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63" r:id="rId3"/>
    <p:sldId id="264" r:id="rId4"/>
    <p:sldId id="268" r:id="rId5"/>
    <p:sldId id="269" r:id="rId6"/>
    <p:sldId id="257" r:id="rId7"/>
    <p:sldId id="258" r:id="rId8"/>
    <p:sldId id="259" r:id="rId9"/>
    <p:sldId id="260" r:id="rId10"/>
    <p:sldId id="273" r:id="rId11"/>
    <p:sldId id="270" r:id="rId12"/>
    <p:sldId id="284" r:id="rId13"/>
    <p:sldId id="265" r:id="rId14"/>
    <p:sldId id="267" r:id="rId15"/>
    <p:sldId id="301" r:id="rId16"/>
    <p:sldId id="300" r:id="rId17"/>
    <p:sldId id="302" r:id="rId18"/>
    <p:sldId id="294" r:id="rId19"/>
    <p:sldId id="298" r:id="rId20"/>
    <p:sldId id="295" r:id="rId21"/>
    <p:sldId id="311" r:id="rId22"/>
    <p:sldId id="296" r:id="rId23"/>
    <p:sldId id="272" r:id="rId24"/>
    <p:sldId id="314" r:id="rId25"/>
    <p:sldId id="278" r:id="rId26"/>
    <p:sldId id="304" r:id="rId27"/>
    <p:sldId id="274" r:id="rId28"/>
    <p:sldId id="285" r:id="rId29"/>
    <p:sldId id="286" r:id="rId30"/>
    <p:sldId id="279" r:id="rId31"/>
    <p:sldId id="305" r:id="rId32"/>
    <p:sldId id="306" r:id="rId33"/>
    <p:sldId id="307" r:id="rId34"/>
    <p:sldId id="308" r:id="rId35"/>
    <p:sldId id="280" r:id="rId36"/>
    <p:sldId id="312" r:id="rId37"/>
    <p:sldId id="283" r:id="rId38"/>
    <p:sldId id="288" r:id="rId39"/>
    <p:sldId id="281" r:id="rId40"/>
    <p:sldId id="282" r:id="rId41"/>
    <p:sldId id="289" r:id="rId42"/>
    <p:sldId id="290" r:id="rId43"/>
    <p:sldId id="291" r:id="rId44"/>
    <p:sldId id="313" r:id="rId45"/>
    <p:sldId id="293" r:id="rId46"/>
    <p:sldId id="292"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80FF"/>
    <a:srgbClr val="00D400"/>
    <a:srgbClr val="FF8C2D"/>
    <a:srgbClr val="F57308"/>
    <a:srgbClr val="8000FF"/>
    <a:srgbClr val="000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3" autoAdjust="0"/>
    <p:restoredTop sz="80858" autoAdjust="0"/>
  </p:normalViewPr>
  <p:slideViewPr>
    <p:cSldViewPr snapToGrid="0" snapToObjects="1">
      <p:cViewPr varScale="1">
        <p:scale>
          <a:sx n="75" d="100"/>
          <a:sy n="75" d="100"/>
        </p:scale>
        <p:origin x="1392" y="176"/>
      </p:cViewPr>
      <p:guideLst>
        <p:guide orient="horz" pos="2160"/>
        <p:guide pos="2880"/>
      </p:guideLst>
    </p:cSldViewPr>
  </p:slideViewPr>
  <p:outlineViewPr>
    <p:cViewPr>
      <p:scale>
        <a:sx n="33" d="100"/>
        <a:sy n="33" d="100"/>
      </p:scale>
      <p:origin x="352" y="185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C2BE0-2B4A-D04F-9380-646175984936}"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it-IT"/>
        </a:p>
      </dgm:t>
    </dgm:pt>
    <dgm:pt modelId="{A6D697CF-BF4D-B142-9CC6-BAABFAC1BA50}">
      <dgm:prSet phldrT="[Testo]" custT="1"/>
      <dgm:spPr>
        <a:solidFill>
          <a:srgbClr val="FF0000"/>
        </a:solidFill>
      </dgm:spPr>
      <dgm:t>
        <a:bodyPr/>
        <a:lstStyle/>
        <a:p>
          <a:r>
            <a:rPr lang="en-US" sz="2000" b="1" dirty="0">
              <a:solidFill>
                <a:schemeClr val="tx1"/>
              </a:solidFill>
              <a:latin typeface="Arial"/>
              <a:cs typeface="Arial"/>
            </a:rPr>
            <a:t>Critical Assessment</a:t>
          </a:r>
          <a:endParaRPr lang="it-IT" sz="2000" dirty="0">
            <a:solidFill>
              <a:schemeClr val="tx1"/>
            </a:solidFill>
            <a:latin typeface="Arial"/>
            <a:cs typeface="Arial"/>
          </a:endParaRPr>
        </a:p>
      </dgm:t>
    </dgm:pt>
    <dgm:pt modelId="{1D08814E-ADAC-4543-92D4-C0B01F672906}" type="parTrans" cxnId="{295826EB-167E-654D-9FA1-41F053CD5F11}">
      <dgm:prSet/>
      <dgm:spPr/>
      <dgm:t>
        <a:bodyPr/>
        <a:lstStyle/>
        <a:p>
          <a:endParaRPr lang="it-IT" sz="1800">
            <a:solidFill>
              <a:schemeClr val="tx1"/>
            </a:solidFill>
            <a:latin typeface="Arial"/>
            <a:cs typeface="Arial"/>
          </a:endParaRPr>
        </a:p>
      </dgm:t>
    </dgm:pt>
    <dgm:pt modelId="{510123C2-CDDA-AB41-A9E7-CB7E8C80D1ED}" type="sibTrans" cxnId="{295826EB-167E-654D-9FA1-41F053CD5F11}">
      <dgm:prSet/>
      <dgm:spPr/>
      <dgm:t>
        <a:bodyPr/>
        <a:lstStyle/>
        <a:p>
          <a:endParaRPr lang="it-IT" sz="1800">
            <a:solidFill>
              <a:schemeClr val="tx1"/>
            </a:solidFill>
            <a:latin typeface="Arial"/>
            <a:cs typeface="Arial"/>
          </a:endParaRPr>
        </a:p>
      </dgm:t>
    </dgm:pt>
    <dgm:pt modelId="{5AEF0C50-3ACE-3E49-9439-85AE52D920D3}">
      <dgm:prSet phldrT="[Testo]" custT="1"/>
      <dgm:spPr>
        <a:solidFill>
          <a:srgbClr val="FFFF00"/>
        </a:solidFill>
      </dgm:spPr>
      <dgm:t>
        <a:bodyPr/>
        <a:lstStyle/>
        <a:p>
          <a:r>
            <a:rPr lang="en-US" sz="2000" b="1" dirty="0">
              <a:solidFill>
                <a:schemeClr val="tx1"/>
              </a:solidFill>
              <a:latin typeface="Arial"/>
              <a:cs typeface="Arial"/>
            </a:rPr>
            <a:t>Comparative evaluation</a:t>
          </a:r>
          <a:endParaRPr lang="it-IT" sz="2000" dirty="0">
            <a:solidFill>
              <a:schemeClr val="tx1"/>
            </a:solidFill>
            <a:latin typeface="Arial"/>
            <a:cs typeface="Arial"/>
          </a:endParaRPr>
        </a:p>
      </dgm:t>
    </dgm:pt>
    <dgm:pt modelId="{F3BDF3FC-ADA7-B547-A419-80A3833BFBA3}" type="parTrans" cxnId="{45696A7C-34D5-814A-AD15-EA0383968993}">
      <dgm:prSet/>
      <dgm:spPr/>
      <dgm:t>
        <a:bodyPr/>
        <a:lstStyle/>
        <a:p>
          <a:endParaRPr lang="it-IT" sz="1800">
            <a:solidFill>
              <a:schemeClr val="tx1"/>
            </a:solidFill>
            <a:latin typeface="Arial"/>
            <a:cs typeface="Arial"/>
          </a:endParaRPr>
        </a:p>
      </dgm:t>
    </dgm:pt>
    <dgm:pt modelId="{6228BF48-0491-4442-9E56-81E20B424951}" type="sibTrans" cxnId="{45696A7C-34D5-814A-AD15-EA0383968993}">
      <dgm:prSet/>
      <dgm:spPr/>
      <dgm:t>
        <a:bodyPr/>
        <a:lstStyle/>
        <a:p>
          <a:endParaRPr lang="it-IT" sz="1800">
            <a:solidFill>
              <a:schemeClr val="tx1"/>
            </a:solidFill>
            <a:latin typeface="Arial"/>
            <a:cs typeface="Arial"/>
          </a:endParaRPr>
        </a:p>
      </dgm:t>
    </dgm:pt>
    <dgm:pt modelId="{C60786DF-4F83-DA42-9220-63303F2944D5}">
      <dgm:prSet phldrT="[Testo]" custT="1"/>
      <dgm:spPr>
        <a:solidFill>
          <a:srgbClr val="0080FF"/>
        </a:solidFill>
      </dgm:spPr>
      <dgm:t>
        <a:bodyPr/>
        <a:lstStyle/>
        <a:p>
          <a:r>
            <a:rPr lang="en-US" sz="2000" b="1" dirty="0">
              <a:solidFill>
                <a:schemeClr val="tx1"/>
              </a:solidFill>
              <a:latin typeface="Arial"/>
              <a:cs typeface="Arial"/>
            </a:rPr>
            <a:t>Benchmarking data</a:t>
          </a:r>
          <a:endParaRPr lang="it-IT" sz="2000" dirty="0">
            <a:solidFill>
              <a:schemeClr val="tx1"/>
            </a:solidFill>
            <a:latin typeface="Arial"/>
            <a:cs typeface="Arial"/>
          </a:endParaRPr>
        </a:p>
      </dgm:t>
    </dgm:pt>
    <dgm:pt modelId="{91DC3A2A-82D6-C84C-9E52-687106CFB406}" type="parTrans" cxnId="{60D443E5-25C2-894C-832E-67709C4453AC}">
      <dgm:prSet/>
      <dgm:spPr/>
      <dgm:t>
        <a:bodyPr/>
        <a:lstStyle/>
        <a:p>
          <a:endParaRPr lang="it-IT" sz="1800">
            <a:solidFill>
              <a:schemeClr val="tx1"/>
            </a:solidFill>
            <a:latin typeface="Arial"/>
            <a:cs typeface="Arial"/>
          </a:endParaRPr>
        </a:p>
      </dgm:t>
    </dgm:pt>
    <dgm:pt modelId="{E0DD19E5-59B3-2444-BFFD-8A053321EA43}" type="sibTrans" cxnId="{60D443E5-25C2-894C-832E-67709C4453AC}">
      <dgm:prSet/>
      <dgm:spPr/>
      <dgm:t>
        <a:bodyPr/>
        <a:lstStyle/>
        <a:p>
          <a:endParaRPr lang="it-IT" sz="1800">
            <a:solidFill>
              <a:schemeClr val="tx1"/>
            </a:solidFill>
            <a:latin typeface="Arial"/>
            <a:cs typeface="Arial"/>
          </a:endParaRPr>
        </a:p>
      </dgm:t>
    </dgm:pt>
    <dgm:pt modelId="{F723D353-C66F-C74E-A0AA-1DAA150F0948}">
      <dgm:prSet phldrT="[Testo]" custT="1"/>
      <dgm:spPr>
        <a:solidFill>
          <a:srgbClr val="00D400"/>
        </a:solidFill>
      </dgm:spPr>
      <dgm:t>
        <a:bodyPr/>
        <a:lstStyle/>
        <a:p>
          <a:r>
            <a:rPr lang="it-IT" sz="2000" b="1" dirty="0">
              <a:solidFill>
                <a:schemeClr val="tx1"/>
              </a:solidFill>
              <a:latin typeface="Arial"/>
              <a:cs typeface="Arial"/>
            </a:rPr>
            <a:t>Software </a:t>
          </a:r>
          <a:r>
            <a:rPr lang="it-IT" sz="2000" b="1" dirty="0" err="1">
              <a:solidFill>
                <a:schemeClr val="tx1"/>
              </a:solidFill>
              <a:latin typeface="Arial"/>
              <a:cs typeface="Arial"/>
            </a:rPr>
            <a:t>availability</a:t>
          </a:r>
          <a:endParaRPr lang="it-IT" sz="2000" b="1" dirty="0">
            <a:solidFill>
              <a:schemeClr val="tx1"/>
            </a:solidFill>
            <a:latin typeface="Arial"/>
            <a:cs typeface="Arial"/>
          </a:endParaRPr>
        </a:p>
      </dgm:t>
    </dgm:pt>
    <dgm:pt modelId="{43FC5730-7F16-9D41-810A-DEEEA52CA949}" type="sibTrans" cxnId="{ECFE7CB7-28D4-2A40-9C31-2AA9BB7354D6}">
      <dgm:prSet/>
      <dgm:spPr/>
      <dgm:t>
        <a:bodyPr/>
        <a:lstStyle/>
        <a:p>
          <a:endParaRPr lang="it-IT" sz="1800">
            <a:solidFill>
              <a:schemeClr val="tx1"/>
            </a:solidFill>
            <a:latin typeface="Arial"/>
            <a:cs typeface="Arial"/>
          </a:endParaRPr>
        </a:p>
      </dgm:t>
    </dgm:pt>
    <dgm:pt modelId="{77B9C436-906A-7740-A64F-8CCD2A45791F}" type="parTrans" cxnId="{ECFE7CB7-28D4-2A40-9C31-2AA9BB7354D6}">
      <dgm:prSet/>
      <dgm:spPr/>
      <dgm:t>
        <a:bodyPr/>
        <a:lstStyle/>
        <a:p>
          <a:endParaRPr lang="it-IT" sz="1800">
            <a:solidFill>
              <a:schemeClr val="tx1"/>
            </a:solidFill>
            <a:latin typeface="Arial"/>
            <a:cs typeface="Arial"/>
          </a:endParaRPr>
        </a:p>
      </dgm:t>
    </dgm:pt>
    <dgm:pt modelId="{ED4C9AD4-718F-3C4D-9120-A2C5CDF4E6F4}" type="pres">
      <dgm:prSet presAssocID="{482C2BE0-2B4A-D04F-9380-646175984936}" presName="matrix" presStyleCnt="0">
        <dgm:presLayoutVars>
          <dgm:chMax val="1"/>
          <dgm:dir/>
          <dgm:resizeHandles val="exact"/>
        </dgm:presLayoutVars>
      </dgm:prSet>
      <dgm:spPr/>
    </dgm:pt>
    <dgm:pt modelId="{B4EA7FE8-4EE3-0B40-A9B1-7CFF449FB4D2}" type="pres">
      <dgm:prSet presAssocID="{482C2BE0-2B4A-D04F-9380-646175984936}" presName="diamond" presStyleLbl="bgShp" presStyleIdx="0" presStyleCnt="1"/>
      <dgm:spPr>
        <a:solidFill>
          <a:schemeClr val="tx1"/>
        </a:solidFill>
      </dgm:spPr>
    </dgm:pt>
    <dgm:pt modelId="{EFD5DDE5-3994-FD4B-89B0-7A86625A7126}" type="pres">
      <dgm:prSet presAssocID="{482C2BE0-2B4A-D04F-9380-646175984936}" presName="quad1" presStyleLbl="node1" presStyleIdx="0" presStyleCnt="4">
        <dgm:presLayoutVars>
          <dgm:chMax val="0"/>
          <dgm:chPref val="0"/>
          <dgm:bulletEnabled val="1"/>
        </dgm:presLayoutVars>
      </dgm:prSet>
      <dgm:spPr/>
    </dgm:pt>
    <dgm:pt modelId="{0099B3CF-EA24-4548-B709-5C25A2837ED2}" type="pres">
      <dgm:prSet presAssocID="{482C2BE0-2B4A-D04F-9380-646175984936}" presName="quad2" presStyleLbl="node1" presStyleIdx="1" presStyleCnt="4">
        <dgm:presLayoutVars>
          <dgm:chMax val="0"/>
          <dgm:chPref val="0"/>
          <dgm:bulletEnabled val="1"/>
        </dgm:presLayoutVars>
      </dgm:prSet>
      <dgm:spPr/>
    </dgm:pt>
    <dgm:pt modelId="{750DE864-9B8C-1D40-A42E-F32DD1529BE7}" type="pres">
      <dgm:prSet presAssocID="{482C2BE0-2B4A-D04F-9380-646175984936}" presName="quad3" presStyleLbl="node1" presStyleIdx="2" presStyleCnt="4">
        <dgm:presLayoutVars>
          <dgm:chMax val="0"/>
          <dgm:chPref val="0"/>
          <dgm:bulletEnabled val="1"/>
        </dgm:presLayoutVars>
      </dgm:prSet>
      <dgm:spPr/>
    </dgm:pt>
    <dgm:pt modelId="{0A2263D3-A2F7-9046-BD9C-7A5B740513F6}" type="pres">
      <dgm:prSet presAssocID="{482C2BE0-2B4A-D04F-9380-646175984936}" presName="quad4" presStyleLbl="node1" presStyleIdx="3" presStyleCnt="4" custLinFactNeighborX="8742" custLinFactNeighborY="9491">
        <dgm:presLayoutVars>
          <dgm:chMax val="0"/>
          <dgm:chPref val="0"/>
          <dgm:bulletEnabled val="1"/>
        </dgm:presLayoutVars>
      </dgm:prSet>
      <dgm:spPr/>
    </dgm:pt>
  </dgm:ptLst>
  <dgm:cxnLst>
    <dgm:cxn modelId="{1A2B3F1C-B88D-A741-83FC-D5A5D85B2E84}" type="presOf" srcId="{C60786DF-4F83-DA42-9220-63303F2944D5}" destId="{750DE864-9B8C-1D40-A42E-F32DD1529BE7}" srcOrd="0" destOrd="0" presId="urn:microsoft.com/office/officeart/2005/8/layout/matrix3"/>
    <dgm:cxn modelId="{45696A7C-34D5-814A-AD15-EA0383968993}" srcId="{482C2BE0-2B4A-D04F-9380-646175984936}" destId="{5AEF0C50-3ACE-3E49-9439-85AE52D920D3}" srcOrd="1" destOrd="0" parTransId="{F3BDF3FC-ADA7-B547-A419-80A3833BFBA3}" sibTransId="{6228BF48-0491-4442-9E56-81E20B424951}"/>
    <dgm:cxn modelId="{BD56EEA0-9A2A-864A-8919-31E1D58F536B}" type="presOf" srcId="{F723D353-C66F-C74E-A0AA-1DAA150F0948}" destId="{0A2263D3-A2F7-9046-BD9C-7A5B740513F6}" srcOrd="0" destOrd="0" presId="urn:microsoft.com/office/officeart/2005/8/layout/matrix3"/>
    <dgm:cxn modelId="{5312E3A9-CC8F-DD4F-8632-98D94968D001}" type="presOf" srcId="{A6D697CF-BF4D-B142-9CC6-BAABFAC1BA50}" destId="{EFD5DDE5-3994-FD4B-89B0-7A86625A7126}" srcOrd="0" destOrd="0" presId="urn:microsoft.com/office/officeart/2005/8/layout/matrix3"/>
    <dgm:cxn modelId="{69817AB2-131B-DD48-9D7F-403168CEA37A}" type="presOf" srcId="{482C2BE0-2B4A-D04F-9380-646175984936}" destId="{ED4C9AD4-718F-3C4D-9120-A2C5CDF4E6F4}" srcOrd="0" destOrd="0" presId="urn:microsoft.com/office/officeart/2005/8/layout/matrix3"/>
    <dgm:cxn modelId="{ECFE7CB7-28D4-2A40-9C31-2AA9BB7354D6}" srcId="{482C2BE0-2B4A-D04F-9380-646175984936}" destId="{F723D353-C66F-C74E-A0AA-1DAA150F0948}" srcOrd="3" destOrd="0" parTransId="{77B9C436-906A-7740-A64F-8CCD2A45791F}" sibTransId="{43FC5730-7F16-9D41-810A-DEEEA52CA949}"/>
    <dgm:cxn modelId="{60D443E5-25C2-894C-832E-67709C4453AC}" srcId="{482C2BE0-2B4A-D04F-9380-646175984936}" destId="{C60786DF-4F83-DA42-9220-63303F2944D5}" srcOrd="2" destOrd="0" parTransId="{91DC3A2A-82D6-C84C-9E52-687106CFB406}" sibTransId="{E0DD19E5-59B3-2444-BFFD-8A053321EA43}"/>
    <dgm:cxn modelId="{ABC36BE7-8664-AE42-BFAA-154645B67E01}" type="presOf" srcId="{5AEF0C50-3ACE-3E49-9439-85AE52D920D3}" destId="{0099B3CF-EA24-4548-B709-5C25A2837ED2}" srcOrd="0" destOrd="0" presId="urn:microsoft.com/office/officeart/2005/8/layout/matrix3"/>
    <dgm:cxn modelId="{295826EB-167E-654D-9FA1-41F053CD5F11}" srcId="{482C2BE0-2B4A-D04F-9380-646175984936}" destId="{A6D697CF-BF4D-B142-9CC6-BAABFAC1BA50}" srcOrd="0" destOrd="0" parTransId="{1D08814E-ADAC-4543-92D4-C0B01F672906}" sibTransId="{510123C2-CDDA-AB41-A9E7-CB7E8C80D1ED}"/>
    <dgm:cxn modelId="{189E2563-B519-244E-BFEB-8035CEFF4DEF}" type="presParOf" srcId="{ED4C9AD4-718F-3C4D-9120-A2C5CDF4E6F4}" destId="{B4EA7FE8-4EE3-0B40-A9B1-7CFF449FB4D2}" srcOrd="0" destOrd="0" presId="urn:microsoft.com/office/officeart/2005/8/layout/matrix3"/>
    <dgm:cxn modelId="{118AE636-1491-304D-8214-A2E30C27F7CA}" type="presParOf" srcId="{ED4C9AD4-718F-3C4D-9120-A2C5CDF4E6F4}" destId="{EFD5DDE5-3994-FD4B-89B0-7A86625A7126}" srcOrd="1" destOrd="0" presId="urn:microsoft.com/office/officeart/2005/8/layout/matrix3"/>
    <dgm:cxn modelId="{8021D9E7-5AC3-4143-892A-4E6CBAF22FB0}" type="presParOf" srcId="{ED4C9AD4-718F-3C4D-9120-A2C5CDF4E6F4}" destId="{0099B3CF-EA24-4548-B709-5C25A2837ED2}" srcOrd="2" destOrd="0" presId="urn:microsoft.com/office/officeart/2005/8/layout/matrix3"/>
    <dgm:cxn modelId="{11D12EF9-AB85-DE4F-A392-018C447F9CF4}" type="presParOf" srcId="{ED4C9AD4-718F-3C4D-9120-A2C5CDF4E6F4}" destId="{750DE864-9B8C-1D40-A42E-F32DD1529BE7}" srcOrd="3" destOrd="0" presId="urn:microsoft.com/office/officeart/2005/8/layout/matrix3"/>
    <dgm:cxn modelId="{D5A80FD9-2DBF-884D-ACCF-91C43FFD63A8}" type="presParOf" srcId="{ED4C9AD4-718F-3C4D-9120-A2C5CDF4E6F4}" destId="{0A2263D3-A2F7-9046-BD9C-7A5B740513F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4DBEE-55C5-D947-BF91-B84A1FD3D4E8}" type="doc">
      <dgm:prSet loTypeId="urn:microsoft.com/office/officeart/2005/8/layout/vProcess5" loCatId="" qsTypeId="urn:microsoft.com/office/officeart/2005/8/quickstyle/simple4" qsCatId="simple" csTypeId="urn:microsoft.com/office/officeart/2005/8/colors/colorful4" csCatId="colorful" phldr="1"/>
      <dgm:spPr/>
    </dgm:pt>
    <dgm:pt modelId="{AF2C3497-99D9-E84A-9789-7FCF27008722}">
      <dgm:prSet phldrT="[Testo]" custT="1"/>
      <dgm:spPr/>
      <dgm:t>
        <a:bodyPr/>
        <a:lstStyle/>
        <a:p>
          <a:pPr algn="ctr"/>
          <a:r>
            <a:rPr lang="en-US" sz="2400" b="1" dirty="0">
              <a:solidFill>
                <a:srgbClr val="000000"/>
              </a:solidFill>
              <a:latin typeface="Arial"/>
              <a:cs typeface="Arial"/>
            </a:rPr>
            <a:t>Release of data to be predicted (true solution known but hidden to predictors)</a:t>
          </a:r>
        </a:p>
      </dgm:t>
    </dgm:pt>
    <dgm:pt modelId="{07668154-98A4-9046-82ED-7CAEA2843273}" type="parTrans" cxnId="{63FB8A4D-7034-674F-A2DF-3FB80BA7A813}">
      <dgm:prSet/>
      <dgm:spPr/>
      <dgm:t>
        <a:bodyPr/>
        <a:lstStyle/>
        <a:p>
          <a:pPr algn="ctr"/>
          <a:endParaRPr lang="en-US" sz="3600" b="1">
            <a:solidFill>
              <a:srgbClr val="000000"/>
            </a:solidFill>
            <a:latin typeface="Arial"/>
            <a:cs typeface="Arial"/>
          </a:endParaRPr>
        </a:p>
      </dgm:t>
    </dgm:pt>
    <dgm:pt modelId="{07873161-00D3-D04B-8C0A-FFC39E86BB0F}" type="sibTrans" cxnId="{63FB8A4D-7034-674F-A2DF-3FB80BA7A813}">
      <dgm:prSet custT="1"/>
      <dgm:spPr/>
      <dgm:t>
        <a:bodyPr/>
        <a:lstStyle/>
        <a:p>
          <a:pPr algn="ctr"/>
          <a:endParaRPr lang="en-US" sz="3600" b="1">
            <a:solidFill>
              <a:srgbClr val="000000"/>
            </a:solidFill>
            <a:latin typeface="Arial"/>
            <a:cs typeface="Arial"/>
          </a:endParaRPr>
        </a:p>
      </dgm:t>
    </dgm:pt>
    <dgm:pt modelId="{586EE023-460B-2D4D-9934-D007EE6740C9}">
      <dgm:prSet phldrT="[Testo]" custT="1"/>
      <dgm:spPr/>
      <dgm:t>
        <a:bodyPr/>
        <a:lstStyle/>
        <a:p>
          <a:pPr algn="ctr"/>
          <a:r>
            <a:rPr lang="en-US" sz="2400" b="1">
              <a:solidFill>
                <a:srgbClr val="000000"/>
              </a:solidFill>
              <a:latin typeface="Arial"/>
              <a:cs typeface="Arial"/>
            </a:rPr>
            <a:t>Predictions</a:t>
          </a:r>
          <a:endParaRPr lang="en-US" sz="2400" b="1" dirty="0">
            <a:solidFill>
              <a:srgbClr val="000000"/>
            </a:solidFill>
            <a:latin typeface="Arial"/>
            <a:cs typeface="Arial"/>
          </a:endParaRPr>
        </a:p>
      </dgm:t>
    </dgm:pt>
    <dgm:pt modelId="{3CCDABB8-330C-FC44-B4B7-7CD87FDC13D1}" type="parTrans" cxnId="{D17346C7-0955-DD4F-9BCB-3623235F2EBE}">
      <dgm:prSet/>
      <dgm:spPr/>
      <dgm:t>
        <a:bodyPr/>
        <a:lstStyle/>
        <a:p>
          <a:pPr algn="ctr"/>
          <a:endParaRPr lang="en-US" sz="3600" b="1">
            <a:solidFill>
              <a:srgbClr val="000000"/>
            </a:solidFill>
            <a:latin typeface="Arial"/>
            <a:cs typeface="Arial"/>
          </a:endParaRPr>
        </a:p>
      </dgm:t>
    </dgm:pt>
    <dgm:pt modelId="{687E14F9-6B1D-5A4C-935E-D137525854C1}" type="sibTrans" cxnId="{D17346C7-0955-DD4F-9BCB-3623235F2EBE}">
      <dgm:prSet custT="1"/>
      <dgm:spPr/>
      <dgm:t>
        <a:bodyPr/>
        <a:lstStyle/>
        <a:p>
          <a:pPr algn="ctr"/>
          <a:endParaRPr lang="en-US" sz="3600" b="1">
            <a:solidFill>
              <a:srgbClr val="000000"/>
            </a:solidFill>
            <a:latin typeface="Arial"/>
            <a:cs typeface="Arial"/>
          </a:endParaRPr>
        </a:p>
      </dgm:t>
    </dgm:pt>
    <dgm:pt modelId="{F567E4B8-A04F-FC48-B914-8B06445A0565}">
      <dgm:prSet phldrT="[Testo]" custT="1"/>
      <dgm:spPr/>
      <dgm:t>
        <a:bodyPr/>
        <a:lstStyle/>
        <a:p>
          <a:pPr algn="ctr"/>
          <a:r>
            <a:rPr lang="en-US" sz="2400" b="1" dirty="0">
              <a:solidFill>
                <a:srgbClr val="000000"/>
              </a:solidFill>
              <a:latin typeface="Arial"/>
              <a:cs typeface="Arial"/>
            </a:rPr>
            <a:t>Evaluation</a:t>
          </a:r>
        </a:p>
      </dgm:t>
    </dgm:pt>
    <dgm:pt modelId="{CE1C70CE-F782-3343-99C7-FBAD52435FA0}" type="parTrans" cxnId="{498FA4E2-DAAA-A840-8550-04AD84DB1398}">
      <dgm:prSet/>
      <dgm:spPr/>
      <dgm:t>
        <a:bodyPr/>
        <a:lstStyle/>
        <a:p>
          <a:pPr algn="ctr"/>
          <a:endParaRPr lang="en-US" sz="3600" b="1">
            <a:solidFill>
              <a:srgbClr val="000000"/>
            </a:solidFill>
            <a:latin typeface="Arial"/>
            <a:cs typeface="Arial"/>
          </a:endParaRPr>
        </a:p>
      </dgm:t>
    </dgm:pt>
    <dgm:pt modelId="{1D8B2E76-0D35-1746-950D-DEB25C3B5859}" type="sibTrans" cxnId="{498FA4E2-DAAA-A840-8550-04AD84DB1398}">
      <dgm:prSet custT="1"/>
      <dgm:spPr/>
      <dgm:t>
        <a:bodyPr/>
        <a:lstStyle/>
        <a:p>
          <a:pPr algn="ctr"/>
          <a:endParaRPr lang="en-US" sz="3600" b="1">
            <a:solidFill>
              <a:srgbClr val="000000"/>
            </a:solidFill>
            <a:latin typeface="Arial"/>
            <a:cs typeface="Arial"/>
          </a:endParaRPr>
        </a:p>
      </dgm:t>
    </dgm:pt>
    <dgm:pt modelId="{E5D2A7C6-DB57-4C40-B7C2-B10CF3B88510}">
      <dgm:prSet custT="1"/>
      <dgm:spPr/>
      <dgm:t>
        <a:bodyPr/>
        <a:lstStyle/>
        <a:p>
          <a:pPr algn="ctr"/>
          <a:r>
            <a:rPr lang="en-US" sz="2400" b="1">
              <a:solidFill>
                <a:srgbClr val="000000"/>
              </a:solidFill>
              <a:latin typeface="Arial"/>
              <a:cs typeface="Arial"/>
            </a:rPr>
            <a:t>Comparison of prediction and predictors</a:t>
          </a:r>
          <a:endParaRPr lang="en-US" sz="2400" b="1" dirty="0">
            <a:solidFill>
              <a:srgbClr val="000000"/>
            </a:solidFill>
            <a:latin typeface="Arial"/>
            <a:cs typeface="Arial"/>
          </a:endParaRPr>
        </a:p>
      </dgm:t>
    </dgm:pt>
    <dgm:pt modelId="{BA0E2FE2-F047-D148-9BDD-76E982479F9C}" type="parTrans" cxnId="{7AD3E217-827D-844B-8B2D-0D115F5FD8AE}">
      <dgm:prSet/>
      <dgm:spPr/>
      <dgm:t>
        <a:bodyPr/>
        <a:lstStyle/>
        <a:p>
          <a:pPr algn="ctr"/>
          <a:endParaRPr lang="en-US" sz="3600" b="1">
            <a:solidFill>
              <a:srgbClr val="000000"/>
            </a:solidFill>
            <a:latin typeface="Arial"/>
            <a:cs typeface="Arial"/>
          </a:endParaRPr>
        </a:p>
      </dgm:t>
    </dgm:pt>
    <dgm:pt modelId="{8F088635-6F16-4C45-97B4-9FA5FC5231E0}" type="sibTrans" cxnId="{7AD3E217-827D-844B-8B2D-0D115F5FD8AE}">
      <dgm:prSet custT="1"/>
      <dgm:spPr/>
      <dgm:t>
        <a:bodyPr/>
        <a:lstStyle/>
        <a:p>
          <a:pPr algn="ctr"/>
          <a:endParaRPr lang="en-US" sz="3600" b="1">
            <a:solidFill>
              <a:srgbClr val="000000"/>
            </a:solidFill>
            <a:latin typeface="Arial"/>
            <a:cs typeface="Arial"/>
          </a:endParaRPr>
        </a:p>
      </dgm:t>
    </dgm:pt>
    <dgm:pt modelId="{4FB62041-2F7D-0E49-8E79-25216AB56673}">
      <dgm:prSet custT="1"/>
      <dgm:spPr/>
      <dgm:t>
        <a:bodyPr/>
        <a:lstStyle/>
        <a:p>
          <a:pPr algn="ctr"/>
          <a:r>
            <a:rPr lang="en-US" sz="2400" b="1" dirty="0">
              <a:solidFill>
                <a:srgbClr val="000000"/>
              </a:solidFill>
              <a:latin typeface="Arial"/>
              <a:cs typeface="Arial"/>
            </a:rPr>
            <a:t>Improvement of methods</a:t>
          </a:r>
        </a:p>
      </dgm:t>
    </dgm:pt>
    <dgm:pt modelId="{8962D7C6-04DA-0B42-BD2E-9480825A96E2}" type="parTrans" cxnId="{B5CB4E58-EDDD-0542-A5AE-58892D261F61}">
      <dgm:prSet/>
      <dgm:spPr/>
      <dgm:t>
        <a:bodyPr/>
        <a:lstStyle/>
        <a:p>
          <a:pPr algn="ctr"/>
          <a:endParaRPr lang="en-US" sz="3600" b="1">
            <a:solidFill>
              <a:srgbClr val="000000"/>
            </a:solidFill>
            <a:latin typeface="Arial"/>
            <a:cs typeface="Arial"/>
          </a:endParaRPr>
        </a:p>
      </dgm:t>
    </dgm:pt>
    <dgm:pt modelId="{DC128218-D287-5643-BDEC-7E2B29953DCE}" type="sibTrans" cxnId="{B5CB4E58-EDDD-0542-A5AE-58892D261F61}">
      <dgm:prSet/>
      <dgm:spPr/>
      <dgm:t>
        <a:bodyPr/>
        <a:lstStyle/>
        <a:p>
          <a:pPr algn="ctr"/>
          <a:endParaRPr lang="en-US" sz="3600" b="1">
            <a:solidFill>
              <a:srgbClr val="000000"/>
            </a:solidFill>
            <a:latin typeface="Arial"/>
            <a:cs typeface="Arial"/>
          </a:endParaRPr>
        </a:p>
      </dgm:t>
    </dgm:pt>
    <dgm:pt modelId="{C035D2C6-46C8-0E45-B96B-6CA78327EA38}" type="pres">
      <dgm:prSet presAssocID="{6134DBEE-55C5-D947-BF91-B84A1FD3D4E8}" presName="outerComposite" presStyleCnt="0">
        <dgm:presLayoutVars>
          <dgm:chMax val="5"/>
          <dgm:dir/>
          <dgm:resizeHandles val="exact"/>
        </dgm:presLayoutVars>
      </dgm:prSet>
      <dgm:spPr/>
    </dgm:pt>
    <dgm:pt modelId="{915A6A97-A716-D24F-B07E-7F217DAF5D6D}" type="pres">
      <dgm:prSet presAssocID="{6134DBEE-55C5-D947-BF91-B84A1FD3D4E8}" presName="dummyMaxCanvas" presStyleCnt="0">
        <dgm:presLayoutVars/>
      </dgm:prSet>
      <dgm:spPr/>
    </dgm:pt>
    <dgm:pt modelId="{1B11B1FA-F2F7-8045-B80A-2FE202F2DB89}" type="pres">
      <dgm:prSet presAssocID="{6134DBEE-55C5-D947-BF91-B84A1FD3D4E8}" presName="FiveNodes_1" presStyleLbl="node1" presStyleIdx="0" presStyleCnt="5">
        <dgm:presLayoutVars>
          <dgm:bulletEnabled val="1"/>
        </dgm:presLayoutVars>
      </dgm:prSet>
      <dgm:spPr/>
    </dgm:pt>
    <dgm:pt modelId="{79F9D101-FEFB-3846-923F-22A4F718F418}" type="pres">
      <dgm:prSet presAssocID="{6134DBEE-55C5-D947-BF91-B84A1FD3D4E8}" presName="FiveNodes_2" presStyleLbl="node1" presStyleIdx="1" presStyleCnt="5">
        <dgm:presLayoutVars>
          <dgm:bulletEnabled val="1"/>
        </dgm:presLayoutVars>
      </dgm:prSet>
      <dgm:spPr/>
    </dgm:pt>
    <dgm:pt modelId="{E613FB00-3CD0-C747-8846-86CA15F2E80B}" type="pres">
      <dgm:prSet presAssocID="{6134DBEE-55C5-D947-BF91-B84A1FD3D4E8}" presName="FiveNodes_3" presStyleLbl="node1" presStyleIdx="2" presStyleCnt="5">
        <dgm:presLayoutVars>
          <dgm:bulletEnabled val="1"/>
        </dgm:presLayoutVars>
      </dgm:prSet>
      <dgm:spPr/>
    </dgm:pt>
    <dgm:pt modelId="{CFC93899-9D71-FE4F-82D9-C2BEE8837393}" type="pres">
      <dgm:prSet presAssocID="{6134DBEE-55C5-D947-BF91-B84A1FD3D4E8}" presName="FiveNodes_4" presStyleLbl="node1" presStyleIdx="3" presStyleCnt="5">
        <dgm:presLayoutVars>
          <dgm:bulletEnabled val="1"/>
        </dgm:presLayoutVars>
      </dgm:prSet>
      <dgm:spPr/>
    </dgm:pt>
    <dgm:pt modelId="{004BC5A7-7CE7-134C-A362-BAE3FC279C74}" type="pres">
      <dgm:prSet presAssocID="{6134DBEE-55C5-D947-BF91-B84A1FD3D4E8}" presName="FiveNodes_5" presStyleLbl="node1" presStyleIdx="4" presStyleCnt="5">
        <dgm:presLayoutVars>
          <dgm:bulletEnabled val="1"/>
        </dgm:presLayoutVars>
      </dgm:prSet>
      <dgm:spPr/>
    </dgm:pt>
    <dgm:pt modelId="{12D0D11F-DBF1-8745-90AA-D909FB9A4AE7}" type="pres">
      <dgm:prSet presAssocID="{6134DBEE-55C5-D947-BF91-B84A1FD3D4E8}" presName="FiveConn_1-2" presStyleLbl="fgAccFollowNode1" presStyleIdx="0" presStyleCnt="4">
        <dgm:presLayoutVars>
          <dgm:bulletEnabled val="1"/>
        </dgm:presLayoutVars>
      </dgm:prSet>
      <dgm:spPr/>
    </dgm:pt>
    <dgm:pt modelId="{4C26C32D-D60E-CA46-921A-0DC5B839EFBC}" type="pres">
      <dgm:prSet presAssocID="{6134DBEE-55C5-D947-BF91-B84A1FD3D4E8}" presName="FiveConn_2-3" presStyleLbl="fgAccFollowNode1" presStyleIdx="1" presStyleCnt="4">
        <dgm:presLayoutVars>
          <dgm:bulletEnabled val="1"/>
        </dgm:presLayoutVars>
      </dgm:prSet>
      <dgm:spPr/>
    </dgm:pt>
    <dgm:pt modelId="{0E0EED2A-8171-B146-9D61-1DBB4C5CD06F}" type="pres">
      <dgm:prSet presAssocID="{6134DBEE-55C5-D947-BF91-B84A1FD3D4E8}" presName="FiveConn_3-4" presStyleLbl="fgAccFollowNode1" presStyleIdx="2" presStyleCnt="4">
        <dgm:presLayoutVars>
          <dgm:bulletEnabled val="1"/>
        </dgm:presLayoutVars>
      </dgm:prSet>
      <dgm:spPr/>
    </dgm:pt>
    <dgm:pt modelId="{E307769A-F21A-7B4F-B797-F9E6385A86CD}" type="pres">
      <dgm:prSet presAssocID="{6134DBEE-55C5-D947-BF91-B84A1FD3D4E8}" presName="FiveConn_4-5" presStyleLbl="fgAccFollowNode1" presStyleIdx="3" presStyleCnt="4">
        <dgm:presLayoutVars>
          <dgm:bulletEnabled val="1"/>
        </dgm:presLayoutVars>
      </dgm:prSet>
      <dgm:spPr/>
    </dgm:pt>
    <dgm:pt modelId="{EB51F5FD-B2D6-6547-9F6B-C9440205A7CA}" type="pres">
      <dgm:prSet presAssocID="{6134DBEE-55C5-D947-BF91-B84A1FD3D4E8}" presName="FiveNodes_1_text" presStyleLbl="node1" presStyleIdx="4" presStyleCnt="5">
        <dgm:presLayoutVars>
          <dgm:bulletEnabled val="1"/>
        </dgm:presLayoutVars>
      </dgm:prSet>
      <dgm:spPr/>
    </dgm:pt>
    <dgm:pt modelId="{70A70D16-EEDA-6247-90FF-864CB06C962A}" type="pres">
      <dgm:prSet presAssocID="{6134DBEE-55C5-D947-BF91-B84A1FD3D4E8}" presName="FiveNodes_2_text" presStyleLbl="node1" presStyleIdx="4" presStyleCnt="5">
        <dgm:presLayoutVars>
          <dgm:bulletEnabled val="1"/>
        </dgm:presLayoutVars>
      </dgm:prSet>
      <dgm:spPr/>
    </dgm:pt>
    <dgm:pt modelId="{2216149E-3A3A-C64F-8161-50CC4162F895}" type="pres">
      <dgm:prSet presAssocID="{6134DBEE-55C5-D947-BF91-B84A1FD3D4E8}" presName="FiveNodes_3_text" presStyleLbl="node1" presStyleIdx="4" presStyleCnt="5">
        <dgm:presLayoutVars>
          <dgm:bulletEnabled val="1"/>
        </dgm:presLayoutVars>
      </dgm:prSet>
      <dgm:spPr/>
    </dgm:pt>
    <dgm:pt modelId="{C679D760-C0C9-6A44-9148-309EFA7B4133}" type="pres">
      <dgm:prSet presAssocID="{6134DBEE-55C5-D947-BF91-B84A1FD3D4E8}" presName="FiveNodes_4_text" presStyleLbl="node1" presStyleIdx="4" presStyleCnt="5">
        <dgm:presLayoutVars>
          <dgm:bulletEnabled val="1"/>
        </dgm:presLayoutVars>
      </dgm:prSet>
      <dgm:spPr/>
    </dgm:pt>
    <dgm:pt modelId="{AE5A7DF6-DACA-E64A-AB9B-EC330D66ECA0}" type="pres">
      <dgm:prSet presAssocID="{6134DBEE-55C5-D947-BF91-B84A1FD3D4E8}" presName="FiveNodes_5_text" presStyleLbl="node1" presStyleIdx="4" presStyleCnt="5">
        <dgm:presLayoutVars>
          <dgm:bulletEnabled val="1"/>
        </dgm:presLayoutVars>
      </dgm:prSet>
      <dgm:spPr/>
    </dgm:pt>
  </dgm:ptLst>
  <dgm:cxnLst>
    <dgm:cxn modelId="{DEF25410-E9C2-0B45-BCE6-E4686B07FA37}" type="presOf" srcId="{586EE023-460B-2D4D-9934-D007EE6740C9}" destId="{79F9D101-FEFB-3846-923F-22A4F718F418}" srcOrd="0" destOrd="0" presId="urn:microsoft.com/office/officeart/2005/8/layout/vProcess5"/>
    <dgm:cxn modelId="{7AD3E217-827D-844B-8B2D-0D115F5FD8AE}" srcId="{6134DBEE-55C5-D947-BF91-B84A1FD3D4E8}" destId="{E5D2A7C6-DB57-4C40-B7C2-B10CF3B88510}" srcOrd="3" destOrd="0" parTransId="{BA0E2FE2-F047-D148-9BDD-76E982479F9C}" sibTransId="{8F088635-6F16-4C45-97B4-9FA5FC5231E0}"/>
    <dgm:cxn modelId="{72561F22-9B65-5543-8598-90D0DA315D55}" type="presOf" srcId="{AF2C3497-99D9-E84A-9789-7FCF27008722}" destId="{EB51F5FD-B2D6-6547-9F6B-C9440205A7CA}" srcOrd="1" destOrd="0" presId="urn:microsoft.com/office/officeart/2005/8/layout/vProcess5"/>
    <dgm:cxn modelId="{0212CC24-C44B-294E-B555-EBDAFEBF2E76}" type="presOf" srcId="{4FB62041-2F7D-0E49-8E79-25216AB56673}" destId="{AE5A7DF6-DACA-E64A-AB9B-EC330D66ECA0}" srcOrd="1" destOrd="0" presId="urn:microsoft.com/office/officeart/2005/8/layout/vProcess5"/>
    <dgm:cxn modelId="{CCFF082C-895C-F341-9449-8A76B773B28F}" type="presOf" srcId="{F567E4B8-A04F-FC48-B914-8B06445A0565}" destId="{E613FB00-3CD0-C747-8846-86CA15F2E80B}" srcOrd="0" destOrd="0" presId="urn:microsoft.com/office/officeart/2005/8/layout/vProcess5"/>
    <dgm:cxn modelId="{A8C06341-9D4F-0548-8D2A-56F2D996C8E6}" type="presOf" srcId="{E5D2A7C6-DB57-4C40-B7C2-B10CF3B88510}" destId="{CFC93899-9D71-FE4F-82D9-C2BEE8837393}" srcOrd="0" destOrd="0" presId="urn:microsoft.com/office/officeart/2005/8/layout/vProcess5"/>
    <dgm:cxn modelId="{63FB8A4D-7034-674F-A2DF-3FB80BA7A813}" srcId="{6134DBEE-55C5-D947-BF91-B84A1FD3D4E8}" destId="{AF2C3497-99D9-E84A-9789-7FCF27008722}" srcOrd="0" destOrd="0" parTransId="{07668154-98A4-9046-82ED-7CAEA2843273}" sibTransId="{07873161-00D3-D04B-8C0A-FFC39E86BB0F}"/>
    <dgm:cxn modelId="{443A2551-9A17-174A-B366-704F9752D6D5}" type="presOf" srcId="{6134DBEE-55C5-D947-BF91-B84A1FD3D4E8}" destId="{C035D2C6-46C8-0E45-B96B-6CA78327EA38}" srcOrd="0" destOrd="0" presId="urn:microsoft.com/office/officeart/2005/8/layout/vProcess5"/>
    <dgm:cxn modelId="{B5CB4E58-EDDD-0542-A5AE-58892D261F61}" srcId="{6134DBEE-55C5-D947-BF91-B84A1FD3D4E8}" destId="{4FB62041-2F7D-0E49-8E79-25216AB56673}" srcOrd="4" destOrd="0" parTransId="{8962D7C6-04DA-0B42-BD2E-9480825A96E2}" sibTransId="{DC128218-D287-5643-BDEC-7E2B29953DCE}"/>
    <dgm:cxn modelId="{0CF36C58-E618-DD44-A929-883A86F4C629}" type="presOf" srcId="{F567E4B8-A04F-FC48-B914-8B06445A0565}" destId="{2216149E-3A3A-C64F-8161-50CC4162F895}" srcOrd="1" destOrd="0" presId="urn:microsoft.com/office/officeart/2005/8/layout/vProcess5"/>
    <dgm:cxn modelId="{B7C5AF5D-D147-4848-B65E-CB4FCB79D0A7}" type="presOf" srcId="{E5D2A7C6-DB57-4C40-B7C2-B10CF3B88510}" destId="{C679D760-C0C9-6A44-9148-309EFA7B4133}" srcOrd="1" destOrd="0" presId="urn:microsoft.com/office/officeart/2005/8/layout/vProcess5"/>
    <dgm:cxn modelId="{3881C76F-7D0B-EF4D-8073-8825C77B1087}" type="presOf" srcId="{1D8B2E76-0D35-1746-950D-DEB25C3B5859}" destId="{0E0EED2A-8171-B146-9D61-1DBB4C5CD06F}" srcOrd="0" destOrd="0" presId="urn:microsoft.com/office/officeart/2005/8/layout/vProcess5"/>
    <dgm:cxn modelId="{816A9675-C0E9-8F4A-8E6A-7C7C3183C687}" type="presOf" srcId="{687E14F9-6B1D-5A4C-935E-D137525854C1}" destId="{4C26C32D-D60E-CA46-921A-0DC5B839EFBC}" srcOrd="0" destOrd="0" presId="urn:microsoft.com/office/officeart/2005/8/layout/vProcess5"/>
    <dgm:cxn modelId="{04B7008F-D493-FC46-9CC1-CC3FC0C382D8}" type="presOf" srcId="{AF2C3497-99D9-E84A-9789-7FCF27008722}" destId="{1B11B1FA-F2F7-8045-B80A-2FE202F2DB89}" srcOrd="0" destOrd="0" presId="urn:microsoft.com/office/officeart/2005/8/layout/vProcess5"/>
    <dgm:cxn modelId="{51942396-7CF9-254C-AA47-9A8DA1D6F1BC}" type="presOf" srcId="{8F088635-6F16-4C45-97B4-9FA5FC5231E0}" destId="{E307769A-F21A-7B4F-B797-F9E6385A86CD}" srcOrd="0" destOrd="0" presId="urn:microsoft.com/office/officeart/2005/8/layout/vProcess5"/>
    <dgm:cxn modelId="{23AB7AA0-BBF7-3041-BDBE-BC0D3757F938}" type="presOf" srcId="{07873161-00D3-D04B-8C0A-FFC39E86BB0F}" destId="{12D0D11F-DBF1-8745-90AA-D909FB9A4AE7}" srcOrd="0" destOrd="0" presId="urn:microsoft.com/office/officeart/2005/8/layout/vProcess5"/>
    <dgm:cxn modelId="{D17346C7-0955-DD4F-9BCB-3623235F2EBE}" srcId="{6134DBEE-55C5-D947-BF91-B84A1FD3D4E8}" destId="{586EE023-460B-2D4D-9934-D007EE6740C9}" srcOrd="1" destOrd="0" parTransId="{3CCDABB8-330C-FC44-B4B7-7CD87FDC13D1}" sibTransId="{687E14F9-6B1D-5A4C-935E-D137525854C1}"/>
    <dgm:cxn modelId="{EF2253E2-A25C-E84D-8CEF-12FD64591286}" type="presOf" srcId="{586EE023-460B-2D4D-9934-D007EE6740C9}" destId="{70A70D16-EEDA-6247-90FF-864CB06C962A}" srcOrd="1" destOrd="0" presId="urn:microsoft.com/office/officeart/2005/8/layout/vProcess5"/>
    <dgm:cxn modelId="{498FA4E2-DAAA-A840-8550-04AD84DB1398}" srcId="{6134DBEE-55C5-D947-BF91-B84A1FD3D4E8}" destId="{F567E4B8-A04F-FC48-B914-8B06445A0565}" srcOrd="2" destOrd="0" parTransId="{CE1C70CE-F782-3343-99C7-FBAD52435FA0}" sibTransId="{1D8B2E76-0D35-1746-950D-DEB25C3B5859}"/>
    <dgm:cxn modelId="{AD30A8EB-9F35-AE41-9F30-78F86228426E}" type="presOf" srcId="{4FB62041-2F7D-0E49-8E79-25216AB56673}" destId="{004BC5A7-7CE7-134C-A362-BAE3FC279C74}" srcOrd="0" destOrd="0" presId="urn:microsoft.com/office/officeart/2005/8/layout/vProcess5"/>
    <dgm:cxn modelId="{7C18EA9F-799F-4147-B9D2-C58972C3B8A1}" type="presParOf" srcId="{C035D2C6-46C8-0E45-B96B-6CA78327EA38}" destId="{915A6A97-A716-D24F-B07E-7F217DAF5D6D}" srcOrd="0" destOrd="0" presId="urn:microsoft.com/office/officeart/2005/8/layout/vProcess5"/>
    <dgm:cxn modelId="{34E50DC3-5A49-A443-8D89-AB15F00D0F24}" type="presParOf" srcId="{C035D2C6-46C8-0E45-B96B-6CA78327EA38}" destId="{1B11B1FA-F2F7-8045-B80A-2FE202F2DB89}" srcOrd="1" destOrd="0" presId="urn:microsoft.com/office/officeart/2005/8/layout/vProcess5"/>
    <dgm:cxn modelId="{50F4F184-ED02-0D48-A4B6-1BDE003A1285}" type="presParOf" srcId="{C035D2C6-46C8-0E45-B96B-6CA78327EA38}" destId="{79F9D101-FEFB-3846-923F-22A4F718F418}" srcOrd="2" destOrd="0" presId="urn:microsoft.com/office/officeart/2005/8/layout/vProcess5"/>
    <dgm:cxn modelId="{1F582C2F-3BC1-3B48-9666-0960A72945C1}" type="presParOf" srcId="{C035D2C6-46C8-0E45-B96B-6CA78327EA38}" destId="{E613FB00-3CD0-C747-8846-86CA15F2E80B}" srcOrd="3" destOrd="0" presId="urn:microsoft.com/office/officeart/2005/8/layout/vProcess5"/>
    <dgm:cxn modelId="{A66A5CA0-EF0A-034F-933F-9011FD171E2F}" type="presParOf" srcId="{C035D2C6-46C8-0E45-B96B-6CA78327EA38}" destId="{CFC93899-9D71-FE4F-82D9-C2BEE8837393}" srcOrd="4" destOrd="0" presId="urn:microsoft.com/office/officeart/2005/8/layout/vProcess5"/>
    <dgm:cxn modelId="{686E1B6B-555E-DC43-92C6-CF161A467877}" type="presParOf" srcId="{C035D2C6-46C8-0E45-B96B-6CA78327EA38}" destId="{004BC5A7-7CE7-134C-A362-BAE3FC279C74}" srcOrd="5" destOrd="0" presId="urn:microsoft.com/office/officeart/2005/8/layout/vProcess5"/>
    <dgm:cxn modelId="{AC4C4431-869F-C84C-BCF1-B04AC9E0963D}" type="presParOf" srcId="{C035D2C6-46C8-0E45-B96B-6CA78327EA38}" destId="{12D0D11F-DBF1-8745-90AA-D909FB9A4AE7}" srcOrd="6" destOrd="0" presId="urn:microsoft.com/office/officeart/2005/8/layout/vProcess5"/>
    <dgm:cxn modelId="{A27D2D72-D4C2-0141-AE88-E831C9C090C1}" type="presParOf" srcId="{C035D2C6-46C8-0E45-B96B-6CA78327EA38}" destId="{4C26C32D-D60E-CA46-921A-0DC5B839EFBC}" srcOrd="7" destOrd="0" presId="urn:microsoft.com/office/officeart/2005/8/layout/vProcess5"/>
    <dgm:cxn modelId="{6AEA898A-9884-1E4F-83F4-59342B814525}" type="presParOf" srcId="{C035D2C6-46C8-0E45-B96B-6CA78327EA38}" destId="{0E0EED2A-8171-B146-9D61-1DBB4C5CD06F}" srcOrd="8" destOrd="0" presId="urn:microsoft.com/office/officeart/2005/8/layout/vProcess5"/>
    <dgm:cxn modelId="{F8ACF7CA-2B70-834E-B421-305A5556F58D}" type="presParOf" srcId="{C035D2C6-46C8-0E45-B96B-6CA78327EA38}" destId="{E307769A-F21A-7B4F-B797-F9E6385A86CD}" srcOrd="9" destOrd="0" presId="urn:microsoft.com/office/officeart/2005/8/layout/vProcess5"/>
    <dgm:cxn modelId="{C7FE7095-5F5A-5E4B-81E4-E9C489EDCEB7}" type="presParOf" srcId="{C035D2C6-46C8-0E45-B96B-6CA78327EA38}" destId="{EB51F5FD-B2D6-6547-9F6B-C9440205A7CA}" srcOrd="10" destOrd="0" presId="urn:microsoft.com/office/officeart/2005/8/layout/vProcess5"/>
    <dgm:cxn modelId="{E5C86C1A-01EB-8648-BC37-484AA4A998DD}" type="presParOf" srcId="{C035D2C6-46C8-0E45-B96B-6CA78327EA38}" destId="{70A70D16-EEDA-6247-90FF-864CB06C962A}" srcOrd="11" destOrd="0" presId="urn:microsoft.com/office/officeart/2005/8/layout/vProcess5"/>
    <dgm:cxn modelId="{42019B11-6C1D-944D-96E1-46C29FA42875}" type="presParOf" srcId="{C035D2C6-46C8-0E45-B96B-6CA78327EA38}" destId="{2216149E-3A3A-C64F-8161-50CC4162F895}" srcOrd="12" destOrd="0" presId="urn:microsoft.com/office/officeart/2005/8/layout/vProcess5"/>
    <dgm:cxn modelId="{484B8297-6338-1645-B270-EF7A34CA42BB}" type="presParOf" srcId="{C035D2C6-46C8-0E45-B96B-6CA78327EA38}" destId="{C679D760-C0C9-6A44-9148-309EFA7B4133}" srcOrd="13" destOrd="0" presId="urn:microsoft.com/office/officeart/2005/8/layout/vProcess5"/>
    <dgm:cxn modelId="{AA0AE7E1-7AE5-DC4F-A19A-642D3CF3E9CA}" type="presParOf" srcId="{C035D2C6-46C8-0E45-B96B-6CA78327EA38}" destId="{AE5A7DF6-DACA-E64A-AB9B-EC330D66ECA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7FE8-4EE3-0B40-A9B1-7CFF449FB4D2}">
      <dsp:nvSpPr>
        <dsp:cNvPr id="0" name=""/>
        <dsp:cNvSpPr/>
      </dsp:nvSpPr>
      <dsp:spPr>
        <a:xfrm>
          <a:off x="1185330" y="0"/>
          <a:ext cx="5569184" cy="5569184"/>
        </a:xfrm>
        <a:prstGeom prst="diamond">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D5DDE5-3994-FD4B-89B0-7A86625A7126}">
      <dsp:nvSpPr>
        <dsp:cNvPr id="0" name=""/>
        <dsp:cNvSpPr/>
      </dsp:nvSpPr>
      <dsp:spPr>
        <a:xfrm>
          <a:off x="1714402" y="529072"/>
          <a:ext cx="2171982" cy="2171982"/>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Critical Assessment</a:t>
          </a:r>
          <a:endParaRPr lang="it-IT" sz="2000" kern="1200" dirty="0">
            <a:solidFill>
              <a:schemeClr val="tx1"/>
            </a:solidFill>
            <a:latin typeface="Arial"/>
            <a:cs typeface="Arial"/>
          </a:endParaRPr>
        </a:p>
      </dsp:txBody>
      <dsp:txXfrm>
        <a:off x="1820429" y="635099"/>
        <a:ext cx="1959928" cy="1959928"/>
      </dsp:txXfrm>
    </dsp:sp>
    <dsp:sp modelId="{0099B3CF-EA24-4548-B709-5C25A2837ED2}">
      <dsp:nvSpPr>
        <dsp:cNvPr id="0" name=""/>
        <dsp:cNvSpPr/>
      </dsp:nvSpPr>
      <dsp:spPr>
        <a:xfrm>
          <a:off x="4053460" y="529072"/>
          <a:ext cx="2171982" cy="217198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Comparative evaluation</a:t>
          </a:r>
          <a:endParaRPr lang="it-IT" sz="2000" kern="1200" dirty="0">
            <a:solidFill>
              <a:schemeClr val="tx1"/>
            </a:solidFill>
            <a:latin typeface="Arial"/>
            <a:cs typeface="Arial"/>
          </a:endParaRPr>
        </a:p>
      </dsp:txBody>
      <dsp:txXfrm>
        <a:off x="4159487" y="635099"/>
        <a:ext cx="1959928" cy="1959928"/>
      </dsp:txXfrm>
    </dsp:sp>
    <dsp:sp modelId="{750DE864-9B8C-1D40-A42E-F32DD1529BE7}">
      <dsp:nvSpPr>
        <dsp:cNvPr id="0" name=""/>
        <dsp:cNvSpPr/>
      </dsp:nvSpPr>
      <dsp:spPr>
        <a:xfrm>
          <a:off x="1714402" y="2868130"/>
          <a:ext cx="2171982" cy="2171982"/>
        </a:xfrm>
        <a:prstGeom prst="roundRect">
          <a:avLst/>
        </a:prstGeom>
        <a:solidFill>
          <a:srgbClr val="008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Benchmarking data</a:t>
          </a:r>
          <a:endParaRPr lang="it-IT" sz="2000" kern="1200" dirty="0">
            <a:solidFill>
              <a:schemeClr val="tx1"/>
            </a:solidFill>
            <a:latin typeface="Arial"/>
            <a:cs typeface="Arial"/>
          </a:endParaRPr>
        </a:p>
      </dsp:txBody>
      <dsp:txXfrm>
        <a:off x="1820429" y="2974157"/>
        <a:ext cx="1959928" cy="1959928"/>
      </dsp:txXfrm>
    </dsp:sp>
    <dsp:sp modelId="{0A2263D3-A2F7-9046-BD9C-7A5B740513F6}">
      <dsp:nvSpPr>
        <dsp:cNvPr id="0" name=""/>
        <dsp:cNvSpPr/>
      </dsp:nvSpPr>
      <dsp:spPr>
        <a:xfrm>
          <a:off x="4243334" y="3074273"/>
          <a:ext cx="2171982" cy="2171982"/>
        </a:xfrm>
        <a:prstGeom prst="roundRect">
          <a:avLst/>
        </a:prstGeom>
        <a:solidFill>
          <a:srgbClr val="00D4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Arial"/>
              <a:cs typeface="Arial"/>
            </a:rPr>
            <a:t>Software </a:t>
          </a:r>
          <a:r>
            <a:rPr lang="it-IT" sz="2000" b="1" kern="1200" dirty="0" err="1">
              <a:solidFill>
                <a:schemeClr val="tx1"/>
              </a:solidFill>
              <a:latin typeface="Arial"/>
              <a:cs typeface="Arial"/>
            </a:rPr>
            <a:t>availability</a:t>
          </a:r>
          <a:endParaRPr lang="it-IT" sz="2000" b="1" kern="1200" dirty="0">
            <a:solidFill>
              <a:schemeClr val="tx1"/>
            </a:solidFill>
            <a:latin typeface="Arial"/>
            <a:cs typeface="Arial"/>
          </a:endParaRPr>
        </a:p>
      </dsp:txBody>
      <dsp:txXfrm>
        <a:off x="4349361" y="3180300"/>
        <a:ext cx="1959928" cy="195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1B1FA-F2F7-8045-B80A-2FE202F2DB89}">
      <dsp:nvSpPr>
        <dsp:cNvPr id="0" name=""/>
        <dsp:cNvSpPr/>
      </dsp:nvSpPr>
      <dsp:spPr>
        <a:xfrm>
          <a:off x="0" y="0"/>
          <a:ext cx="6819222" cy="990599"/>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Release of data to be predicted (true solution known but hidden to predictors)</a:t>
          </a:r>
        </a:p>
      </dsp:txBody>
      <dsp:txXfrm>
        <a:off x="29014" y="29014"/>
        <a:ext cx="5634386" cy="932571"/>
      </dsp:txXfrm>
    </dsp:sp>
    <dsp:sp modelId="{79F9D101-FEFB-3846-923F-22A4F718F418}">
      <dsp:nvSpPr>
        <dsp:cNvPr id="0" name=""/>
        <dsp:cNvSpPr/>
      </dsp:nvSpPr>
      <dsp:spPr>
        <a:xfrm>
          <a:off x="509227" y="1128183"/>
          <a:ext cx="6819222" cy="990599"/>
        </a:xfrm>
        <a:prstGeom prst="roundRect">
          <a:avLst>
            <a:gd name="adj" fmla="val 10000"/>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0000"/>
              </a:solidFill>
              <a:latin typeface="Arial"/>
              <a:cs typeface="Arial"/>
            </a:rPr>
            <a:t>Predictions</a:t>
          </a:r>
          <a:endParaRPr lang="en-US" sz="2400" b="1" kern="1200" dirty="0">
            <a:solidFill>
              <a:srgbClr val="000000"/>
            </a:solidFill>
            <a:latin typeface="Arial"/>
            <a:cs typeface="Arial"/>
          </a:endParaRPr>
        </a:p>
      </dsp:txBody>
      <dsp:txXfrm>
        <a:off x="538241" y="1157197"/>
        <a:ext cx="5608076" cy="932571"/>
      </dsp:txXfrm>
    </dsp:sp>
    <dsp:sp modelId="{E613FB00-3CD0-C747-8846-86CA15F2E80B}">
      <dsp:nvSpPr>
        <dsp:cNvPr id="0" name=""/>
        <dsp:cNvSpPr/>
      </dsp:nvSpPr>
      <dsp:spPr>
        <a:xfrm>
          <a:off x="1018455" y="2256366"/>
          <a:ext cx="6819222" cy="990599"/>
        </a:xfrm>
        <a:prstGeom prst="roundRect">
          <a:avLst>
            <a:gd name="adj" fmla="val 1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Evaluation</a:t>
          </a:r>
        </a:p>
      </dsp:txBody>
      <dsp:txXfrm>
        <a:off x="1047469" y="2285380"/>
        <a:ext cx="5608076" cy="932571"/>
      </dsp:txXfrm>
    </dsp:sp>
    <dsp:sp modelId="{CFC93899-9D71-FE4F-82D9-C2BEE8837393}">
      <dsp:nvSpPr>
        <dsp:cNvPr id="0" name=""/>
        <dsp:cNvSpPr/>
      </dsp:nvSpPr>
      <dsp:spPr>
        <a:xfrm>
          <a:off x="1527682" y="3384549"/>
          <a:ext cx="6819222" cy="990599"/>
        </a:xfrm>
        <a:prstGeom prst="roundRect">
          <a:avLst>
            <a:gd name="adj" fmla="val 10000"/>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0000"/>
              </a:solidFill>
              <a:latin typeface="Arial"/>
              <a:cs typeface="Arial"/>
            </a:rPr>
            <a:t>Comparison of prediction and predictors</a:t>
          </a:r>
          <a:endParaRPr lang="en-US" sz="2400" b="1" kern="1200" dirty="0">
            <a:solidFill>
              <a:srgbClr val="000000"/>
            </a:solidFill>
            <a:latin typeface="Arial"/>
            <a:cs typeface="Arial"/>
          </a:endParaRPr>
        </a:p>
      </dsp:txBody>
      <dsp:txXfrm>
        <a:off x="1556696" y="3413563"/>
        <a:ext cx="5608076" cy="932571"/>
      </dsp:txXfrm>
    </dsp:sp>
    <dsp:sp modelId="{004BC5A7-7CE7-134C-A362-BAE3FC279C74}">
      <dsp:nvSpPr>
        <dsp:cNvPr id="0" name=""/>
        <dsp:cNvSpPr/>
      </dsp:nvSpPr>
      <dsp:spPr>
        <a:xfrm>
          <a:off x="2036910" y="4512733"/>
          <a:ext cx="6819222" cy="990599"/>
        </a:xfrm>
        <a:prstGeom prst="roundRect">
          <a:avLst>
            <a:gd name="adj" fmla="val 1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Improvement of methods</a:t>
          </a:r>
        </a:p>
      </dsp:txBody>
      <dsp:txXfrm>
        <a:off x="2065924" y="4541747"/>
        <a:ext cx="5608076" cy="932571"/>
      </dsp:txXfrm>
    </dsp:sp>
    <dsp:sp modelId="{12D0D11F-DBF1-8745-90AA-D909FB9A4AE7}">
      <dsp:nvSpPr>
        <dsp:cNvPr id="0" name=""/>
        <dsp:cNvSpPr/>
      </dsp:nvSpPr>
      <dsp:spPr>
        <a:xfrm>
          <a:off x="6175332" y="723688"/>
          <a:ext cx="643889" cy="64388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6320207" y="723688"/>
        <a:ext cx="354139" cy="484526"/>
      </dsp:txXfrm>
    </dsp:sp>
    <dsp:sp modelId="{4C26C32D-D60E-CA46-921A-0DC5B839EFBC}">
      <dsp:nvSpPr>
        <dsp:cNvPr id="0" name=""/>
        <dsp:cNvSpPr/>
      </dsp:nvSpPr>
      <dsp:spPr>
        <a:xfrm>
          <a:off x="6684560" y="1851871"/>
          <a:ext cx="643889" cy="643889"/>
        </a:xfrm>
        <a:prstGeom prst="downArrow">
          <a:avLst>
            <a:gd name="adj1" fmla="val 55000"/>
            <a:gd name="adj2" fmla="val 45000"/>
          </a:avLst>
        </a:prstGeom>
        <a:solidFill>
          <a:schemeClr val="accent4">
            <a:tint val="40000"/>
            <a:alpha val="90000"/>
            <a:hueOff val="-1315237"/>
            <a:satOff val="7386"/>
            <a:lumOff val="469"/>
            <a:alphaOff val="0"/>
          </a:schemeClr>
        </a:solidFill>
        <a:ln w="9525" cap="flat" cmpd="sng" algn="ctr">
          <a:solidFill>
            <a:schemeClr val="accent4">
              <a:tint val="40000"/>
              <a:alpha val="90000"/>
              <a:hueOff val="-1315237"/>
              <a:satOff val="7386"/>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6829435" y="1851871"/>
        <a:ext cx="354139" cy="484526"/>
      </dsp:txXfrm>
    </dsp:sp>
    <dsp:sp modelId="{0E0EED2A-8171-B146-9D61-1DBB4C5CD06F}">
      <dsp:nvSpPr>
        <dsp:cNvPr id="0" name=""/>
        <dsp:cNvSpPr/>
      </dsp:nvSpPr>
      <dsp:spPr>
        <a:xfrm>
          <a:off x="7193787" y="2963544"/>
          <a:ext cx="643889" cy="643889"/>
        </a:xfrm>
        <a:prstGeom prst="downArrow">
          <a:avLst>
            <a:gd name="adj1" fmla="val 55000"/>
            <a:gd name="adj2" fmla="val 45000"/>
          </a:avLst>
        </a:prstGeom>
        <a:solidFill>
          <a:schemeClr val="accent4">
            <a:tint val="40000"/>
            <a:alpha val="90000"/>
            <a:hueOff val="-2630473"/>
            <a:satOff val="14771"/>
            <a:lumOff val="939"/>
            <a:alphaOff val="0"/>
          </a:schemeClr>
        </a:solidFill>
        <a:ln w="9525" cap="flat" cmpd="sng" algn="ctr">
          <a:solidFill>
            <a:schemeClr val="accent4">
              <a:tint val="40000"/>
              <a:alpha val="90000"/>
              <a:hueOff val="-2630473"/>
              <a:satOff val="14771"/>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7338662" y="2963544"/>
        <a:ext cx="354139" cy="484526"/>
      </dsp:txXfrm>
    </dsp:sp>
    <dsp:sp modelId="{E307769A-F21A-7B4F-B797-F9E6385A86CD}">
      <dsp:nvSpPr>
        <dsp:cNvPr id="0" name=""/>
        <dsp:cNvSpPr/>
      </dsp:nvSpPr>
      <dsp:spPr>
        <a:xfrm>
          <a:off x="7703015" y="4102734"/>
          <a:ext cx="643889" cy="643889"/>
        </a:xfrm>
        <a:prstGeom prst="downArrow">
          <a:avLst>
            <a:gd name="adj1" fmla="val 55000"/>
            <a:gd name="adj2" fmla="val 45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7847890" y="4102734"/>
        <a:ext cx="354139" cy="48452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C832F-F116-F74B-8788-9243D1536759}" type="datetimeFigureOut">
              <a:rPr lang="it-IT" smtClean="0"/>
              <a:t>28/09/21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7AFF8-CA55-7047-88E9-13AC6BC9B498}" type="slidenum">
              <a:rPr lang="it-IT" smtClean="0"/>
              <a:t>‹#›</a:t>
            </a:fld>
            <a:endParaRPr lang="it-IT"/>
          </a:p>
        </p:txBody>
      </p:sp>
    </p:spTree>
    <p:extLst>
      <p:ext uri="{BB962C8B-B14F-4D97-AF65-F5344CB8AC3E}">
        <p14:creationId xmlns:p14="http://schemas.microsoft.com/office/powerpoint/2010/main" val="3725996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97AFF8-CA55-7047-88E9-13AC6BC9B498}" type="slidenum">
              <a:rPr lang="it-IT" smtClean="0"/>
              <a:t>2</a:t>
            </a:fld>
            <a:endParaRPr lang="it-IT"/>
          </a:p>
        </p:txBody>
      </p:sp>
    </p:spTree>
    <p:extLst>
      <p:ext uri="{BB962C8B-B14F-4D97-AF65-F5344CB8AC3E}">
        <p14:creationId xmlns:p14="http://schemas.microsoft.com/office/powerpoint/2010/main" val="160257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library</a:t>
            </a:r>
            <a:r>
              <a:rPr lang="it-IT" dirty="0"/>
              <a:t> </a:t>
            </a:r>
            <a:r>
              <a:rPr lang="it-IT" dirty="0" err="1"/>
              <a:t>extension</a:t>
            </a:r>
            <a:r>
              <a:rPr lang="it-IT" dirty="0"/>
              <a:t>. (a) Progressive </a:t>
            </a:r>
            <a:r>
              <a:rPr lang="it-IT" dirty="0" err="1"/>
              <a:t>alignment</a:t>
            </a:r>
            <a:r>
              <a:rPr lang="it-IT" dirty="0"/>
              <a:t>. </a:t>
            </a:r>
            <a:r>
              <a:rPr lang="it-IT" dirty="0" err="1"/>
              <a:t>Four</a:t>
            </a:r>
            <a:r>
              <a:rPr lang="it-IT" dirty="0"/>
              <a:t> </a:t>
            </a:r>
            <a:r>
              <a:rPr lang="it-IT" dirty="0" err="1"/>
              <a:t>sequences</a:t>
            </a:r>
            <a:r>
              <a:rPr lang="it-IT" dirty="0"/>
              <a:t> </a:t>
            </a:r>
            <a:r>
              <a:rPr lang="it-IT" dirty="0" err="1"/>
              <a:t>have</a:t>
            </a:r>
            <a:r>
              <a:rPr lang="it-IT" dirty="0"/>
              <a:t> </a:t>
            </a:r>
            <a:r>
              <a:rPr lang="it-IT" dirty="0" err="1"/>
              <a:t>been</a:t>
            </a:r>
            <a:r>
              <a:rPr lang="it-IT" dirty="0"/>
              <a:t> </a:t>
            </a:r>
            <a:r>
              <a:rPr lang="it-IT" dirty="0" err="1"/>
              <a:t>designed</a:t>
            </a:r>
            <a:r>
              <a:rPr lang="it-IT" dirty="0"/>
              <a:t>. The </a:t>
            </a:r>
            <a:r>
              <a:rPr lang="it-IT" dirty="0" err="1"/>
              <a:t>tree</a:t>
            </a:r>
            <a:r>
              <a:rPr lang="it-IT" dirty="0"/>
              <a:t> </a:t>
            </a:r>
            <a:r>
              <a:rPr lang="it-IT" dirty="0" err="1"/>
              <a:t>indicates</a:t>
            </a:r>
            <a:r>
              <a:rPr lang="it-IT" dirty="0"/>
              <a:t> the </a:t>
            </a:r>
            <a:r>
              <a:rPr lang="it-IT" dirty="0" err="1"/>
              <a:t>order</a:t>
            </a:r>
            <a:r>
              <a:rPr lang="it-IT" dirty="0"/>
              <a:t> in </a:t>
            </a:r>
            <a:r>
              <a:rPr lang="it-IT" dirty="0" err="1"/>
              <a:t>which</a:t>
            </a:r>
            <a:r>
              <a:rPr lang="it-IT" dirty="0"/>
              <a:t> the </a:t>
            </a:r>
            <a:r>
              <a:rPr lang="it-IT" dirty="0" err="1"/>
              <a:t>sequences</a:t>
            </a:r>
            <a:r>
              <a:rPr lang="it-IT" dirty="0"/>
              <a:t> are </a:t>
            </a:r>
            <a:r>
              <a:rPr lang="it-IT" dirty="0" err="1"/>
              <a:t>aligned</a:t>
            </a:r>
            <a:r>
              <a:rPr lang="it-IT" dirty="0"/>
              <a:t> </a:t>
            </a:r>
            <a:r>
              <a:rPr lang="it-IT" dirty="0" err="1"/>
              <a:t>when</a:t>
            </a:r>
            <a:r>
              <a:rPr lang="it-IT" dirty="0"/>
              <a:t> </a:t>
            </a:r>
            <a:r>
              <a:rPr lang="it-IT" dirty="0" err="1"/>
              <a:t>using</a:t>
            </a:r>
            <a:r>
              <a:rPr lang="it-IT" dirty="0"/>
              <a:t> a progressive </a:t>
            </a:r>
            <a:r>
              <a:rPr lang="it-IT" dirty="0" err="1"/>
              <a:t>method</a:t>
            </a:r>
            <a:r>
              <a:rPr lang="it-IT" dirty="0"/>
              <a:t> </a:t>
            </a:r>
            <a:r>
              <a:rPr lang="it-IT" dirty="0" err="1"/>
              <a:t>such</a:t>
            </a:r>
            <a:r>
              <a:rPr lang="it-IT" dirty="0"/>
              <a:t> </a:t>
            </a:r>
            <a:r>
              <a:rPr lang="it-IT" dirty="0" err="1"/>
              <a:t>as</a:t>
            </a:r>
            <a:r>
              <a:rPr lang="it-IT" dirty="0"/>
              <a:t> </a:t>
            </a:r>
            <a:r>
              <a:rPr lang="it-IT" dirty="0" err="1"/>
              <a:t>ClustalW</a:t>
            </a:r>
            <a:r>
              <a:rPr lang="it-IT" dirty="0"/>
              <a:t>. The </a:t>
            </a:r>
            <a:r>
              <a:rPr lang="it-IT" dirty="0" err="1"/>
              <a:t>resulting</a:t>
            </a:r>
            <a:r>
              <a:rPr lang="it-IT" dirty="0"/>
              <a:t> </a:t>
            </a:r>
            <a:r>
              <a:rPr lang="it-IT" dirty="0" err="1"/>
              <a:t>alignment</a:t>
            </a:r>
            <a:r>
              <a:rPr lang="it-IT" dirty="0"/>
              <a:t> </a:t>
            </a:r>
            <a:r>
              <a:rPr lang="it-IT" dirty="0" err="1"/>
              <a:t>is</a:t>
            </a:r>
            <a:r>
              <a:rPr lang="it-IT" dirty="0"/>
              <a:t> </a:t>
            </a:r>
            <a:r>
              <a:rPr lang="it-IT" dirty="0" err="1"/>
              <a:t>shown</a:t>
            </a:r>
            <a:r>
              <a:rPr lang="it-IT" dirty="0"/>
              <a:t>, with the word CAT </a:t>
            </a:r>
            <a:r>
              <a:rPr lang="it-IT" dirty="0" err="1"/>
              <a:t>misaligned</a:t>
            </a:r>
            <a:r>
              <a:rPr lang="it-IT" dirty="0"/>
              <a:t>. (b)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25</a:t>
            </a:fld>
            <a:endParaRPr lang="it-IT"/>
          </a:p>
        </p:txBody>
      </p:sp>
    </p:spTree>
    <p:extLst>
      <p:ext uri="{BB962C8B-B14F-4D97-AF65-F5344CB8AC3E}">
        <p14:creationId xmlns:p14="http://schemas.microsoft.com/office/powerpoint/2010/main" val="148657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777A700-6587-D74F-BBBB-341DD297CD07}" type="slidenum">
              <a:rPr lang="en-US" sz="1200"/>
              <a:pPr/>
              <a:t>26</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err="1"/>
              <a:t>Primary</a:t>
            </a:r>
            <a:r>
              <a:rPr lang="it-IT" sz="1800" dirty="0"/>
              <a:t> </a:t>
            </a:r>
            <a:r>
              <a:rPr lang="it-IT" sz="1800" dirty="0" err="1"/>
              <a:t>library</a:t>
            </a:r>
            <a:r>
              <a:rPr lang="it-IT" sz="1800" dirty="0"/>
              <a:t>. </a:t>
            </a:r>
            <a:r>
              <a:rPr lang="it-IT" sz="1800" dirty="0" err="1"/>
              <a:t>Each</a:t>
            </a:r>
            <a:r>
              <a:rPr lang="it-IT" sz="1800" dirty="0"/>
              <a:t> </a:t>
            </a:r>
            <a:r>
              <a:rPr lang="it-IT" sz="1800" dirty="0" err="1"/>
              <a:t>pair</a:t>
            </a:r>
            <a:r>
              <a:rPr lang="it-IT" sz="1800" dirty="0"/>
              <a:t> of </a:t>
            </a:r>
            <a:r>
              <a:rPr lang="it-IT" sz="1800" dirty="0" err="1"/>
              <a:t>sequences</a:t>
            </a:r>
            <a:r>
              <a:rPr lang="it-IT" sz="1800" dirty="0"/>
              <a:t> </a:t>
            </a:r>
            <a:r>
              <a:rPr lang="it-IT" sz="1800" dirty="0" err="1"/>
              <a:t>is</a:t>
            </a:r>
            <a:r>
              <a:rPr lang="it-IT" sz="1800" dirty="0"/>
              <a:t> </a:t>
            </a:r>
            <a:r>
              <a:rPr lang="it-IT" sz="1800" dirty="0" err="1"/>
              <a:t>aligned</a:t>
            </a:r>
            <a:r>
              <a:rPr lang="it-IT" sz="1800" dirty="0"/>
              <a:t> </a:t>
            </a:r>
            <a:r>
              <a:rPr lang="it-IT" sz="1800" dirty="0" err="1"/>
              <a:t>using</a:t>
            </a:r>
            <a:r>
              <a:rPr lang="it-IT" sz="1800" dirty="0"/>
              <a:t> </a:t>
            </a:r>
            <a:r>
              <a:rPr lang="it-IT" sz="1800" dirty="0" err="1"/>
              <a:t>ClustalW</a:t>
            </a:r>
            <a:r>
              <a:rPr lang="it-IT" sz="1800" dirty="0"/>
              <a:t>. In </a:t>
            </a:r>
            <a:r>
              <a:rPr lang="it-IT" sz="1800" dirty="0" err="1"/>
              <a:t>these</a:t>
            </a:r>
            <a:r>
              <a:rPr lang="it-IT" sz="1800" dirty="0"/>
              <a:t> </a:t>
            </a:r>
            <a:r>
              <a:rPr lang="it-IT" sz="1800" dirty="0" err="1"/>
              <a:t>alignments</a:t>
            </a:r>
            <a:r>
              <a:rPr lang="it-IT" sz="1800" dirty="0"/>
              <a:t>, </a:t>
            </a:r>
            <a:r>
              <a:rPr lang="it-IT" sz="1800" dirty="0" err="1"/>
              <a:t>each</a:t>
            </a:r>
            <a:r>
              <a:rPr lang="it-IT" sz="1800" dirty="0"/>
              <a:t> </a:t>
            </a:r>
            <a:r>
              <a:rPr lang="it-IT" sz="1800" dirty="0" err="1"/>
              <a:t>pair</a:t>
            </a:r>
            <a:r>
              <a:rPr lang="it-IT" sz="1800" dirty="0"/>
              <a:t> of </a:t>
            </a:r>
            <a:r>
              <a:rPr lang="it-IT" sz="1800" dirty="0" err="1"/>
              <a:t>aligned</a:t>
            </a:r>
            <a:r>
              <a:rPr lang="it-IT" sz="1800" dirty="0"/>
              <a:t> </a:t>
            </a:r>
            <a:r>
              <a:rPr lang="it-IT" sz="1800" dirty="0" err="1"/>
              <a:t>residues</a:t>
            </a:r>
            <a:r>
              <a:rPr lang="it-IT" sz="1800" dirty="0"/>
              <a:t> </a:t>
            </a:r>
            <a:r>
              <a:rPr lang="it-IT" sz="1800" dirty="0" err="1"/>
              <a:t>is</a:t>
            </a:r>
            <a:r>
              <a:rPr lang="it-IT" sz="1800" dirty="0"/>
              <a:t> </a:t>
            </a:r>
            <a:r>
              <a:rPr lang="it-IT" sz="1800" dirty="0" err="1"/>
              <a:t>associated</a:t>
            </a:r>
            <a:r>
              <a:rPr lang="it-IT" sz="1800" dirty="0"/>
              <a:t> with a </a:t>
            </a:r>
            <a:r>
              <a:rPr lang="it-IT" sz="1800" dirty="0" err="1"/>
              <a:t>weight</a:t>
            </a:r>
            <a:r>
              <a:rPr lang="it-IT" sz="1800" dirty="0"/>
              <a:t> </a:t>
            </a:r>
            <a:r>
              <a:rPr lang="it-IT" sz="1800" dirty="0" err="1"/>
              <a:t>equal</a:t>
            </a:r>
            <a:r>
              <a:rPr lang="it-IT" sz="1800" dirty="0"/>
              <a:t> to the </a:t>
            </a:r>
            <a:r>
              <a:rPr lang="it-IT" sz="1800" dirty="0" err="1"/>
              <a:t>average</a:t>
            </a:r>
            <a:r>
              <a:rPr lang="it-IT" sz="1800" dirty="0"/>
              <a:t> </a:t>
            </a:r>
            <a:r>
              <a:rPr lang="it-IT" sz="1800" dirty="0" err="1"/>
              <a:t>identity</a:t>
            </a:r>
            <a:r>
              <a:rPr lang="it-IT" sz="1800" dirty="0"/>
              <a:t> </a:t>
            </a:r>
            <a:r>
              <a:rPr lang="it-IT" sz="1800" dirty="0" err="1"/>
              <a:t>among</a:t>
            </a:r>
            <a:r>
              <a:rPr lang="it-IT" sz="1800" dirty="0"/>
              <a:t> </a:t>
            </a:r>
            <a:r>
              <a:rPr lang="it-IT" sz="1800" dirty="0" err="1"/>
              <a:t>matched</a:t>
            </a:r>
            <a:r>
              <a:rPr lang="it-IT" sz="1800" dirty="0"/>
              <a:t> </a:t>
            </a:r>
            <a:r>
              <a:rPr lang="it-IT" sz="1800" dirty="0" err="1"/>
              <a:t>residues</a:t>
            </a:r>
            <a:r>
              <a:rPr lang="it-IT" sz="1800" dirty="0"/>
              <a:t> </a:t>
            </a:r>
            <a:r>
              <a:rPr lang="it-IT" sz="1800" dirty="0" err="1"/>
              <a:t>within</a:t>
            </a:r>
            <a:r>
              <a:rPr lang="it-IT" sz="1800" dirty="0"/>
              <a:t> the complete </a:t>
            </a:r>
            <a:r>
              <a:rPr lang="it-IT" sz="1800" dirty="0" err="1"/>
              <a:t>alignment</a:t>
            </a:r>
            <a:r>
              <a:rPr lang="it-IT" sz="1800" dirty="0"/>
              <a:t> (</a:t>
            </a:r>
            <a:r>
              <a:rPr lang="it-IT" sz="1800" dirty="0" err="1"/>
              <a:t>mismatches</a:t>
            </a:r>
            <a:r>
              <a:rPr lang="it-IT" sz="1800" dirty="0"/>
              <a:t> are </a:t>
            </a:r>
            <a:r>
              <a:rPr lang="it-IT" sz="1800" dirty="0" err="1"/>
              <a:t>indicated</a:t>
            </a:r>
            <a:r>
              <a:rPr lang="it-IT" sz="1800" dirty="0"/>
              <a:t> in </a:t>
            </a:r>
            <a:r>
              <a:rPr lang="it-IT" sz="1800" dirty="0" err="1"/>
              <a:t>bold</a:t>
            </a:r>
            <a:r>
              <a:rPr lang="it-IT" sz="1800" dirty="0"/>
              <a:t> </a:t>
            </a:r>
            <a:r>
              <a:rPr lang="it-IT" sz="1800" dirty="0" err="1"/>
              <a:t>type</a:t>
            </a:r>
            <a:r>
              <a:rPr lang="it-IT" sz="1800" dirty="0"/>
              <a:t>). (c) Library </a:t>
            </a:r>
            <a:r>
              <a:rPr lang="it-IT" sz="1800" dirty="0" err="1"/>
              <a:t>extension</a:t>
            </a:r>
            <a:r>
              <a:rPr lang="it-IT" sz="1800" dirty="0"/>
              <a:t> for a </a:t>
            </a:r>
            <a:r>
              <a:rPr lang="it-IT" sz="1800" dirty="0" err="1"/>
              <a:t>pair</a:t>
            </a:r>
            <a:r>
              <a:rPr lang="it-IT" sz="1800" dirty="0"/>
              <a:t> of </a:t>
            </a:r>
            <a:r>
              <a:rPr lang="it-IT" sz="1800" dirty="0" err="1"/>
              <a:t>sequences</a:t>
            </a:r>
            <a:r>
              <a:rPr lang="it-IT" sz="1800" dirty="0"/>
              <a:t>. The </a:t>
            </a:r>
            <a:r>
              <a:rPr lang="it-IT" sz="1800" dirty="0" err="1"/>
              <a:t>three</a:t>
            </a:r>
            <a:r>
              <a:rPr lang="it-IT" sz="1800" dirty="0"/>
              <a:t> </a:t>
            </a:r>
            <a:r>
              <a:rPr lang="it-IT" sz="1800" dirty="0" err="1"/>
              <a:t>possible</a:t>
            </a:r>
            <a:r>
              <a:rPr lang="it-IT" sz="1800" dirty="0"/>
              <a:t> </a:t>
            </a:r>
            <a:r>
              <a:rPr lang="it-IT" sz="1800" dirty="0" err="1"/>
              <a:t>alignments</a:t>
            </a:r>
            <a:r>
              <a:rPr lang="it-IT" sz="1800" dirty="0"/>
              <a:t> of </a:t>
            </a:r>
            <a:r>
              <a:rPr lang="it-IT" sz="1800" dirty="0" err="1"/>
              <a:t>sequence</a:t>
            </a:r>
            <a:r>
              <a:rPr lang="it-IT" sz="1800" dirty="0"/>
              <a:t> A and B are </a:t>
            </a:r>
            <a:r>
              <a:rPr lang="it-IT" sz="1800" dirty="0" err="1"/>
              <a:t>shown</a:t>
            </a:r>
            <a:r>
              <a:rPr lang="it-IT" sz="1800" dirty="0"/>
              <a:t> (A and B, A and B </a:t>
            </a:r>
            <a:r>
              <a:rPr lang="it-IT" sz="1800" dirty="0" err="1"/>
              <a:t>through</a:t>
            </a:r>
            <a:r>
              <a:rPr lang="it-IT" sz="1800" dirty="0"/>
              <a:t> C, A and B </a:t>
            </a:r>
            <a:r>
              <a:rPr lang="it-IT" sz="1800" dirty="0" err="1"/>
              <a:t>through</a:t>
            </a:r>
            <a:r>
              <a:rPr lang="it-IT" sz="1800" dirty="0"/>
              <a:t> D). </a:t>
            </a:r>
            <a:r>
              <a:rPr lang="it-IT" sz="1800" dirty="0" err="1"/>
              <a:t>These</a:t>
            </a:r>
            <a:r>
              <a:rPr lang="it-IT" sz="1800" dirty="0"/>
              <a:t> </a:t>
            </a:r>
            <a:r>
              <a:rPr lang="it-IT" sz="1800" dirty="0" err="1"/>
              <a:t>alignments</a:t>
            </a:r>
            <a:r>
              <a:rPr lang="it-IT" sz="1800" dirty="0"/>
              <a:t> are </a:t>
            </a:r>
            <a:r>
              <a:rPr lang="it-IT" sz="1800" dirty="0" err="1"/>
              <a:t>combined</a:t>
            </a:r>
            <a:r>
              <a:rPr lang="it-IT" sz="1800" dirty="0"/>
              <a:t>, </a:t>
            </a:r>
            <a:r>
              <a:rPr lang="it-IT" sz="1800" dirty="0" err="1"/>
              <a:t>as</a:t>
            </a:r>
            <a:r>
              <a:rPr lang="it-IT" sz="1800" dirty="0"/>
              <a:t> </a:t>
            </a:r>
            <a:r>
              <a:rPr lang="it-IT" sz="1800" dirty="0" err="1"/>
              <a:t>explained</a:t>
            </a:r>
            <a:r>
              <a:rPr lang="it-IT" sz="1800" dirty="0"/>
              <a:t> in the text, to produce the position-</a:t>
            </a:r>
            <a:r>
              <a:rPr lang="it-IT" sz="1800" dirty="0" err="1"/>
              <a:t>specific</a:t>
            </a:r>
            <a:r>
              <a:rPr lang="it-IT" sz="1800" dirty="0"/>
              <a:t> </a:t>
            </a:r>
            <a:r>
              <a:rPr lang="it-IT" sz="1800" dirty="0" err="1"/>
              <a:t>library</a:t>
            </a:r>
            <a:r>
              <a:rPr lang="it-IT" sz="1800" dirty="0"/>
              <a:t>. </a:t>
            </a:r>
            <a:r>
              <a:rPr lang="it-IT" sz="1800" dirty="0" err="1"/>
              <a:t>This</a:t>
            </a:r>
            <a:r>
              <a:rPr lang="it-IT" sz="1800" dirty="0"/>
              <a:t> </a:t>
            </a:r>
            <a:r>
              <a:rPr lang="it-IT" sz="1800" dirty="0" err="1"/>
              <a:t>library</a:t>
            </a:r>
            <a:r>
              <a:rPr lang="it-IT" sz="1800" dirty="0"/>
              <a:t> </a:t>
            </a:r>
            <a:r>
              <a:rPr lang="it-IT" sz="1800" dirty="0" err="1"/>
              <a:t>is</a:t>
            </a:r>
            <a:r>
              <a:rPr lang="it-IT" sz="1800" dirty="0"/>
              <a:t> </a:t>
            </a:r>
            <a:r>
              <a:rPr lang="it-IT" sz="1800" dirty="0" err="1"/>
              <a:t>resolved</a:t>
            </a:r>
            <a:r>
              <a:rPr lang="it-IT" sz="1800" dirty="0"/>
              <a:t> by </a:t>
            </a:r>
            <a:r>
              <a:rPr lang="it-IT" sz="1800" dirty="0" err="1"/>
              <a:t>dynamic</a:t>
            </a:r>
            <a:r>
              <a:rPr lang="it-IT" sz="1800" dirty="0"/>
              <a:t> </a:t>
            </a:r>
            <a:r>
              <a:rPr lang="it-IT" sz="1800" dirty="0" err="1"/>
              <a:t>programming</a:t>
            </a:r>
            <a:r>
              <a:rPr lang="it-IT" sz="1800" dirty="0"/>
              <a:t> to </a:t>
            </a:r>
            <a:r>
              <a:rPr lang="it-IT" sz="1800" dirty="0" err="1"/>
              <a:t>give</a:t>
            </a:r>
            <a:r>
              <a:rPr lang="it-IT" sz="1800" dirty="0"/>
              <a:t> the </a:t>
            </a:r>
            <a:r>
              <a:rPr lang="it-IT" sz="1800" dirty="0" err="1"/>
              <a:t>correct</a:t>
            </a:r>
            <a:r>
              <a:rPr lang="it-IT" sz="1800" dirty="0"/>
              <a:t> </a:t>
            </a:r>
            <a:r>
              <a:rPr lang="it-IT" sz="1800" dirty="0" err="1"/>
              <a:t>alignment</a:t>
            </a:r>
            <a:r>
              <a:rPr lang="it-IT" sz="1800" dirty="0"/>
              <a:t>. The </a:t>
            </a:r>
            <a:r>
              <a:rPr lang="it-IT" sz="1800" dirty="0" err="1"/>
              <a:t>thickness</a:t>
            </a:r>
            <a:r>
              <a:rPr lang="it-IT" sz="1800" dirty="0"/>
              <a:t> of the </a:t>
            </a:r>
            <a:r>
              <a:rPr lang="it-IT" sz="1800" dirty="0" err="1"/>
              <a:t>lines</a:t>
            </a:r>
            <a:r>
              <a:rPr lang="it-IT" sz="1800" dirty="0"/>
              <a:t> </a:t>
            </a:r>
            <a:r>
              <a:rPr lang="it-IT" sz="1800" dirty="0" err="1"/>
              <a:t>indicates</a:t>
            </a:r>
            <a:r>
              <a:rPr lang="it-IT" sz="1800" dirty="0"/>
              <a:t> the </a:t>
            </a:r>
            <a:r>
              <a:rPr lang="it-IT" sz="1800" dirty="0" err="1"/>
              <a:t>strength</a:t>
            </a:r>
            <a:r>
              <a:rPr lang="it-IT" sz="1800" dirty="0"/>
              <a:t> of the </a:t>
            </a:r>
            <a:r>
              <a:rPr lang="it-IT" sz="1800" dirty="0" err="1"/>
              <a:t>weight</a:t>
            </a:r>
            <a:r>
              <a:rPr lang="it-IT" sz="1800" dirty="0"/>
              <a:t>.</a:t>
            </a:r>
          </a:p>
          <a:p>
            <a:endParaRPr lang="it-IT" sz="2000" dirty="0"/>
          </a:p>
          <a:p>
            <a:r>
              <a:rPr lang="it-IT" sz="1800" dirty="0"/>
              <a:t>GG match of A and B </a:t>
            </a:r>
            <a:r>
              <a:rPr lang="it-IT" sz="1800" dirty="0" err="1"/>
              <a:t>W</a:t>
            </a:r>
            <a:r>
              <a:rPr lang="it-IT" sz="1800" dirty="0"/>
              <a:t> 88</a:t>
            </a:r>
          </a:p>
          <a:p>
            <a:r>
              <a:rPr lang="it-IT" sz="1800" dirty="0"/>
              <a:t>GGG match</a:t>
            </a:r>
            <a:r>
              <a:rPr lang="it-IT" sz="1800" baseline="0" dirty="0"/>
              <a:t> </a:t>
            </a:r>
            <a:r>
              <a:rPr lang="it-IT" sz="1800" baseline="0" dirty="0" err="1"/>
              <a:t>using</a:t>
            </a:r>
            <a:r>
              <a:rPr lang="it-IT" sz="1800" baseline="0" dirty="0"/>
              <a:t> C </a:t>
            </a:r>
            <a:r>
              <a:rPr lang="it-IT" sz="1800" baseline="0" dirty="0" err="1"/>
              <a:t>seq</a:t>
            </a:r>
            <a:r>
              <a:rPr lang="it-IT" sz="1800" baseline="0" dirty="0"/>
              <a:t> </a:t>
            </a:r>
            <a:r>
              <a:rPr lang="it-IT" sz="1800" baseline="0" dirty="0" err="1"/>
              <a:t>has</a:t>
            </a:r>
            <a:r>
              <a:rPr lang="it-IT" sz="1800" baseline="0" dirty="0"/>
              <a:t> </a:t>
            </a:r>
            <a:r>
              <a:rPr lang="it-IT" sz="1800" baseline="0" dirty="0" err="1"/>
              <a:t>w</a:t>
            </a:r>
            <a:r>
              <a:rPr lang="it-IT" sz="1800" baseline="0" dirty="0"/>
              <a:t> 77 </a:t>
            </a:r>
            <a:r>
              <a:rPr lang="it-IT" sz="1800" baseline="0" dirty="0" err="1"/>
              <a:t>since</a:t>
            </a:r>
            <a:r>
              <a:rPr lang="it-IT" sz="1800" baseline="0" dirty="0"/>
              <a:t> </a:t>
            </a:r>
            <a:r>
              <a:rPr lang="it-IT" sz="1800" baseline="0" dirty="0" err="1"/>
              <a:t>it</a:t>
            </a:r>
            <a:r>
              <a:rPr lang="it-IT" sz="1800" baseline="0" dirty="0"/>
              <a:t> </a:t>
            </a:r>
            <a:r>
              <a:rPr lang="it-IT" sz="1800" baseline="0" dirty="0" err="1"/>
              <a:t>is</a:t>
            </a:r>
            <a:r>
              <a:rPr lang="it-IT" sz="1800" baseline="0" dirty="0"/>
              <a:t> the minimum </a:t>
            </a:r>
            <a:r>
              <a:rPr lang="it-IT" sz="1800" baseline="0" dirty="0" err="1"/>
              <a:t>among</a:t>
            </a:r>
            <a:r>
              <a:rPr lang="it-IT" sz="1800" baseline="0" dirty="0"/>
              <a:t> </a:t>
            </a:r>
            <a:r>
              <a:rPr lang="it-IT" sz="1800" baseline="0" dirty="0" err="1"/>
              <a:t>align</a:t>
            </a:r>
            <a:r>
              <a:rPr lang="it-IT" sz="1800" baseline="0" dirty="0"/>
              <a:t> AC CB</a:t>
            </a:r>
          </a:p>
          <a:p>
            <a:endParaRPr lang="it-IT" sz="1800" baseline="0" dirty="0"/>
          </a:p>
          <a:p>
            <a:r>
              <a:rPr lang="it-IT" sz="1800" baseline="0" dirty="0"/>
              <a:t>Poi </a:t>
            </a:r>
            <a:r>
              <a:rPr lang="it-IT" sz="1800" baseline="0" dirty="0" err="1"/>
              <a:t>gnli</a:t>
            </a:r>
            <a:r>
              <a:rPr lang="it-IT" sz="1800" baseline="0" dirty="0"/>
              <a:t> score pe </a:t>
            </a:r>
            <a:r>
              <a:rPr lang="it-IT" sz="1800" baseline="0" dirty="0" err="1"/>
              <a:t>rle</a:t>
            </a:r>
            <a:r>
              <a:rPr lang="it-IT" sz="1800" baseline="0" dirty="0"/>
              <a:t> coppie sono usati al posto delle matrici di punteggio per ottenere </a:t>
            </a:r>
          </a:p>
          <a:p>
            <a:endParaRPr lang="it-IT" sz="1600"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30</a:t>
            </a:fld>
            <a:endParaRPr lang="it-IT"/>
          </a:p>
        </p:txBody>
      </p:sp>
    </p:spTree>
    <p:extLst>
      <p:ext uri="{BB962C8B-B14F-4D97-AF65-F5344CB8AC3E}">
        <p14:creationId xmlns:p14="http://schemas.microsoft.com/office/powerpoint/2010/main" val="24950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35</a:t>
            </a:fld>
            <a:endParaRPr lang="it-IT"/>
          </a:p>
        </p:txBody>
      </p:sp>
    </p:spTree>
    <p:extLst>
      <p:ext uri="{BB962C8B-B14F-4D97-AF65-F5344CB8AC3E}">
        <p14:creationId xmlns:p14="http://schemas.microsoft.com/office/powerpoint/2010/main" val="11040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a:solidFill>
                  <a:schemeClr val="tx1"/>
                </a:solidFill>
                <a:effectLst/>
                <a:latin typeface="+mn-lt"/>
                <a:ea typeface="+mn-ea"/>
                <a:cs typeface="+mn-cs"/>
              </a:rPr>
              <a:t>Foreachpairofsequencesinthemul</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tiple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 score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a:t>
            </a:r>
          </a:p>
          <a:p>
            <a:r>
              <a:rPr lang="it-IT" sz="1200" kern="1200" dirty="0" err="1">
                <a:solidFill>
                  <a:schemeClr val="tx1"/>
                </a:solidFill>
                <a:effectLst/>
                <a:latin typeface="+mn-lt"/>
                <a:ea typeface="+mn-ea"/>
                <a:cs typeface="+mn-cs"/>
              </a:rPr>
              <a:t>percent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identity</a:t>
            </a:r>
            <a:r>
              <a:rPr lang="it-IT" sz="1200" kern="1200" dirty="0">
                <a:solidFill>
                  <a:schemeClr val="tx1"/>
                </a:solidFill>
                <a:effectLst/>
                <a:latin typeface="+mn-lt"/>
                <a:ea typeface="+mn-ea"/>
                <a:cs typeface="+mn-cs"/>
              </a:rPr>
              <a:t> or the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between</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The score for the multiple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taken</a:t>
            </a:r>
            <a:r>
              <a:rPr lang="it-IT" sz="1200" kern="1200" dirty="0">
                <a:solidFill>
                  <a:schemeClr val="tx1"/>
                </a:solidFill>
                <a:effectLst/>
                <a:latin typeface="+mn-lt"/>
                <a:ea typeface="+mn-ea"/>
                <a:cs typeface="+mn-cs"/>
              </a:rPr>
              <a:t> to be the sum of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pairwise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Col-</a:t>
            </a:r>
            <a:r>
              <a:rPr lang="it-IT" sz="1200" kern="1200" dirty="0" err="1">
                <a:solidFill>
                  <a:schemeClr val="tx1"/>
                </a:solidFill>
                <a:effectLst/>
                <a:latin typeface="+mn-lt"/>
                <a:ea typeface="+mn-ea"/>
                <a:cs typeface="+mn-cs"/>
              </a:rPr>
              <a:t>umn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statistics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approach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uses</a:t>
            </a:r>
            <a:r>
              <a:rPr lang="it-IT" sz="1200" kern="1200" dirty="0">
                <a:solidFill>
                  <a:schemeClr val="tx1"/>
                </a:solidFill>
                <a:effectLst/>
                <a:latin typeface="+mn-lt"/>
                <a:ea typeface="+mn-ea"/>
                <a:cs typeface="+mn-cs"/>
              </a:rPr>
              <a:t> a standard log-</a:t>
            </a:r>
          </a:p>
          <a:p>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statistic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assuming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most</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interesting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those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where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frequen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cies</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residues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found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sig</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niÆcantly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from a </a:t>
            </a:r>
            <a:r>
              <a:rPr lang="it-IT" sz="1200" kern="1200" dirty="0" err="1">
                <a:solidFill>
                  <a:schemeClr val="tx1"/>
                </a:solidFill>
                <a:effectLst/>
                <a:latin typeface="+mn-lt"/>
                <a:ea typeface="+mn-ea"/>
                <a:cs typeface="+mn-cs"/>
              </a:rPr>
              <a:t>predeÆned</a:t>
            </a:r>
            <a:r>
              <a:rPr lang="it-IT" sz="1200" kern="1200" dirty="0">
                <a:solidFill>
                  <a:schemeClr val="tx1"/>
                </a:solidFill>
                <a:effectLst/>
                <a:latin typeface="+mn-lt"/>
                <a:ea typeface="+mn-ea"/>
                <a:cs typeface="+mn-cs"/>
              </a:rPr>
              <a:t> set of</a:t>
            </a:r>
          </a:p>
          <a:p>
            <a:r>
              <a:rPr lang="it-IT" sz="1200" kern="1200" dirty="0">
                <a:solidFill>
                  <a:schemeClr val="tx1"/>
                </a:solidFill>
                <a:effectLst/>
                <a:latin typeface="+mn-lt"/>
                <a:ea typeface="+mn-ea"/>
                <a:cs typeface="+mn-cs"/>
              </a:rPr>
              <a:t>a priori</a:t>
            </a:r>
          </a:p>
          <a:p>
            <a:r>
              <a:rPr lang="it-IT" sz="1200" kern="1200" dirty="0" err="1">
                <a:solidFill>
                  <a:schemeClr val="tx1"/>
                </a:solidFill>
                <a:effectLst/>
                <a:latin typeface="+mn-lt"/>
                <a:ea typeface="+mn-ea"/>
                <a:cs typeface="+mn-cs"/>
              </a:rPr>
              <a:t>residueprobabilities.Hertz&amp;Stormo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20 </a:t>
            </a:r>
            <a:r>
              <a:rPr lang="it-IT" sz="1200" kern="1200" dirty="0" err="1">
                <a:solidFill>
                  <a:schemeClr val="tx1"/>
                </a:solidFill>
                <a:effectLst/>
                <a:latin typeface="+mn-lt"/>
                <a:ea typeface="+mn-ea"/>
                <a:cs typeface="+mn-cs"/>
              </a:rPr>
              <a:t>Developed</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normalized</a:t>
            </a:r>
            <a:r>
              <a:rPr lang="it-IT" sz="1200" kern="1200" dirty="0">
                <a:solidFill>
                  <a:schemeClr val="tx1"/>
                </a:solidFill>
                <a:effectLst/>
                <a:latin typeface="+mn-lt"/>
                <a:ea typeface="+mn-ea"/>
                <a:cs typeface="+mn-cs"/>
              </a:rPr>
              <a:t> log-</a:t>
            </a:r>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called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infor</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content</a:t>
            </a:r>
            <a:r>
              <a:rPr lang="it-IT" sz="1200" kern="1200" dirty="0">
                <a:solidFill>
                  <a:schemeClr val="tx1"/>
                </a:solidFill>
                <a:effectLst/>
                <a:latin typeface="+mn-lt"/>
                <a:ea typeface="+mn-ea"/>
                <a:cs typeface="+mn-cs"/>
              </a:rPr>
              <a:t> (IC) and </a:t>
            </a:r>
            <a:r>
              <a:rPr lang="it-IT" sz="1200" kern="1200" dirty="0" err="1">
                <a:solidFill>
                  <a:schemeClr val="tx1"/>
                </a:solidFill>
                <a:effectLst/>
                <a:latin typeface="+mn-lt"/>
                <a:ea typeface="+mn-ea"/>
                <a:cs typeface="+mn-cs"/>
              </a:rPr>
              <a:t>used</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count</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possible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determine</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statistical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an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 new OF for multiple</a:t>
            </a: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 </a:t>
            </a:r>
            <a:r>
              <a:rPr lang="it-IT" sz="1200" kern="1200" dirty="0" err="1">
                <a:solidFill>
                  <a:schemeClr val="tx1"/>
                </a:solidFill>
                <a:effectLst/>
                <a:latin typeface="+mn-lt"/>
                <a:ea typeface="+mn-ea"/>
                <a:cs typeface="+mn-cs"/>
              </a:rPr>
              <a:t>Mean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Distance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(MD)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introduced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ClustalX</a:t>
            </a:r>
            <a:r>
              <a:rPr lang="it-IT" sz="1200" kern="1200" dirty="0">
                <a:solidFill>
                  <a:schemeClr val="tx1"/>
                </a:solidFill>
                <a:effectLst/>
                <a:latin typeface="+mn-lt"/>
                <a:ea typeface="+mn-ea"/>
                <a:cs typeface="+mn-cs"/>
              </a:rPr>
              <a:t>. A score for</a:t>
            </a:r>
          </a:p>
          <a:p>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using</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concept</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continuous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space</a:t>
            </a:r>
            <a:r>
              <a:rPr lang="it-IT" sz="1200" kern="1200" dirty="0">
                <a:solidFill>
                  <a:schemeClr val="tx1"/>
                </a:solidFill>
                <a:effectLst/>
                <a:latin typeface="+mn-lt"/>
                <a:ea typeface="+mn-ea"/>
                <a:cs typeface="+mn-cs"/>
              </a:rPr>
              <a:t> intro-</a:t>
            </a:r>
          </a:p>
          <a:p>
            <a:r>
              <a:rPr lang="it-IT" sz="1200" kern="1200" dirty="0" err="1">
                <a:solidFill>
                  <a:schemeClr val="tx1"/>
                </a:solidFill>
                <a:effectLst/>
                <a:latin typeface="+mn-lt"/>
                <a:ea typeface="+mn-ea"/>
                <a:cs typeface="+mn-cs"/>
              </a:rPr>
              <a:t>ducedbyVingronandSibbald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22</a:t>
            </a:r>
          </a:p>
          <a:p>
            <a:r>
              <a:rPr lang="it-IT" sz="1200" kern="1200" dirty="0" err="1">
                <a:solidFill>
                  <a:schemeClr val="tx1"/>
                </a:solidFill>
                <a:effectLst/>
                <a:latin typeface="+mn-lt"/>
                <a:ea typeface="+mn-ea"/>
                <a:cs typeface="+mn-cs"/>
              </a:rPr>
              <a:t>andthecolumn</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summed</a:t>
            </a:r>
            <a:r>
              <a:rPr lang="it-IT" sz="1200" kern="1200" dirty="0">
                <a:solidFill>
                  <a:schemeClr val="tx1"/>
                </a:solidFill>
                <a:effectLst/>
                <a:latin typeface="+mn-lt"/>
                <a:ea typeface="+mn-ea"/>
                <a:cs typeface="+mn-cs"/>
              </a:rPr>
              <a:t> over the full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also</a:t>
            </a:r>
            <a:r>
              <a:rPr lang="it-IT" sz="1200" kern="1200" dirty="0">
                <a:solidFill>
                  <a:schemeClr val="tx1"/>
                </a:solidFill>
                <a:effectLst/>
                <a:latin typeface="+mn-lt"/>
                <a:ea typeface="+mn-ea"/>
                <a:cs typeface="+mn-cs"/>
              </a:rPr>
              <a:t> take </a:t>
            </a:r>
            <a:r>
              <a:rPr lang="it-IT" sz="1200" kern="1200" dirty="0" err="1">
                <a:solidFill>
                  <a:schemeClr val="tx1"/>
                </a:solidFill>
                <a:effectLst/>
                <a:latin typeface="+mn-lt"/>
                <a:ea typeface="+mn-ea"/>
                <a:cs typeface="+mn-cs"/>
              </a:rPr>
              <a:t>into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account</a:t>
            </a:r>
          </a:p>
          <a:p>
            <a:r>
              <a:rPr lang="it-IT" sz="1200" kern="1200" dirty="0">
                <a:solidFill>
                  <a:schemeClr val="tx1"/>
                </a:solidFill>
                <a:effectLst/>
                <a:latin typeface="+mn-lt"/>
                <a:ea typeface="+mn-ea"/>
                <a:cs typeface="+mn-cs"/>
              </a:rPr>
              <a:t>ab </a:t>
            </a:r>
            <a:r>
              <a:rPr lang="it-IT" sz="1200" kern="1200" dirty="0" err="1">
                <a:solidFill>
                  <a:schemeClr val="tx1"/>
                </a:solidFill>
                <a:effectLst/>
                <a:latin typeface="+mn-lt"/>
                <a:ea typeface="+mn-ea"/>
                <a:cs typeface="+mn-cs"/>
              </a:rPr>
              <a:t>initio</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information, </a:t>
            </a:r>
            <a:r>
              <a:rPr lang="it-IT" sz="1200" kern="1200" dirty="0" err="1">
                <a:solidFill>
                  <a:schemeClr val="tx1"/>
                </a:solidFill>
                <a:effectLst/>
                <a:latin typeface="+mn-lt"/>
                <a:ea typeface="+mn-ea"/>
                <a:cs typeface="+mn-cs"/>
              </a:rPr>
              <a:t>such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ment</a:t>
            </a:r>
            <a:r>
              <a:rPr lang="it-IT" sz="1200" kern="1200" dirty="0">
                <a:solidFill>
                  <a:schemeClr val="tx1"/>
                </a:solidFill>
                <a:effectLst/>
                <a:latin typeface="+mn-lt"/>
                <a:ea typeface="+mn-ea"/>
                <a:cs typeface="+mn-cs"/>
              </a:rPr>
              <a:t> set, and the </a:t>
            </a:r>
            <a:r>
              <a:rPr lang="it-IT" sz="1200" kern="1200" dirty="0" err="1">
                <a:solidFill>
                  <a:schemeClr val="tx1"/>
                </a:solidFill>
                <a:effectLst/>
                <a:latin typeface="+mn-lt"/>
                <a:ea typeface="+mn-ea"/>
                <a:cs typeface="+mn-cs"/>
              </a:rPr>
              <a:t>potential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Thus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can be esti-</a:t>
            </a:r>
          </a:p>
          <a:p>
            <a:r>
              <a:rPr lang="it-IT" sz="1200" kern="1200" dirty="0" err="1">
                <a:solidFill>
                  <a:schemeClr val="tx1"/>
                </a:solidFill>
                <a:effectLst/>
                <a:latin typeface="+mn-lt"/>
                <a:ea typeface="+mn-ea"/>
                <a:cs typeface="+mn-cs"/>
              </a:rPr>
              <a:t>mated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and</a:t>
            </a:r>
          </a:p>
          <a:p>
            <a:r>
              <a:rPr lang="it-IT" sz="1200" kern="1200" dirty="0" err="1">
                <a:solidFill>
                  <a:schemeClr val="tx1"/>
                </a:solidFill>
                <a:effectLst/>
                <a:latin typeface="+mn-lt"/>
                <a:ea typeface="+mn-ea"/>
                <a:cs typeface="+mn-cs"/>
              </a:rPr>
              <a:t>alignments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different</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sets</a:t>
            </a: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can be </a:t>
            </a:r>
            <a:r>
              <a:rPr lang="it-IT" sz="1200" kern="1200" dirty="0" err="1">
                <a:solidFill>
                  <a:schemeClr val="tx1"/>
                </a:solidFill>
                <a:effectLst/>
                <a:latin typeface="+mn-lt"/>
                <a:ea typeface="+mn-ea"/>
                <a:cs typeface="+mn-cs"/>
              </a:rPr>
              <a:t>directly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compared</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37</a:t>
            </a:fld>
            <a:endParaRPr lang="it-IT"/>
          </a:p>
        </p:txBody>
      </p:sp>
    </p:spTree>
    <p:extLst>
      <p:ext uri="{BB962C8B-B14F-4D97-AF65-F5344CB8AC3E}">
        <p14:creationId xmlns:p14="http://schemas.microsoft.com/office/powerpoint/2010/main" val="409638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Figure 4. (a) Three-</a:t>
            </a:r>
            <a:r>
              <a:rPr lang="it-IT" dirty="0" err="1"/>
              <a:t>dimensional</a:t>
            </a:r>
            <a:r>
              <a:rPr lang="it-IT" dirty="0"/>
              <a:t> </a:t>
            </a:r>
            <a:r>
              <a:rPr lang="it-IT" dirty="0" err="1"/>
              <a:t>structures</a:t>
            </a:r>
            <a:r>
              <a:rPr lang="it-IT" dirty="0"/>
              <a:t> of </a:t>
            </a:r>
            <a:r>
              <a:rPr lang="it-IT" dirty="0" err="1"/>
              <a:t>two</a:t>
            </a:r>
            <a:r>
              <a:rPr lang="it-IT" dirty="0"/>
              <a:t> </a:t>
            </a:r>
            <a:r>
              <a:rPr lang="it-IT" dirty="0" err="1"/>
              <a:t>class</a:t>
            </a:r>
            <a:r>
              <a:rPr lang="it-IT" dirty="0"/>
              <a:t> I </a:t>
            </a:r>
            <a:r>
              <a:rPr lang="it-IT" dirty="0" err="1"/>
              <a:t>tRNA</a:t>
            </a:r>
            <a:r>
              <a:rPr lang="it-IT" dirty="0"/>
              <a:t> </a:t>
            </a:r>
            <a:r>
              <a:rPr lang="it-IT" dirty="0" err="1"/>
              <a:t>synthetases</a:t>
            </a:r>
            <a:r>
              <a:rPr lang="it-IT" dirty="0"/>
              <a:t>: a </a:t>
            </a:r>
            <a:r>
              <a:rPr lang="it-IT" dirty="0" err="1"/>
              <a:t>glutamyl</a:t>
            </a:r>
            <a:r>
              <a:rPr lang="it-IT" dirty="0"/>
              <a:t>-(</a:t>
            </a:r>
            <a:r>
              <a:rPr lang="it-IT" dirty="0" err="1"/>
              <a:t>GlnRS</a:t>
            </a:r>
            <a:r>
              <a:rPr lang="it-IT" dirty="0"/>
              <a:t>) </a:t>
            </a:r>
            <a:r>
              <a:rPr lang="it-IT" dirty="0" err="1"/>
              <a:t>synthetase</a:t>
            </a:r>
            <a:r>
              <a:rPr lang="it-IT" dirty="0"/>
              <a:t>, PDB code 1EXD and a </a:t>
            </a:r>
            <a:r>
              <a:rPr lang="it-IT" dirty="0" err="1"/>
              <a:t>glutaminyl</a:t>
            </a:r>
            <a:r>
              <a:rPr lang="it-IT" dirty="0"/>
              <a:t>-(</a:t>
            </a:r>
            <a:r>
              <a:rPr lang="it-IT" dirty="0" err="1"/>
              <a:t>GluRS</a:t>
            </a:r>
            <a:r>
              <a:rPr lang="it-IT" dirty="0"/>
              <a:t>) </a:t>
            </a:r>
            <a:r>
              <a:rPr lang="it-IT" dirty="0" err="1"/>
              <a:t>synthetase</a:t>
            </a:r>
            <a:r>
              <a:rPr lang="it-IT" dirty="0"/>
              <a:t>, PDB code 1GLN. (b) A multiple </a:t>
            </a:r>
            <a:r>
              <a:rPr lang="it-IT" dirty="0" err="1"/>
              <a:t>sequence</a:t>
            </a:r>
            <a:r>
              <a:rPr lang="it-IT" dirty="0"/>
              <a:t> </a:t>
            </a:r>
            <a:r>
              <a:rPr lang="it-IT" dirty="0" err="1"/>
              <a:t>alignment</a:t>
            </a:r>
            <a:r>
              <a:rPr lang="it-IT" dirty="0"/>
              <a:t> of 64 </a:t>
            </a:r>
            <a:r>
              <a:rPr lang="it-IT" dirty="0" err="1"/>
              <a:t>glutamyl</a:t>
            </a:r>
            <a:r>
              <a:rPr lang="it-IT" dirty="0"/>
              <a:t>- and </a:t>
            </a:r>
            <a:r>
              <a:rPr lang="it-IT" dirty="0" err="1"/>
              <a:t>glutaminyl-tRNA</a:t>
            </a:r>
            <a:r>
              <a:rPr lang="it-IT" dirty="0"/>
              <a:t> </a:t>
            </a:r>
            <a:r>
              <a:rPr lang="it-IT" dirty="0" err="1"/>
              <a:t>synthetases</a:t>
            </a:r>
            <a:r>
              <a:rPr lang="it-IT" dirty="0"/>
              <a:t>. </a:t>
            </a:r>
            <a:r>
              <a:rPr lang="it-IT" dirty="0" err="1"/>
              <a:t>Secondary</a:t>
            </a:r>
            <a:r>
              <a:rPr lang="it-IT" dirty="0"/>
              <a:t> </a:t>
            </a:r>
            <a:r>
              <a:rPr lang="it-IT" dirty="0" err="1"/>
              <a:t>structure</a:t>
            </a:r>
            <a:r>
              <a:rPr lang="it-IT" dirty="0"/>
              <a:t> </a:t>
            </a:r>
            <a:r>
              <a:rPr lang="it-IT" dirty="0" err="1"/>
              <a:t>elements</a:t>
            </a:r>
            <a:r>
              <a:rPr lang="it-IT" dirty="0"/>
              <a:t> of the </a:t>
            </a:r>
            <a:r>
              <a:rPr lang="it-IT" dirty="0" err="1"/>
              <a:t>structures</a:t>
            </a:r>
            <a:r>
              <a:rPr lang="it-IT" dirty="0"/>
              <a:t> 1EXD and 1GLN are </a:t>
            </a:r>
            <a:r>
              <a:rPr lang="it-IT" dirty="0" err="1"/>
              <a:t>shown</a:t>
            </a:r>
            <a:r>
              <a:rPr lang="it-IT" dirty="0"/>
              <a:t> </a:t>
            </a:r>
            <a:r>
              <a:rPr lang="it-IT" dirty="0" err="1"/>
              <a:t>above</a:t>
            </a:r>
            <a:r>
              <a:rPr lang="it-IT" dirty="0"/>
              <a:t> and </a:t>
            </a:r>
            <a:r>
              <a:rPr lang="it-IT" dirty="0" err="1"/>
              <a:t>below</a:t>
            </a:r>
            <a:r>
              <a:rPr lang="it-IT" dirty="0"/>
              <a:t> the </a:t>
            </a:r>
            <a:r>
              <a:rPr lang="it-IT" dirty="0" err="1"/>
              <a:t>alignment</a:t>
            </a:r>
            <a:r>
              <a:rPr lang="it-IT" dirty="0"/>
              <a:t> (</a:t>
            </a:r>
            <a:r>
              <a:rPr lang="it-IT" dirty="0" err="1"/>
              <a:t>red</a:t>
            </a:r>
            <a:r>
              <a:rPr lang="it-IT" dirty="0"/>
              <a:t> boxes, </a:t>
            </a:r>
            <a:r>
              <a:rPr lang="it-IT" dirty="0" err="1"/>
              <a:t>alpha</a:t>
            </a:r>
            <a:r>
              <a:rPr lang="it-IT" dirty="0"/>
              <a:t> </a:t>
            </a:r>
            <a:r>
              <a:rPr lang="it-IT" dirty="0" err="1"/>
              <a:t>helix</a:t>
            </a:r>
            <a:r>
              <a:rPr lang="it-IT" dirty="0"/>
              <a:t>; green </a:t>
            </a:r>
            <a:r>
              <a:rPr lang="it-IT" dirty="0" err="1"/>
              <a:t>arrows</a:t>
            </a:r>
            <a:r>
              <a:rPr lang="it-IT" dirty="0"/>
              <a:t>, beta </a:t>
            </a:r>
            <a:r>
              <a:rPr lang="it-IT" dirty="0" err="1"/>
              <a:t>sheet</a:t>
            </a:r>
            <a:r>
              <a:rPr lang="it-IT" dirty="0"/>
              <a:t>). </a:t>
            </a:r>
            <a:r>
              <a:rPr lang="it-IT" dirty="0" err="1"/>
              <a:t>All</a:t>
            </a:r>
            <a:r>
              <a:rPr lang="it-IT" dirty="0"/>
              <a:t> of the </a:t>
            </a:r>
            <a:r>
              <a:rPr lang="it-IT" dirty="0" err="1"/>
              <a:t>proteins</a:t>
            </a:r>
            <a:r>
              <a:rPr lang="it-IT" dirty="0"/>
              <a:t> share a </a:t>
            </a:r>
            <a:r>
              <a:rPr lang="it-IT" dirty="0" err="1"/>
              <a:t>conserved</a:t>
            </a:r>
            <a:r>
              <a:rPr lang="it-IT" dirty="0"/>
              <a:t> </a:t>
            </a:r>
            <a:r>
              <a:rPr lang="it-IT" dirty="0" err="1"/>
              <a:t>Rossman</a:t>
            </a:r>
            <a:r>
              <a:rPr lang="it-IT" dirty="0"/>
              <a:t> </a:t>
            </a:r>
            <a:r>
              <a:rPr lang="it-IT" dirty="0" err="1"/>
              <a:t>fold</a:t>
            </a:r>
            <a:r>
              <a:rPr lang="it-IT" dirty="0"/>
              <a:t> domain in the </a:t>
            </a:r>
            <a:r>
              <a:rPr lang="it-IT" dirty="0" err="1"/>
              <a:t>N</a:t>
            </a:r>
            <a:r>
              <a:rPr lang="it-IT" dirty="0"/>
              <a:t>-terminal part of the </a:t>
            </a:r>
            <a:r>
              <a:rPr lang="it-IT" dirty="0" err="1"/>
              <a:t>protein</a:t>
            </a:r>
            <a:r>
              <a:rPr lang="it-IT" dirty="0"/>
              <a:t> (</a:t>
            </a:r>
            <a:r>
              <a:rPr lang="it-IT" dirty="0" err="1"/>
              <a:t>shown</a:t>
            </a:r>
            <a:r>
              <a:rPr lang="it-IT" dirty="0"/>
              <a:t> in </a:t>
            </a:r>
            <a:r>
              <a:rPr lang="it-IT" dirty="0" err="1"/>
              <a:t>orange</a:t>
            </a:r>
            <a:r>
              <a:rPr lang="it-IT" dirty="0"/>
              <a:t> in the </a:t>
            </a:r>
            <a:r>
              <a:rPr lang="it-IT" dirty="0" err="1"/>
              <a:t>alignment</a:t>
            </a:r>
            <a:r>
              <a:rPr lang="it-IT" dirty="0"/>
              <a:t> and in the </a:t>
            </a:r>
            <a:r>
              <a:rPr lang="it-IT" dirty="0" err="1"/>
              <a:t>two</a:t>
            </a:r>
            <a:r>
              <a:rPr lang="it-IT" dirty="0"/>
              <a:t> </a:t>
            </a:r>
            <a:r>
              <a:rPr lang="it-IT" dirty="0" err="1"/>
              <a:t>structures</a:t>
            </a:r>
            <a:r>
              <a:rPr lang="it-IT" dirty="0"/>
              <a:t>). </a:t>
            </a:r>
            <a:r>
              <a:rPr lang="it-IT" dirty="0" err="1"/>
              <a:t>Two</a:t>
            </a:r>
            <a:r>
              <a:rPr lang="it-IT" dirty="0"/>
              <a:t> </a:t>
            </a:r>
            <a:r>
              <a:rPr lang="it-IT" dirty="0" err="1"/>
              <a:t>conserved</a:t>
            </a:r>
            <a:r>
              <a:rPr lang="it-IT" dirty="0"/>
              <a:t> </a:t>
            </a:r>
            <a:r>
              <a:rPr lang="it-IT" dirty="0" err="1"/>
              <a:t>motifs</a:t>
            </a:r>
            <a:r>
              <a:rPr lang="it-IT" dirty="0"/>
              <a:t>; HIGH and KMSKS, are </a:t>
            </a:r>
            <a:r>
              <a:rPr lang="it-IT" dirty="0" err="1"/>
              <a:t>shown</a:t>
            </a:r>
            <a:r>
              <a:rPr lang="it-IT" dirty="0"/>
              <a:t> in </a:t>
            </a:r>
            <a:r>
              <a:rPr lang="it-IT" dirty="0" err="1"/>
              <a:t>black</a:t>
            </a:r>
            <a:r>
              <a:rPr lang="it-IT" dirty="0"/>
              <a:t> boxes. The C-terminal </a:t>
            </a:r>
            <a:r>
              <a:rPr lang="it-IT" dirty="0" err="1"/>
              <a:t>region</a:t>
            </a:r>
            <a:r>
              <a:rPr lang="it-IT" dirty="0"/>
              <a:t> </a:t>
            </a:r>
            <a:r>
              <a:rPr lang="it-IT" dirty="0" err="1"/>
              <a:t>contains</a:t>
            </a:r>
            <a:r>
              <a:rPr lang="it-IT" dirty="0"/>
              <a:t> </a:t>
            </a:r>
            <a:r>
              <a:rPr lang="it-IT" dirty="0" err="1"/>
              <a:t>two</a:t>
            </a:r>
            <a:r>
              <a:rPr lang="it-IT" dirty="0"/>
              <a:t> sub-</a:t>
            </a:r>
            <a:r>
              <a:rPr lang="it-IT" dirty="0" err="1"/>
              <a:t>class</a:t>
            </a:r>
            <a:r>
              <a:rPr lang="it-IT" dirty="0"/>
              <a:t>-</a:t>
            </a:r>
            <a:r>
              <a:rPr lang="it-IT" dirty="0" err="1"/>
              <a:t>specific</a:t>
            </a:r>
            <a:r>
              <a:rPr lang="it-IT" dirty="0"/>
              <a:t> </a:t>
            </a:r>
            <a:r>
              <a:rPr lang="it-IT" dirty="0" err="1"/>
              <a:t>domains</a:t>
            </a:r>
            <a:r>
              <a:rPr lang="it-IT" dirty="0"/>
              <a:t>; a beta-</a:t>
            </a:r>
            <a:r>
              <a:rPr lang="it-IT" dirty="0" err="1"/>
              <a:t>barrel</a:t>
            </a:r>
            <a:r>
              <a:rPr lang="it-IT" dirty="0"/>
              <a:t> </a:t>
            </a:r>
            <a:r>
              <a:rPr lang="it-IT" dirty="0" err="1"/>
              <a:t>structure</a:t>
            </a:r>
            <a:r>
              <a:rPr lang="it-IT" dirty="0"/>
              <a:t> common to the </a:t>
            </a:r>
            <a:r>
              <a:rPr lang="it-IT" dirty="0" err="1"/>
              <a:t>archeal</a:t>
            </a:r>
            <a:r>
              <a:rPr lang="it-IT" dirty="0"/>
              <a:t> and </a:t>
            </a:r>
            <a:r>
              <a:rPr lang="it-IT" dirty="0" err="1"/>
              <a:t>eukaryotic</a:t>
            </a:r>
            <a:r>
              <a:rPr lang="it-IT" dirty="0"/>
              <a:t> </a:t>
            </a:r>
            <a:r>
              <a:rPr lang="it-IT" dirty="0" err="1"/>
              <a:t>GluRS</a:t>
            </a:r>
            <a:r>
              <a:rPr lang="it-IT" dirty="0"/>
              <a:t> and </a:t>
            </a:r>
            <a:r>
              <a:rPr lang="it-IT" dirty="0" err="1"/>
              <a:t>all</a:t>
            </a:r>
            <a:r>
              <a:rPr lang="it-IT" dirty="0"/>
              <a:t> </a:t>
            </a:r>
            <a:r>
              <a:rPr lang="it-IT" dirty="0" err="1"/>
              <a:t>GlnRS</a:t>
            </a:r>
            <a:r>
              <a:rPr lang="it-IT" dirty="0"/>
              <a:t> (</a:t>
            </a:r>
            <a:r>
              <a:rPr lang="it-IT" dirty="0" err="1"/>
              <a:t>shown</a:t>
            </a:r>
            <a:r>
              <a:rPr lang="it-IT" dirty="0"/>
              <a:t> in green) and an </a:t>
            </a:r>
            <a:r>
              <a:rPr lang="it-IT" dirty="0" err="1"/>
              <a:t>alpha-helix</a:t>
            </a:r>
            <a:r>
              <a:rPr lang="it-IT" dirty="0"/>
              <a:t> </a:t>
            </a:r>
            <a:r>
              <a:rPr lang="it-IT" dirty="0" err="1"/>
              <a:t>cage</a:t>
            </a:r>
            <a:r>
              <a:rPr lang="it-IT" dirty="0"/>
              <a:t> </a:t>
            </a:r>
            <a:r>
              <a:rPr lang="it-IT" dirty="0" err="1"/>
              <a:t>unique</a:t>
            </a:r>
            <a:r>
              <a:rPr lang="it-IT" dirty="0"/>
              <a:t> to the </a:t>
            </a:r>
            <a:r>
              <a:rPr lang="it-IT" dirty="0" err="1"/>
              <a:t>bacterial</a:t>
            </a:r>
            <a:r>
              <a:rPr lang="it-IT" dirty="0"/>
              <a:t> </a:t>
            </a:r>
            <a:r>
              <a:rPr lang="it-IT" dirty="0" err="1"/>
              <a:t>GluRS</a:t>
            </a:r>
            <a:r>
              <a:rPr lang="it-IT" dirty="0"/>
              <a:t> (</a:t>
            </a:r>
            <a:r>
              <a:rPr lang="it-IT" dirty="0" err="1"/>
              <a:t>shown</a:t>
            </a:r>
            <a:r>
              <a:rPr lang="it-IT" dirty="0"/>
              <a:t> in </a:t>
            </a:r>
            <a:r>
              <a:rPr lang="it-IT" dirty="0" err="1"/>
              <a:t>red</a:t>
            </a:r>
            <a:r>
              <a:rPr lang="it-IT" dirty="0"/>
              <a:t>). The </a:t>
            </a:r>
            <a:r>
              <a:rPr lang="it-IT" dirty="0" err="1"/>
              <a:t>norMD</a:t>
            </a:r>
            <a:r>
              <a:rPr lang="it-IT" dirty="0"/>
              <a:t> </a:t>
            </a:r>
            <a:r>
              <a:rPr lang="it-IT" dirty="0" err="1"/>
              <a:t>sliding</a:t>
            </a:r>
            <a:r>
              <a:rPr lang="it-IT" dirty="0"/>
              <a:t> </a:t>
            </a:r>
            <a:r>
              <a:rPr lang="it-IT" dirty="0" err="1"/>
              <a:t>window</a:t>
            </a:r>
            <a:r>
              <a:rPr lang="it-IT" dirty="0"/>
              <a:t> </a:t>
            </a:r>
            <a:r>
              <a:rPr lang="it-IT" dirty="0" err="1"/>
              <a:t>scores</a:t>
            </a:r>
            <a:r>
              <a:rPr lang="it-IT" dirty="0"/>
              <a:t> are </a:t>
            </a:r>
            <a:r>
              <a:rPr lang="it-IT" dirty="0" err="1"/>
              <a:t>plotted</a:t>
            </a:r>
            <a:r>
              <a:rPr lang="it-IT" dirty="0"/>
              <a:t> </a:t>
            </a:r>
            <a:r>
              <a:rPr lang="it-IT" dirty="0" err="1"/>
              <a:t>below</a:t>
            </a:r>
            <a:r>
              <a:rPr lang="it-IT" dirty="0"/>
              <a:t> the multiple </a:t>
            </a:r>
            <a:r>
              <a:rPr lang="it-IT" dirty="0" err="1"/>
              <a:t>alignment</a:t>
            </a:r>
            <a:r>
              <a:rPr lang="it-IT" dirty="0"/>
              <a:t>. The </a:t>
            </a:r>
            <a:r>
              <a:rPr lang="it-IT" dirty="0" err="1"/>
              <a:t>red</a:t>
            </a:r>
            <a:r>
              <a:rPr lang="it-IT" dirty="0"/>
              <a:t> plot </a:t>
            </a:r>
            <a:r>
              <a:rPr lang="it-IT" dirty="0" err="1"/>
              <a:t>corresponds</a:t>
            </a:r>
            <a:r>
              <a:rPr lang="it-IT" dirty="0"/>
              <a:t> to a </a:t>
            </a:r>
            <a:r>
              <a:rPr lang="it-IT" dirty="0" err="1"/>
              <a:t>window</a:t>
            </a:r>
            <a:r>
              <a:rPr lang="it-IT" dirty="0"/>
              <a:t> </a:t>
            </a:r>
            <a:r>
              <a:rPr lang="it-IT" dirty="0" err="1"/>
              <a:t>length</a:t>
            </a:r>
            <a:r>
              <a:rPr lang="it-IT" dirty="0"/>
              <a:t> of 8, and the </a:t>
            </a:r>
            <a:r>
              <a:rPr lang="it-IT" dirty="0" err="1"/>
              <a:t>black</a:t>
            </a:r>
            <a:r>
              <a:rPr lang="it-IT" dirty="0"/>
              <a:t> plot </a:t>
            </a:r>
            <a:r>
              <a:rPr lang="it-IT" dirty="0" err="1"/>
              <a:t>corresponds</a:t>
            </a:r>
            <a:r>
              <a:rPr lang="it-IT" dirty="0"/>
              <a:t> to a </a:t>
            </a:r>
            <a:r>
              <a:rPr lang="it-IT" dirty="0" err="1"/>
              <a:t>window</a:t>
            </a:r>
            <a:r>
              <a:rPr lang="it-IT" dirty="0"/>
              <a:t> </a:t>
            </a:r>
            <a:r>
              <a:rPr lang="it-IT" dirty="0" err="1"/>
              <a:t>length</a:t>
            </a:r>
            <a:r>
              <a:rPr lang="it-IT" dirty="0"/>
              <a:t> of 40.</a:t>
            </a:r>
          </a:p>
          <a:p>
            <a:endParaRPr lang="it-IT" dirty="0"/>
          </a:p>
          <a:p>
            <a:endParaRPr lang="it-IT" dirty="0"/>
          </a:p>
          <a:p>
            <a:r>
              <a:rPr lang="it-IT" dirty="0" err="1"/>
              <a:t>Regions</a:t>
            </a:r>
            <a:r>
              <a:rPr lang="it-IT" dirty="0"/>
              <a:t> in an </a:t>
            </a:r>
            <a:r>
              <a:rPr lang="it-IT" dirty="0" err="1"/>
              <a:t>alignment</a:t>
            </a:r>
            <a:r>
              <a:rPr lang="it-IT" dirty="0"/>
              <a:t> </a:t>
            </a:r>
            <a:r>
              <a:rPr lang="it-IT" dirty="0" err="1"/>
              <a:t>that</a:t>
            </a:r>
            <a:r>
              <a:rPr lang="it-IT" dirty="0"/>
              <a:t> score </a:t>
            </a:r>
            <a:r>
              <a:rPr lang="it-IT" dirty="0" err="1"/>
              <a:t>less</a:t>
            </a:r>
            <a:r>
              <a:rPr lang="it-IT" dirty="0"/>
              <a:t> </a:t>
            </a:r>
            <a:r>
              <a:rPr lang="it-IT" dirty="0" err="1"/>
              <a:t>than</a:t>
            </a:r>
            <a:r>
              <a:rPr lang="it-IT" dirty="0"/>
              <a:t> the </a:t>
            </a:r>
            <a:r>
              <a:rPr lang="it-IT" dirty="0" err="1"/>
              <a:t>cutoff</a:t>
            </a:r>
            <a:r>
              <a:rPr lang="it-IT" dirty="0"/>
              <a:t> of 0.5 </a:t>
            </a:r>
            <a:r>
              <a:rPr lang="it-IT" dirty="0" err="1"/>
              <a:t>may</a:t>
            </a:r>
            <a:r>
              <a:rPr lang="it-IT" dirty="0"/>
              <a:t> be </a:t>
            </a:r>
            <a:r>
              <a:rPr lang="it-IT" dirty="0" err="1"/>
              <a:t>assumed</a:t>
            </a:r>
            <a:r>
              <a:rPr lang="it-IT" dirty="0"/>
              <a:t> to be </a:t>
            </a:r>
            <a:r>
              <a:rPr lang="it-IT" dirty="0" err="1"/>
              <a:t>unreliable</a:t>
            </a:r>
            <a:r>
              <a:rPr lang="it-IT" dirty="0"/>
              <a:t>. </a:t>
            </a:r>
            <a:r>
              <a:rPr lang="it-IT" dirty="0" err="1"/>
              <a:t>This</a:t>
            </a:r>
            <a:r>
              <a:rPr lang="it-IT" dirty="0"/>
              <a:t> </a:t>
            </a:r>
            <a:r>
              <a:rPr lang="it-IT" dirty="0" err="1"/>
              <a:t>may</a:t>
            </a:r>
            <a:r>
              <a:rPr lang="it-IT" dirty="0"/>
              <a:t> be </a:t>
            </a:r>
            <a:r>
              <a:rPr lang="it-IT" dirty="0" err="1"/>
              <a:t>because</a:t>
            </a:r>
            <a:r>
              <a:rPr lang="it-IT" dirty="0"/>
              <a:t> the </a:t>
            </a:r>
            <a:r>
              <a:rPr lang="it-IT" dirty="0" err="1"/>
              <a:t>sequences</a:t>
            </a:r>
            <a:r>
              <a:rPr lang="it-IT" dirty="0"/>
              <a:t> </a:t>
            </a:r>
            <a:r>
              <a:rPr lang="it-IT" dirty="0" err="1"/>
              <a:t>have</a:t>
            </a:r>
            <a:r>
              <a:rPr lang="it-IT" dirty="0"/>
              <a:t> </a:t>
            </a:r>
            <a:r>
              <a:rPr lang="it-IT" dirty="0" err="1"/>
              <a:t>been</a:t>
            </a:r>
            <a:r>
              <a:rPr lang="it-IT" dirty="0"/>
              <a:t> </a:t>
            </a:r>
            <a:r>
              <a:rPr lang="it-IT" dirty="0" err="1"/>
              <a:t>badly</a:t>
            </a:r>
            <a:r>
              <a:rPr lang="it-IT" dirty="0"/>
              <a:t> </a:t>
            </a:r>
            <a:r>
              <a:rPr lang="it-IT" dirty="0" err="1"/>
              <a:t>aligned</a:t>
            </a:r>
            <a:r>
              <a:rPr lang="it-IT" dirty="0"/>
              <a:t> or </a:t>
            </a:r>
            <a:r>
              <a:rPr lang="it-IT" dirty="0" err="1"/>
              <a:t>it</a:t>
            </a:r>
            <a:r>
              <a:rPr lang="it-IT" dirty="0"/>
              <a:t> </a:t>
            </a:r>
            <a:r>
              <a:rPr lang="it-IT" dirty="0" err="1"/>
              <a:t>may</a:t>
            </a:r>
            <a:r>
              <a:rPr lang="it-IT" dirty="0"/>
              <a:t> be </a:t>
            </a:r>
            <a:r>
              <a:rPr lang="it-IT" dirty="0" err="1"/>
              <a:t>because</a:t>
            </a:r>
            <a:r>
              <a:rPr lang="it-IT" dirty="0"/>
              <a:t> some of the </a:t>
            </a:r>
            <a:r>
              <a:rPr lang="it-IT" dirty="0" err="1"/>
              <a:t>sequences</a:t>
            </a:r>
            <a:r>
              <a:rPr lang="it-IT" dirty="0"/>
              <a:t> are </a:t>
            </a:r>
            <a:r>
              <a:rPr lang="it-IT" dirty="0" err="1"/>
              <a:t>not</a:t>
            </a:r>
            <a:r>
              <a:rPr lang="it-IT" dirty="0"/>
              <a:t> in </a:t>
            </a:r>
            <a:r>
              <a:rPr lang="it-IT" dirty="0" err="1"/>
              <a:t>fact</a:t>
            </a:r>
            <a:r>
              <a:rPr lang="it-IT" dirty="0"/>
              <a:t> </a:t>
            </a:r>
            <a:r>
              <a:rPr lang="it-IT" dirty="0" err="1"/>
              <a:t>related</a:t>
            </a:r>
            <a:r>
              <a:rPr lang="it-IT" dirty="0"/>
              <a:t> over </a:t>
            </a:r>
            <a:r>
              <a:rPr lang="it-IT" dirty="0" err="1"/>
              <a:t>their</a:t>
            </a:r>
            <a:r>
              <a:rPr lang="it-IT" dirty="0"/>
              <a:t> </a:t>
            </a:r>
            <a:r>
              <a:rPr lang="it-IT" dirty="0" err="1"/>
              <a:t>entire</a:t>
            </a:r>
            <a:r>
              <a:rPr lang="it-IT" dirty="0"/>
              <a:t> </a:t>
            </a:r>
            <a:r>
              <a:rPr lang="it-IT" dirty="0" err="1"/>
              <a:t>lengths</a:t>
            </a:r>
            <a:r>
              <a:rPr lang="it-IT" dirty="0"/>
              <a:t>.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38</a:t>
            </a:fld>
            <a:endParaRPr lang="it-IT"/>
          </a:p>
        </p:txBody>
      </p:sp>
    </p:spTree>
    <p:extLst>
      <p:ext uri="{BB962C8B-B14F-4D97-AF65-F5344CB8AC3E}">
        <p14:creationId xmlns:p14="http://schemas.microsoft.com/office/powerpoint/2010/main" val="290510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Typical </a:t>
            </a:r>
            <a:r>
              <a:rPr lang="en-GB" dirty="0" err="1">
                <a:latin typeface="Arial" charset="0"/>
                <a:cs typeface="msgothic" charset="0"/>
              </a:rPr>
              <a:t>colored</a:t>
            </a:r>
            <a:r>
              <a:rPr lang="en-GB" dirty="0">
                <a:latin typeface="Arial" charset="0"/>
                <a:cs typeface="msgothic" charset="0"/>
              </a:rPr>
              <a:t> output. This output was obtained by using the kinase1_ref5 from </a:t>
            </a:r>
            <a:r>
              <a:rPr lang="en-GB" dirty="0" err="1">
                <a:latin typeface="Arial" charset="0"/>
                <a:cs typeface="msgothic" charset="0"/>
              </a:rPr>
              <a:t>BaliBase</a:t>
            </a:r>
            <a:r>
              <a:rPr lang="en-GB" dirty="0">
                <a:latin typeface="Arial" charset="0"/>
                <a:cs typeface="msgothic" charset="0"/>
              </a:rPr>
              <a:t>. Correctly aligned residues (as judged from the reference) are in upper case, non-correct ones are in lower case. In this </a:t>
            </a:r>
            <a:r>
              <a:rPr lang="en-GB" dirty="0" err="1">
                <a:latin typeface="Arial" charset="0"/>
                <a:cs typeface="msgothic" charset="0"/>
              </a:rPr>
              <a:t>colored</a:t>
            </a:r>
            <a:r>
              <a:rPr lang="en-GB" dirty="0">
                <a:latin typeface="Arial" charset="0"/>
                <a:cs typeface="msgothic" charset="0"/>
              </a:rPr>
              <a:t> output, each residue has a </a:t>
            </a:r>
            <a:r>
              <a:rPr lang="en-GB" dirty="0" err="1">
                <a:latin typeface="Arial" charset="0"/>
                <a:cs typeface="msgothic" charset="0"/>
              </a:rPr>
              <a:t>color</a:t>
            </a:r>
            <a:r>
              <a:rPr lang="en-GB" dirty="0">
                <a:latin typeface="Arial" charset="0"/>
                <a:cs typeface="msgothic" charset="0"/>
              </a:rPr>
              <a:t> that indicates the agreement of the individual MSAs with respect to the alignment of that specific residue. Dark red indicates residues aligned in a similar fashion among all the individual MSAs; blue indicates a very low agreement. Dark yellow, orange and red residues can be considered to be reliably aligned.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28/09/21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06103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28/09/21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12803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28/09/21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0472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28/09/21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317310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28/09/21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36757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28B8EF0-0B49-4043-BB00-39BF6DEDFA7B}" type="datetimeFigureOut">
              <a:rPr lang="it-IT" smtClean="0"/>
              <a:t>28/09/21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05917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8B8EF0-0B49-4043-BB00-39BF6DEDFA7B}" type="datetimeFigureOut">
              <a:rPr lang="it-IT" smtClean="0"/>
              <a:t>28/09/21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109741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28B8EF0-0B49-4043-BB00-39BF6DEDFA7B}" type="datetimeFigureOut">
              <a:rPr lang="it-IT" smtClean="0"/>
              <a:t>28/09/21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63292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8B8EF0-0B49-4043-BB00-39BF6DEDFA7B}" type="datetimeFigureOut">
              <a:rPr lang="it-IT" smtClean="0"/>
              <a:t>28/09/21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96316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28/09/21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390697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28/09/21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177032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8EF0-0B49-4043-BB00-39BF6DEDFA7B}" type="datetimeFigureOut">
              <a:rPr lang="it-IT" smtClean="0"/>
              <a:t>28/09/21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5D505-7EBA-1649-A186-145FCDD7D46D}" type="slidenum">
              <a:rPr lang="it-IT" smtClean="0"/>
              <a:t>‹#›</a:t>
            </a:fld>
            <a:endParaRPr lang="it-IT"/>
          </a:p>
        </p:txBody>
      </p:sp>
    </p:spTree>
    <p:extLst>
      <p:ext uri="{BB962C8B-B14F-4D97-AF65-F5344CB8AC3E}">
        <p14:creationId xmlns:p14="http://schemas.microsoft.com/office/powerpoint/2010/main" val="80777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8.png"/><Relationship Id="rId4" Type="http://schemas.openxmlformats.org/officeDocument/2006/relationships/image" Target="../media/image30.jpeg"/><Relationship Id="rId9"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Citation&amp;list_uids=15034147"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7.xml"/><Relationship Id="rId7" Type="http://schemas.openxmlformats.org/officeDocument/2006/relationships/oleObject" Target="../embeddings/oleObject7.bin"/><Relationship Id="rId12"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oleObject" Target="../embeddings/oleObject6.bin"/><Relationship Id="rId10" Type="http://schemas.openxmlformats.org/officeDocument/2006/relationships/image" Target="../media/image39.emf"/><Relationship Id="rId4" Type="http://schemas.openxmlformats.org/officeDocument/2006/relationships/image" Target="../media/image37.png"/><Relationship Id="rId9" Type="http://schemas.openxmlformats.org/officeDocument/2006/relationships/image" Target="../media/image38.emf"/></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a:t>
            </a:r>
            <a:r>
              <a:rPr lang="it-IT" altLang="en-US" sz="2800" b="1" i="1">
                <a:ea typeface="ＭＳ Ｐゴシック" panose="020B0600070205080204" pitchFamily="34" charset="-128"/>
              </a:rPr>
              <a:t>2021-2022</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br>
              <a:rPr lang="it-IT" altLang="en-US" sz="24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2039841-BD82-134F-87FB-5CAB310A2AD4}"/>
              </a:ext>
            </a:extLst>
          </p:cNvPr>
          <p:cNvSpPr txBox="1"/>
          <p:nvPr/>
        </p:nvSpPr>
        <p:spPr>
          <a:xfrm>
            <a:off x="1331640" y="3717032"/>
            <a:ext cx="6192688" cy="1661993"/>
          </a:xfrm>
          <a:prstGeom prst="rect">
            <a:avLst/>
          </a:prstGeom>
          <a:noFill/>
        </p:spPr>
        <p:txBody>
          <a:bodyPr wrap="square" rtlCol="0">
            <a:spAutoFit/>
          </a:bodyPr>
          <a:lstStyle/>
          <a:p>
            <a:br>
              <a:rPr lang="it-IT" altLang="en-US" sz="2800" b="1" dirty="0"/>
            </a:br>
            <a:r>
              <a:rPr lang="it-IT" altLang="en-US" sz="2800" b="1" dirty="0"/>
              <a:t>Prof. STEFANIA BORTOLUZZI</a:t>
            </a:r>
            <a:br>
              <a:rPr lang="it-IT" altLang="en-US" sz="2800" b="1" dirty="0"/>
            </a:b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01167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754" name="Rectangle 138"/>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495618" name="Rectangle 2"/>
          <p:cNvSpPr>
            <a:spLocks noChangeArrowheads="1"/>
          </p:cNvSpPr>
          <p:nvPr/>
        </p:nvSpPr>
        <p:spPr bwMode="auto">
          <a:xfrm>
            <a:off x="0" y="2206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sz="800">
              <a:solidFill>
                <a:srgbClr val="FFFF00"/>
              </a:solidFill>
              <a:latin typeface="Times" charset="0"/>
            </a:endParaRPr>
          </a:p>
        </p:txBody>
      </p:sp>
      <p:sp>
        <p:nvSpPr>
          <p:cNvPr id="495619" name="Rectangle 3"/>
          <p:cNvSpPr>
            <a:spLocks noChangeArrowheads="1"/>
          </p:cNvSpPr>
          <p:nvPr/>
        </p:nvSpPr>
        <p:spPr bwMode="auto">
          <a:xfrm>
            <a:off x="3259138" y="2411422"/>
            <a:ext cx="2619375" cy="2459037"/>
          </a:xfrm>
          <a:prstGeom prst="rect">
            <a:avLst/>
          </a:prstGeom>
          <a:noFill/>
          <a:ln w="28575">
            <a:solidFill>
              <a:srgbClr val="80808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0" name="Rectangle 4"/>
          <p:cNvSpPr>
            <a:spLocks noChangeArrowheads="1"/>
          </p:cNvSpPr>
          <p:nvPr/>
        </p:nvSpPr>
        <p:spPr bwMode="auto">
          <a:xfrm>
            <a:off x="3311525" y="2663834"/>
            <a:ext cx="2500313" cy="210978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21" name="Group 5"/>
          <p:cNvGrpSpPr>
            <a:grpSpLocks/>
          </p:cNvGrpSpPr>
          <p:nvPr/>
        </p:nvGrpSpPr>
        <p:grpSpPr bwMode="auto">
          <a:xfrm>
            <a:off x="3332163" y="2781309"/>
            <a:ext cx="2454275" cy="1773238"/>
            <a:chOff x="7981" y="13451"/>
            <a:chExt cx="3859" cy="2296"/>
          </a:xfrm>
        </p:grpSpPr>
        <p:pic>
          <p:nvPicPr>
            <p:cNvPr id="495622" name="Picture 6"/>
            <p:cNvPicPr>
              <a:picLocks noChangeAspect="1" noChangeArrowheads="1"/>
            </p:cNvPicPr>
            <p:nvPr/>
          </p:nvPicPr>
          <p:blipFill>
            <a:blip r:embed="rId2">
              <a:extLst>
                <a:ext uri="{28A0092B-C50C-407E-A947-70E740481C1C}">
                  <a14:useLocalDpi xmlns:a14="http://schemas.microsoft.com/office/drawing/2010/main" val="0"/>
                </a:ext>
              </a:extLst>
            </a:blip>
            <a:srcRect l="13316" t="6412" r="45250" b="49820"/>
            <a:stretch>
              <a:fillRect/>
            </a:stretch>
          </p:blipFill>
          <p:spPr bwMode="auto">
            <a:xfrm>
              <a:off x="10945" y="13451"/>
              <a:ext cx="895" cy="22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95623" name="Picture 7"/>
            <p:cNvPicPr>
              <a:picLocks noChangeAspect="1" noChangeArrowheads="1"/>
            </p:cNvPicPr>
            <p:nvPr/>
          </p:nvPicPr>
          <p:blipFill>
            <a:blip r:embed="rId3">
              <a:extLst>
                <a:ext uri="{28A0092B-C50C-407E-A947-70E740481C1C}">
                  <a14:useLocalDpi xmlns:a14="http://schemas.microsoft.com/office/drawing/2010/main" val="0"/>
                </a:ext>
              </a:extLst>
            </a:blip>
            <a:srcRect l="13603" t="51080" r="5089" b="5585"/>
            <a:stretch>
              <a:fillRect/>
            </a:stretch>
          </p:blipFill>
          <p:spPr bwMode="auto">
            <a:xfrm>
              <a:off x="9376" y="13453"/>
              <a:ext cx="1756" cy="2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95624" name="Picture 8"/>
            <p:cNvPicPr>
              <a:picLocks noChangeAspect="1" noChangeArrowheads="1"/>
            </p:cNvPicPr>
            <p:nvPr/>
          </p:nvPicPr>
          <p:blipFill>
            <a:blip r:embed="rId3">
              <a:extLst>
                <a:ext uri="{28A0092B-C50C-407E-A947-70E740481C1C}">
                  <a14:useLocalDpi xmlns:a14="http://schemas.microsoft.com/office/drawing/2010/main" val="0"/>
                </a:ext>
              </a:extLst>
            </a:blip>
            <a:srcRect l="21753" t="8414" r="5089" b="49590"/>
            <a:stretch>
              <a:fillRect/>
            </a:stretch>
          </p:blipFill>
          <p:spPr bwMode="auto">
            <a:xfrm>
              <a:off x="7981" y="13550"/>
              <a:ext cx="1580" cy="2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495625" name="Rectangle 9"/>
          <p:cNvSpPr>
            <a:spLocks noChangeArrowheads="1"/>
          </p:cNvSpPr>
          <p:nvPr/>
        </p:nvSpPr>
        <p:spPr bwMode="auto">
          <a:xfrm>
            <a:off x="3522663" y="2874972"/>
            <a:ext cx="900112" cy="1008062"/>
          </a:xfrm>
          <a:prstGeom prst="rect">
            <a:avLst/>
          </a:prstGeom>
          <a:solidFill>
            <a:srgbClr val="FF0000">
              <a:alpha val="41000"/>
            </a:srgbClr>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6" name="Rectangle 10"/>
          <p:cNvSpPr>
            <a:spLocks noChangeArrowheads="1"/>
          </p:cNvSpPr>
          <p:nvPr/>
        </p:nvSpPr>
        <p:spPr bwMode="auto">
          <a:xfrm>
            <a:off x="4464050" y="2874972"/>
            <a:ext cx="1100138" cy="1619250"/>
          </a:xfrm>
          <a:prstGeom prst="rect">
            <a:avLst/>
          </a:prstGeom>
          <a:solidFill>
            <a:srgbClr val="3366FF">
              <a:alpha val="41000"/>
            </a:srgbClr>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7" name="Text Box 11"/>
          <p:cNvSpPr txBox="1">
            <a:spLocks noChangeArrowheads="1"/>
          </p:cNvSpPr>
          <p:nvPr/>
        </p:nvSpPr>
        <p:spPr bwMode="auto">
          <a:xfrm>
            <a:off x="3255963" y="3675072"/>
            <a:ext cx="184150" cy="214312"/>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grpSp>
        <p:nvGrpSpPr>
          <p:cNvPr id="495628" name="Group 12"/>
          <p:cNvGrpSpPr>
            <a:grpSpLocks/>
          </p:cNvGrpSpPr>
          <p:nvPr/>
        </p:nvGrpSpPr>
        <p:grpSpPr bwMode="auto">
          <a:xfrm>
            <a:off x="5878514" y="1027122"/>
            <a:ext cx="2898776" cy="3987800"/>
            <a:chOff x="3703" y="689"/>
            <a:chExt cx="1826" cy="2512"/>
          </a:xfrm>
        </p:grpSpPr>
        <p:cxnSp>
          <p:nvCxnSpPr>
            <p:cNvPr id="495629" name="AutoShape 13"/>
            <p:cNvCxnSpPr>
              <a:cxnSpLocks noChangeShapeType="1"/>
              <a:stCxn id="495619" idx="3"/>
              <a:endCxn id="495638" idx="1"/>
            </p:cNvCxnSpPr>
            <p:nvPr/>
          </p:nvCxnSpPr>
          <p:spPr bwMode="auto">
            <a:xfrm flipV="1">
              <a:off x="3703" y="1063"/>
              <a:ext cx="317" cy="1267"/>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5630" name="AutoShape 14"/>
            <p:cNvCxnSpPr>
              <a:cxnSpLocks noChangeShapeType="1"/>
              <a:stCxn id="495619" idx="3"/>
              <a:endCxn id="495635" idx="1"/>
            </p:cNvCxnSpPr>
            <p:nvPr/>
          </p:nvCxnSpPr>
          <p:spPr bwMode="auto">
            <a:xfrm>
              <a:off x="3703" y="2330"/>
              <a:ext cx="321" cy="479"/>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5631" name="AutoShape 15"/>
            <p:cNvCxnSpPr>
              <a:cxnSpLocks noChangeShapeType="1"/>
              <a:stCxn id="495619" idx="3"/>
              <a:endCxn id="495632" idx="1"/>
            </p:cNvCxnSpPr>
            <p:nvPr/>
          </p:nvCxnSpPr>
          <p:spPr bwMode="auto">
            <a:xfrm flipV="1">
              <a:off x="3703" y="1931"/>
              <a:ext cx="315" cy="399"/>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5632" name="Rectangle 16"/>
            <p:cNvSpPr>
              <a:spLocks noChangeArrowheads="1"/>
            </p:cNvSpPr>
            <p:nvPr/>
          </p:nvSpPr>
          <p:spPr bwMode="auto">
            <a:xfrm>
              <a:off x="4018" y="1564"/>
              <a:ext cx="1478" cy="734"/>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3" name="Text Box 17"/>
            <p:cNvSpPr txBox="1">
              <a:spLocks noChangeArrowheads="1"/>
            </p:cNvSpPr>
            <p:nvPr/>
          </p:nvSpPr>
          <p:spPr bwMode="auto">
            <a:xfrm>
              <a:off x="4020" y="1552"/>
              <a:ext cx="1469"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Structure comparison, modelling</a:t>
              </a:r>
            </a:p>
          </p:txBody>
        </p:sp>
        <p:pic>
          <p:nvPicPr>
            <p:cNvPr id="495634" name="Picture 18" descr="koehl_struct"/>
            <p:cNvPicPr>
              <a:picLocks noChangeAspect="1" noChangeArrowheads="1"/>
            </p:cNvPicPr>
            <p:nvPr/>
          </p:nvPicPr>
          <p:blipFill>
            <a:blip r:embed="rId4">
              <a:extLst>
                <a:ext uri="{28A0092B-C50C-407E-A947-70E740481C1C}">
                  <a14:useLocalDpi xmlns:a14="http://schemas.microsoft.com/office/drawing/2010/main" val="0"/>
                </a:ext>
              </a:extLst>
            </a:blip>
            <a:srcRect r="48950" b="58304"/>
            <a:stretch>
              <a:fillRect/>
            </a:stretch>
          </p:blipFill>
          <p:spPr bwMode="auto">
            <a:xfrm>
              <a:off x="4382" y="1721"/>
              <a:ext cx="735" cy="529"/>
            </a:xfrm>
            <a:prstGeom prst="rect">
              <a:avLst/>
            </a:prstGeom>
            <a:noFill/>
            <a:extLst>
              <a:ext uri="{909E8E84-426E-40dd-AFC4-6F175D3DCCD1}">
                <a14:hiddenFill xmlns="" xmlns:a14="http://schemas.microsoft.com/office/drawing/2010/main">
                  <a:solidFill>
                    <a:srgbClr val="FFFFFF"/>
                  </a:solidFill>
                </a14:hiddenFill>
              </a:ext>
            </a:extLst>
          </p:spPr>
        </p:pic>
        <p:sp>
          <p:nvSpPr>
            <p:cNvPr id="495635" name="Rectangle 19"/>
            <p:cNvSpPr>
              <a:spLocks noChangeArrowheads="1"/>
            </p:cNvSpPr>
            <p:nvPr/>
          </p:nvSpPr>
          <p:spPr bwMode="auto">
            <a:xfrm>
              <a:off x="4024" y="2416"/>
              <a:ext cx="1486" cy="785"/>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6" name="Text Box 20"/>
            <p:cNvSpPr txBox="1">
              <a:spLocks noChangeArrowheads="1"/>
            </p:cNvSpPr>
            <p:nvPr/>
          </p:nvSpPr>
          <p:spPr bwMode="auto">
            <a:xfrm>
              <a:off x="4304" y="2403"/>
              <a:ext cx="977"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Interaction networks</a:t>
              </a:r>
            </a:p>
          </p:txBody>
        </p:sp>
        <p:pic>
          <p:nvPicPr>
            <p:cNvPr id="495637" name="Picture 21" descr="tfiid"/>
            <p:cNvPicPr>
              <a:picLocks noChangeAspect="1" noChangeArrowheads="1"/>
            </p:cNvPicPr>
            <p:nvPr/>
          </p:nvPicPr>
          <p:blipFill>
            <a:blip r:embed="rId5">
              <a:extLst>
                <a:ext uri="{28A0092B-C50C-407E-A947-70E740481C1C}">
                  <a14:useLocalDpi xmlns:a14="http://schemas.microsoft.com/office/drawing/2010/main" val="0"/>
                </a:ext>
              </a:extLst>
            </a:blip>
            <a:srcRect l="50362" t="13322"/>
            <a:stretch>
              <a:fillRect/>
            </a:stretch>
          </p:blipFill>
          <p:spPr bwMode="auto">
            <a:xfrm>
              <a:off x="4298" y="2574"/>
              <a:ext cx="1000" cy="577"/>
            </a:xfrm>
            <a:prstGeom prst="rect">
              <a:avLst/>
            </a:prstGeom>
            <a:noFill/>
            <a:extLst>
              <a:ext uri="{909E8E84-426E-40dd-AFC4-6F175D3DCCD1}">
                <a14:hiddenFill xmlns="" xmlns:a14="http://schemas.microsoft.com/office/drawing/2010/main">
                  <a:solidFill>
                    <a:srgbClr val="FFFFFF"/>
                  </a:solidFill>
                </a14:hiddenFill>
              </a:ext>
            </a:extLst>
          </p:spPr>
        </p:pic>
        <p:sp>
          <p:nvSpPr>
            <p:cNvPr id="495638" name="Rectangle 22"/>
            <p:cNvSpPr>
              <a:spLocks noChangeArrowheads="1"/>
            </p:cNvSpPr>
            <p:nvPr/>
          </p:nvSpPr>
          <p:spPr bwMode="auto">
            <a:xfrm>
              <a:off x="4020" y="689"/>
              <a:ext cx="1476" cy="747"/>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9" name="Text Box 23"/>
            <p:cNvSpPr txBox="1">
              <a:spLocks noChangeArrowheads="1"/>
            </p:cNvSpPr>
            <p:nvPr/>
          </p:nvSpPr>
          <p:spPr bwMode="auto">
            <a:xfrm>
              <a:off x="4006" y="689"/>
              <a:ext cx="1523" cy="269"/>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200" b="1" u="sng">
                  <a:solidFill>
                    <a:schemeClr val="accent2"/>
                  </a:solidFill>
                </a:rPr>
                <a:t>Hierarchical function annotation: </a:t>
              </a:r>
            </a:p>
            <a:p>
              <a:pPr algn="ctr" eaLnBrk="1" hangingPunct="1"/>
              <a:r>
                <a:rPr lang="fr-FR" sz="1000" u="sng">
                  <a:solidFill>
                    <a:schemeClr val="accent2"/>
                  </a:solidFill>
                </a:rPr>
                <a:t>homologs, domains, motifs</a:t>
              </a:r>
            </a:p>
          </p:txBody>
        </p:sp>
        <p:grpSp>
          <p:nvGrpSpPr>
            <p:cNvPr id="495640" name="Group 24"/>
            <p:cNvGrpSpPr>
              <a:grpSpLocks/>
            </p:cNvGrpSpPr>
            <p:nvPr/>
          </p:nvGrpSpPr>
          <p:grpSpPr bwMode="auto">
            <a:xfrm>
              <a:off x="4220" y="944"/>
              <a:ext cx="1092" cy="444"/>
              <a:chOff x="4189" y="970"/>
              <a:chExt cx="1092" cy="444"/>
            </a:xfrm>
          </p:grpSpPr>
          <p:sp>
            <p:nvSpPr>
              <p:cNvPr id="495641" name="Rectangle 25"/>
              <p:cNvSpPr>
                <a:spLocks noChangeArrowheads="1"/>
              </p:cNvSpPr>
              <p:nvPr/>
            </p:nvSpPr>
            <p:spPr bwMode="auto">
              <a:xfrm>
                <a:off x="4189" y="970"/>
                <a:ext cx="1092" cy="44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2" name="Rectangle 26"/>
              <p:cNvSpPr>
                <a:spLocks noChangeArrowheads="1"/>
              </p:cNvSpPr>
              <p:nvPr/>
            </p:nvSpPr>
            <p:spPr bwMode="auto">
              <a:xfrm>
                <a:off x="4251" y="1052"/>
                <a:ext cx="966" cy="54"/>
              </a:xfrm>
              <a:prstGeom prst="rect">
                <a:avLst/>
              </a:prstGeom>
              <a:gradFill rotWithShape="1">
                <a:gsLst>
                  <a:gs pos="0">
                    <a:srgbClr val="00CC99">
                      <a:gamma/>
                      <a:shade val="46275"/>
                      <a:invGamma/>
                    </a:srgbClr>
                  </a:gs>
                  <a:gs pos="50000">
                    <a:srgbClr val="00CC99"/>
                  </a:gs>
                  <a:gs pos="100000">
                    <a:srgbClr val="00CC99">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3" name="Rectangle 27"/>
              <p:cNvSpPr>
                <a:spLocks noChangeArrowheads="1"/>
              </p:cNvSpPr>
              <p:nvPr/>
            </p:nvSpPr>
            <p:spPr bwMode="auto">
              <a:xfrm>
                <a:off x="4253" y="1157"/>
                <a:ext cx="97" cy="53"/>
              </a:xfrm>
              <a:prstGeom prst="rect">
                <a:avLst/>
              </a:prstGeom>
              <a:gradFill rotWithShape="1">
                <a:gsLst>
                  <a:gs pos="0">
                    <a:srgbClr val="FB4F5F">
                      <a:gamma/>
                      <a:shade val="46275"/>
                      <a:invGamma/>
                    </a:srgbClr>
                  </a:gs>
                  <a:gs pos="50000">
                    <a:srgbClr val="FB4F5F"/>
                  </a:gs>
                  <a:gs pos="100000">
                    <a:srgbClr val="FB4F5F">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4" name="Rectangle 28"/>
              <p:cNvSpPr>
                <a:spLocks noChangeArrowheads="1"/>
              </p:cNvSpPr>
              <p:nvPr/>
            </p:nvSpPr>
            <p:spPr bwMode="auto">
              <a:xfrm>
                <a:off x="4604" y="1157"/>
                <a:ext cx="114" cy="53"/>
              </a:xfrm>
              <a:prstGeom prst="rect">
                <a:avLst/>
              </a:prstGeom>
              <a:gradFill rotWithShape="1">
                <a:gsLst>
                  <a:gs pos="0">
                    <a:srgbClr val="CC0099">
                      <a:gamma/>
                      <a:shade val="46275"/>
                      <a:invGamma/>
                    </a:srgbClr>
                  </a:gs>
                  <a:gs pos="50000">
                    <a:srgbClr val="CC0099"/>
                  </a:gs>
                  <a:gs pos="100000">
                    <a:srgbClr val="CC0099">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5" name="Rectangle 29"/>
              <p:cNvSpPr>
                <a:spLocks noChangeArrowheads="1"/>
              </p:cNvSpPr>
              <p:nvPr/>
            </p:nvSpPr>
            <p:spPr bwMode="auto">
              <a:xfrm>
                <a:off x="4360" y="1157"/>
                <a:ext cx="235" cy="53"/>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6" name="Rectangle 30"/>
              <p:cNvSpPr>
                <a:spLocks noChangeArrowheads="1"/>
              </p:cNvSpPr>
              <p:nvPr/>
            </p:nvSpPr>
            <p:spPr bwMode="auto">
              <a:xfrm>
                <a:off x="4726" y="1157"/>
                <a:ext cx="49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7" name="Rectangle 31"/>
              <p:cNvSpPr>
                <a:spLocks noChangeArrowheads="1"/>
              </p:cNvSpPr>
              <p:nvPr/>
            </p:nvSpPr>
            <p:spPr bwMode="auto">
              <a:xfrm>
                <a:off x="4353" y="1272"/>
                <a:ext cx="71"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8" name="Rectangle 32"/>
              <p:cNvSpPr>
                <a:spLocks noChangeArrowheads="1"/>
              </p:cNvSpPr>
              <p:nvPr/>
            </p:nvSpPr>
            <p:spPr bwMode="auto">
              <a:xfrm>
                <a:off x="4763"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9" name="Rectangle 33"/>
              <p:cNvSpPr>
                <a:spLocks noChangeArrowheads="1"/>
              </p:cNvSpPr>
              <p:nvPr/>
            </p:nvSpPr>
            <p:spPr bwMode="auto">
              <a:xfrm>
                <a:off x="4446" y="1272"/>
                <a:ext cx="66"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0" name="Rectangle 34"/>
              <p:cNvSpPr>
                <a:spLocks noChangeArrowheads="1"/>
              </p:cNvSpPr>
              <p:nvPr/>
            </p:nvSpPr>
            <p:spPr bwMode="auto">
              <a:xfrm>
                <a:off x="4837"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1" name="Rectangle 35"/>
              <p:cNvSpPr>
                <a:spLocks noChangeArrowheads="1"/>
              </p:cNvSpPr>
              <p:nvPr/>
            </p:nvSpPr>
            <p:spPr bwMode="auto">
              <a:xfrm>
                <a:off x="4989" y="1278"/>
                <a:ext cx="22" cy="54"/>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2" name="Rectangle 36"/>
              <p:cNvSpPr>
                <a:spLocks noChangeArrowheads="1"/>
              </p:cNvSpPr>
              <p:nvPr/>
            </p:nvSpPr>
            <p:spPr bwMode="auto">
              <a:xfrm>
                <a:off x="5129" y="1276"/>
                <a:ext cx="2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grpSp>
        <p:nvGrpSpPr>
          <p:cNvPr id="495653" name="Group 37"/>
          <p:cNvGrpSpPr>
            <a:grpSpLocks/>
          </p:cNvGrpSpPr>
          <p:nvPr/>
        </p:nvGrpSpPr>
        <p:grpSpPr bwMode="auto">
          <a:xfrm>
            <a:off x="3354388" y="890597"/>
            <a:ext cx="2420937" cy="1511299"/>
            <a:chOff x="2113" y="603"/>
            <a:chExt cx="1525" cy="952"/>
          </a:xfrm>
        </p:grpSpPr>
        <p:pic>
          <p:nvPicPr>
            <p:cNvPr id="495654" name="Picture 38" descr="ribosome_tree"/>
            <p:cNvPicPr>
              <a:picLocks noChangeAspect="1" noChangeArrowheads="1"/>
            </p:cNvPicPr>
            <p:nvPr/>
          </p:nvPicPr>
          <p:blipFill>
            <a:blip r:embed="rId6">
              <a:extLst>
                <a:ext uri="{28A0092B-C50C-407E-A947-70E740481C1C}">
                  <a14:useLocalDpi xmlns:a14="http://schemas.microsoft.com/office/drawing/2010/main" val="0"/>
                </a:ext>
              </a:extLst>
            </a:blip>
            <a:srcRect b="12796"/>
            <a:stretch>
              <a:fillRect/>
            </a:stretch>
          </p:blipFill>
          <p:spPr bwMode="auto">
            <a:xfrm>
              <a:off x="2320" y="769"/>
              <a:ext cx="1115" cy="552"/>
            </a:xfrm>
            <a:prstGeom prst="rect">
              <a:avLst/>
            </a:prstGeom>
            <a:noFill/>
            <a:extLst>
              <a:ext uri="{909E8E84-426E-40dd-AFC4-6F175D3DCCD1}">
                <a14:hiddenFill xmlns="" xmlns:a14="http://schemas.microsoft.com/office/drawing/2010/main">
                  <a:solidFill>
                    <a:srgbClr val="FFFFFF"/>
                  </a:solidFill>
                </a14:hiddenFill>
              </a:ext>
            </a:extLst>
          </p:spPr>
        </p:pic>
        <p:sp>
          <p:nvSpPr>
            <p:cNvPr id="495655" name="Text Box 39"/>
            <p:cNvSpPr txBox="1">
              <a:spLocks noChangeArrowheads="1"/>
            </p:cNvSpPr>
            <p:nvPr/>
          </p:nvSpPr>
          <p:spPr bwMode="auto">
            <a:xfrm>
              <a:off x="2405" y="603"/>
              <a:ext cx="946"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Phylogenetic studies</a:t>
              </a:r>
            </a:p>
          </p:txBody>
        </p:sp>
        <p:grpSp>
          <p:nvGrpSpPr>
            <p:cNvPr id="495656" name="Group 40"/>
            <p:cNvGrpSpPr>
              <a:grpSpLocks/>
            </p:cNvGrpSpPr>
            <p:nvPr/>
          </p:nvGrpSpPr>
          <p:grpSpPr bwMode="auto">
            <a:xfrm>
              <a:off x="2113" y="612"/>
              <a:ext cx="1525" cy="943"/>
              <a:chOff x="2113" y="612"/>
              <a:chExt cx="1525" cy="943"/>
            </a:xfrm>
          </p:grpSpPr>
          <p:sp>
            <p:nvSpPr>
              <p:cNvPr id="495657" name="Rectangle 41"/>
              <p:cNvSpPr>
                <a:spLocks noChangeArrowheads="1"/>
              </p:cNvSpPr>
              <p:nvPr/>
            </p:nvSpPr>
            <p:spPr bwMode="auto">
              <a:xfrm>
                <a:off x="2113" y="612"/>
                <a:ext cx="1525" cy="758"/>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58" name="AutoShape 42"/>
              <p:cNvCxnSpPr>
                <a:cxnSpLocks noChangeShapeType="1"/>
                <a:stCxn id="495619" idx="0"/>
                <a:endCxn id="495657" idx="2"/>
              </p:cNvCxnSpPr>
              <p:nvPr/>
            </p:nvCxnSpPr>
            <p:spPr bwMode="auto">
              <a:xfrm rot="16200000" flipV="1">
                <a:off x="2784" y="1461"/>
                <a:ext cx="185" cy="3"/>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495659" name="Group 43"/>
          <p:cNvGrpSpPr>
            <a:grpSpLocks/>
          </p:cNvGrpSpPr>
          <p:nvPr/>
        </p:nvGrpSpPr>
        <p:grpSpPr bwMode="auto">
          <a:xfrm>
            <a:off x="933450" y="4860936"/>
            <a:ext cx="7480300" cy="1887538"/>
            <a:chOff x="588" y="3104"/>
            <a:chExt cx="4712" cy="1189"/>
          </a:xfrm>
        </p:grpSpPr>
        <p:sp>
          <p:nvSpPr>
            <p:cNvPr id="495660" name="Rectangle 44"/>
            <p:cNvSpPr>
              <a:spLocks noChangeArrowheads="1"/>
            </p:cNvSpPr>
            <p:nvPr/>
          </p:nvSpPr>
          <p:spPr bwMode="auto">
            <a:xfrm>
              <a:off x="3230" y="3536"/>
              <a:ext cx="2003" cy="6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61" name="AutoShape 45"/>
            <p:cNvCxnSpPr>
              <a:cxnSpLocks noChangeShapeType="1"/>
              <a:stCxn id="495619" idx="2"/>
              <a:endCxn id="495663" idx="0"/>
            </p:cNvCxnSpPr>
            <p:nvPr/>
          </p:nvCxnSpPr>
          <p:spPr bwMode="auto">
            <a:xfrm rot="5400000">
              <a:off x="2082" y="2587"/>
              <a:ext cx="279" cy="1314"/>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5662" name="AutoShape 46"/>
            <p:cNvCxnSpPr>
              <a:cxnSpLocks noChangeShapeType="1"/>
            </p:cNvCxnSpPr>
            <p:nvPr/>
          </p:nvCxnSpPr>
          <p:spPr bwMode="auto">
            <a:xfrm rot="16200000" flipH="1">
              <a:off x="3434" y="2568"/>
              <a:ext cx="250" cy="1362"/>
            </a:xfrm>
            <a:prstGeom prst="bentConnector3">
              <a:avLst>
                <a:gd name="adj1" fmla="val 49602"/>
              </a:avLst>
            </a:prstGeom>
            <a:noFill/>
            <a:ln w="19050">
              <a:solidFill>
                <a:srgbClr val="80808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5663" name="Rectangle 47"/>
            <p:cNvSpPr>
              <a:spLocks noChangeArrowheads="1"/>
            </p:cNvSpPr>
            <p:nvPr/>
          </p:nvSpPr>
          <p:spPr bwMode="auto">
            <a:xfrm>
              <a:off x="588" y="3383"/>
              <a:ext cx="1953" cy="775"/>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64" name="Text Box 48"/>
            <p:cNvSpPr txBox="1">
              <a:spLocks noChangeArrowheads="1"/>
            </p:cNvSpPr>
            <p:nvPr/>
          </p:nvSpPr>
          <p:spPr bwMode="auto">
            <a:xfrm>
              <a:off x="980" y="3358"/>
              <a:ext cx="1041"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Human genetics, SNPs</a:t>
              </a:r>
            </a:p>
          </p:txBody>
        </p:sp>
        <p:pic>
          <p:nvPicPr>
            <p:cNvPr id="495665" name="Picture 49" descr="nicotine_al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 y="3539"/>
              <a:ext cx="1821" cy="558"/>
            </a:xfrm>
            <a:prstGeom prst="rect">
              <a:avLst/>
            </a:prstGeom>
            <a:noFill/>
            <a:extLst>
              <a:ext uri="{909E8E84-426E-40dd-AFC4-6F175D3DCCD1}">
                <a14:hiddenFill xmlns="" xmlns:a14="http://schemas.microsoft.com/office/drawing/2010/main">
                  <a:solidFill>
                    <a:srgbClr val="FFFFFF"/>
                  </a:solidFill>
                </a14:hiddenFill>
              </a:ext>
            </a:extLst>
          </p:spPr>
        </p:pic>
        <p:sp>
          <p:nvSpPr>
            <p:cNvPr id="495666" name="Rectangle 50"/>
            <p:cNvSpPr>
              <a:spLocks noChangeArrowheads="1"/>
            </p:cNvSpPr>
            <p:nvPr/>
          </p:nvSpPr>
          <p:spPr bwMode="auto">
            <a:xfrm>
              <a:off x="1859" y="3807"/>
              <a:ext cx="733"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endParaRPr lang="it-IT" sz="800"/>
            </a:p>
          </p:txBody>
        </p:sp>
        <p:sp>
          <p:nvSpPr>
            <p:cNvPr id="495667" name="Text Box 51"/>
            <p:cNvSpPr txBox="1">
              <a:spLocks noChangeArrowheads="1"/>
            </p:cNvSpPr>
            <p:nvPr/>
          </p:nvSpPr>
          <p:spPr bwMode="auto">
            <a:xfrm>
              <a:off x="630" y="3825"/>
              <a:ext cx="1031"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8" name="Text Box 52"/>
            <p:cNvSpPr txBox="1">
              <a:spLocks noChangeArrowheads="1"/>
            </p:cNvSpPr>
            <p:nvPr/>
          </p:nvSpPr>
          <p:spPr bwMode="auto">
            <a:xfrm>
              <a:off x="777" y="4158"/>
              <a:ext cx="1571"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9" name="Rectangle 53"/>
            <p:cNvSpPr>
              <a:spLocks noChangeArrowheads="1"/>
            </p:cNvSpPr>
            <p:nvPr/>
          </p:nvSpPr>
          <p:spPr bwMode="auto">
            <a:xfrm>
              <a:off x="3180" y="3378"/>
              <a:ext cx="2120" cy="805"/>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70" name="Group 54"/>
            <p:cNvGrpSpPr>
              <a:grpSpLocks/>
            </p:cNvGrpSpPr>
            <p:nvPr/>
          </p:nvGrpSpPr>
          <p:grpSpPr bwMode="auto">
            <a:xfrm>
              <a:off x="3262" y="3607"/>
              <a:ext cx="1805" cy="444"/>
              <a:chOff x="3492" y="3632"/>
              <a:chExt cx="1805" cy="377"/>
            </a:xfrm>
          </p:grpSpPr>
          <p:sp>
            <p:nvSpPr>
              <p:cNvPr id="495671" name="Text Box 55"/>
              <p:cNvSpPr txBox="1">
                <a:spLocks noChangeArrowheads="1"/>
              </p:cNvSpPr>
              <p:nvPr/>
            </p:nvSpPr>
            <p:spPr bwMode="auto">
              <a:xfrm>
                <a:off x="3930" y="3765"/>
                <a:ext cx="914" cy="11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b="1" u="sng">
                    <a:solidFill>
                      <a:srgbClr val="CCCCFF"/>
                    </a:solidFill>
                  </a:rPr>
                  <a:t>Therapeutics, drug discovery</a:t>
                </a:r>
              </a:p>
            </p:txBody>
          </p:sp>
          <p:pic>
            <p:nvPicPr>
              <p:cNvPr id="495672" name="Picture 56"/>
              <p:cNvPicPr>
                <a:picLocks noChangeAspect="1" noChangeArrowheads="1"/>
              </p:cNvPicPr>
              <p:nvPr/>
            </p:nvPicPr>
            <p:blipFill>
              <a:blip r:embed="rId8">
                <a:extLst>
                  <a:ext uri="{28A0092B-C50C-407E-A947-70E740481C1C}">
                    <a14:useLocalDpi xmlns:a14="http://schemas.microsoft.com/office/drawing/2010/main" val="0"/>
                  </a:ext>
                </a:extLst>
              </a:blip>
              <a:srcRect l="12447" t="18646" r="6224" b="25845"/>
              <a:stretch>
                <a:fillRect/>
              </a:stretch>
            </p:blipFill>
            <p:spPr bwMode="auto">
              <a:xfrm>
                <a:off x="3492" y="3632"/>
                <a:ext cx="1805" cy="377"/>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95673" name="AutoShape 57"/>
              <p:cNvSpPr>
                <a:spLocks noChangeArrowheads="1"/>
              </p:cNvSpPr>
              <p:nvPr/>
            </p:nvSpPr>
            <p:spPr bwMode="auto">
              <a:xfrm>
                <a:off x="3703" y="3637"/>
                <a:ext cx="11" cy="9"/>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4" name="AutoShape 58"/>
              <p:cNvSpPr>
                <a:spLocks noChangeArrowheads="1"/>
              </p:cNvSpPr>
              <p:nvPr/>
            </p:nvSpPr>
            <p:spPr bwMode="auto">
              <a:xfrm>
                <a:off x="3686" y="3637"/>
                <a:ext cx="13" cy="9"/>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5" name="AutoShape 59"/>
              <p:cNvSpPr>
                <a:spLocks noChangeArrowheads="1"/>
              </p:cNvSpPr>
              <p:nvPr/>
            </p:nvSpPr>
            <p:spPr bwMode="auto">
              <a:xfrm>
                <a:off x="3758"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6" name="AutoShape 60"/>
              <p:cNvSpPr>
                <a:spLocks noChangeArrowheads="1"/>
              </p:cNvSpPr>
              <p:nvPr/>
            </p:nvSpPr>
            <p:spPr bwMode="auto">
              <a:xfrm>
                <a:off x="3767"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7" name="AutoShape 61"/>
              <p:cNvSpPr>
                <a:spLocks noChangeArrowheads="1"/>
              </p:cNvSpPr>
              <p:nvPr/>
            </p:nvSpPr>
            <p:spPr bwMode="auto">
              <a:xfrm>
                <a:off x="3773" y="3637"/>
                <a:ext cx="13" cy="11"/>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8" name="AutoShape 62"/>
              <p:cNvSpPr>
                <a:spLocks noChangeArrowheads="1"/>
              </p:cNvSpPr>
              <p:nvPr/>
            </p:nvSpPr>
            <p:spPr bwMode="auto">
              <a:xfrm>
                <a:off x="4029" y="3638"/>
                <a:ext cx="12" cy="10"/>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9" name="AutoShape 63"/>
              <p:cNvSpPr>
                <a:spLocks noChangeArrowheads="1"/>
              </p:cNvSpPr>
              <p:nvPr/>
            </p:nvSpPr>
            <p:spPr bwMode="auto">
              <a:xfrm>
                <a:off x="4086" y="3637"/>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0" name="AutoShape 64"/>
              <p:cNvSpPr>
                <a:spLocks noChangeArrowheads="1"/>
              </p:cNvSpPr>
              <p:nvPr/>
            </p:nvSpPr>
            <p:spPr bwMode="auto">
              <a:xfrm>
                <a:off x="4029" y="3834"/>
                <a:ext cx="12" cy="11"/>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1" name="AutoShape 65"/>
              <p:cNvSpPr>
                <a:spLocks noChangeArrowheads="1"/>
              </p:cNvSpPr>
              <p:nvPr/>
            </p:nvSpPr>
            <p:spPr bwMode="auto">
              <a:xfrm>
                <a:off x="4277" y="3835"/>
                <a:ext cx="13" cy="10"/>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2" name="AutoShape 66"/>
              <p:cNvSpPr>
                <a:spLocks noChangeArrowheads="1"/>
              </p:cNvSpPr>
              <p:nvPr/>
            </p:nvSpPr>
            <p:spPr bwMode="auto">
              <a:xfrm>
                <a:off x="4358" y="3834"/>
                <a:ext cx="12" cy="9"/>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3" name="AutoShape 67"/>
              <p:cNvSpPr>
                <a:spLocks noChangeArrowheads="1"/>
              </p:cNvSpPr>
              <p:nvPr/>
            </p:nvSpPr>
            <p:spPr bwMode="auto">
              <a:xfrm>
                <a:off x="4972" y="3832"/>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684" name="Text Box 68"/>
            <p:cNvSpPr txBox="1">
              <a:spLocks noChangeArrowheads="1"/>
            </p:cNvSpPr>
            <p:nvPr/>
          </p:nvSpPr>
          <p:spPr bwMode="auto">
            <a:xfrm>
              <a:off x="3690" y="3371"/>
              <a:ext cx="1185"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Therapeutics, drug design</a:t>
              </a:r>
            </a:p>
          </p:txBody>
        </p:sp>
        <p:sp>
          <p:nvSpPr>
            <p:cNvPr id="495685" name="Text Box 69"/>
            <p:cNvSpPr txBox="1">
              <a:spLocks noChangeArrowheads="1"/>
            </p:cNvSpPr>
            <p:nvPr/>
          </p:nvSpPr>
          <p:spPr bwMode="auto">
            <a:xfrm>
              <a:off x="3541" y="3517"/>
              <a:ext cx="251"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DBD</a:t>
              </a:r>
            </a:p>
          </p:txBody>
        </p:sp>
        <p:sp>
          <p:nvSpPr>
            <p:cNvPr id="495686" name="Text Box 70"/>
            <p:cNvSpPr txBox="1">
              <a:spLocks noChangeArrowheads="1"/>
            </p:cNvSpPr>
            <p:nvPr/>
          </p:nvSpPr>
          <p:spPr bwMode="auto">
            <a:xfrm>
              <a:off x="5031" y="3889"/>
              <a:ext cx="244"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LBD</a:t>
              </a:r>
            </a:p>
          </p:txBody>
        </p:sp>
        <p:sp>
          <p:nvSpPr>
            <p:cNvPr id="495687" name="Text Box 71"/>
            <p:cNvSpPr txBox="1">
              <a:spLocks noChangeArrowheads="1"/>
            </p:cNvSpPr>
            <p:nvPr/>
          </p:nvSpPr>
          <p:spPr bwMode="auto">
            <a:xfrm>
              <a:off x="4588" y="3511"/>
              <a:ext cx="548"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insertion domain</a:t>
              </a:r>
            </a:p>
          </p:txBody>
        </p:sp>
        <p:sp>
          <p:nvSpPr>
            <p:cNvPr id="495688" name="Text Box 72"/>
            <p:cNvSpPr txBox="1">
              <a:spLocks noChangeArrowheads="1"/>
            </p:cNvSpPr>
            <p:nvPr/>
          </p:nvSpPr>
          <p:spPr bwMode="auto">
            <a:xfrm>
              <a:off x="3873" y="4023"/>
              <a:ext cx="745"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binding sites / mutations</a:t>
              </a:r>
            </a:p>
          </p:txBody>
        </p:sp>
      </p:grpSp>
      <p:grpSp>
        <p:nvGrpSpPr>
          <p:cNvPr id="495689" name="Group 73"/>
          <p:cNvGrpSpPr>
            <a:grpSpLocks/>
          </p:cNvGrpSpPr>
          <p:nvPr/>
        </p:nvGrpSpPr>
        <p:grpSpPr bwMode="auto">
          <a:xfrm>
            <a:off x="165100" y="1006484"/>
            <a:ext cx="3094038" cy="4017963"/>
            <a:chOff x="104" y="676"/>
            <a:chExt cx="1949" cy="2531"/>
          </a:xfrm>
        </p:grpSpPr>
        <p:cxnSp>
          <p:nvCxnSpPr>
            <p:cNvPr id="495690" name="AutoShape 74"/>
            <p:cNvCxnSpPr>
              <a:cxnSpLocks noChangeShapeType="1"/>
              <a:stCxn id="495619" idx="1"/>
              <a:endCxn id="495691" idx="3"/>
            </p:cNvCxnSpPr>
            <p:nvPr/>
          </p:nvCxnSpPr>
          <p:spPr bwMode="auto">
            <a:xfrm rot="10800000">
              <a:off x="1659" y="1069"/>
              <a:ext cx="394" cy="1261"/>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5691" name="Rectangle 75"/>
            <p:cNvSpPr>
              <a:spLocks noChangeArrowheads="1"/>
            </p:cNvSpPr>
            <p:nvPr/>
          </p:nvSpPr>
          <p:spPr bwMode="auto">
            <a:xfrm>
              <a:off x="119" y="688"/>
              <a:ext cx="1540" cy="762"/>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95692" name="Picture 76"/>
            <p:cNvPicPr>
              <a:picLocks noChangeAspect="1" noChangeArrowheads="1"/>
            </p:cNvPicPr>
            <p:nvPr/>
          </p:nvPicPr>
          <p:blipFill>
            <a:blip r:embed="rId9">
              <a:extLst>
                <a:ext uri="{28A0092B-C50C-407E-A947-70E740481C1C}">
                  <a14:useLocalDpi xmlns:a14="http://schemas.microsoft.com/office/drawing/2010/main" val="0"/>
                </a:ext>
              </a:extLst>
            </a:blip>
            <a:srcRect t="3510" b="37427"/>
            <a:stretch>
              <a:fillRect/>
            </a:stretch>
          </p:blipFill>
          <p:spPr bwMode="auto">
            <a:xfrm>
              <a:off x="216" y="853"/>
              <a:ext cx="1341" cy="513"/>
            </a:xfrm>
            <a:prstGeom prst="rect">
              <a:avLst/>
            </a:prstGeom>
            <a:noFill/>
            <a:extLst>
              <a:ext uri="{909E8E84-426E-40dd-AFC4-6F175D3DCCD1}">
                <a14:hiddenFill xmlns="" xmlns:a14="http://schemas.microsoft.com/office/drawing/2010/main">
                  <a:blipFill dpi="0" rotWithShape="0">
                    <a:blip/>
                    <a:srcRect t="3510" b="37427"/>
                    <a:stretch>
                      <a:fillRect/>
                    </a:stretch>
                  </a:blipFill>
                </a14:hiddenFill>
              </a:ext>
            </a:extLst>
          </p:spPr>
        </p:pic>
        <p:sp>
          <p:nvSpPr>
            <p:cNvPr id="495693" name="Text Box 77"/>
            <p:cNvSpPr txBox="1">
              <a:spLocks noChangeArrowheads="1"/>
            </p:cNvSpPr>
            <p:nvPr/>
          </p:nvSpPr>
          <p:spPr bwMode="auto">
            <a:xfrm>
              <a:off x="288" y="1519"/>
              <a:ext cx="952"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cxnSp>
          <p:nvCxnSpPr>
            <p:cNvPr id="495694" name="AutoShape 78"/>
            <p:cNvCxnSpPr>
              <a:cxnSpLocks noChangeShapeType="1"/>
              <a:stCxn id="495619" idx="1"/>
              <a:endCxn id="495695" idx="3"/>
            </p:cNvCxnSpPr>
            <p:nvPr/>
          </p:nvCxnSpPr>
          <p:spPr bwMode="auto">
            <a:xfrm rot="10800000">
              <a:off x="1658" y="1934"/>
              <a:ext cx="395" cy="396"/>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5695" name="Rectangle 79"/>
            <p:cNvSpPr>
              <a:spLocks noChangeArrowheads="1"/>
            </p:cNvSpPr>
            <p:nvPr/>
          </p:nvSpPr>
          <p:spPr bwMode="auto">
            <a:xfrm>
              <a:off x="107" y="1564"/>
              <a:ext cx="1551" cy="740"/>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96" name="Text Box 80"/>
            <p:cNvSpPr txBox="1">
              <a:spLocks noChangeArrowheads="1"/>
            </p:cNvSpPr>
            <p:nvPr/>
          </p:nvSpPr>
          <p:spPr bwMode="auto">
            <a:xfrm>
              <a:off x="169" y="1538"/>
              <a:ext cx="1358"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Gene identification, validation</a:t>
              </a:r>
            </a:p>
          </p:txBody>
        </p:sp>
        <p:pic>
          <p:nvPicPr>
            <p:cNvPr id="495697" name="Picture 81" descr="colored_ali"/>
            <p:cNvPicPr>
              <a:picLocks noChangeAspect="1" noChangeArrowheads="1"/>
            </p:cNvPicPr>
            <p:nvPr/>
          </p:nvPicPr>
          <p:blipFill>
            <a:blip r:embed="rId10">
              <a:extLst>
                <a:ext uri="{28A0092B-C50C-407E-A947-70E740481C1C}">
                  <a14:useLocalDpi xmlns:a14="http://schemas.microsoft.com/office/drawing/2010/main" val="0"/>
                </a:ext>
              </a:extLst>
            </a:blip>
            <a:srcRect l="18861" t="30962"/>
            <a:stretch>
              <a:fillRect/>
            </a:stretch>
          </p:blipFill>
          <p:spPr bwMode="auto">
            <a:xfrm>
              <a:off x="849" y="1710"/>
              <a:ext cx="638" cy="278"/>
            </a:xfrm>
            <a:prstGeom prst="rect">
              <a:avLst/>
            </a:prstGeom>
            <a:noFill/>
            <a:extLst>
              <a:ext uri="{909E8E84-426E-40dd-AFC4-6F175D3DCCD1}">
                <a14:hiddenFill xmlns="" xmlns:a14="http://schemas.microsoft.com/office/drawing/2010/main">
                  <a:solidFill>
                    <a:srgbClr val="FFFFFF"/>
                  </a:solidFill>
                </a14:hiddenFill>
              </a:ext>
            </a:extLst>
          </p:spPr>
        </p:pic>
        <p:pic>
          <p:nvPicPr>
            <p:cNvPr id="495698" name="Picture 82"/>
            <p:cNvPicPr>
              <a:picLocks noChangeAspect="1" noChangeArrowheads="1"/>
            </p:cNvPicPr>
            <p:nvPr/>
          </p:nvPicPr>
          <p:blipFill>
            <a:blip r:embed="rId11">
              <a:extLst>
                <a:ext uri="{28A0092B-C50C-407E-A947-70E740481C1C}">
                  <a14:useLocalDpi xmlns:a14="http://schemas.microsoft.com/office/drawing/2010/main" val="0"/>
                </a:ext>
              </a:extLst>
            </a:blip>
            <a:srcRect l="24802" t="35004"/>
            <a:stretch>
              <a:fillRect/>
            </a:stretch>
          </p:blipFill>
          <p:spPr bwMode="auto">
            <a:xfrm>
              <a:off x="956" y="1907"/>
              <a:ext cx="604" cy="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cxnSp>
          <p:nvCxnSpPr>
            <p:cNvPr id="495699" name="AutoShape 83"/>
            <p:cNvCxnSpPr>
              <a:cxnSpLocks noChangeShapeType="1"/>
              <a:stCxn id="495619" idx="1"/>
              <a:endCxn id="495700" idx="3"/>
            </p:cNvCxnSpPr>
            <p:nvPr/>
          </p:nvCxnSpPr>
          <p:spPr bwMode="auto">
            <a:xfrm rot="10800000" flipV="1">
              <a:off x="1653" y="2330"/>
              <a:ext cx="400" cy="481"/>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5700" name="Rectangle 84"/>
            <p:cNvSpPr>
              <a:spLocks noChangeArrowheads="1"/>
            </p:cNvSpPr>
            <p:nvPr/>
          </p:nvSpPr>
          <p:spPr bwMode="auto">
            <a:xfrm>
              <a:off x="104" y="2414"/>
              <a:ext cx="1549" cy="793"/>
            </a:xfrm>
            <a:prstGeom prst="rect">
              <a:avLst/>
            </a:prstGeom>
            <a:noFill/>
            <a:ln w="28575">
              <a:solidFill>
                <a:srgbClr val="85CDB0"/>
              </a:solidFill>
              <a:miter lim="800000"/>
              <a:headEnd/>
              <a:tailEnd/>
            </a:ln>
            <a:effectLst/>
            <a:extLst>
              <a:ext uri="{909E8E84-426E-40dd-AFC4-6F175D3DCCD1}">
                <a14:hiddenFill xmlns="" xmlns:a14="http://schemas.microsoft.com/office/drawing/2010/main">
                  <a:solidFill>
                    <a:srgbClr val="124EA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1" name="Text Box 85"/>
            <p:cNvSpPr txBox="1">
              <a:spLocks noChangeArrowheads="1"/>
            </p:cNvSpPr>
            <p:nvPr/>
          </p:nvSpPr>
          <p:spPr bwMode="auto">
            <a:xfrm>
              <a:off x="109" y="2413"/>
              <a:ext cx="1531"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RNA sequence, structure, function</a:t>
              </a:r>
            </a:p>
          </p:txBody>
        </p:sp>
        <p:pic>
          <p:nvPicPr>
            <p:cNvPr id="495702" name="Picture 86" descr="rna_3dmod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 y="2589"/>
              <a:ext cx="504" cy="574"/>
            </a:xfrm>
            <a:prstGeom prst="rect">
              <a:avLst/>
            </a:prstGeom>
            <a:noFill/>
            <a:extLst>
              <a:ext uri="{909E8E84-426E-40dd-AFC4-6F175D3DCCD1}">
                <a14:hiddenFill xmlns="" xmlns:a14="http://schemas.microsoft.com/office/drawing/2010/main">
                  <a:solidFill>
                    <a:srgbClr val="FFFFFF"/>
                  </a:solidFill>
                </a14:hiddenFill>
              </a:ext>
            </a:extLst>
          </p:spPr>
        </p:pic>
        <p:pic>
          <p:nvPicPr>
            <p:cNvPr id="495703" name="Picture 87" descr="rna_ss"/>
            <p:cNvPicPr>
              <a:picLocks noChangeAspect="1" noChangeArrowheads="1"/>
            </p:cNvPicPr>
            <p:nvPr/>
          </p:nvPicPr>
          <p:blipFill>
            <a:blip r:embed="rId13">
              <a:extLst>
                <a:ext uri="{28A0092B-C50C-407E-A947-70E740481C1C}">
                  <a14:useLocalDpi xmlns:a14="http://schemas.microsoft.com/office/drawing/2010/main" val="0"/>
                </a:ext>
              </a:extLst>
            </a:blip>
            <a:srcRect t="2789" r="51785" b="47141"/>
            <a:stretch>
              <a:fillRect/>
            </a:stretch>
          </p:blipFill>
          <p:spPr bwMode="auto">
            <a:xfrm>
              <a:off x="257" y="2580"/>
              <a:ext cx="508" cy="574"/>
            </a:xfrm>
            <a:prstGeom prst="rect">
              <a:avLst/>
            </a:prstGeom>
            <a:noFill/>
            <a:extLst>
              <a:ext uri="{909E8E84-426E-40dd-AFC4-6F175D3DCCD1}">
                <a14:hiddenFill xmlns="" xmlns:a14="http://schemas.microsoft.com/office/drawing/2010/main">
                  <a:solidFill>
                    <a:srgbClr val="FFFFFF"/>
                  </a:solidFill>
                </a14:hiddenFill>
              </a:ext>
            </a:extLst>
          </p:spPr>
        </p:pic>
        <p:sp>
          <p:nvSpPr>
            <p:cNvPr id="495704" name="Text Box 88"/>
            <p:cNvSpPr txBox="1">
              <a:spLocks noChangeArrowheads="1"/>
            </p:cNvSpPr>
            <p:nvPr/>
          </p:nvSpPr>
          <p:spPr bwMode="auto">
            <a:xfrm>
              <a:off x="205" y="2891"/>
              <a:ext cx="132" cy="13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a:solidFill>
                    <a:srgbClr val="000000"/>
                  </a:solidFill>
                </a:rPr>
                <a:t> </a:t>
              </a:r>
              <a:endParaRPr lang="fr-FR" sz="800">
                <a:solidFill>
                  <a:srgbClr val="000000"/>
                </a:solidFill>
                <a:latin typeface="Arial" charset="0"/>
              </a:endParaRPr>
            </a:p>
          </p:txBody>
        </p:sp>
        <p:sp>
          <p:nvSpPr>
            <p:cNvPr id="495705" name="AutoShape 89"/>
            <p:cNvSpPr>
              <a:spLocks noChangeArrowheads="1"/>
            </p:cNvSpPr>
            <p:nvPr/>
          </p:nvSpPr>
          <p:spPr bwMode="auto">
            <a:xfrm rot="5400000">
              <a:off x="1389" y="1785"/>
              <a:ext cx="25" cy="25"/>
            </a:xfrm>
            <a:prstGeom prst="triangle">
              <a:avLst>
                <a:gd name="adj" fmla="val 50000"/>
              </a:avLst>
            </a:prstGeom>
            <a:solidFill>
              <a:srgbClr val="124EA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6" name="Text Box 90"/>
            <p:cNvSpPr txBox="1">
              <a:spLocks noChangeArrowheads="1"/>
            </p:cNvSpPr>
            <p:nvPr/>
          </p:nvSpPr>
          <p:spPr bwMode="auto">
            <a:xfrm>
              <a:off x="369" y="676"/>
              <a:ext cx="1058" cy="173"/>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Comparative genomics</a:t>
              </a:r>
            </a:p>
          </p:txBody>
        </p:sp>
        <p:grpSp>
          <p:nvGrpSpPr>
            <p:cNvPr id="495707" name="Group 91"/>
            <p:cNvGrpSpPr>
              <a:grpSpLocks/>
            </p:cNvGrpSpPr>
            <p:nvPr/>
          </p:nvGrpSpPr>
          <p:grpSpPr bwMode="auto">
            <a:xfrm>
              <a:off x="181" y="1708"/>
              <a:ext cx="570" cy="488"/>
              <a:chOff x="218" y="1957"/>
              <a:chExt cx="485" cy="367"/>
            </a:xfrm>
          </p:grpSpPr>
          <p:sp>
            <p:nvSpPr>
              <p:cNvPr id="495708" name="Rectangle 92"/>
              <p:cNvSpPr>
                <a:spLocks noChangeArrowheads="1"/>
              </p:cNvSpPr>
              <p:nvPr/>
            </p:nvSpPr>
            <p:spPr bwMode="auto">
              <a:xfrm>
                <a:off x="221" y="1957"/>
                <a:ext cx="466" cy="321"/>
              </a:xfrm>
              <a:prstGeom prst="rect">
                <a:avLst/>
              </a:prstGeom>
              <a:solidFill>
                <a:srgbClr val="124EA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709" name="Group 93"/>
              <p:cNvGrpSpPr>
                <a:grpSpLocks/>
              </p:cNvGrpSpPr>
              <p:nvPr/>
            </p:nvGrpSpPr>
            <p:grpSpPr bwMode="auto">
              <a:xfrm>
                <a:off x="218" y="1958"/>
                <a:ext cx="485" cy="366"/>
                <a:chOff x="336" y="816"/>
                <a:chExt cx="3168" cy="2304"/>
              </a:xfrm>
            </p:grpSpPr>
            <p:sp>
              <p:nvSpPr>
                <p:cNvPr id="495710" name="Rectangle 94"/>
                <p:cNvSpPr>
                  <a:spLocks noChangeArrowheads="1"/>
                </p:cNvSpPr>
                <p:nvPr/>
              </p:nvSpPr>
              <p:spPr bwMode="auto">
                <a:xfrm>
                  <a:off x="336" y="816"/>
                  <a:ext cx="3168" cy="2304"/>
                </a:xfrm>
                <a:prstGeom prst="rect">
                  <a:avLst/>
                </a:prstGeom>
                <a:solidFill>
                  <a:srgbClr val="C0C0C0"/>
                </a:solidFill>
                <a:ln w="63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1" name="Rectangle 95"/>
                <p:cNvSpPr>
                  <a:spLocks noChangeArrowheads="1"/>
                </p:cNvSpPr>
                <p:nvPr/>
              </p:nvSpPr>
              <p:spPr bwMode="auto">
                <a:xfrm>
                  <a:off x="1648" y="987"/>
                  <a:ext cx="1814" cy="172"/>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2" name="Line 96"/>
                <p:cNvSpPr>
                  <a:spLocks noChangeShapeType="1"/>
                </p:cNvSpPr>
                <p:nvPr/>
              </p:nvSpPr>
              <p:spPr bwMode="auto">
                <a:xfrm flipH="1">
                  <a:off x="399" y="1079"/>
                  <a:ext cx="1247" cy="0"/>
                </a:xfrm>
                <a:prstGeom prst="line">
                  <a:avLst/>
                </a:prstGeom>
                <a:noFill/>
                <a:ln w="63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3" name="Rectangle 97"/>
                <p:cNvSpPr>
                  <a:spLocks noChangeArrowheads="1"/>
                </p:cNvSpPr>
                <p:nvPr/>
              </p:nvSpPr>
              <p:spPr bwMode="auto">
                <a:xfrm>
                  <a:off x="1644" y="1256"/>
                  <a:ext cx="1814" cy="172"/>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4" name="Line 98"/>
                <p:cNvSpPr>
                  <a:spLocks noChangeShapeType="1"/>
                </p:cNvSpPr>
                <p:nvPr/>
              </p:nvSpPr>
              <p:spPr bwMode="auto">
                <a:xfrm flipH="1">
                  <a:off x="395" y="1348"/>
                  <a:ext cx="1247" cy="0"/>
                </a:xfrm>
                <a:prstGeom prst="line">
                  <a:avLst/>
                </a:prstGeom>
                <a:noFill/>
                <a:ln w="63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5" name="Rectangle 99"/>
                <p:cNvSpPr>
                  <a:spLocks noChangeArrowheads="1"/>
                </p:cNvSpPr>
                <p:nvPr/>
              </p:nvSpPr>
              <p:spPr bwMode="auto">
                <a:xfrm>
                  <a:off x="1646" y="1499"/>
                  <a:ext cx="1814" cy="172"/>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6" name="Line 100"/>
                <p:cNvSpPr>
                  <a:spLocks noChangeShapeType="1"/>
                </p:cNvSpPr>
                <p:nvPr/>
              </p:nvSpPr>
              <p:spPr bwMode="auto">
                <a:xfrm flipH="1">
                  <a:off x="397" y="1591"/>
                  <a:ext cx="1247" cy="0"/>
                </a:xfrm>
                <a:prstGeom prst="line">
                  <a:avLst/>
                </a:prstGeom>
                <a:noFill/>
                <a:ln w="63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7" name="Rectangle 101"/>
                <p:cNvSpPr>
                  <a:spLocks noChangeArrowheads="1"/>
                </p:cNvSpPr>
                <p:nvPr/>
              </p:nvSpPr>
              <p:spPr bwMode="auto">
                <a:xfrm>
                  <a:off x="1635" y="1776"/>
                  <a:ext cx="1814" cy="172"/>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8" name="Line 102"/>
                <p:cNvSpPr>
                  <a:spLocks noChangeShapeType="1"/>
                </p:cNvSpPr>
                <p:nvPr/>
              </p:nvSpPr>
              <p:spPr bwMode="auto">
                <a:xfrm flipH="1">
                  <a:off x="386" y="1868"/>
                  <a:ext cx="1247" cy="0"/>
                </a:xfrm>
                <a:prstGeom prst="line">
                  <a:avLst/>
                </a:prstGeom>
                <a:noFill/>
                <a:ln w="63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9" name="Rectangle 103"/>
                <p:cNvSpPr>
                  <a:spLocks noChangeArrowheads="1"/>
                </p:cNvSpPr>
                <p:nvPr/>
              </p:nvSpPr>
              <p:spPr bwMode="auto">
                <a:xfrm>
                  <a:off x="1625" y="2348"/>
                  <a:ext cx="1814" cy="172"/>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0" name="Line 104"/>
                <p:cNvSpPr>
                  <a:spLocks noChangeShapeType="1"/>
                </p:cNvSpPr>
                <p:nvPr/>
              </p:nvSpPr>
              <p:spPr bwMode="auto">
                <a:xfrm flipH="1">
                  <a:off x="376" y="2440"/>
                  <a:ext cx="1247" cy="0"/>
                </a:xfrm>
                <a:prstGeom prst="line">
                  <a:avLst/>
                </a:prstGeom>
                <a:noFill/>
                <a:ln w="63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21" name="Rectangle 105"/>
                <p:cNvSpPr>
                  <a:spLocks noChangeArrowheads="1"/>
                </p:cNvSpPr>
                <p:nvPr/>
              </p:nvSpPr>
              <p:spPr bwMode="auto">
                <a:xfrm>
                  <a:off x="1621" y="2882"/>
                  <a:ext cx="1814" cy="172"/>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2" name="Line 106"/>
                <p:cNvSpPr>
                  <a:spLocks noChangeShapeType="1"/>
                </p:cNvSpPr>
                <p:nvPr/>
              </p:nvSpPr>
              <p:spPr bwMode="auto">
                <a:xfrm flipH="1">
                  <a:off x="372" y="2974"/>
                  <a:ext cx="1247" cy="0"/>
                </a:xfrm>
                <a:prstGeom prst="line">
                  <a:avLst/>
                </a:prstGeom>
                <a:noFill/>
                <a:ln w="63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grpSp>
            <p:nvGrpSpPr>
              <p:cNvPr id="495723" name="Group 107"/>
              <p:cNvGrpSpPr>
                <a:grpSpLocks/>
              </p:cNvGrpSpPr>
              <p:nvPr/>
            </p:nvGrpSpPr>
            <p:grpSpPr bwMode="auto">
              <a:xfrm>
                <a:off x="323" y="1958"/>
                <a:ext cx="81" cy="297"/>
                <a:chOff x="323" y="1958"/>
                <a:chExt cx="81" cy="297"/>
              </a:xfrm>
            </p:grpSpPr>
            <p:sp>
              <p:nvSpPr>
                <p:cNvPr id="495724" name="Rectangle 108"/>
                <p:cNvSpPr>
                  <a:spLocks noChangeArrowheads="1"/>
                </p:cNvSpPr>
                <p:nvPr/>
              </p:nvSpPr>
              <p:spPr bwMode="auto">
                <a:xfrm>
                  <a:off x="323" y="1958"/>
                  <a:ext cx="22" cy="297"/>
                </a:xfrm>
                <a:prstGeom prst="rect">
                  <a:avLst/>
                </a:prstGeom>
                <a:noFill/>
                <a:ln w="6350">
                  <a:solidFill>
                    <a:srgbClr val="0000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5" name="Rectangle 109"/>
                <p:cNvSpPr>
                  <a:spLocks noChangeArrowheads="1"/>
                </p:cNvSpPr>
                <p:nvPr/>
              </p:nvSpPr>
              <p:spPr bwMode="auto">
                <a:xfrm>
                  <a:off x="352" y="1958"/>
                  <a:ext cx="22" cy="190"/>
                </a:xfrm>
                <a:prstGeom prst="rect">
                  <a:avLst/>
                </a:prstGeom>
                <a:noFill/>
                <a:ln w="6350">
                  <a:solidFill>
                    <a:srgbClr val="0000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6" name="Rectangle 110"/>
                <p:cNvSpPr>
                  <a:spLocks noChangeArrowheads="1"/>
                </p:cNvSpPr>
                <p:nvPr/>
              </p:nvSpPr>
              <p:spPr bwMode="auto">
                <a:xfrm>
                  <a:off x="382" y="1958"/>
                  <a:ext cx="22" cy="145"/>
                </a:xfrm>
                <a:prstGeom prst="rect">
                  <a:avLst/>
                </a:prstGeom>
                <a:noFill/>
                <a:ln w="6350">
                  <a:solidFill>
                    <a:srgbClr val="0000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727" name="Rectangle 111"/>
              <p:cNvSpPr>
                <a:spLocks noChangeArrowheads="1"/>
              </p:cNvSpPr>
              <p:nvPr/>
            </p:nvSpPr>
            <p:spPr bwMode="auto">
              <a:xfrm>
                <a:off x="320" y="1985"/>
                <a:ext cx="88"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8" name="Rectangle 112"/>
              <p:cNvSpPr>
                <a:spLocks noChangeArrowheads="1"/>
              </p:cNvSpPr>
              <p:nvPr/>
            </p:nvSpPr>
            <p:spPr bwMode="auto">
              <a:xfrm>
                <a:off x="238" y="1985"/>
                <a:ext cx="69" cy="31"/>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9" name="Rectangle 113"/>
              <p:cNvSpPr>
                <a:spLocks noChangeArrowheads="1"/>
              </p:cNvSpPr>
              <p:nvPr/>
            </p:nvSpPr>
            <p:spPr bwMode="auto">
              <a:xfrm>
                <a:off x="319" y="2028"/>
                <a:ext cx="88"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0" name="Rectangle 114"/>
              <p:cNvSpPr>
                <a:spLocks noChangeArrowheads="1"/>
              </p:cNvSpPr>
              <p:nvPr/>
            </p:nvSpPr>
            <p:spPr bwMode="auto">
              <a:xfrm>
                <a:off x="238" y="2028"/>
                <a:ext cx="69"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1" name="Rectangle 115"/>
              <p:cNvSpPr>
                <a:spLocks noChangeArrowheads="1"/>
              </p:cNvSpPr>
              <p:nvPr/>
            </p:nvSpPr>
            <p:spPr bwMode="auto">
              <a:xfrm>
                <a:off x="320" y="2066"/>
                <a:ext cx="88" cy="31"/>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2" name="Rectangle 116"/>
              <p:cNvSpPr>
                <a:spLocks noChangeArrowheads="1"/>
              </p:cNvSpPr>
              <p:nvPr/>
            </p:nvSpPr>
            <p:spPr bwMode="auto">
              <a:xfrm>
                <a:off x="238" y="2066"/>
                <a:ext cx="69" cy="31"/>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3" name="Rectangle 117"/>
              <p:cNvSpPr>
                <a:spLocks noChangeArrowheads="1"/>
              </p:cNvSpPr>
              <p:nvPr/>
            </p:nvSpPr>
            <p:spPr bwMode="auto">
              <a:xfrm>
                <a:off x="318" y="2110"/>
                <a:ext cx="88"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4" name="Rectangle 118"/>
              <p:cNvSpPr>
                <a:spLocks noChangeArrowheads="1"/>
              </p:cNvSpPr>
              <p:nvPr/>
            </p:nvSpPr>
            <p:spPr bwMode="auto">
              <a:xfrm>
                <a:off x="236" y="2110"/>
                <a:ext cx="69" cy="31"/>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5" name="Rectangle 119"/>
              <p:cNvSpPr>
                <a:spLocks noChangeArrowheads="1"/>
              </p:cNvSpPr>
              <p:nvPr/>
            </p:nvSpPr>
            <p:spPr bwMode="auto">
              <a:xfrm>
                <a:off x="316" y="2201"/>
                <a:ext cx="88"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6" name="Rectangle 120"/>
              <p:cNvSpPr>
                <a:spLocks noChangeArrowheads="1"/>
              </p:cNvSpPr>
              <p:nvPr/>
            </p:nvSpPr>
            <p:spPr bwMode="auto">
              <a:xfrm>
                <a:off x="235" y="2201"/>
                <a:ext cx="69"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7" name="Rectangle 121"/>
              <p:cNvSpPr>
                <a:spLocks noChangeArrowheads="1"/>
              </p:cNvSpPr>
              <p:nvPr/>
            </p:nvSpPr>
            <p:spPr bwMode="auto">
              <a:xfrm>
                <a:off x="316" y="2285"/>
                <a:ext cx="88" cy="31"/>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8" name="Rectangle 122"/>
              <p:cNvSpPr>
                <a:spLocks noChangeArrowheads="1"/>
              </p:cNvSpPr>
              <p:nvPr/>
            </p:nvSpPr>
            <p:spPr bwMode="auto">
              <a:xfrm>
                <a:off x="234" y="2286"/>
                <a:ext cx="69" cy="30"/>
              </a:xfrm>
              <a:prstGeom prst="rect">
                <a:avLst/>
              </a:prstGeom>
              <a:noFill/>
              <a:ln w="6350">
                <a:solidFill>
                  <a:srgbClr val="FFFF00"/>
                </a:solidFill>
                <a:miter lim="800000"/>
                <a:headEnd/>
                <a:tailEnd/>
              </a:ln>
              <a:effectLst/>
              <a:extLst>
                <a:ext uri="{909E8E84-426E-40dd-AFC4-6F175D3DCCD1}">
                  <a14:hiddenFill xmlns="" xmlns:a14="http://schemas.microsoft.com/office/drawing/2010/main">
                    <a:solidFill>
                      <a:srgbClr val="00CC99"/>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9" name="Rectangle 123"/>
              <p:cNvSpPr>
                <a:spLocks noChangeArrowheads="1"/>
              </p:cNvSpPr>
              <p:nvPr/>
            </p:nvSpPr>
            <p:spPr bwMode="auto">
              <a:xfrm>
                <a:off x="357" y="1993"/>
                <a:ext cx="15"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0" name="Rectangle 124"/>
              <p:cNvSpPr>
                <a:spLocks noChangeArrowheads="1"/>
              </p:cNvSpPr>
              <p:nvPr/>
            </p:nvSpPr>
            <p:spPr bwMode="auto">
              <a:xfrm>
                <a:off x="328" y="1993"/>
                <a:ext cx="14"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1" name="Rectangle 125"/>
              <p:cNvSpPr>
                <a:spLocks noChangeArrowheads="1"/>
              </p:cNvSpPr>
              <p:nvPr/>
            </p:nvSpPr>
            <p:spPr bwMode="auto">
              <a:xfrm>
                <a:off x="387" y="1993"/>
                <a:ext cx="15"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2" name="Rectangle 126"/>
              <p:cNvSpPr>
                <a:spLocks noChangeArrowheads="1"/>
              </p:cNvSpPr>
              <p:nvPr/>
            </p:nvSpPr>
            <p:spPr bwMode="auto">
              <a:xfrm>
                <a:off x="356" y="2035"/>
                <a:ext cx="15" cy="16"/>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3" name="Rectangle 127"/>
              <p:cNvSpPr>
                <a:spLocks noChangeArrowheads="1"/>
              </p:cNvSpPr>
              <p:nvPr/>
            </p:nvSpPr>
            <p:spPr bwMode="auto">
              <a:xfrm>
                <a:off x="327" y="2035"/>
                <a:ext cx="15" cy="16"/>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4" name="Rectangle 128"/>
              <p:cNvSpPr>
                <a:spLocks noChangeArrowheads="1"/>
              </p:cNvSpPr>
              <p:nvPr/>
            </p:nvSpPr>
            <p:spPr bwMode="auto">
              <a:xfrm>
                <a:off x="387" y="2035"/>
                <a:ext cx="14" cy="16"/>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5" name="Rectangle 129"/>
              <p:cNvSpPr>
                <a:spLocks noChangeArrowheads="1"/>
              </p:cNvSpPr>
              <p:nvPr/>
            </p:nvSpPr>
            <p:spPr bwMode="auto">
              <a:xfrm>
                <a:off x="357" y="2074"/>
                <a:ext cx="14"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6" name="Rectangle 130"/>
              <p:cNvSpPr>
                <a:spLocks noChangeArrowheads="1"/>
              </p:cNvSpPr>
              <p:nvPr/>
            </p:nvSpPr>
            <p:spPr bwMode="auto">
              <a:xfrm>
                <a:off x="327" y="2074"/>
                <a:ext cx="15"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7" name="Rectangle 131"/>
              <p:cNvSpPr>
                <a:spLocks noChangeArrowheads="1"/>
              </p:cNvSpPr>
              <p:nvPr/>
            </p:nvSpPr>
            <p:spPr bwMode="auto">
              <a:xfrm>
                <a:off x="387" y="2074"/>
                <a:ext cx="15"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8" name="Rectangle 132"/>
              <p:cNvSpPr>
                <a:spLocks noChangeArrowheads="1"/>
              </p:cNvSpPr>
              <p:nvPr/>
            </p:nvSpPr>
            <p:spPr bwMode="auto">
              <a:xfrm>
                <a:off x="355" y="2118"/>
                <a:ext cx="15"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9" name="Rectangle 133"/>
              <p:cNvSpPr>
                <a:spLocks noChangeArrowheads="1"/>
              </p:cNvSpPr>
              <p:nvPr/>
            </p:nvSpPr>
            <p:spPr bwMode="auto">
              <a:xfrm>
                <a:off x="326" y="2118"/>
                <a:ext cx="14"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50" name="Rectangle 134"/>
              <p:cNvSpPr>
                <a:spLocks noChangeArrowheads="1"/>
              </p:cNvSpPr>
              <p:nvPr/>
            </p:nvSpPr>
            <p:spPr bwMode="auto">
              <a:xfrm>
                <a:off x="324" y="2208"/>
                <a:ext cx="15" cy="15"/>
              </a:xfrm>
              <a:prstGeom prst="rect">
                <a:avLst/>
              </a:prstGeom>
              <a:solidFill>
                <a:srgbClr val="FFFF00"/>
              </a:solidFill>
              <a:ln w="317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sp>
        <p:nvSpPr>
          <p:cNvPr id="495751" name="Text Box 135"/>
          <p:cNvSpPr txBox="1">
            <a:spLocks noChangeArrowheads="1"/>
          </p:cNvSpPr>
          <p:nvPr/>
        </p:nvSpPr>
        <p:spPr bwMode="auto">
          <a:xfrm>
            <a:off x="3854450" y="2386022"/>
            <a:ext cx="1435100" cy="274637"/>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Multiple alignment</a:t>
            </a:r>
          </a:p>
        </p:txBody>
      </p:sp>
      <p:pic>
        <p:nvPicPr>
          <p:cNvPr id="495753" name="Picture 137"/>
          <p:cNvPicPr>
            <a:picLocks noChangeAspect="1" noChangeArrowheads="1"/>
          </p:cNvPicPr>
          <p:nvPr/>
        </p:nvPicPr>
        <p:blipFill>
          <a:blip r:embed="rId14">
            <a:extLst>
              <a:ext uri="{28A0092B-C50C-407E-A947-70E740481C1C}">
                <a14:useLocalDpi xmlns:a14="http://schemas.microsoft.com/office/drawing/2010/main" val="0"/>
              </a:ext>
            </a:extLst>
          </a:blip>
          <a:srcRect l="36147" t="25977" r="35832" b="29985"/>
          <a:stretch>
            <a:fillRect/>
          </a:stretch>
        </p:blipFill>
        <p:spPr bwMode="auto">
          <a:xfrm>
            <a:off x="3290888" y="2593984"/>
            <a:ext cx="2562225" cy="22320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ttangolo 1"/>
          <p:cNvSpPr/>
          <p:nvPr/>
        </p:nvSpPr>
        <p:spPr>
          <a:xfrm>
            <a:off x="542721" y="97169"/>
            <a:ext cx="8350363" cy="584776"/>
          </a:xfrm>
          <a:prstGeom prst="rect">
            <a:avLst/>
          </a:prstGeom>
        </p:spPr>
        <p:txBody>
          <a:bodyPr wrap="none">
            <a:spAutoFit/>
          </a:bodyPr>
          <a:lstStyle/>
          <a:p>
            <a:r>
              <a:rPr lang="fr-FR" sz="3200" dirty="0">
                <a:solidFill>
                  <a:srgbClr val="0000FF"/>
                </a:solidFill>
                <a:latin typeface="Arial"/>
                <a:cs typeface="Arial"/>
              </a:rPr>
              <a:t>MSA: a central </a:t>
            </a:r>
            <a:r>
              <a:rPr lang="fr-FR" sz="3200" dirty="0" err="1">
                <a:solidFill>
                  <a:srgbClr val="0000FF"/>
                </a:solidFill>
                <a:latin typeface="Arial"/>
                <a:cs typeface="Arial"/>
              </a:rPr>
              <a:t>role</a:t>
            </a:r>
            <a:r>
              <a:rPr lang="fr-FR" sz="3200" dirty="0">
                <a:solidFill>
                  <a:srgbClr val="0000FF"/>
                </a:solidFill>
                <a:latin typeface="Arial"/>
                <a:cs typeface="Arial"/>
              </a:rPr>
              <a:t> in </a:t>
            </a:r>
            <a:r>
              <a:rPr lang="fr-FR" sz="3200" dirty="0" err="1">
                <a:solidFill>
                  <a:srgbClr val="0000FF"/>
                </a:solidFill>
                <a:latin typeface="Arial"/>
                <a:cs typeface="Arial"/>
              </a:rPr>
              <a:t>biology</a:t>
            </a:r>
            <a:r>
              <a:rPr lang="fr-FR" sz="3200" dirty="0">
                <a:solidFill>
                  <a:srgbClr val="0000FF"/>
                </a:solidFill>
                <a:latin typeface="Arial"/>
                <a:cs typeface="Arial"/>
              </a:rPr>
              <a:t> (and </a:t>
            </a:r>
            <a:r>
              <a:rPr lang="fr-FR" sz="3200" dirty="0" err="1">
                <a:solidFill>
                  <a:srgbClr val="0000FF"/>
                </a:solidFill>
                <a:latin typeface="Arial"/>
                <a:cs typeface="Arial"/>
              </a:rPr>
              <a:t>medicine</a:t>
            </a:r>
            <a:r>
              <a:rPr lang="fr-FR" sz="3200" dirty="0">
                <a:solidFill>
                  <a:srgbClr val="0000FF"/>
                </a:solidFill>
                <a:latin typeface="Arial"/>
                <a:cs typeface="Arial"/>
              </a:rPr>
              <a:t>)</a:t>
            </a:r>
            <a:endParaRPr lang="it-IT" sz="3200" dirty="0"/>
          </a:p>
        </p:txBody>
      </p:sp>
    </p:spTree>
    <p:extLst>
      <p:ext uri="{BB962C8B-B14F-4D97-AF65-F5344CB8AC3E}">
        <p14:creationId xmlns:p14="http://schemas.microsoft.com/office/powerpoint/2010/main" val="198107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95653"/>
                                        </p:tgtEl>
                                        <p:attrNameLst>
                                          <p:attrName>style.visibility</p:attrName>
                                        </p:attrNameLst>
                                      </p:cBhvr>
                                      <p:to>
                                        <p:strVal val="visible"/>
                                      </p:to>
                                    </p:set>
                                    <p:animEffect transition="in" filter="wipe(down)">
                                      <p:cBhvr>
                                        <p:cTn id="7" dur="500"/>
                                        <p:tgtEl>
                                          <p:spTgt spid="495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5628"/>
                                        </p:tgtEl>
                                        <p:attrNameLst>
                                          <p:attrName>style.visibility</p:attrName>
                                        </p:attrNameLst>
                                      </p:cBhvr>
                                      <p:to>
                                        <p:strVal val="visible"/>
                                      </p:to>
                                    </p:set>
                                    <p:animEffect transition="in" filter="wipe(left)">
                                      <p:cBhvr>
                                        <p:cTn id="12" dur="500"/>
                                        <p:tgtEl>
                                          <p:spTgt spid="495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95689"/>
                                        </p:tgtEl>
                                        <p:attrNameLst>
                                          <p:attrName>style.visibility</p:attrName>
                                        </p:attrNameLst>
                                      </p:cBhvr>
                                      <p:to>
                                        <p:strVal val="visible"/>
                                      </p:to>
                                    </p:set>
                                    <p:animEffect transition="in" filter="wipe(right)">
                                      <p:cBhvr>
                                        <p:cTn id="17" dur="500"/>
                                        <p:tgtEl>
                                          <p:spTgt spid="4956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95659"/>
                                        </p:tgtEl>
                                        <p:attrNameLst>
                                          <p:attrName>style.visibility</p:attrName>
                                        </p:attrNameLst>
                                      </p:cBhvr>
                                      <p:to>
                                        <p:strVal val="visible"/>
                                      </p:to>
                                    </p:set>
                                    <p:animEffect transition="in" filter="wipe(up)">
                                      <p:cBhvr>
                                        <p:cTn id="22" dur="500"/>
                                        <p:tgtEl>
                                          <p:spTgt spid="49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168274" y="1215535"/>
            <a:ext cx="8912225" cy="430887"/>
          </a:xfrm>
          <a:prstGeom prst="rect">
            <a:avLst/>
          </a:prstGeom>
          <a:solidFill>
            <a:schemeClr val="bg1"/>
          </a:solidFill>
          <a:ln>
            <a:noFill/>
          </a:ln>
          <a:effectLst/>
          <a:extLst>
            <a:ext uri="{91240B29-F687-4f45-9708-019B960494DF}">
              <a14:hiddenLine xmlns="" xmlns:a14="http://schemas.microsoft.com/office/drawing/2010/main" w="9525">
                <a:solidFill>
                  <a:srgbClr val="FF99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85750" indent="-285750">
              <a:defRPr sz="2400">
                <a:solidFill>
                  <a:schemeClr val="tx1"/>
                </a:solidFill>
                <a:latin typeface="Times New Roman" charset="0"/>
                <a:ea typeface="ＭＳ Ｐゴシック" charset="0"/>
              </a:defRPr>
            </a:lvl1pPr>
            <a:lvl2pPr marL="4762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200" dirty="0">
                <a:solidFill>
                  <a:schemeClr val="folHlink"/>
                </a:solidFill>
                <a:latin typeface="Arial"/>
                <a:cs typeface="Arial"/>
              </a:rPr>
              <a:t>Extension of dynamic programming for 2 sequences =&gt; N dimensions</a:t>
            </a:r>
          </a:p>
        </p:txBody>
      </p:sp>
      <p:pic>
        <p:nvPicPr>
          <p:cNvPr id="224261" name="Picture 5" descr="ali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36806"/>
            <a:ext cx="4781550" cy="285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66"/>
                </a:solidFill>
                <a:miter lim="800000"/>
                <a:headEnd/>
                <a:tailEnd/>
              </a14:hiddenLine>
            </a:ext>
          </a:extLst>
        </p:spPr>
      </p:pic>
      <p:sp>
        <p:nvSpPr>
          <p:cNvPr id="224263" name="Rectangle 7"/>
          <p:cNvSpPr>
            <a:spLocks noChangeArrowheads="1"/>
          </p:cNvSpPr>
          <p:nvPr/>
        </p:nvSpPr>
        <p:spPr bwMode="auto">
          <a:xfrm>
            <a:off x="231775" y="5022584"/>
            <a:ext cx="8912225" cy="115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r>
              <a:rPr lang="en-GB" sz="2400" u="sng" dirty="0">
                <a:solidFill>
                  <a:schemeClr val="hlink"/>
                </a:solidFill>
                <a:latin typeface="Arial"/>
                <a:cs typeface="Arial"/>
              </a:rPr>
              <a:t>Problem:</a:t>
            </a:r>
            <a:r>
              <a:rPr lang="en-GB" sz="2400" dirty="0">
                <a:solidFill>
                  <a:schemeClr val="hlink"/>
                </a:solidFill>
                <a:latin typeface="Arial"/>
                <a:cs typeface="Arial"/>
              </a:rPr>
              <a:t> calculation time and memory requirements</a:t>
            </a:r>
          </a:p>
          <a:p>
            <a:pPr>
              <a:spcBef>
                <a:spcPct val="50000"/>
              </a:spcBef>
            </a:pPr>
            <a:r>
              <a:rPr lang="en-GB" sz="3000" dirty="0">
                <a:latin typeface="Arial"/>
                <a:cs typeface="Arial"/>
              </a:rPr>
              <a:t>Time proportional to </a:t>
            </a:r>
            <a:r>
              <a:rPr lang="en-GB" sz="3000" i="1" dirty="0" err="1">
                <a:latin typeface="Arial"/>
                <a:cs typeface="Arial"/>
              </a:rPr>
              <a:t>N</a:t>
            </a:r>
            <a:r>
              <a:rPr lang="en-GB" sz="3000" i="1" baseline="30000" dirty="0" err="1">
                <a:latin typeface="Arial"/>
                <a:cs typeface="Arial"/>
              </a:rPr>
              <a:t>k</a:t>
            </a:r>
            <a:r>
              <a:rPr lang="en-GB" sz="3000" dirty="0">
                <a:latin typeface="Arial"/>
                <a:cs typeface="Arial"/>
              </a:rPr>
              <a:t> for </a:t>
            </a:r>
            <a:r>
              <a:rPr lang="en-GB" sz="3000" i="1" dirty="0">
                <a:latin typeface="Arial"/>
                <a:cs typeface="Arial"/>
              </a:rPr>
              <a:t>k</a:t>
            </a:r>
            <a:r>
              <a:rPr lang="en-GB" sz="3000" dirty="0">
                <a:latin typeface="Arial"/>
                <a:cs typeface="Arial"/>
              </a:rPr>
              <a:t> sequences of length </a:t>
            </a:r>
            <a:r>
              <a:rPr lang="en-GB" sz="3000" i="1" dirty="0">
                <a:latin typeface="Arial"/>
                <a:cs typeface="Arial"/>
              </a:rPr>
              <a:t>N</a:t>
            </a:r>
          </a:p>
        </p:txBody>
      </p:sp>
      <p:sp>
        <p:nvSpPr>
          <p:cNvPr id="224264" name="Text Box 8"/>
          <p:cNvSpPr txBox="1">
            <a:spLocks noChangeArrowheads="1"/>
          </p:cNvSpPr>
          <p:nvPr/>
        </p:nvSpPr>
        <p:spPr bwMode="auto">
          <a:xfrm>
            <a:off x="4051726" y="2060103"/>
            <a:ext cx="387899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fr-FR" u="sng" dirty="0" err="1">
                <a:latin typeface="Tahoma" charset="0"/>
              </a:rPr>
              <a:t>Example</a:t>
            </a:r>
            <a:r>
              <a:rPr lang="fr-FR" u="sng" dirty="0">
                <a:latin typeface="Tahoma" charset="0"/>
              </a:rPr>
              <a:t> : </a:t>
            </a:r>
            <a:r>
              <a:rPr lang="fr-FR" u="sng" dirty="0" err="1">
                <a:latin typeface="Tahoma" charset="0"/>
              </a:rPr>
              <a:t>alignment</a:t>
            </a:r>
            <a:r>
              <a:rPr lang="fr-FR" u="sng" dirty="0">
                <a:latin typeface="Tahoma" charset="0"/>
              </a:rPr>
              <a:t> of 3 </a:t>
            </a:r>
            <a:r>
              <a:rPr lang="fr-FR" u="sng" dirty="0" err="1">
                <a:latin typeface="Tahoma" charset="0"/>
              </a:rPr>
              <a:t>sequences</a:t>
            </a:r>
            <a:endParaRPr lang="fr-FR" u="sng" dirty="0">
              <a:latin typeface="Tahoma" charset="0"/>
            </a:endParaRPr>
          </a:p>
        </p:txBody>
      </p:sp>
      <p:sp>
        <p:nvSpPr>
          <p:cNvPr id="224265" name="Rectangle 9"/>
          <p:cNvSpPr>
            <a:spLocks noGrp="1" noChangeArrowheads="1"/>
          </p:cNvSpPr>
          <p:nvPr>
            <p:ph type="title"/>
          </p:nvPr>
        </p:nvSpPr>
        <p:spPr>
          <a:xfrm>
            <a:off x="299358" y="254000"/>
            <a:ext cx="8644618" cy="804863"/>
          </a:xfrm>
        </p:spPr>
        <p:txBody>
          <a:bodyPr>
            <a:normAutofit/>
          </a:bodyPr>
          <a:lstStyle/>
          <a:p>
            <a:r>
              <a:rPr lang="en-GB" sz="3600" b="1" dirty="0">
                <a:solidFill>
                  <a:srgbClr val="000090"/>
                </a:solidFill>
                <a:latin typeface="Arial"/>
                <a:cs typeface="Arial"/>
              </a:rPr>
              <a:t>OPTIMAL MULTIPLE ALIGNMENT</a:t>
            </a:r>
          </a:p>
        </p:txBody>
      </p:sp>
      <p:sp>
        <p:nvSpPr>
          <p:cNvPr id="224266" name="Rectangle 10"/>
          <p:cNvSpPr>
            <a:spLocks noChangeArrowheads="1"/>
          </p:cNvSpPr>
          <p:nvPr/>
        </p:nvSpPr>
        <p:spPr bwMode="auto">
          <a:xfrm>
            <a:off x="452438" y="1924094"/>
            <a:ext cx="8316912" cy="2906712"/>
          </a:xfrm>
          <a:prstGeom prst="rect">
            <a:avLst/>
          </a:prstGeom>
          <a:noFill/>
          <a:ln w="9525">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grpSp>
        <p:nvGrpSpPr>
          <p:cNvPr id="9" name="Group 27"/>
          <p:cNvGrpSpPr>
            <a:grpSpLocks/>
          </p:cNvGrpSpPr>
          <p:nvPr/>
        </p:nvGrpSpPr>
        <p:grpSpPr bwMode="auto">
          <a:xfrm>
            <a:off x="6147510" y="3270431"/>
            <a:ext cx="2403116" cy="1371494"/>
            <a:chOff x="4272" y="2112"/>
            <a:chExt cx="1344" cy="1380"/>
          </a:xfrm>
          <a:solidFill>
            <a:srgbClr val="000090"/>
          </a:solidFill>
        </p:grpSpPr>
        <p:sp>
          <p:nvSpPr>
            <p:cNvPr id="10" name="AutoShape 26"/>
            <p:cNvSpPr>
              <a:spLocks noChangeArrowheads="1"/>
            </p:cNvSpPr>
            <p:nvPr/>
          </p:nvSpPr>
          <p:spPr bwMode="auto">
            <a:xfrm>
              <a:off x="4272" y="2112"/>
              <a:ext cx="1344" cy="1344"/>
            </a:xfrm>
            <a:prstGeom prst="roundRect">
              <a:avLst>
                <a:gd name="adj" fmla="val 16667"/>
              </a:avLst>
            </a:prstGeom>
            <a:grp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sz="1600">
                <a:solidFill>
                  <a:schemeClr val="bg1"/>
                </a:solidFill>
              </a:endParaRPr>
            </a:p>
          </p:txBody>
        </p:sp>
        <p:sp>
          <p:nvSpPr>
            <p:cNvPr id="11" name="Text Box 21"/>
            <p:cNvSpPr txBox="1">
              <a:spLocks noChangeArrowheads="1"/>
            </p:cNvSpPr>
            <p:nvPr/>
          </p:nvSpPr>
          <p:spPr bwMode="auto">
            <a:xfrm>
              <a:off x="4320" y="2160"/>
              <a:ext cx="1296" cy="1332"/>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solidFill>
                    <a:schemeClr val="bg1"/>
                  </a:solidFill>
                  <a:latin typeface="Comic Sans MS" charset="0"/>
                </a:rPr>
                <a:t>For 3 </a:t>
              </a:r>
              <a:r>
                <a:rPr lang="en-US" sz="2000" dirty="0" err="1">
                  <a:solidFill>
                    <a:schemeClr val="bg1"/>
                  </a:solidFill>
                  <a:latin typeface="Comic Sans MS" charset="0"/>
                </a:rPr>
                <a:t>seqs</a:t>
              </a:r>
              <a:r>
                <a:rPr lang="en-US" sz="2000" dirty="0">
                  <a:solidFill>
                    <a:schemeClr val="bg1"/>
                  </a:solidFill>
                  <a:latin typeface="Comic Sans MS" charset="0"/>
                </a:rPr>
                <a:t>. of length N, time is proportional to </a:t>
              </a:r>
              <a:r>
                <a:rPr lang="en-US" sz="2000" i="1" dirty="0">
                  <a:solidFill>
                    <a:schemeClr val="bg1"/>
                  </a:solidFill>
                  <a:latin typeface="Comic Sans MS" charset="0"/>
                </a:rPr>
                <a:t>N</a:t>
              </a:r>
              <a:r>
                <a:rPr lang="en-US" sz="2000" i="1" baseline="30000" dirty="0">
                  <a:solidFill>
                    <a:schemeClr val="bg1"/>
                  </a:solidFill>
                  <a:latin typeface="Comic Sans MS" charset="0"/>
                </a:rPr>
                <a:t>3</a:t>
              </a:r>
            </a:p>
          </p:txBody>
        </p:sp>
      </p:grpSp>
    </p:spTree>
    <p:extLst>
      <p:ext uri="{BB962C8B-B14F-4D97-AF65-F5344CB8AC3E}">
        <p14:creationId xmlns:p14="http://schemas.microsoft.com/office/powerpoint/2010/main" val="41378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3" name="Rectangle 7"/>
          <p:cNvSpPr>
            <a:spLocks noChangeArrowheads="1"/>
          </p:cNvSpPr>
          <p:nvPr/>
        </p:nvSpPr>
        <p:spPr bwMode="auto">
          <a:xfrm>
            <a:off x="251232" y="1571237"/>
            <a:ext cx="8651875" cy="5499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nSpc>
                <a:spcPct val="90000"/>
              </a:lnSpc>
              <a:spcBef>
                <a:spcPct val="50000"/>
              </a:spcBef>
            </a:pPr>
            <a:r>
              <a:rPr lang="en-GB" sz="2800" dirty="0">
                <a:solidFill>
                  <a:srgbClr val="0000FF"/>
                </a:solidFill>
                <a:latin typeface="Arial"/>
                <a:cs typeface="Arial"/>
              </a:rPr>
              <a:t>Time proportional to</a:t>
            </a:r>
            <a:r>
              <a:rPr lang="en-GB" sz="2800" i="1" dirty="0">
                <a:solidFill>
                  <a:srgbClr val="0000FF"/>
                </a:solidFill>
                <a:latin typeface="Arial"/>
                <a:cs typeface="Arial"/>
              </a:rPr>
              <a:t> </a:t>
            </a:r>
            <a:r>
              <a:rPr lang="en-GB" sz="2800" b="1" i="1" dirty="0" err="1">
                <a:solidFill>
                  <a:srgbClr val="0000FF"/>
                </a:solidFill>
                <a:latin typeface="Arial"/>
                <a:cs typeface="Arial"/>
              </a:rPr>
              <a:t>N</a:t>
            </a:r>
            <a:r>
              <a:rPr lang="en-GB" sz="2800" b="1" i="1" baseline="30000" dirty="0" err="1">
                <a:solidFill>
                  <a:srgbClr val="0000FF"/>
                </a:solidFill>
                <a:latin typeface="Arial"/>
                <a:cs typeface="Arial"/>
              </a:rPr>
              <a:t>k</a:t>
            </a:r>
            <a:r>
              <a:rPr lang="en-GB" sz="2800" b="1" baseline="30000" dirty="0">
                <a:solidFill>
                  <a:srgbClr val="0000FF"/>
                </a:solidFill>
                <a:latin typeface="Arial"/>
                <a:cs typeface="Arial"/>
              </a:rPr>
              <a:t>,</a:t>
            </a:r>
            <a:r>
              <a:rPr lang="en-GB" sz="2800" b="1" dirty="0">
                <a:solidFill>
                  <a:srgbClr val="0000FF"/>
                </a:solidFill>
                <a:latin typeface="Arial"/>
                <a:cs typeface="Arial"/>
              </a:rPr>
              <a:t> </a:t>
            </a:r>
            <a:r>
              <a:rPr lang="en-GB" sz="2800" dirty="0">
                <a:solidFill>
                  <a:srgbClr val="0000FF"/>
                </a:solidFill>
                <a:latin typeface="Arial"/>
                <a:cs typeface="Arial"/>
              </a:rPr>
              <a:t>for</a:t>
            </a:r>
            <a:r>
              <a:rPr lang="en-GB" sz="2800" i="1" dirty="0">
                <a:solidFill>
                  <a:srgbClr val="0000FF"/>
                </a:solidFill>
                <a:latin typeface="Arial"/>
                <a:cs typeface="Arial"/>
              </a:rPr>
              <a:t> k </a:t>
            </a:r>
            <a:r>
              <a:rPr lang="en-GB" sz="2800" dirty="0">
                <a:solidFill>
                  <a:srgbClr val="0000FF"/>
                </a:solidFill>
                <a:latin typeface="Arial"/>
                <a:cs typeface="Arial"/>
              </a:rPr>
              <a:t>sequences, of length</a:t>
            </a:r>
            <a:r>
              <a:rPr lang="en-GB" sz="2800" i="1" dirty="0">
                <a:solidFill>
                  <a:srgbClr val="0000FF"/>
                </a:solidFill>
                <a:latin typeface="Arial"/>
                <a:cs typeface="Arial"/>
              </a:rPr>
              <a:t> N</a:t>
            </a:r>
          </a:p>
          <a:p>
            <a:pPr>
              <a:lnSpc>
                <a:spcPct val="90000"/>
              </a:lnSpc>
              <a:spcBef>
                <a:spcPct val="50000"/>
              </a:spcBef>
            </a:pPr>
            <a:endParaRPr lang="en-GB" sz="2800" dirty="0">
              <a:solidFill>
                <a:srgbClr val="0000FF"/>
              </a:solidFill>
              <a:latin typeface="Arial"/>
              <a:cs typeface="Arial"/>
            </a:endParaRPr>
          </a:p>
          <a:p>
            <a:pPr>
              <a:lnSpc>
                <a:spcPct val="90000"/>
              </a:lnSpc>
              <a:spcBef>
                <a:spcPct val="50000"/>
              </a:spcBef>
            </a:pPr>
            <a:r>
              <a:rPr lang="en-GB" sz="2800" dirty="0">
                <a:solidFill>
                  <a:srgbClr val="000000"/>
                </a:solidFill>
                <a:latin typeface="Arial"/>
                <a:cs typeface="Arial"/>
              </a:rPr>
              <a:t>k=3	N=1000		Time=1*10</a:t>
            </a:r>
            <a:r>
              <a:rPr lang="en-GB" sz="2800" baseline="30000" dirty="0">
                <a:solidFill>
                  <a:srgbClr val="000000"/>
                </a:solidFill>
                <a:latin typeface="Arial"/>
                <a:cs typeface="Arial"/>
              </a:rPr>
              <a:t>9</a:t>
            </a:r>
          </a:p>
          <a:p>
            <a:pPr>
              <a:lnSpc>
                <a:spcPct val="90000"/>
              </a:lnSpc>
              <a:spcBef>
                <a:spcPct val="50000"/>
              </a:spcBef>
            </a:pPr>
            <a:r>
              <a:rPr lang="en-GB" sz="2800" dirty="0">
                <a:solidFill>
                  <a:srgbClr val="000000"/>
                </a:solidFill>
                <a:latin typeface="Arial"/>
                <a:cs typeface="Arial"/>
              </a:rPr>
              <a:t>k=4	N=1000		Time=1*10</a:t>
            </a:r>
            <a:r>
              <a:rPr lang="en-GB" sz="2800" baseline="30000" dirty="0">
                <a:solidFill>
                  <a:srgbClr val="000000"/>
                </a:solidFill>
                <a:latin typeface="Arial"/>
                <a:cs typeface="Arial"/>
              </a:rPr>
              <a:t>12</a:t>
            </a:r>
          </a:p>
          <a:p>
            <a:pPr>
              <a:lnSpc>
                <a:spcPct val="90000"/>
              </a:lnSpc>
              <a:spcBef>
                <a:spcPct val="50000"/>
              </a:spcBef>
            </a:pPr>
            <a:r>
              <a:rPr lang="en-GB" sz="2800" dirty="0">
                <a:solidFill>
                  <a:srgbClr val="000000"/>
                </a:solidFill>
                <a:latin typeface="Arial"/>
                <a:cs typeface="Arial"/>
              </a:rPr>
              <a:t>k=5	N=1000		Time=1*10</a:t>
            </a:r>
            <a:r>
              <a:rPr lang="en-GB" sz="2800" baseline="30000" dirty="0">
                <a:solidFill>
                  <a:srgbClr val="000000"/>
                </a:solidFill>
                <a:latin typeface="Arial"/>
                <a:cs typeface="Arial"/>
              </a:rPr>
              <a:t>15</a:t>
            </a:r>
          </a:p>
          <a:p>
            <a:pPr>
              <a:lnSpc>
                <a:spcPct val="90000"/>
              </a:lnSpc>
              <a:spcBef>
                <a:spcPct val="50000"/>
              </a:spcBef>
            </a:pPr>
            <a:endParaRPr lang="en-GB" sz="2800" baseline="30000" dirty="0">
              <a:solidFill>
                <a:srgbClr val="000000"/>
              </a:solidFill>
              <a:latin typeface="Arial"/>
              <a:cs typeface="Arial"/>
            </a:endParaRPr>
          </a:p>
          <a:p>
            <a:pPr algn="r">
              <a:lnSpc>
                <a:spcPct val="90000"/>
              </a:lnSpc>
              <a:spcBef>
                <a:spcPct val="50000"/>
              </a:spcBef>
            </a:pPr>
            <a:r>
              <a:rPr lang="en-GB" sz="2800" dirty="0">
                <a:solidFill>
                  <a:srgbClr val="000000"/>
                </a:solidFill>
                <a:latin typeface="Arial"/>
                <a:cs typeface="Arial"/>
              </a:rPr>
              <a:t>k=3	N=5000		Time=1.25*10</a:t>
            </a:r>
            <a:r>
              <a:rPr lang="en-GB" sz="2800" baseline="30000" dirty="0">
                <a:solidFill>
                  <a:srgbClr val="000000"/>
                </a:solidFill>
                <a:latin typeface="Arial"/>
                <a:cs typeface="Arial"/>
              </a:rPr>
              <a:t>11</a:t>
            </a:r>
          </a:p>
          <a:p>
            <a:pPr algn="ctr">
              <a:lnSpc>
                <a:spcPct val="90000"/>
              </a:lnSpc>
              <a:spcBef>
                <a:spcPct val="50000"/>
              </a:spcBef>
            </a:pPr>
            <a:r>
              <a:rPr lang="en-GB" sz="2800" dirty="0">
                <a:solidFill>
                  <a:srgbClr val="0000FF"/>
                </a:solidFill>
                <a:latin typeface="Arial"/>
                <a:cs typeface="Arial"/>
              </a:rPr>
              <a:t>Exact multiple alignment is feasible only for a handful of short sequences </a:t>
            </a:r>
          </a:p>
          <a:p>
            <a:pPr algn="r">
              <a:lnSpc>
                <a:spcPct val="90000"/>
              </a:lnSpc>
              <a:spcBef>
                <a:spcPct val="50000"/>
              </a:spcBef>
            </a:pPr>
            <a:endParaRPr lang="en-GB" sz="2800" dirty="0">
              <a:solidFill>
                <a:srgbClr val="0000FF"/>
              </a:solidFill>
              <a:latin typeface="Arial"/>
              <a:cs typeface="Arial"/>
            </a:endParaRPr>
          </a:p>
        </p:txBody>
      </p:sp>
      <p:sp>
        <p:nvSpPr>
          <p:cNvPr id="224265" name="Rectangle 9"/>
          <p:cNvSpPr>
            <a:spLocks noGrp="1" noChangeArrowheads="1"/>
          </p:cNvSpPr>
          <p:nvPr>
            <p:ph type="title"/>
          </p:nvPr>
        </p:nvSpPr>
        <p:spPr>
          <a:xfrm>
            <a:off x="299358" y="400094"/>
            <a:ext cx="8644618" cy="804863"/>
          </a:xfrm>
        </p:spPr>
        <p:txBody>
          <a:bodyPr>
            <a:noAutofit/>
          </a:bodyPr>
          <a:lstStyle/>
          <a:p>
            <a:r>
              <a:rPr lang="en-GB" sz="2800" b="1" dirty="0">
                <a:solidFill>
                  <a:srgbClr val="000090"/>
                </a:solidFill>
                <a:latin typeface="Arial"/>
                <a:cs typeface="Arial"/>
              </a:rPr>
              <a:t>OPTIMAL MULTIPLE ALIGNMENT</a:t>
            </a:r>
            <a:br>
              <a:rPr lang="en-GB" sz="2800" b="1" dirty="0">
                <a:solidFill>
                  <a:srgbClr val="000090"/>
                </a:solidFill>
                <a:latin typeface="Arial"/>
                <a:cs typeface="Arial"/>
              </a:rPr>
            </a:br>
            <a:r>
              <a:rPr lang="en-GB" sz="2800" b="1" dirty="0">
                <a:solidFill>
                  <a:srgbClr val="000090"/>
                </a:solidFill>
                <a:latin typeface="Arial"/>
                <a:cs typeface="Arial"/>
              </a:rPr>
              <a:t>is computationally demanding both in terms of time and memory requirements</a:t>
            </a:r>
          </a:p>
        </p:txBody>
      </p:sp>
      <p:sp>
        <p:nvSpPr>
          <p:cNvPr id="12" name="Rectangle 7"/>
          <p:cNvSpPr>
            <a:spLocks noChangeArrowheads="1"/>
          </p:cNvSpPr>
          <p:nvPr/>
        </p:nvSpPr>
        <p:spPr bwMode="auto">
          <a:xfrm>
            <a:off x="217515" y="2978566"/>
            <a:ext cx="8733718"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endParaRPr lang="en-GB" sz="2800" dirty="0">
              <a:latin typeface="Arial"/>
              <a:cs typeface="Arial"/>
            </a:endParaRPr>
          </a:p>
          <a:p>
            <a:pPr>
              <a:spcBef>
                <a:spcPct val="50000"/>
              </a:spcBef>
            </a:pPr>
            <a:endParaRPr lang="en-GB" sz="2800" dirty="0">
              <a:solidFill>
                <a:srgbClr val="0000FF"/>
              </a:solidFill>
              <a:latin typeface="Arial"/>
              <a:cs typeface="Arial"/>
            </a:endParaRPr>
          </a:p>
        </p:txBody>
      </p:sp>
    </p:spTree>
    <p:extLst>
      <p:ext uri="{BB962C8B-B14F-4D97-AF65-F5344CB8AC3E}">
        <p14:creationId xmlns:p14="http://schemas.microsoft.com/office/powerpoint/2010/main" val="151449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0090"/>
                </a:solidFill>
                <a:latin typeface="Arial"/>
                <a:cs typeface="Arial"/>
              </a:rPr>
              <a:t>ALGORITMI PER ALLINEAMENTO MULTIPLO</a:t>
            </a:r>
          </a:p>
        </p:txBody>
      </p:sp>
      <p:sp>
        <p:nvSpPr>
          <p:cNvPr id="3" name="Segnaposto contenuto 2"/>
          <p:cNvSpPr>
            <a:spLocks noGrp="1"/>
          </p:cNvSpPr>
          <p:nvPr>
            <p:ph idx="1"/>
          </p:nvPr>
        </p:nvSpPr>
        <p:spPr>
          <a:xfrm>
            <a:off x="105835" y="1319250"/>
            <a:ext cx="8979636" cy="4525963"/>
          </a:xfrm>
        </p:spPr>
        <p:txBody>
          <a:bodyPr>
            <a:noAutofit/>
          </a:bodyPr>
          <a:lstStyle/>
          <a:p>
            <a:pPr>
              <a:lnSpc>
                <a:spcPct val="120000"/>
              </a:lnSpc>
            </a:pPr>
            <a:r>
              <a:rPr lang="it-IT" dirty="0">
                <a:latin typeface="Arial"/>
                <a:cs typeface="Arial"/>
              </a:rPr>
              <a:t>Algoritmi </a:t>
            </a:r>
            <a:r>
              <a:rPr lang="it-IT" b="1" dirty="0">
                <a:solidFill>
                  <a:srgbClr val="FF0000"/>
                </a:solidFill>
                <a:latin typeface="Arial"/>
                <a:cs typeface="Arial"/>
              </a:rPr>
              <a:t>euristici</a:t>
            </a:r>
          </a:p>
          <a:p>
            <a:pPr>
              <a:lnSpc>
                <a:spcPct val="120000"/>
              </a:lnSpc>
            </a:pPr>
            <a:r>
              <a:rPr lang="it-IT" dirty="0">
                <a:latin typeface="Arial"/>
                <a:cs typeface="Arial"/>
              </a:rPr>
              <a:t>Strategia dell’</a:t>
            </a:r>
            <a:r>
              <a:rPr lang="it-IT" b="1" dirty="0">
                <a:solidFill>
                  <a:srgbClr val="FF0000"/>
                </a:solidFill>
                <a:latin typeface="Arial"/>
                <a:cs typeface="Arial"/>
              </a:rPr>
              <a:t>allineamento progressivo </a:t>
            </a:r>
            <a:r>
              <a:rPr lang="it-IT" sz="2800" i="1" dirty="0">
                <a:solidFill>
                  <a:srgbClr val="FF0000"/>
                </a:solidFill>
                <a:latin typeface="Arial"/>
                <a:cs typeface="Arial"/>
              </a:rPr>
              <a:t>(estensione gerarchica dell’allineamento a coppie)</a:t>
            </a:r>
            <a:r>
              <a:rPr lang="it-IT" b="1" dirty="0">
                <a:latin typeface="Arial"/>
                <a:cs typeface="Arial"/>
              </a:rPr>
              <a:t>:</a:t>
            </a:r>
          </a:p>
          <a:p>
            <a:pPr marL="889000" lvl="2" indent="-528638" defTabSz="538163">
              <a:lnSpc>
                <a:spcPct val="90000"/>
              </a:lnSpc>
              <a:buFont typeface="+mj-lt"/>
              <a:buAutoNum type="arabicPeriod"/>
            </a:pPr>
            <a:r>
              <a:rPr lang="it-IT" sz="3000" dirty="0">
                <a:solidFill>
                  <a:srgbClr val="000090"/>
                </a:solidFill>
                <a:latin typeface="Arial"/>
                <a:cs typeface="Arial"/>
              </a:rPr>
              <a:t>Comparazione sequenze a coppie con un algoritmo dinamico</a:t>
            </a:r>
          </a:p>
          <a:p>
            <a:pPr marL="889000" lvl="2" indent="-528638" defTabSz="538163">
              <a:lnSpc>
                <a:spcPct val="90000"/>
              </a:lnSpc>
              <a:buFont typeface="+mj-lt"/>
              <a:buAutoNum type="arabicPeriod"/>
            </a:pPr>
            <a:r>
              <a:rPr lang="it-IT" sz="3000" dirty="0">
                <a:solidFill>
                  <a:srgbClr val="000090"/>
                </a:solidFill>
                <a:latin typeface="Arial"/>
                <a:cs typeface="Arial"/>
              </a:rPr>
              <a:t>Matrice di distanze </a:t>
            </a:r>
          </a:p>
          <a:p>
            <a:pPr marL="889000" lvl="2" indent="-528638" defTabSz="538163">
              <a:lnSpc>
                <a:spcPct val="90000"/>
              </a:lnSpc>
              <a:buFont typeface="+mj-lt"/>
              <a:buAutoNum type="arabicPeriod"/>
            </a:pPr>
            <a:r>
              <a:rPr lang="it-IT" sz="3000" dirty="0">
                <a:solidFill>
                  <a:srgbClr val="000090"/>
                </a:solidFill>
                <a:latin typeface="Arial"/>
                <a:cs typeface="Arial"/>
                <a:sym typeface="Wingdings"/>
              </a:rPr>
              <a:t>Costruzione dell’Albero guida</a:t>
            </a:r>
          </a:p>
          <a:p>
            <a:pPr marL="889000" lvl="2" indent="-528638" defTabSz="538163">
              <a:lnSpc>
                <a:spcPct val="90000"/>
              </a:lnSpc>
              <a:buFont typeface="+mj-lt"/>
              <a:buAutoNum type="arabicPeriod"/>
            </a:pPr>
            <a:r>
              <a:rPr lang="it-IT" sz="3000" dirty="0">
                <a:solidFill>
                  <a:srgbClr val="000090"/>
                </a:solidFill>
                <a:latin typeface="Arial"/>
                <a:cs typeface="Arial"/>
              </a:rPr>
              <a:t>Allineamenti progressivi in cui, in diverse iterazioni, le sequenze sono aggiunte man mano, seguendo l’ordine dato dall’albero guida</a:t>
            </a:r>
          </a:p>
        </p:txBody>
      </p:sp>
    </p:spTree>
    <p:extLst>
      <p:ext uri="{BB962C8B-B14F-4D97-AF65-F5344CB8AC3E}">
        <p14:creationId xmlns:p14="http://schemas.microsoft.com/office/powerpoint/2010/main" val="21285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8" name="Rettangolo 7"/>
          <p:cNvSpPr/>
          <p:nvPr/>
        </p:nvSpPr>
        <p:spPr>
          <a:xfrm>
            <a:off x="3857644" y="1254126"/>
            <a:ext cx="5286355" cy="5262979"/>
          </a:xfrm>
          <a:prstGeom prst="rect">
            <a:avLst/>
          </a:prstGeom>
          <a:solidFill>
            <a:schemeClr val="accent1">
              <a:lumMod val="20000"/>
              <a:lumOff val="80000"/>
            </a:schemeClr>
          </a:solidFill>
        </p:spPr>
        <p:txBody>
          <a:bodyPr wrap="square">
            <a:spAutoFit/>
          </a:bodyPr>
          <a:lstStyle/>
          <a:p>
            <a:pPr marL="285750" indent="-285750">
              <a:buFontTx/>
              <a:buChar char="-"/>
            </a:pPr>
            <a:r>
              <a:rPr lang="fr-FR" sz="2400" dirty="0">
                <a:latin typeface="Arial"/>
                <a:cs typeface="Arial"/>
              </a:rPr>
              <a:t>local or global </a:t>
            </a:r>
            <a:r>
              <a:rPr lang="fr-FR" sz="2400" dirty="0" err="1">
                <a:latin typeface="Arial"/>
                <a:cs typeface="Arial"/>
              </a:rPr>
              <a:t>method</a:t>
            </a:r>
            <a:endParaRPr lang="fr-FR" sz="2400" dirty="0">
              <a:latin typeface="Arial"/>
              <a:cs typeface="Arial"/>
            </a:endParaRPr>
          </a:p>
          <a:p>
            <a:pPr marL="285750" indent="-285750">
              <a:buFontTx/>
              <a:buChar char="-"/>
            </a:pPr>
            <a:r>
              <a:rPr lang="fr-FR" sz="2400" dirty="0" err="1">
                <a:latin typeface="Arial"/>
                <a:cs typeface="Arial"/>
              </a:rPr>
              <a:t>dynamic</a:t>
            </a:r>
            <a:r>
              <a:rPr lang="fr-FR" sz="2400" dirty="0">
                <a:latin typeface="Arial"/>
                <a:cs typeface="Arial"/>
              </a:rPr>
              <a:t> </a:t>
            </a:r>
            <a:r>
              <a:rPr lang="fr-FR" sz="2400" dirty="0" err="1">
                <a:latin typeface="Arial"/>
                <a:cs typeface="Arial"/>
              </a:rPr>
              <a:t>programming</a:t>
            </a:r>
            <a:r>
              <a:rPr lang="fr-FR" sz="2400" dirty="0">
                <a:latin typeface="Arial"/>
                <a:cs typeface="Arial"/>
              </a:rPr>
              <a:t> or </a:t>
            </a:r>
            <a:r>
              <a:rPr lang="fr-FR" sz="2400" dirty="0" err="1">
                <a:latin typeface="Arial"/>
                <a:cs typeface="Arial"/>
              </a:rPr>
              <a:t>heuristic</a:t>
            </a:r>
            <a:r>
              <a:rPr lang="fr-FR" sz="2400" dirty="0">
                <a:latin typeface="Arial"/>
                <a:cs typeface="Arial"/>
              </a:rPr>
              <a:t> </a:t>
            </a:r>
            <a:r>
              <a:rPr lang="fr-FR" sz="2400" dirty="0" err="1">
                <a:latin typeface="Arial"/>
                <a:cs typeface="Arial"/>
              </a:rPr>
              <a:t>method</a:t>
            </a:r>
            <a:r>
              <a:rPr lang="fr-FR" sz="2400" dirty="0">
                <a:latin typeface="Arial"/>
                <a:cs typeface="Arial"/>
              </a:rPr>
              <a:t> </a:t>
            </a: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p:txBody>
      </p:sp>
      <p:sp>
        <p:nvSpPr>
          <p:cNvPr id="13" name="Rectangle 13"/>
          <p:cNvSpPr>
            <a:spLocks noChangeArrowheads="1"/>
          </p:cNvSpPr>
          <p:nvPr/>
        </p:nvSpPr>
        <p:spPr bwMode="auto">
          <a:xfrm>
            <a:off x="4072309" y="4186565"/>
            <a:ext cx="185091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4" name="Rectangle 13"/>
          <p:cNvSpPr>
            <a:spLocks noChangeArrowheads="1"/>
          </p:cNvSpPr>
          <p:nvPr/>
        </p:nvSpPr>
        <p:spPr bwMode="auto">
          <a:xfrm>
            <a:off x="6607288" y="2998372"/>
            <a:ext cx="185091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p:txBody>
      </p:sp>
      <p:sp>
        <p:nvSpPr>
          <p:cNvPr id="15" name="Rectangle 13"/>
          <p:cNvSpPr>
            <a:spLocks noChangeArrowheads="1"/>
          </p:cNvSpPr>
          <p:nvPr/>
        </p:nvSpPr>
        <p:spPr bwMode="auto">
          <a:xfrm>
            <a:off x="6585246" y="4256511"/>
            <a:ext cx="1872954"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8000"/>
                </a:solidFill>
              </a:rPr>
              <a:t>xxxxxxxxxxxxxxx</a:t>
            </a:r>
            <a:endParaRPr lang="fr-FR" sz="2000" dirty="0">
              <a:solidFill>
                <a:srgbClr val="008000"/>
              </a:solidFill>
            </a:endParaRPr>
          </a:p>
        </p:txBody>
      </p:sp>
      <p:sp>
        <p:nvSpPr>
          <p:cNvPr id="16" name="Rectangle 13"/>
          <p:cNvSpPr>
            <a:spLocks noChangeArrowheads="1"/>
          </p:cNvSpPr>
          <p:nvPr/>
        </p:nvSpPr>
        <p:spPr bwMode="auto">
          <a:xfrm>
            <a:off x="6607288" y="5514649"/>
            <a:ext cx="185091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7" name="Line 7"/>
          <p:cNvSpPr>
            <a:spLocks noChangeShapeType="1"/>
          </p:cNvSpPr>
          <p:nvPr/>
        </p:nvSpPr>
        <p:spPr bwMode="auto">
          <a:xfrm flipV="1">
            <a:off x="5923219" y="3352315"/>
            <a:ext cx="662026" cy="1393144"/>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8" name="Line 7"/>
          <p:cNvSpPr>
            <a:spLocks noChangeShapeType="1"/>
          </p:cNvSpPr>
          <p:nvPr/>
        </p:nvSpPr>
        <p:spPr bwMode="auto">
          <a:xfrm flipV="1">
            <a:off x="5923221" y="4659525"/>
            <a:ext cx="662025" cy="85934"/>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9" name="Line 7"/>
          <p:cNvSpPr>
            <a:spLocks noChangeShapeType="1"/>
          </p:cNvSpPr>
          <p:nvPr/>
        </p:nvSpPr>
        <p:spPr bwMode="auto">
          <a:xfrm>
            <a:off x="5923221" y="4745458"/>
            <a:ext cx="684067" cy="1222171"/>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7" name="Rettangolo 6"/>
          <p:cNvSpPr/>
          <p:nvPr/>
        </p:nvSpPr>
        <p:spPr>
          <a:xfrm>
            <a:off x="33420" y="894758"/>
            <a:ext cx="9053286" cy="4585871"/>
          </a:xfrm>
          <a:prstGeom prst="rect">
            <a:avLst/>
          </a:prstGeom>
        </p:spPr>
        <p:txBody>
          <a:bodyPr wrap="square">
            <a:spAutoFit/>
          </a:bodyPr>
          <a:lstStyle/>
          <a:p>
            <a:pPr marL="515938" lvl="2" indent="-514350">
              <a:spcAft>
                <a:spcPts val="600"/>
              </a:spcAft>
              <a:buFont typeface="+mj-lt"/>
              <a:buAutoNum type="arabicPeriod"/>
            </a:pPr>
            <a:r>
              <a:rPr lang="it-IT" sz="2800" b="1" u="sng" dirty="0" err="1">
                <a:solidFill>
                  <a:srgbClr val="000090"/>
                </a:solidFill>
                <a:latin typeface="Arial"/>
                <a:cs typeface="Arial"/>
              </a:rPr>
              <a:t>Pairwise</a:t>
            </a:r>
            <a:r>
              <a:rPr lang="it-IT" sz="2800" b="1" u="sng" dirty="0">
                <a:solidFill>
                  <a:srgbClr val="000090"/>
                </a:solidFill>
                <a:latin typeface="Arial"/>
                <a:cs typeface="Arial"/>
              </a:rPr>
              <a:t> </a:t>
            </a:r>
            <a:r>
              <a:rPr lang="it-IT" sz="2800" b="1" u="sng" dirty="0" err="1">
                <a:solidFill>
                  <a:srgbClr val="000090"/>
                </a:solidFill>
                <a:latin typeface="Arial"/>
                <a:cs typeface="Arial"/>
              </a:rPr>
              <a:t>alignment</a:t>
            </a:r>
            <a:endParaRPr lang="it-IT" sz="2800" b="1" u="sng"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1588" lvl="2">
              <a:spcAft>
                <a:spcPts val="600"/>
              </a:spcAft>
            </a:pPr>
            <a:endParaRPr lang="it-IT" sz="2800" dirty="0">
              <a:solidFill>
                <a:srgbClr val="000090"/>
              </a:solidFill>
              <a:latin typeface="Arial"/>
              <a:cs typeface="Arial"/>
            </a:endParaRPr>
          </a:p>
        </p:txBody>
      </p:sp>
    </p:spTree>
    <p:extLst>
      <p:ext uri="{BB962C8B-B14F-4D97-AF65-F5344CB8AC3E}">
        <p14:creationId xmlns:p14="http://schemas.microsoft.com/office/powerpoint/2010/main" val="170472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12" name="Text Box 36"/>
          <p:cNvSpPr txBox="1">
            <a:spLocks noChangeArrowheads="1"/>
          </p:cNvSpPr>
          <p:nvPr/>
        </p:nvSpPr>
        <p:spPr bwMode="auto">
          <a:xfrm>
            <a:off x="3956538" y="1363850"/>
            <a:ext cx="5187462" cy="5201424"/>
          </a:xfrm>
          <a:prstGeom prst="rect">
            <a:avLst/>
          </a:prstGeom>
          <a:solidFill>
            <a:schemeClr val="accent5">
              <a:lumMod val="50000"/>
            </a:schemeClr>
          </a:solidFill>
          <a:ln w="9525">
            <a:noFill/>
            <a:miter lim="800000"/>
            <a:headEnd/>
            <a:tailEnd/>
          </a:ln>
          <a:effectLst/>
        </p:spPr>
        <p:txBody>
          <a:bodyPr wrap="square" anchor="ctr">
            <a:spAutoFit/>
          </a:bodyPr>
          <a:lstStyle/>
          <a:p>
            <a:r>
              <a:rPr lang="fr-FR" sz="2000" i="1" dirty="0" err="1">
                <a:solidFill>
                  <a:schemeClr val="bg1"/>
                </a:solidFill>
                <a:latin typeface="Arial"/>
                <a:cs typeface="Arial"/>
              </a:rPr>
              <a:t>E.g</a:t>
            </a:r>
            <a:r>
              <a:rPr lang="fr-FR" sz="2000" i="1" dirty="0">
                <a:solidFill>
                  <a:schemeClr val="bg1"/>
                </a:solidFill>
                <a:latin typeface="Arial"/>
                <a:cs typeface="Arial"/>
              </a:rPr>
              <a:t>. in </a:t>
            </a:r>
            <a:r>
              <a:rPr lang="fr-FR" sz="2000" i="1" dirty="0" err="1">
                <a:solidFill>
                  <a:schemeClr val="bg1"/>
                </a:solidFill>
                <a:latin typeface="Arial"/>
                <a:cs typeface="Arial"/>
              </a:rPr>
              <a:t>ClustalW</a:t>
            </a:r>
            <a:r>
              <a:rPr lang="fr-FR" sz="2000" i="1" dirty="0">
                <a:solidFill>
                  <a:schemeClr val="bg1"/>
                </a:solidFill>
                <a:latin typeface="Arial"/>
                <a:cs typeface="Arial"/>
              </a:rPr>
              <a:t>/X:</a:t>
            </a:r>
          </a:p>
          <a:p>
            <a:endParaRPr lang="fr-FR" sz="1200" i="1" u="sng" dirty="0">
              <a:solidFill>
                <a:schemeClr val="bg1"/>
              </a:solidFill>
              <a:latin typeface="Arial"/>
              <a:cs typeface="Arial"/>
            </a:endParaRPr>
          </a:p>
          <a:p>
            <a:r>
              <a:rPr lang="fr-FR" sz="2000" dirty="0" err="1">
                <a:solidFill>
                  <a:schemeClr val="bg1"/>
                </a:solidFill>
                <a:latin typeface="Arial"/>
                <a:cs typeface="Arial"/>
              </a:rPr>
              <a:t>Pairwise</a:t>
            </a:r>
            <a:r>
              <a:rPr lang="fr-FR" sz="2000" dirty="0">
                <a:solidFill>
                  <a:schemeClr val="bg1"/>
                </a:solidFill>
                <a:latin typeface="Arial"/>
                <a:cs typeface="Arial"/>
              </a:rPr>
              <a:t> distance =  1- 		</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pPr algn="ctr"/>
            <a:r>
              <a:rPr lang="fr-FR" sz="2000" dirty="0">
                <a:solidFill>
                  <a:schemeClr val="bg1"/>
                </a:solidFill>
                <a:latin typeface="Arial"/>
                <a:cs typeface="Arial"/>
              </a:rPr>
              <a:t>PAIRWISE DISTANCE MATRIX</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r>
              <a:rPr lang="it-IT" sz="2000" i="1" dirty="0">
                <a:solidFill>
                  <a:schemeClr val="bg1"/>
                </a:solidFill>
                <a:latin typeface="Arial"/>
                <a:cs typeface="Arial"/>
              </a:rPr>
              <a:t>M</a:t>
            </a:r>
            <a:r>
              <a:rPr lang="fr-FR" sz="2000" i="1" dirty="0" err="1">
                <a:solidFill>
                  <a:schemeClr val="bg1"/>
                </a:solidFill>
                <a:latin typeface="Arial"/>
                <a:cs typeface="Arial"/>
              </a:rPr>
              <a:t>any</a:t>
            </a:r>
            <a:r>
              <a:rPr lang="fr-FR" sz="2000" i="1" dirty="0">
                <a:solidFill>
                  <a:schemeClr val="bg1"/>
                </a:solidFill>
                <a:latin typeface="Arial"/>
                <a:cs typeface="Arial"/>
              </a:rPr>
              <a:t> </a:t>
            </a:r>
            <a:r>
              <a:rPr lang="fr-FR" sz="2000" i="1" dirty="0" err="1">
                <a:solidFill>
                  <a:schemeClr val="bg1"/>
                </a:solidFill>
                <a:latin typeface="Arial"/>
                <a:cs typeface="Arial"/>
              </a:rPr>
              <a:t>other</a:t>
            </a:r>
            <a:r>
              <a:rPr lang="fr-FR" sz="2000" i="1" dirty="0">
                <a:solidFill>
                  <a:schemeClr val="bg1"/>
                </a:solidFill>
                <a:latin typeface="Arial"/>
                <a:cs typeface="Arial"/>
              </a:rPr>
              <a:t> </a:t>
            </a:r>
            <a:r>
              <a:rPr lang="fr-FR" sz="2000" i="1" dirty="0" err="1">
                <a:solidFill>
                  <a:schemeClr val="bg1"/>
                </a:solidFill>
                <a:latin typeface="Arial"/>
                <a:cs typeface="Arial"/>
              </a:rPr>
              <a:t>measures</a:t>
            </a:r>
            <a:r>
              <a:rPr lang="fr-FR" sz="2000" i="1" dirty="0">
                <a:solidFill>
                  <a:schemeClr val="bg1"/>
                </a:solidFill>
                <a:latin typeface="Arial"/>
                <a:cs typeface="Arial"/>
              </a:rPr>
              <a:t> </a:t>
            </a:r>
            <a:r>
              <a:rPr lang="fr-FR" sz="2000" i="1" dirty="0" err="1">
                <a:solidFill>
                  <a:schemeClr val="bg1"/>
                </a:solidFill>
                <a:latin typeface="Arial"/>
                <a:cs typeface="Arial"/>
              </a:rPr>
              <a:t>can</a:t>
            </a:r>
            <a:r>
              <a:rPr lang="fr-FR" sz="2000" i="1" dirty="0">
                <a:solidFill>
                  <a:schemeClr val="bg1"/>
                </a:solidFill>
                <a:latin typeface="Arial"/>
                <a:cs typeface="Arial"/>
              </a:rPr>
              <a:t> </a:t>
            </a:r>
            <a:r>
              <a:rPr lang="fr-FR" sz="2000" i="1" dirty="0" err="1">
                <a:solidFill>
                  <a:schemeClr val="bg1"/>
                </a:solidFill>
                <a:latin typeface="Arial"/>
                <a:cs typeface="Arial"/>
              </a:rPr>
              <a:t>be</a:t>
            </a:r>
            <a:r>
              <a:rPr lang="fr-FR" sz="2000" i="1" dirty="0">
                <a:solidFill>
                  <a:schemeClr val="bg1"/>
                </a:solidFill>
                <a:latin typeface="Arial"/>
                <a:cs typeface="Arial"/>
              </a:rPr>
              <a:t> </a:t>
            </a:r>
            <a:r>
              <a:rPr lang="fr-FR" sz="2000" i="1" dirty="0" err="1">
                <a:solidFill>
                  <a:schemeClr val="bg1"/>
                </a:solidFill>
                <a:latin typeface="Arial"/>
                <a:cs typeface="Arial"/>
              </a:rPr>
              <a:t>used</a:t>
            </a:r>
            <a:r>
              <a:rPr lang="fr-FR" sz="2000" i="1" dirty="0">
                <a:solidFill>
                  <a:schemeClr val="bg1"/>
                </a:solidFill>
                <a:latin typeface="Arial"/>
                <a:cs typeface="Arial"/>
              </a:rPr>
              <a:t> (gaps, Kimura correction for multiple substitutions, …)</a:t>
            </a:r>
          </a:p>
        </p:txBody>
      </p:sp>
      <p:sp>
        <p:nvSpPr>
          <p:cNvPr id="20" name="Line 37"/>
          <p:cNvSpPr>
            <a:spLocks noChangeShapeType="1"/>
          </p:cNvSpPr>
          <p:nvPr/>
        </p:nvSpPr>
        <p:spPr bwMode="auto">
          <a:xfrm flipV="1">
            <a:off x="6871295" y="2285370"/>
            <a:ext cx="1828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it-IT" sz="2400">
              <a:solidFill>
                <a:srgbClr val="FFFFFF"/>
              </a:solidFill>
              <a:latin typeface="Arial"/>
              <a:cs typeface="Arial"/>
            </a:endParaRPr>
          </a:p>
        </p:txBody>
      </p:sp>
      <p:sp>
        <p:nvSpPr>
          <p:cNvPr id="21" name="Text Box 38"/>
          <p:cNvSpPr txBox="1">
            <a:spLocks noChangeArrowheads="1"/>
          </p:cNvSpPr>
          <p:nvPr/>
        </p:nvSpPr>
        <p:spPr bwMode="auto">
          <a:xfrm>
            <a:off x="6574775" y="1930770"/>
            <a:ext cx="263676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u="sng" dirty="0">
                <a:solidFill>
                  <a:srgbClr val="FFFFFF"/>
                </a:solidFill>
                <a:latin typeface="Arial"/>
                <a:cs typeface="Arial"/>
              </a:rPr>
              <a:t>No. </a:t>
            </a:r>
            <a:r>
              <a:rPr lang="fr-FR" sz="2000" u="sng" dirty="0" err="1">
                <a:solidFill>
                  <a:srgbClr val="FFFFFF"/>
                </a:solidFill>
                <a:latin typeface="Arial"/>
                <a:cs typeface="Arial"/>
              </a:rPr>
              <a:t>identical</a:t>
            </a:r>
            <a:r>
              <a:rPr lang="fr-FR" sz="2000" u="sng" dirty="0">
                <a:solidFill>
                  <a:srgbClr val="FFFFFF"/>
                </a:solidFill>
                <a:latin typeface="Arial"/>
                <a:cs typeface="Arial"/>
              </a:rPr>
              <a:t> </a:t>
            </a:r>
            <a:r>
              <a:rPr lang="fr-FR" sz="2000" u="sng" dirty="0" err="1">
                <a:solidFill>
                  <a:srgbClr val="FFFFFF"/>
                </a:solidFill>
                <a:latin typeface="Arial"/>
                <a:cs typeface="Arial"/>
              </a:rPr>
              <a:t>residues</a:t>
            </a:r>
            <a:endParaRPr lang="fr-FR" sz="2000" u="sng" dirty="0">
              <a:solidFill>
                <a:srgbClr val="FFFFFF"/>
              </a:solidFill>
              <a:latin typeface="Arial"/>
              <a:cs typeface="Arial"/>
            </a:endParaRPr>
          </a:p>
        </p:txBody>
      </p:sp>
      <p:sp>
        <p:nvSpPr>
          <p:cNvPr id="22" name="Text Box 39"/>
          <p:cNvSpPr txBox="1">
            <a:spLocks noChangeArrowheads="1"/>
          </p:cNvSpPr>
          <p:nvPr/>
        </p:nvSpPr>
        <p:spPr bwMode="auto">
          <a:xfrm>
            <a:off x="6592801" y="2178489"/>
            <a:ext cx="252292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folHlink"/>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dirty="0">
                <a:solidFill>
                  <a:srgbClr val="FFFFFF"/>
                </a:solidFill>
                <a:latin typeface="Arial"/>
                <a:cs typeface="Arial"/>
              </a:rPr>
              <a:t>No. </a:t>
            </a:r>
            <a:r>
              <a:rPr lang="fr-FR" sz="2000" dirty="0" err="1">
                <a:solidFill>
                  <a:srgbClr val="FFFFFF"/>
                </a:solidFill>
                <a:latin typeface="Arial"/>
                <a:cs typeface="Arial"/>
              </a:rPr>
              <a:t>aligned</a:t>
            </a:r>
            <a:r>
              <a:rPr lang="fr-FR" sz="2000" dirty="0">
                <a:solidFill>
                  <a:srgbClr val="FFFFFF"/>
                </a:solidFill>
                <a:latin typeface="Arial"/>
                <a:cs typeface="Arial"/>
              </a:rPr>
              <a:t> </a:t>
            </a:r>
            <a:r>
              <a:rPr lang="fr-FR" sz="2000" dirty="0" err="1">
                <a:solidFill>
                  <a:srgbClr val="FFFFFF"/>
                </a:solidFill>
                <a:latin typeface="Arial"/>
                <a:cs typeface="Arial"/>
              </a:rPr>
              <a:t>residues</a:t>
            </a:r>
            <a:endParaRPr lang="fr-FR" sz="2000" dirty="0">
              <a:solidFill>
                <a:srgbClr val="FFFFFF"/>
              </a:solidFill>
              <a:latin typeface="Arial"/>
              <a:cs typeface="Arial"/>
            </a:endParaRPr>
          </a:p>
        </p:txBody>
      </p:sp>
      <p:graphicFrame>
        <p:nvGraphicFramePr>
          <p:cNvPr id="2" name="Tabella 1"/>
          <p:cNvGraphicFramePr>
            <a:graphicFrameLocks noGrp="1"/>
          </p:cNvGraphicFramePr>
          <p:nvPr>
            <p:extLst>
              <p:ext uri="{D42A27DB-BD31-4B8C-83A1-F6EECF244321}">
                <p14:modId xmlns:p14="http://schemas.microsoft.com/office/powerpoint/2010/main" val="3819556585"/>
              </p:ext>
            </p:extLst>
          </p:nvPr>
        </p:nvGraphicFramePr>
        <p:xfrm>
          <a:off x="4344349" y="3793212"/>
          <a:ext cx="4453824" cy="1483360"/>
        </p:xfrm>
        <a:graphic>
          <a:graphicData uri="http://schemas.openxmlformats.org/drawingml/2006/table">
            <a:tbl>
              <a:tblPr firstRow="1" bandRow="1">
                <a:tableStyleId>{2D5ABB26-0587-4C30-8999-92F81FD0307C}</a:tableStyleId>
              </a:tblPr>
              <a:tblGrid>
                <a:gridCol w="1113456">
                  <a:extLst>
                    <a:ext uri="{9D8B030D-6E8A-4147-A177-3AD203B41FA5}">
                      <a16:colId xmlns:a16="http://schemas.microsoft.com/office/drawing/2014/main" val="20000"/>
                    </a:ext>
                  </a:extLst>
                </a:gridCol>
                <a:gridCol w="1113456">
                  <a:extLst>
                    <a:ext uri="{9D8B030D-6E8A-4147-A177-3AD203B41FA5}">
                      <a16:colId xmlns:a16="http://schemas.microsoft.com/office/drawing/2014/main" val="20001"/>
                    </a:ext>
                  </a:extLst>
                </a:gridCol>
                <a:gridCol w="1113456">
                  <a:extLst>
                    <a:ext uri="{9D8B030D-6E8A-4147-A177-3AD203B41FA5}">
                      <a16:colId xmlns:a16="http://schemas.microsoft.com/office/drawing/2014/main" val="20002"/>
                    </a:ext>
                  </a:extLst>
                </a:gridCol>
                <a:gridCol w="1113456">
                  <a:extLst>
                    <a:ext uri="{9D8B030D-6E8A-4147-A177-3AD203B41FA5}">
                      <a16:colId xmlns:a16="http://schemas.microsoft.com/office/drawing/2014/main" val="20003"/>
                    </a:ext>
                  </a:extLst>
                </a:gridCol>
              </a:tblGrid>
              <a:tr h="370840">
                <a:tc>
                  <a:txBody>
                    <a:bodyPr/>
                    <a:lstStyle/>
                    <a:p>
                      <a:pPr algn="ctr"/>
                      <a:r>
                        <a:rPr lang="it-IT">
                          <a:solidFill>
                            <a:srgbClr val="FFFF00"/>
                          </a:solidFill>
                        </a:rPr>
                        <a:t>Sequence</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0.2</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0.3</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0.4</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dirty="0">
                          <a:solidFill>
                            <a:srgbClr val="FFFF00"/>
                          </a:solidFill>
                        </a:rPr>
                        <a: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ttangolo 2"/>
          <p:cNvSpPr/>
          <p:nvPr/>
        </p:nvSpPr>
        <p:spPr>
          <a:xfrm>
            <a:off x="108914" y="872150"/>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b="1" u="sng" dirty="0" err="1">
                <a:solidFill>
                  <a:schemeClr val="accent5">
                    <a:lumMod val="50000"/>
                  </a:schemeClr>
                </a:solidFill>
                <a:latin typeface="Arial"/>
                <a:cs typeface="Arial"/>
              </a:rPr>
              <a:t>Distance</a:t>
            </a:r>
            <a:r>
              <a:rPr lang="it-IT" sz="2800" b="1" u="sng" dirty="0">
                <a:solidFill>
                  <a:schemeClr val="accent5">
                    <a:lumMod val="50000"/>
                  </a:schemeClr>
                </a:solidFill>
                <a:latin typeface="Arial"/>
                <a:cs typeface="Arial"/>
              </a:rPr>
              <a:t> </a:t>
            </a:r>
            <a:r>
              <a:rPr lang="it-IT" sz="2800" b="1" u="sng" dirty="0" err="1">
                <a:solidFill>
                  <a:schemeClr val="accent5">
                    <a:lumMod val="50000"/>
                  </a:schemeClr>
                </a:solidFill>
                <a:latin typeface="Arial"/>
                <a:cs typeface="Arial"/>
              </a:rPr>
              <a:t>matrix</a:t>
            </a:r>
            <a:endParaRPr lang="it-IT" sz="2800" b="1" u="sng"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Tree>
    <p:extLst>
      <p:ext uri="{BB962C8B-B14F-4D97-AF65-F5344CB8AC3E}">
        <p14:creationId xmlns:p14="http://schemas.microsoft.com/office/powerpoint/2010/main" val="311147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50175" y="1128177"/>
            <a:ext cx="4754176" cy="563195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grpSp>
        <p:nvGrpSpPr>
          <p:cNvPr id="13" name="Group 126"/>
          <p:cNvGrpSpPr>
            <a:grpSpLocks/>
          </p:cNvGrpSpPr>
          <p:nvPr/>
        </p:nvGrpSpPr>
        <p:grpSpPr bwMode="auto">
          <a:xfrm>
            <a:off x="4658514" y="1198854"/>
            <a:ext cx="4237038" cy="2659062"/>
            <a:chOff x="2880" y="2462"/>
            <a:chExt cx="2669" cy="1675"/>
          </a:xfrm>
        </p:grpSpPr>
        <p:sp>
          <p:nvSpPr>
            <p:cNvPr id="14" name="Rectangle 6"/>
            <p:cNvSpPr>
              <a:spLocks noChangeArrowheads="1"/>
            </p:cNvSpPr>
            <p:nvPr/>
          </p:nvSpPr>
          <p:spPr bwMode="auto">
            <a:xfrm>
              <a:off x="2927" y="2764"/>
              <a:ext cx="2420" cy="137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it-IT"/>
            </a:p>
          </p:txBody>
        </p:sp>
        <p:sp>
          <p:nvSpPr>
            <p:cNvPr id="15" name="Text Box 38"/>
            <p:cNvSpPr txBox="1">
              <a:spLocks noChangeArrowheads="1"/>
            </p:cNvSpPr>
            <p:nvPr/>
          </p:nvSpPr>
          <p:spPr bwMode="auto">
            <a:xfrm>
              <a:off x="2880" y="2462"/>
              <a:ext cx="266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u="sng" dirty="0">
                  <a:solidFill>
                    <a:schemeClr val="hlink"/>
                  </a:solidFill>
                </a:rPr>
                <a:t>Progressive </a:t>
              </a:r>
              <a:r>
                <a:rPr lang="fr-FR" sz="1600" u="sng" dirty="0" err="1">
                  <a:solidFill>
                    <a:schemeClr val="hlink"/>
                  </a:solidFill>
                </a:rPr>
                <a:t>alignment</a:t>
              </a:r>
              <a:r>
                <a:rPr lang="fr-FR" sz="1600" u="sng" dirty="0">
                  <a:solidFill>
                    <a:schemeClr val="hlink"/>
                  </a:solidFill>
                </a:rPr>
                <a:t> </a:t>
              </a:r>
              <a:r>
                <a:rPr lang="fr-FR" sz="1600" u="sng" dirty="0" err="1">
                  <a:solidFill>
                    <a:schemeClr val="hlink"/>
                  </a:solidFill>
                </a:rPr>
                <a:t>using</a:t>
              </a:r>
              <a:r>
                <a:rPr lang="fr-FR" sz="1600" u="sng" dirty="0">
                  <a:solidFill>
                    <a:schemeClr val="hlink"/>
                  </a:solidFill>
                </a:rPr>
                <a:t> </a:t>
              </a:r>
              <a:r>
                <a:rPr lang="fr-FR" sz="1600" u="sng" dirty="0" err="1">
                  <a:solidFill>
                    <a:schemeClr val="hlink"/>
                  </a:solidFill>
                </a:rPr>
                <a:t>sequential</a:t>
              </a:r>
              <a:r>
                <a:rPr lang="fr-FR" sz="1600" u="sng" dirty="0">
                  <a:solidFill>
                    <a:schemeClr val="hlink"/>
                  </a:solidFill>
                </a:rPr>
                <a:t> </a:t>
              </a:r>
              <a:r>
                <a:rPr lang="fr-FR" sz="1600" u="sng" dirty="0" err="1">
                  <a:solidFill>
                    <a:schemeClr val="hlink"/>
                  </a:solidFill>
                </a:rPr>
                <a:t>branching</a:t>
              </a:r>
              <a:endParaRPr lang="fr-FR" sz="1600" u="sng" dirty="0">
                <a:solidFill>
                  <a:schemeClr val="hlink"/>
                </a:solidFill>
              </a:endParaRPr>
            </a:p>
          </p:txBody>
        </p:sp>
        <p:sp>
          <p:nvSpPr>
            <p:cNvPr id="16" name="Text Box 41"/>
            <p:cNvSpPr txBox="1">
              <a:spLocks noChangeArrowheads="1"/>
            </p:cNvSpPr>
            <p:nvPr/>
          </p:nvSpPr>
          <p:spPr bwMode="auto">
            <a:xfrm>
              <a:off x="3123" y="2739"/>
              <a:ext cx="664"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17" name="Text Box 42"/>
            <p:cNvSpPr txBox="1">
              <a:spLocks noChangeArrowheads="1"/>
            </p:cNvSpPr>
            <p:nvPr/>
          </p:nvSpPr>
          <p:spPr bwMode="auto">
            <a:xfrm>
              <a:off x="3123" y="2939"/>
              <a:ext cx="60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18" name="Text Box 43"/>
            <p:cNvSpPr txBox="1">
              <a:spLocks noChangeArrowheads="1"/>
            </p:cNvSpPr>
            <p:nvPr/>
          </p:nvSpPr>
          <p:spPr bwMode="auto">
            <a:xfrm>
              <a:off x="3123" y="3140"/>
              <a:ext cx="608"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19" name="Text Box 44"/>
            <p:cNvSpPr txBox="1">
              <a:spLocks noChangeArrowheads="1"/>
            </p:cNvSpPr>
            <p:nvPr/>
          </p:nvSpPr>
          <p:spPr bwMode="auto">
            <a:xfrm>
              <a:off x="3123" y="3341"/>
              <a:ext cx="67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20" name="Text Box 45"/>
            <p:cNvSpPr txBox="1">
              <a:spLocks noChangeArrowheads="1"/>
            </p:cNvSpPr>
            <p:nvPr/>
          </p:nvSpPr>
          <p:spPr bwMode="auto">
            <a:xfrm>
              <a:off x="3117" y="3737"/>
              <a:ext cx="65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21" name="Text Box 46"/>
            <p:cNvSpPr txBox="1">
              <a:spLocks noChangeArrowheads="1"/>
            </p:cNvSpPr>
            <p:nvPr/>
          </p:nvSpPr>
          <p:spPr bwMode="auto">
            <a:xfrm>
              <a:off x="3110" y="3531"/>
              <a:ext cx="67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22" name="Text Box 47"/>
            <p:cNvSpPr txBox="1">
              <a:spLocks noChangeArrowheads="1"/>
            </p:cNvSpPr>
            <p:nvPr/>
          </p:nvSpPr>
          <p:spPr bwMode="auto">
            <a:xfrm>
              <a:off x="3123" y="3943"/>
              <a:ext cx="63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Lgb2_lupla</a:t>
              </a:r>
            </a:p>
          </p:txBody>
        </p:sp>
        <p:sp>
          <p:nvSpPr>
            <p:cNvPr id="23" name="Line 48"/>
            <p:cNvSpPr>
              <a:spLocks noChangeShapeType="1"/>
            </p:cNvSpPr>
            <p:nvPr/>
          </p:nvSpPr>
          <p:spPr bwMode="auto">
            <a:xfrm>
              <a:off x="4219" y="2832"/>
              <a:ext cx="0" cy="2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 name="Text Box 49"/>
            <p:cNvSpPr txBox="1">
              <a:spLocks noChangeArrowheads="1"/>
            </p:cNvSpPr>
            <p:nvPr/>
          </p:nvSpPr>
          <p:spPr bwMode="auto">
            <a:xfrm>
              <a:off x="4060" y="2789"/>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25" name="Line 50"/>
            <p:cNvSpPr>
              <a:spLocks noChangeShapeType="1"/>
            </p:cNvSpPr>
            <p:nvPr/>
          </p:nvSpPr>
          <p:spPr bwMode="auto">
            <a:xfrm>
              <a:off x="4238" y="2928"/>
              <a:ext cx="16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6" name="Line 51"/>
            <p:cNvSpPr>
              <a:spLocks noChangeShapeType="1"/>
            </p:cNvSpPr>
            <p:nvPr/>
          </p:nvSpPr>
          <p:spPr bwMode="auto">
            <a:xfrm>
              <a:off x="4403" y="2928"/>
              <a:ext cx="0" cy="3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52"/>
            <p:cNvSpPr>
              <a:spLocks noChangeShapeType="1"/>
            </p:cNvSpPr>
            <p:nvPr/>
          </p:nvSpPr>
          <p:spPr bwMode="auto">
            <a:xfrm flipV="1">
              <a:off x="4003" y="3256"/>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8" name="Line 53"/>
            <p:cNvSpPr>
              <a:spLocks noChangeShapeType="1"/>
            </p:cNvSpPr>
            <p:nvPr/>
          </p:nvSpPr>
          <p:spPr bwMode="auto">
            <a:xfrm>
              <a:off x="4422" y="3112"/>
              <a:ext cx="16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9" name="Line 54"/>
            <p:cNvSpPr>
              <a:spLocks noChangeShapeType="1"/>
            </p:cNvSpPr>
            <p:nvPr/>
          </p:nvSpPr>
          <p:spPr bwMode="auto">
            <a:xfrm>
              <a:off x="4587" y="3112"/>
              <a:ext cx="0" cy="3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 name="Line 55"/>
            <p:cNvSpPr>
              <a:spLocks noChangeShapeType="1"/>
            </p:cNvSpPr>
            <p:nvPr/>
          </p:nvSpPr>
          <p:spPr bwMode="auto">
            <a:xfrm flipV="1">
              <a:off x="4187" y="3440"/>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1" name="Line 56"/>
            <p:cNvSpPr>
              <a:spLocks noChangeShapeType="1"/>
            </p:cNvSpPr>
            <p:nvPr/>
          </p:nvSpPr>
          <p:spPr bwMode="auto">
            <a:xfrm>
              <a:off x="4606" y="3296"/>
              <a:ext cx="16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2" name="Line 57"/>
            <p:cNvSpPr>
              <a:spLocks noChangeShapeType="1"/>
            </p:cNvSpPr>
            <p:nvPr/>
          </p:nvSpPr>
          <p:spPr bwMode="auto">
            <a:xfrm>
              <a:off x="4771" y="3296"/>
              <a:ext cx="0" cy="3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3" name="Line 58"/>
            <p:cNvSpPr>
              <a:spLocks noChangeShapeType="1"/>
            </p:cNvSpPr>
            <p:nvPr/>
          </p:nvSpPr>
          <p:spPr bwMode="auto">
            <a:xfrm flipV="1">
              <a:off x="4371" y="3624"/>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 name="Line 59"/>
            <p:cNvSpPr>
              <a:spLocks noChangeShapeType="1"/>
            </p:cNvSpPr>
            <p:nvPr/>
          </p:nvSpPr>
          <p:spPr bwMode="auto">
            <a:xfrm>
              <a:off x="4798" y="3496"/>
              <a:ext cx="16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 name="Line 60"/>
            <p:cNvSpPr>
              <a:spLocks noChangeShapeType="1"/>
            </p:cNvSpPr>
            <p:nvPr/>
          </p:nvSpPr>
          <p:spPr bwMode="auto">
            <a:xfrm>
              <a:off x="4963" y="3496"/>
              <a:ext cx="0" cy="3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 name="Line 61"/>
            <p:cNvSpPr>
              <a:spLocks noChangeShapeType="1"/>
            </p:cNvSpPr>
            <p:nvPr/>
          </p:nvSpPr>
          <p:spPr bwMode="auto">
            <a:xfrm flipV="1">
              <a:off x="4563" y="3824"/>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7" name="Line 62"/>
            <p:cNvSpPr>
              <a:spLocks noChangeShapeType="1"/>
            </p:cNvSpPr>
            <p:nvPr/>
          </p:nvSpPr>
          <p:spPr bwMode="auto">
            <a:xfrm>
              <a:off x="4998" y="3688"/>
              <a:ext cx="16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8" name="Line 63"/>
            <p:cNvSpPr>
              <a:spLocks noChangeShapeType="1"/>
            </p:cNvSpPr>
            <p:nvPr/>
          </p:nvSpPr>
          <p:spPr bwMode="auto">
            <a:xfrm>
              <a:off x="5163" y="3688"/>
              <a:ext cx="0" cy="3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 name="Line 64"/>
            <p:cNvSpPr>
              <a:spLocks noChangeShapeType="1"/>
            </p:cNvSpPr>
            <p:nvPr/>
          </p:nvSpPr>
          <p:spPr bwMode="auto">
            <a:xfrm flipV="1">
              <a:off x="4763" y="4016"/>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0" name="Line 65"/>
            <p:cNvSpPr>
              <a:spLocks noChangeShapeType="1"/>
            </p:cNvSpPr>
            <p:nvPr/>
          </p:nvSpPr>
          <p:spPr bwMode="auto">
            <a:xfrm flipV="1">
              <a:off x="3835" y="3056"/>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1" name="Line 66"/>
            <p:cNvSpPr>
              <a:spLocks noChangeShapeType="1"/>
            </p:cNvSpPr>
            <p:nvPr/>
          </p:nvSpPr>
          <p:spPr bwMode="auto">
            <a:xfrm flipV="1">
              <a:off x="3835" y="2824"/>
              <a:ext cx="39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2" name="Text Box 67"/>
            <p:cNvSpPr txBox="1">
              <a:spLocks noChangeArrowheads="1"/>
            </p:cNvSpPr>
            <p:nvPr/>
          </p:nvSpPr>
          <p:spPr bwMode="auto">
            <a:xfrm>
              <a:off x="4236" y="2965"/>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43" name="Text Box 68"/>
            <p:cNvSpPr txBox="1">
              <a:spLocks noChangeArrowheads="1"/>
            </p:cNvSpPr>
            <p:nvPr/>
          </p:nvSpPr>
          <p:spPr bwMode="auto">
            <a:xfrm>
              <a:off x="4412" y="3149"/>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44" name="Text Box 69"/>
            <p:cNvSpPr txBox="1">
              <a:spLocks noChangeArrowheads="1"/>
            </p:cNvSpPr>
            <p:nvPr/>
          </p:nvSpPr>
          <p:spPr bwMode="auto">
            <a:xfrm>
              <a:off x="4596" y="3333"/>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45" name="Text Box 70"/>
            <p:cNvSpPr txBox="1">
              <a:spLocks noChangeArrowheads="1"/>
            </p:cNvSpPr>
            <p:nvPr/>
          </p:nvSpPr>
          <p:spPr bwMode="auto">
            <a:xfrm>
              <a:off x="4780" y="3533"/>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46" name="Text Box 71"/>
            <p:cNvSpPr txBox="1">
              <a:spLocks noChangeArrowheads="1"/>
            </p:cNvSpPr>
            <p:nvPr/>
          </p:nvSpPr>
          <p:spPr bwMode="auto">
            <a:xfrm>
              <a:off x="4972" y="3733"/>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grpSp>
      <p:grpSp>
        <p:nvGrpSpPr>
          <p:cNvPr id="47" name="Group 127"/>
          <p:cNvGrpSpPr>
            <a:grpSpLocks/>
          </p:cNvGrpSpPr>
          <p:nvPr/>
        </p:nvGrpSpPr>
        <p:grpSpPr bwMode="auto">
          <a:xfrm>
            <a:off x="4664530" y="3990335"/>
            <a:ext cx="4206875" cy="2682875"/>
            <a:chOff x="195" y="2456"/>
            <a:chExt cx="2650" cy="1690"/>
          </a:xfrm>
        </p:grpSpPr>
        <p:sp>
          <p:nvSpPr>
            <p:cNvPr id="48" name="Text Box 8"/>
            <p:cNvSpPr txBox="1">
              <a:spLocks noChangeArrowheads="1"/>
            </p:cNvSpPr>
            <p:nvPr/>
          </p:nvSpPr>
          <p:spPr bwMode="auto">
            <a:xfrm>
              <a:off x="258" y="2456"/>
              <a:ext cx="242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u="sng">
                  <a:solidFill>
                    <a:schemeClr val="hlink"/>
                  </a:solidFill>
                </a:rPr>
                <a:t>Progressive alignment following a guide tree</a:t>
              </a:r>
            </a:p>
          </p:txBody>
        </p:sp>
        <p:sp>
          <p:nvSpPr>
            <p:cNvPr id="49" name="Rectangle 76"/>
            <p:cNvSpPr>
              <a:spLocks noChangeArrowheads="1"/>
            </p:cNvSpPr>
            <p:nvPr/>
          </p:nvSpPr>
          <p:spPr bwMode="auto">
            <a:xfrm>
              <a:off x="195" y="2726"/>
              <a:ext cx="2650" cy="1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50" name="Rectangle 78"/>
            <p:cNvSpPr>
              <a:spLocks noChangeArrowheads="1"/>
            </p:cNvSpPr>
            <p:nvPr/>
          </p:nvSpPr>
          <p:spPr bwMode="auto">
            <a:xfrm>
              <a:off x="303" y="2740"/>
              <a:ext cx="2420" cy="140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it-IT"/>
            </a:p>
          </p:txBody>
        </p:sp>
        <p:grpSp>
          <p:nvGrpSpPr>
            <p:cNvPr id="51" name="Group 79"/>
            <p:cNvGrpSpPr>
              <a:grpSpLocks/>
            </p:cNvGrpSpPr>
            <p:nvPr/>
          </p:nvGrpSpPr>
          <p:grpSpPr bwMode="auto">
            <a:xfrm>
              <a:off x="2026" y="2747"/>
              <a:ext cx="670" cy="1396"/>
              <a:chOff x="4350" y="2668"/>
              <a:chExt cx="670" cy="1396"/>
            </a:xfrm>
          </p:grpSpPr>
          <p:sp>
            <p:nvSpPr>
              <p:cNvPr id="90" name="Text Box 80"/>
              <p:cNvSpPr txBox="1">
                <a:spLocks noChangeArrowheads="1"/>
              </p:cNvSpPr>
              <p:nvPr/>
            </p:nvSpPr>
            <p:spPr bwMode="auto">
              <a:xfrm>
                <a:off x="4350" y="2668"/>
                <a:ext cx="67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91" name="Text Box 81"/>
              <p:cNvSpPr txBox="1">
                <a:spLocks noChangeArrowheads="1"/>
              </p:cNvSpPr>
              <p:nvPr/>
            </p:nvSpPr>
            <p:spPr bwMode="auto">
              <a:xfrm>
                <a:off x="4350" y="2868"/>
                <a:ext cx="608"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92" name="Text Box 82"/>
              <p:cNvSpPr txBox="1">
                <a:spLocks noChangeArrowheads="1"/>
              </p:cNvSpPr>
              <p:nvPr/>
            </p:nvSpPr>
            <p:spPr bwMode="auto">
              <a:xfrm>
                <a:off x="4350" y="3069"/>
                <a:ext cx="664"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93" name="Text Box 83"/>
              <p:cNvSpPr txBox="1">
                <a:spLocks noChangeArrowheads="1"/>
              </p:cNvSpPr>
              <p:nvPr/>
            </p:nvSpPr>
            <p:spPr bwMode="auto">
              <a:xfrm>
                <a:off x="4350" y="3270"/>
                <a:ext cx="60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94" name="Text Box 84"/>
              <p:cNvSpPr txBox="1">
                <a:spLocks noChangeArrowheads="1"/>
              </p:cNvSpPr>
              <p:nvPr/>
            </p:nvSpPr>
            <p:spPr bwMode="auto">
              <a:xfrm>
                <a:off x="4350" y="3470"/>
                <a:ext cx="65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95" name="Text Box 85"/>
              <p:cNvSpPr txBox="1">
                <a:spLocks noChangeArrowheads="1"/>
              </p:cNvSpPr>
              <p:nvPr/>
            </p:nvSpPr>
            <p:spPr bwMode="auto">
              <a:xfrm>
                <a:off x="4350" y="3671"/>
                <a:ext cx="67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96" name="Text Box 86"/>
              <p:cNvSpPr txBox="1">
                <a:spLocks noChangeArrowheads="1"/>
              </p:cNvSpPr>
              <p:nvPr/>
            </p:nvSpPr>
            <p:spPr bwMode="auto">
              <a:xfrm>
                <a:off x="4350" y="3872"/>
                <a:ext cx="63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dirty="0"/>
                  <a:t>Lgb2_lupla</a:t>
                </a:r>
              </a:p>
            </p:txBody>
          </p:sp>
        </p:grpSp>
        <p:sp>
          <p:nvSpPr>
            <p:cNvPr id="52" name="Line 87"/>
            <p:cNvSpPr>
              <a:spLocks noChangeShapeType="1"/>
            </p:cNvSpPr>
            <p:nvPr/>
          </p:nvSpPr>
          <p:spPr bwMode="auto">
            <a:xfrm>
              <a:off x="1736" y="3250"/>
              <a:ext cx="22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 name="Line 88"/>
            <p:cNvSpPr>
              <a:spLocks noChangeShapeType="1"/>
            </p:cNvSpPr>
            <p:nvPr/>
          </p:nvSpPr>
          <p:spPr bwMode="auto">
            <a:xfrm>
              <a:off x="1749" y="3458"/>
              <a:ext cx="22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4" name="Line 89"/>
            <p:cNvSpPr>
              <a:spLocks noChangeShapeType="1"/>
            </p:cNvSpPr>
            <p:nvPr/>
          </p:nvSpPr>
          <p:spPr bwMode="auto">
            <a:xfrm>
              <a:off x="1733" y="3250"/>
              <a:ext cx="0" cy="2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 name="Line 90"/>
            <p:cNvSpPr>
              <a:spLocks noChangeShapeType="1"/>
            </p:cNvSpPr>
            <p:nvPr/>
          </p:nvSpPr>
          <p:spPr bwMode="auto">
            <a:xfrm flipH="1">
              <a:off x="1087" y="2942"/>
              <a:ext cx="61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6" name="Line 91"/>
            <p:cNvSpPr>
              <a:spLocks noChangeShapeType="1"/>
            </p:cNvSpPr>
            <p:nvPr/>
          </p:nvSpPr>
          <p:spPr bwMode="auto">
            <a:xfrm flipH="1">
              <a:off x="1087" y="3358"/>
              <a:ext cx="64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 name="Line 92"/>
            <p:cNvSpPr>
              <a:spLocks noChangeShapeType="1"/>
            </p:cNvSpPr>
            <p:nvPr/>
          </p:nvSpPr>
          <p:spPr bwMode="auto">
            <a:xfrm>
              <a:off x="1075" y="2942"/>
              <a:ext cx="0" cy="41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8" name="Line 93"/>
            <p:cNvSpPr>
              <a:spLocks noChangeShapeType="1"/>
            </p:cNvSpPr>
            <p:nvPr/>
          </p:nvSpPr>
          <p:spPr bwMode="auto">
            <a:xfrm flipH="1">
              <a:off x="873" y="3138"/>
              <a:ext cx="20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 name="Line 94"/>
            <p:cNvSpPr>
              <a:spLocks noChangeShapeType="1"/>
            </p:cNvSpPr>
            <p:nvPr/>
          </p:nvSpPr>
          <p:spPr bwMode="auto">
            <a:xfrm>
              <a:off x="864" y="3140"/>
              <a:ext cx="0" cy="51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0" name="Line 95"/>
            <p:cNvSpPr>
              <a:spLocks noChangeShapeType="1"/>
            </p:cNvSpPr>
            <p:nvPr/>
          </p:nvSpPr>
          <p:spPr bwMode="auto">
            <a:xfrm flipH="1">
              <a:off x="864" y="3658"/>
              <a:ext cx="1201"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1" name="Line 96"/>
            <p:cNvSpPr>
              <a:spLocks noChangeShapeType="1"/>
            </p:cNvSpPr>
            <p:nvPr/>
          </p:nvSpPr>
          <p:spPr bwMode="auto">
            <a:xfrm flipH="1">
              <a:off x="740" y="3415"/>
              <a:ext cx="12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2" name="Line 97"/>
            <p:cNvSpPr>
              <a:spLocks noChangeShapeType="1"/>
            </p:cNvSpPr>
            <p:nvPr/>
          </p:nvSpPr>
          <p:spPr bwMode="auto">
            <a:xfrm>
              <a:off x="740" y="3424"/>
              <a:ext cx="0" cy="44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 name="Line 98"/>
            <p:cNvSpPr>
              <a:spLocks noChangeShapeType="1"/>
            </p:cNvSpPr>
            <p:nvPr/>
          </p:nvSpPr>
          <p:spPr bwMode="auto">
            <a:xfrm flipH="1">
              <a:off x="740" y="3879"/>
              <a:ext cx="12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4" name="Line 99"/>
            <p:cNvSpPr>
              <a:spLocks noChangeShapeType="1"/>
            </p:cNvSpPr>
            <p:nvPr/>
          </p:nvSpPr>
          <p:spPr bwMode="auto">
            <a:xfrm flipH="1">
              <a:off x="529" y="3653"/>
              <a:ext cx="2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 name="Line 100"/>
            <p:cNvSpPr>
              <a:spLocks noChangeShapeType="1"/>
            </p:cNvSpPr>
            <p:nvPr/>
          </p:nvSpPr>
          <p:spPr bwMode="auto">
            <a:xfrm>
              <a:off x="529" y="3653"/>
              <a:ext cx="0" cy="42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6" name="Line 101"/>
            <p:cNvSpPr>
              <a:spLocks noChangeShapeType="1"/>
            </p:cNvSpPr>
            <p:nvPr/>
          </p:nvSpPr>
          <p:spPr bwMode="auto">
            <a:xfrm flipH="1">
              <a:off x="542" y="4077"/>
              <a:ext cx="12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7" name="Line 102"/>
            <p:cNvSpPr>
              <a:spLocks noChangeShapeType="1"/>
            </p:cNvSpPr>
            <p:nvPr/>
          </p:nvSpPr>
          <p:spPr bwMode="auto">
            <a:xfrm flipH="1">
              <a:off x="329" y="3859"/>
              <a:ext cx="18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8" name="Text Box 103"/>
            <p:cNvSpPr txBox="1">
              <a:spLocks noChangeArrowheads="1"/>
            </p:cNvSpPr>
            <p:nvPr/>
          </p:nvSpPr>
          <p:spPr bwMode="auto">
            <a:xfrm>
              <a:off x="1699" y="3205"/>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69" name="Text Box 104"/>
            <p:cNvSpPr txBox="1">
              <a:spLocks noChangeArrowheads="1"/>
            </p:cNvSpPr>
            <p:nvPr/>
          </p:nvSpPr>
          <p:spPr bwMode="auto">
            <a:xfrm>
              <a:off x="1051" y="3013"/>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70" name="Text Box 105"/>
            <p:cNvSpPr txBox="1">
              <a:spLocks noChangeArrowheads="1"/>
            </p:cNvSpPr>
            <p:nvPr/>
          </p:nvSpPr>
          <p:spPr bwMode="auto">
            <a:xfrm>
              <a:off x="843" y="3269"/>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71" name="Text Box 106"/>
            <p:cNvSpPr txBox="1">
              <a:spLocks noChangeArrowheads="1"/>
            </p:cNvSpPr>
            <p:nvPr/>
          </p:nvSpPr>
          <p:spPr bwMode="auto">
            <a:xfrm>
              <a:off x="707" y="3533"/>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72" name="Text Box 107"/>
            <p:cNvSpPr txBox="1">
              <a:spLocks noChangeArrowheads="1"/>
            </p:cNvSpPr>
            <p:nvPr/>
          </p:nvSpPr>
          <p:spPr bwMode="auto">
            <a:xfrm>
              <a:off x="499" y="3709"/>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sp>
          <p:nvSpPr>
            <p:cNvPr id="73" name="Line 108"/>
            <p:cNvSpPr>
              <a:spLocks noChangeShapeType="1"/>
            </p:cNvSpPr>
            <p:nvPr/>
          </p:nvSpPr>
          <p:spPr bwMode="auto">
            <a:xfrm>
              <a:off x="1720" y="2842"/>
              <a:ext cx="22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4" name="Line 109"/>
            <p:cNvSpPr>
              <a:spLocks noChangeShapeType="1"/>
            </p:cNvSpPr>
            <p:nvPr/>
          </p:nvSpPr>
          <p:spPr bwMode="auto">
            <a:xfrm>
              <a:off x="1717" y="2842"/>
              <a:ext cx="0" cy="2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5" name="Text Box 110"/>
            <p:cNvSpPr txBox="1">
              <a:spLocks noChangeArrowheads="1"/>
            </p:cNvSpPr>
            <p:nvPr/>
          </p:nvSpPr>
          <p:spPr bwMode="auto">
            <a:xfrm>
              <a:off x="1683" y="2797"/>
              <a:ext cx="21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76" name="Line 111"/>
            <p:cNvSpPr>
              <a:spLocks noChangeShapeType="1"/>
            </p:cNvSpPr>
            <p:nvPr/>
          </p:nvSpPr>
          <p:spPr bwMode="auto">
            <a:xfrm>
              <a:off x="1728" y="3058"/>
              <a:ext cx="22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7" name="Rectangle 112"/>
            <p:cNvSpPr>
              <a:spLocks noChangeArrowheads="1"/>
            </p:cNvSpPr>
            <p:nvPr/>
          </p:nvSpPr>
          <p:spPr bwMode="auto">
            <a:xfrm>
              <a:off x="270" y="2726"/>
              <a:ext cx="2472" cy="1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78" name="Text Box 114"/>
            <p:cNvSpPr txBox="1">
              <a:spLocks noChangeArrowheads="1"/>
            </p:cNvSpPr>
            <p:nvPr/>
          </p:nvSpPr>
          <p:spPr bwMode="auto">
            <a:xfrm>
              <a:off x="1723" y="2709"/>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.081</a:t>
              </a:r>
            </a:p>
          </p:txBody>
        </p:sp>
        <p:sp>
          <p:nvSpPr>
            <p:cNvPr id="79" name="Text Box 115"/>
            <p:cNvSpPr txBox="1">
              <a:spLocks noChangeArrowheads="1"/>
            </p:cNvSpPr>
            <p:nvPr/>
          </p:nvSpPr>
          <p:spPr bwMode="auto">
            <a:xfrm>
              <a:off x="1736" y="2909"/>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.084</a:t>
              </a:r>
            </a:p>
          </p:txBody>
        </p:sp>
        <p:sp>
          <p:nvSpPr>
            <p:cNvPr id="80" name="Text Box 116"/>
            <p:cNvSpPr txBox="1">
              <a:spLocks noChangeArrowheads="1"/>
            </p:cNvSpPr>
            <p:nvPr/>
          </p:nvSpPr>
          <p:spPr bwMode="auto">
            <a:xfrm>
              <a:off x="1739" y="3107"/>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.055</a:t>
              </a:r>
            </a:p>
          </p:txBody>
        </p:sp>
        <p:sp>
          <p:nvSpPr>
            <p:cNvPr id="81" name="Text Box 117"/>
            <p:cNvSpPr txBox="1">
              <a:spLocks noChangeArrowheads="1"/>
            </p:cNvSpPr>
            <p:nvPr/>
          </p:nvSpPr>
          <p:spPr bwMode="auto">
            <a:xfrm>
              <a:off x="1755" y="3329"/>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.065</a:t>
              </a:r>
            </a:p>
          </p:txBody>
        </p:sp>
        <p:sp>
          <p:nvSpPr>
            <p:cNvPr id="82" name="Text Box 118"/>
            <p:cNvSpPr txBox="1">
              <a:spLocks noChangeArrowheads="1"/>
            </p:cNvSpPr>
            <p:nvPr/>
          </p:nvSpPr>
          <p:spPr bwMode="auto">
            <a:xfrm>
              <a:off x="1230" y="2806"/>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.226</a:t>
              </a:r>
            </a:p>
          </p:txBody>
        </p:sp>
        <p:sp>
          <p:nvSpPr>
            <p:cNvPr id="83" name="Text Box 119"/>
            <p:cNvSpPr txBox="1">
              <a:spLocks noChangeArrowheads="1"/>
            </p:cNvSpPr>
            <p:nvPr/>
          </p:nvSpPr>
          <p:spPr bwMode="auto">
            <a:xfrm>
              <a:off x="1243" y="3221"/>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.219</a:t>
              </a:r>
            </a:p>
          </p:txBody>
        </p:sp>
        <p:sp>
          <p:nvSpPr>
            <p:cNvPr id="84" name="Text Box 120"/>
            <p:cNvSpPr txBox="1">
              <a:spLocks noChangeArrowheads="1"/>
            </p:cNvSpPr>
            <p:nvPr/>
          </p:nvSpPr>
          <p:spPr bwMode="auto">
            <a:xfrm>
              <a:off x="1222" y="3521"/>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.398</a:t>
              </a:r>
            </a:p>
          </p:txBody>
        </p:sp>
        <p:sp>
          <p:nvSpPr>
            <p:cNvPr id="85" name="Text Box 121"/>
            <p:cNvSpPr txBox="1">
              <a:spLocks noChangeArrowheads="1"/>
            </p:cNvSpPr>
            <p:nvPr/>
          </p:nvSpPr>
          <p:spPr bwMode="auto">
            <a:xfrm>
              <a:off x="1225" y="3735"/>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.389</a:t>
              </a:r>
            </a:p>
          </p:txBody>
        </p:sp>
        <p:sp>
          <p:nvSpPr>
            <p:cNvPr id="86" name="Text Box 122"/>
            <p:cNvSpPr txBox="1">
              <a:spLocks noChangeArrowheads="1"/>
            </p:cNvSpPr>
            <p:nvPr/>
          </p:nvSpPr>
          <p:spPr bwMode="auto">
            <a:xfrm>
              <a:off x="1090" y="3941"/>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.442</a:t>
              </a:r>
            </a:p>
          </p:txBody>
        </p:sp>
        <p:sp>
          <p:nvSpPr>
            <p:cNvPr id="87" name="Text Box 123"/>
            <p:cNvSpPr txBox="1">
              <a:spLocks noChangeArrowheads="1"/>
            </p:cNvSpPr>
            <p:nvPr/>
          </p:nvSpPr>
          <p:spPr bwMode="auto">
            <a:xfrm>
              <a:off x="610" y="3268"/>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.015</a:t>
              </a:r>
            </a:p>
          </p:txBody>
        </p:sp>
        <p:sp>
          <p:nvSpPr>
            <p:cNvPr id="88" name="Text Box 124"/>
            <p:cNvSpPr txBox="1">
              <a:spLocks noChangeArrowheads="1"/>
            </p:cNvSpPr>
            <p:nvPr/>
          </p:nvSpPr>
          <p:spPr bwMode="auto">
            <a:xfrm>
              <a:off x="853" y="2987"/>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.061</a:t>
              </a:r>
            </a:p>
          </p:txBody>
        </p:sp>
        <p:sp>
          <p:nvSpPr>
            <p:cNvPr id="89" name="Text Box 125"/>
            <p:cNvSpPr txBox="1">
              <a:spLocks noChangeArrowheads="1"/>
            </p:cNvSpPr>
            <p:nvPr/>
          </p:nvSpPr>
          <p:spPr bwMode="auto">
            <a:xfrm>
              <a:off x="491" y="3507"/>
              <a:ext cx="28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.062</a:t>
              </a:r>
            </a:p>
          </p:txBody>
        </p:sp>
      </p:gr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3" name="Rettangolo 2"/>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b="1" dirty="0">
                <a:solidFill>
                  <a:srgbClr val="FF0000"/>
                </a:solidFill>
                <a:latin typeface="Arial"/>
                <a:cs typeface="Arial"/>
                <a:sym typeface="Wingdings"/>
              </a:rPr>
              <a:t>Order of </a:t>
            </a:r>
            <a:r>
              <a:rPr lang="it-IT" sz="2800" b="1" dirty="0" err="1">
                <a:solidFill>
                  <a:srgbClr val="FF0000"/>
                </a:solidFill>
                <a:latin typeface="Arial"/>
                <a:cs typeface="Arial"/>
                <a:sym typeface="Wingdings"/>
              </a:rPr>
              <a:t>alignment</a:t>
            </a:r>
            <a:endParaRPr lang="it-IT" sz="2800" b="1"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
        <p:nvSpPr>
          <p:cNvPr id="5" name="Rettangolo 4"/>
          <p:cNvSpPr/>
          <p:nvPr/>
        </p:nvSpPr>
        <p:spPr>
          <a:xfrm>
            <a:off x="607646" y="5127904"/>
            <a:ext cx="3160868" cy="1323439"/>
          </a:xfrm>
          <a:prstGeom prst="rect">
            <a:avLst/>
          </a:prstGeom>
        </p:spPr>
        <p:txBody>
          <a:bodyPr wrap="square">
            <a:spAutoFit/>
          </a:bodyPr>
          <a:lstStyle/>
          <a:p>
            <a:pPr algn="ctr"/>
            <a:r>
              <a:rPr lang="fr-FR" sz="2000" i="1" dirty="0" err="1">
                <a:latin typeface="Arial"/>
                <a:cs typeface="Arial"/>
              </a:rPr>
              <a:t>F.i</a:t>
            </a:r>
            <a:r>
              <a:rPr lang="fr-FR" sz="2000" i="1" dirty="0">
                <a:latin typeface="Arial"/>
                <a:cs typeface="Arial"/>
              </a:rPr>
              <a:t>. Guide </a:t>
            </a:r>
            <a:r>
              <a:rPr lang="fr-FR" sz="2000" i="1" dirty="0" err="1">
                <a:latin typeface="Arial"/>
                <a:cs typeface="Arial"/>
              </a:rPr>
              <a:t>tree</a:t>
            </a:r>
            <a:r>
              <a:rPr lang="fr-FR" sz="2000" i="1" dirty="0">
                <a:latin typeface="Arial"/>
                <a:cs typeface="Arial"/>
              </a:rPr>
              <a:t> </a:t>
            </a:r>
            <a:r>
              <a:rPr lang="fr-FR" sz="2000" i="1" dirty="0" err="1">
                <a:latin typeface="Arial"/>
                <a:cs typeface="Arial"/>
              </a:rPr>
              <a:t>constructed</a:t>
            </a:r>
            <a:r>
              <a:rPr lang="fr-FR" sz="2000" i="1" dirty="0">
                <a:latin typeface="Arial"/>
                <a:cs typeface="Arial"/>
              </a:rPr>
              <a:t> </a:t>
            </a:r>
            <a:r>
              <a:rPr lang="fr-FR" sz="2000" i="1" dirty="0" err="1">
                <a:latin typeface="Arial"/>
                <a:cs typeface="Arial"/>
              </a:rPr>
              <a:t>from</a:t>
            </a:r>
            <a:r>
              <a:rPr lang="fr-FR" sz="2000" i="1" dirty="0">
                <a:latin typeface="Arial"/>
                <a:cs typeface="Arial"/>
              </a:rPr>
              <a:t> distance matrix </a:t>
            </a:r>
            <a:r>
              <a:rPr lang="fr-FR" sz="2000" i="1" dirty="0" err="1">
                <a:latin typeface="Arial"/>
                <a:cs typeface="Arial"/>
              </a:rPr>
              <a:t>using</a:t>
            </a:r>
            <a:r>
              <a:rPr lang="fr-FR" sz="2000" i="1" dirty="0">
                <a:latin typeface="Arial"/>
                <a:cs typeface="Arial"/>
              </a:rPr>
              <a:t>  </a:t>
            </a:r>
            <a:r>
              <a:rPr lang="fr-FR" sz="2000" i="1" dirty="0" err="1">
                <a:latin typeface="Arial"/>
                <a:cs typeface="Arial"/>
              </a:rPr>
              <a:t>Neighbour</a:t>
            </a:r>
            <a:r>
              <a:rPr lang="fr-FR" sz="2000" i="1" dirty="0">
                <a:latin typeface="Arial"/>
                <a:cs typeface="Arial"/>
              </a:rPr>
              <a:t> </a:t>
            </a:r>
            <a:r>
              <a:rPr lang="fr-FR" sz="2000" i="1" dirty="0" err="1">
                <a:latin typeface="Arial"/>
                <a:cs typeface="Arial"/>
              </a:rPr>
              <a:t>Joining</a:t>
            </a:r>
            <a:r>
              <a:rPr lang="fr-FR" sz="2000" i="1" dirty="0">
                <a:latin typeface="Arial"/>
                <a:cs typeface="Arial"/>
              </a:rPr>
              <a:t> </a:t>
            </a:r>
            <a:r>
              <a:rPr lang="fr-FR" sz="2000" i="1" dirty="0" err="1">
                <a:latin typeface="Arial"/>
                <a:cs typeface="Arial"/>
              </a:rPr>
              <a:t>method</a:t>
            </a:r>
            <a:r>
              <a:rPr lang="fr-FR" sz="2000" i="1" dirty="0">
                <a:latin typeface="Arial"/>
                <a:cs typeface="Arial"/>
              </a:rPr>
              <a:t> for </a:t>
            </a:r>
            <a:r>
              <a:rPr lang="fr-FR" sz="2000" i="1" dirty="0" err="1">
                <a:latin typeface="Arial"/>
                <a:cs typeface="Arial"/>
              </a:rPr>
              <a:t>clustering</a:t>
            </a:r>
            <a:endParaRPr lang="en-US" sz="2000" dirty="0"/>
          </a:p>
        </p:txBody>
      </p:sp>
    </p:spTree>
    <p:extLst>
      <p:ext uri="{BB962C8B-B14F-4D97-AF65-F5344CB8AC3E}">
        <p14:creationId xmlns:p14="http://schemas.microsoft.com/office/powerpoint/2010/main" val="263534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9167" y="3753745"/>
            <a:ext cx="8775184" cy="300638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97" name="Rectangle 5"/>
          <p:cNvSpPr>
            <a:spLocks noChangeArrowheads="1"/>
          </p:cNvSpPr>
          <p:nvPr/>
        </p:nvSpPr>
        <p:spPr bwMode="auto">
          <a:xfrm>
            <a:off x="337838" y="4051613"/>
            <a:ext cx="251863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p:txBody>
      </p:sp>
      <p:sp>
        <p:nvSpPr>
          <p:cNvPr id="99" name="Rectangle 6"/>
          <p:cNvSpPr>
            <a:spLocks noChangeArrowheads="1"/>
          </p:cNvSpPr>
          <p:nvPr/>
        </p:nvSpPr>
        <p:spPr bwMode="auto">
          <a:xfrm>
            <a:off x="366413" y="4939183"/>
            <a:ext cx="251863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00FF"/>
                </a:solidFill>
              </a:rPr>
              <a:t>xxxxxxxxxxxxxxx</a:t>
            </a:r>
            <a:endParaRPr lang="fr-FR" sz="2800" dirty="0">
              <a:solidFill>
                <a:srgbClr val="0000FF"/>
              </a:solidFill>
            </a:endParaRPr>
          </a:p>
        </p:txBody>
      </p:sp>
      <p:sp>
        <p:nvSpPr>
          <p:cNvPr id="100" name="Line 7"/>
          <p:cNvSpPr>
            <a:spLocks noChangeShapeType="1"/>
          </p:cNvSpPr>
          <p:nvPr/>
        </p:nvSpPr>
        <p:spPr bwMode="auto">
          <a:xfrm>
            <a:off x="2949988" y="4564207"/>
            <a:ext cx="419100" cy="266700"/>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1" name="Line 8"/>
          <p:cNvSpPr>
            <a:spLocks noChangeShapeType="1"/>
          </p:cNvSpPr>
          <p:nvPr/>
        </p:nvSpPr>
        <p:spPr bwMode="auto">
          <a:xfrm flipV="1">
            <a:off x="2940463" y="4888057"/>
            <a:ext cx="400050" cy="228600"/>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2" name="Rectangle 9"/>
          <p:cNvSpPr>
            <a:spLocks noChangeArrowheads="1"/>
          </p:cNvSpPr>
          <p:nvPr/>
        </p:nvSpPr>
        <p:spPr bwMode="auto">
          <a:xfrm>
            <a:off x="3398756" y="4345332"/>
            <a:ext cx="251863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p:txBody>
      </p:sp>
      <p:sp>
        <p:nvSpPr>
          <p:cNvPr id="103" name="Rectangle 10"/>
          <p:cNvSpPr>
            <a:spLocks noChangeArrowheads="1"/>
          </p:cNvSpPr>
          <p:nvPr/>
        </p:nvSpPr>
        <p:spPr bwMode="auto">
          <a:xfrm>
            <a:off x="3436856" y="5599520"/>
            <a:ext cx="251863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8000"/>
                </a:solidFill>
              </a:rPr>
              <a:t>xxxxxxxxxxxxxxx</a:t>
            </a:r>
            <a:endParaRPr lang="fr-FR" sz="2800" dirty="0">
              <a:solidFill>
                <a:srgbClr val="008000"/>
              </a:solidFill>
            </a:endParaRPr>
          </a:p>
        </p:txBody>
      </p:sp>
      <p:sp>
        <p:nvSpPr>
          <p:cNvPr id="104" name="Line 11"/>
          <p:cNvSpPr>
            <a:spLocks noChangeShapeType="1"/>
          </p:cNvSpPr>
          <p:nvPr/>
        </p:nvSpPr>
        <p:spPr bwMode="auto">
          <a:xfrm>
            <a:off x="5887431" y="5181782"/>
            <a:ext cx="419100" cy="266700"/>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5" name="Line 12"/>
          <p:cNvSpPr>
            <a:spLocks noChangeShapeType="1"/>
          </p:cNvSpPr>
          <p:nvPr/>
        </p:nvSpPr>
        <p:spPr bwMode="auto">
          <a:xfrm flipV="1">
            <a:off x="5877906" y="5505632"/>
            <a:ext cx="400050" cy="228600"/>
          </a:xfrm>
          <a:prstGeom prst="line">
            <a:avLst/>
          </a:prstGeom>
          <a:noFill/>
          <a:ln w="28575" cmpd="sng">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6" name="Rectangle 13"/>
          <p:cNvSpPr>
            <a:spLocks noChangeArrowheads="1"/>
          </p:cNvSpPr>
          <p:nvPr/>
        </p:nvSpPr>
        <p:spPr bwMode="auto">
          <a:xfrm>
            <a:off x="6304695" y="4843361"/>
            <a:ext cx="2518638"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a:p>
            <a:r>
              <a:rPr lang="fr-FR" sz="2800" dirty="0" err="1">
                <a:solidFill>
                  <a:srgbClr val="008000"/>
                </a:solidFill>
              </a:rPr>
              <a:t>xxxxxxxxxxxxxxx</a:t>
            </a:r>
            <a:endParaRPr lang="fr-FR" sz="2800" dirty="0">
              <a:solidFill>
                <a:srgbClr val="008000"/>
              </a:solidFill>
            </a:endParaRPr>
          </a:p>
        </p:txBody>
      </p:sp>
      <p:sp>
        <p:nvSpPr>
          <p:cNvPr id="107" name="Rettangolo 106"/>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b="1" dirty="0">
                <a:solidFill>
                  <a:srgbClr val="8000FF"/>
                </a:solidFill>
                <a:latin typeface="Arial"/>
                <a:cs typeface="Arial"/>
                <a:sym typeface="Wingdings"/>
              </a:rPr>
              <a:t>Progressive multiple </a:t>
            </a:r>
          </a:p>
          <a:p>
            <a:pPr marL="1588" lvl="2">
              <a:spcAft>
                <a:spcPts val="600"/>
              </a:spcAft>
            </a:pPr>
            <a:r>
              <a:rPr lang="it-IT" sz="2800" b="1" dirty="0" err="1">
                <a:solidFill>
                  <a:srgbClr val="8000FF"/>
                </a:solidFill>
                <a:latin typeface="Arial"/>
                <a:cs typeface="Arial"/>
                <a:sym typeface="Wingdings"/>
              </a:rPr>
              <a:t>alignment</a:t>
            </a:r>
            <a:endParaRPr lang="it-IT" sz="2800" b="1" dirty="0">
              <a:solidFill>
                <a:srgbClr val="8000FF"/>
              </a:solidFill>
              <a:latin typeface="Arial"/>
              <a:cs typeface="Arial"/>
              <a:sym typeface="Wingdings"/>
            </a:endParaRPr>
          </a:p>
        </p:txBody>
      </p:sp>
    </p:spTree>
    <p:extLst>
      <p:ext uri="{BB962C8B-B14F-4D97-AF65-F5344CB8AC3E}">
        <p14:creationId xmlns:p14="http://schemas.microsoft.com/office/powerpoint/2010/main" val="240013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171488"/>
            <a:ext cx="8502197" cy="1143000"/>
          </a:xfrm>
        </p:spPr>
        <p:txBody>
          <a:bodyPr>
            <a:noAutofit/>
          </a:bodyPr>
          <a:lstStyle/>
          <a:p>
            <a:r>
              <a:rPr lang="it-IT" sz="3600" dirty="0">
                <a:solidFill>
                  <a:srgbClr val="0000FF"/>
                </a:solidFill>
                <a:latin typeface="Arial"/>
                <a:cs typeface="Arial"/>
              </a:rPr>
              <a:t>UN ALGORITMO CLASSICO</a:t>
            </a:r>
            <a:r>
              <a:rPr lang="it-IT" sz="3600" b="1" dirty="0">
                <a:solidFill>
                  <a:srgbClr val="0000FF"/>
                </a:solidFill>
                <a:latin typeface="Arial"/>
                <a:cs typeface="Arial"/>
              </a:rPr>
              <a:t>: </a:t>
            </a:r>
            <a:r>
              <a:rPr lang="it-IT" sz="3600" b="1" dirty="0" err="1">
                <a:solidFill>
                  <a:srgbClr val="000090"/>
                </a:solidFill>
                <a:latin typeface="Arial"/>
                <a:cs typeface="Arial"/>
              </a:rPr>
              <a:t>ClustalW</a:t>
            </a:r>
            <a:endParaRPr lang="it-IT" sz="3600" b="1" dirty="0">
              <a:solidFill>
                <a:srgbClr val="000090"/>
              </a:solidFill>
              <a:latin typeface="Arial"/>
              <a:cs typeface="Arial"/>
            </a:endParaRPr>
          </a:p>
        </p:txBody>
      </p:sp>
      <p:sp>
        <p:nvSpPr>
          <p:cNvPr id="3" name="Segnaposto contenuto 2"/>
          <p:cNvSpPr>
            <a:spLocks noGrp="1"/>
          </p:cNvSpPr>
          <p:nvPr>
            <p:ph idx="1"/>
          </p:nvPr>
        </p:nvSpPr>
        <p:spPr>
          <a:xfrm>
            <a:off x="-191877" y="741627"/>
            <a:ext cx="9143999" cy="4525963"/>
          </a:xfrm>
        </p:spPr>
        <p:txBody>
          <a:bodyPr>
            <a:noAutofit/>
          </a:bodyPr>
          <a:lstStyle/>
          <a:p>
            <a:pPr marL="800100" lvl="2" indent="-514350" algn="just">
              <a:lnSpc>
                <a:spcPct val="110000"/>
              </a:lnSpc>
              <a:buFont typeface="+mj-lt"/>
              <a:buAutoNum type="arabicPeriod"/>
            </a:pPr>
            <a:r>
              <a:rPr lang="it-IT" sz="2000" dirty="0">
                <a:solidFill>
                  <a:srgbClr val="000090"/>
                </a:solidFill>
                <a:latin typeface="Arial"/>
                <a:cs typeface="Arial"/>
              </a:rPr>
              <a:t>Comparazione a coppie con un algoritmo dinamico</a:t>
            </a:r>
          </a:p>
          <a:p>
            <a:pPr marL="800100" lvl="2" indent="-514350" algn="just">
              <a:lnSpc>
                <a:spcPct val="110000"/>
              </a:lnSpc>
              <a:buFont typeface="+mj-lt"/>
              <a:buAutoNum type="arabicPeriod"/>
            </a:pPr>
            <a:r>
              <a:rPr lang="it-IT" sz="2000" dirty="0">
                <a:solidFill>
                  <a:srgbClr val="000090"/>
                </a:solidFill>
                <a:latin typeface="Arial"/>
                <a:cs typeface="Arial"/>
              </a:rPr>
              <a:t>Matrice di distanze</a:t>
            </a:r>
          </a:p>
          <a:p>
            <a:pPr marL="800100" lvl="2" indent="-514350" algn="just">
              <a:lnSpc>
                <a:spcPct val="110000"/>
              </a:lnSpc>
              <a:buFont typeface="+mj-lt"/>
              <a:buAutoNum type="arabicPeriod"/>
            </a:pPr>
            <a:r>
              <a:rPr lang="it-IT" sz="2000" dirty="0">
                <a:solidFill>
                  <a:srgbClr val="000090"/>
                </a:solidFill>
                <a:latin typeface="Arial"/>
                <a:cs typeface="Arial"/>
                <a:sym typeface="Wingdings"/>
              </a:rPr>
              <a:t>Costruzione dell’Albero guida con metodo </a:t>
            </a:r>
            <a:r>
              <a:rPr lang="en-GB" sz="2000" dirty="0">
                <a:solidFill>
                  <a:srgbClr val="000090"/>
                </a:solidFill>
                <a:latin typeface="Arial"/>
                <a:cs typeface="Arial"/>
                <a:sym typeface="Wingdings"/>
              </a:rPr>
              <a:t>Neighbour-Joining</a:t>
            </a:r>
          </a:p>
          <a:p>
            <a:pPr marL="800100" lvl="2" indent="-514350" algn="just">
              <a:lnSpc>
                <a:spcPct val="110000"/>
              </a:lnSpc>
              <a:buFont typeface="+mj-lt"/>
              <a:buAutoNum type="arabicPeriod"/>
            </a:pPr>
            <a:r>
              <a:rPr lang="it-IT" sz="2000" dirty="0">
                <a:solidFill>
                  <a:srgbClr val="000090"/>
                </a:solidFill>
                <a:latin typeface="Arial"/>
                <a:cs typeface="Arial"/>
              </a:rPr>
              <a:t>Allineamenti progressivi in cui, in diverse iterazioni, le sequenze sono aggiunte una dopo l’altra, seguendo l’ordine dato dall’albero guida</a:t>
            </a:r>
          </a:p>
          <a:p>
            <a:pPr marL="285750" lvl="2" indent="0" algn="just">
              <a:lnSpc>
                <a:spcPct val="110000"/>
              </a:lnSpc>
              <a:buNone/>
            </a:pPr>
            <a:endParaRPr lang="it-IT" sz="900" dirty="0">
              <a:solidFill>
                <a:srgbClr val="000090"/>
              </a:solidFill>
              <a:latin typeface="Arial"/>
              <a:cs typeface="Arial"/>
            </a:endParaRPr>
          </a:p>
        </p:txBody>
      </p:sp>
      <p:pic>
        <p:nvPicPr>
          <p:cNvPr id="4" name="Picture 2" descr="FigCap6_Fig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055" y="2732101"/>
            <a:ext cx="5639891" cy="40984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514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Cap6_Fig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717" y="2360172"/>
            <a:ext cx="4920160" cy="436031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tangolo 4"/>
          <p:cNvSpPr/>
          <p:nvPr/>
        </p:nvSpPr>
        <p:spPr>
          <a:xfrm>
            <a:off x="182743" y="95205"/>
            <a:ext cx="8799073" cy="2117503"/>
          </a:xfrm>
          <a:prstGeom prst="rect">
            <a:avLst/>
          </a:prstGeom>
        </p:spPr>
        <p:txBody>
          <a:bodyPr wrap="square">
            <a:spAutoFit/>
          </a:bodyPr>
          <a:lstStyle/>
          <a:p>
            <a:pPr marL="173038" lvl="2" algn="just">
              <a:lnSpc>
                <a:spcPct val="110000"/>
              </a:lnSpc>
              <a:tabLst>
                <a:tab pos="0" algn="l"/>
                <a:tab pos="169863" algn="l"/>
                <a:tab pos="228600" algn="l"/>
                <a:tab pos="576263" algn="l"/>
              </a:tabLst>
            </a:pPr>
            <a:r>
              <a:rPr lang="it-IT" sz="2400" dirty="0">
                <a:latin typeface="Arial"/>
                <a:cs typeface="Arial"/>
              </a:rPr>
              <a:t>L’inizializzazione della matrice di punteggio, durante la fase di costruzione progressiva dell’allineamento multiplo, prevede che per ogni casella sia </a:t>
            </a:r>
            <a:r>
              <a:rPr lang="it-IT" sz="2400" b="1" dirty="0">
                <a:latin typeface="Arial"/>
                <a:cs typeface="Arial"/>
              </a:rPr>
              <a:t>inizializzato come score (</a:t>
            </a:r>
            <a:r>
              <a:rPr lang="it-IT" sz="2400" b="1" dirty="0" err="1">
                <a:latin typeface="Arial"/>
                <a:cs typeface="Arial"/>
              </a:rPr>
              <a:t>S</a:t>
            </a:r>
            <a:r>
              <a:rPr lang="it-IT" sz="2400" b="1" dirty="0">
                <a:latin typeface="Arial"/>
                <a:cs typeface="Arial"/>
              </a:rPr>
              <a:t>) il valore medio ottenuto dalla comparazione delle diverse sequenze usando una certa matrice di </a:t>
            </a:r>
            <a:r>
              <a:rPr lang="it-IT" sz="2400" b="1" dirty="0" err="1">
                <a:latin typeface="Arial"/>
                <a:cs typeface="Arial"/>
              </a:rPr>
              <a:t>scoring</a:t>
            </a:r>
            <a:endParaRPr lang="it-IT" sz="1600" b="1" dirty="0">
              <a:latin typeface="Arial"/>
              <a:cs typeface="Arial"/>
            </a:endParaRPr>
          </a:p>
        </p:txBody>
      </p:sp>
      <p:sp>
        <p:nvSpPr>
          <p:cNvPr id="6" name="Fumetto 3 5"/>
          <p:cNvSpPr/>
          <p:nvPr/>
        </p:nvSpPr>
        <p:spPr>
          <a:xfrm>
            <a:off x="-89999" y="2232280"/>
            <a:ext cx="2437716" cy="1895066"/>
          </a:xfrm>
          <a:prstGeom prst="wedgeEllipseCallout">
            <a:avLst>
              <a:gd name="adj1" fmla="val 63654"/>
              <a:gd name="adj2" fmla="val -4935"/>
            </a:avLst>
          </a:prstGeom>
          <a:solidFill>
            <a:schemeClr val="accent1">
              <a:lumMod val="20000"/>
              <a:lumOff val="80000"/>
              <a:alpha val="5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M (score a coppie) dipende dalla matrice di </a:t>
            </a:r>
            <a:r>
              <a:rPr lang="it-IT" i="1" dirty="0" err="1">
                <a:solidFill>
                  <a:srgbClr val="0000FF"/>
                </a:solidFill>
              </a:rPr>
              <a:t>scoring</a:t>
            </a:r>
            <a:r>
              <a:rPr lang="it-IT" i="1" dirty="0">
                <a:solidFill>
                  <a:srgbClr val="0000FF"/>
                </a:solidFill>
              </a:rPr>
              <a:t> scelta (PAM250, …)</a:t>
            </a:r>
          </a:p>
        </p:txBody>
      </p:sp>
      <p:sp>
        <p:nvSpPr>
          <p:cNvPr id="7" name="Fumetto 3 6"/>
          <p:cNvSpPr/>
          <p:nvPr/>
        </p:nvSpPr>
        <p:spPr>
          <a:xfrm>
            <a:off x="6700183" y="4353050"/>
            <a:ext cx="2955910" cy="1577382"/>
          </a:xfrm>
          <a:prstGeom prst="wedgeEllipseCallout">
            <a:avLst>
              <a:gd name="adj1" fmla="val -43248"/>
              <a:gd name="adj2" fmla="val -70318"/>
            </a:avLst>
          </a:prstGeom>
          <a:solidFill>
            <a:schemeClr val="accent1">
              <a:lumMod val="20000"/>
              <a:lumOff val="80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1,2,3,4 già allineate</a:t>
            </a:r>
          </a:p>
          <a:p>
            <a:pPr algn="ctr"/>
            <a:r>
              <a:rPr lang="it-IT" i="1" dirty="0">
                <a:solidFill>
                  <a:srgbClr val="0000FF"/>
                </a:solidFill>
              </a:rPr>
              <a:t>Inizializziamo la matrice per allineare 5 </a:t>
            </a:r>
          </a:p>
        </p:txBody>
      </p:sp>
    </p:spTree>
    <p:extLst>
      <p:ext uri="{BB962C8B-B14F-4D97-AF65-F5344CB8AC3E}">
        <p14:creationId xmlns:p14="http://schemas.microsoft.com/office/powerpoint/2010/main" val="4451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0" y="134938"/>
            <a:ext cx="9144000"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3600" b="1">
                <a:solidFill>
                  <a:srgbClr val="CC0000"/>
                </a:solidFill>
              </a:rPr>
              <a:t>WORKING WITH BIOSEQUENCES</a:t>
            </a:r>
          </a:p>
          <a:p>
            <a:pPr algn="ctr"/>
            <a:r>
              <a:rPr lang="it-IT" sz="3200" b="1"/>
              <a:t>Alignments and similarity search</a:t>
            </a:r>
          </a:p>
        </p:txBody>
      </p:sp>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93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287300"/>
            <a:ext cx="8502197" cy="1143000"/>
          </a:xfrm>
        </p:spPr>
        <p:txBody>
          <a:bodyPr>
            <a:noAutofit/>
          </a:bodyPr>
          <a:lstStyle/>
          <a:p>
            <a:r>
              <a:rPr lang="it-IT" sz="3600" dirty="0">
                <a:solidFill>
                  <a:srgbClr val="0000FF"/>
                </a:solidFill>
                <a:latin typeface="Arial"/>
                <a:cs typeface="Arial"/>
              </a:rPr>
              <a:t>UN ALGORITMO CLASSICO</a:t>
            </a:r>
            <a:r>
              <a:rPr lang="it-IT" sz="3600" b="1" dirty="0">
                <a:solidFill>
                  <a:srgbClr val="0000FF"/>
                </a:solidFill>
                <a:latin typeface="Arial"/>
                <a:cs typeface="Arial"/>
              </a:rPr>
              <a:t>: </a:t>
            </a:r>
            <a:r>
              <a:rPr lang="it-IT" sz="3600" b="1" dirty="0" err="1">
                <a:solidFill>
                  <a:srgbClr val="000090"/>
                </a:solidFill>
                <a:latin typeface="Arial"/>
                <a:cs typeface="Arial"/>
              </a:rPr>
              <a:t>ClustalW</a:t>
            </a:r>
            <a:br>
              <a:rPr lang="it-IT" sz="3600" b="1" dirty="0">
                <a:solidFill>
                  <a:srgbClr val="000090"/>
                </a:solidFill>
                <a:latin typeface="Arial"/>
                <a:cs typeface="Arial"/>
              </a:rPr>
            </a:br>
            <a:br>
              <a:rPr lang="it-IT" sz="3600" b="1" dirty="0">
                <a:solidFill>
                  <a:srgbClr val="000090"/>
                </a:solidFill>
                <a:latin typeface="Arial"/>
                <a:cs typeface="Arial"/>
              </a:rPr>
            </a:br>
            <a:r>
              <a:rPr lang="it-IT" sz="3600" b="1" dirty="0">
                <a:solidFill>
                  <a:srgbClr val="FF0000"/>
                </a:solidFill>
                <a:latin typeface="Arial"/>
                <a:cs typeface="Arial"/>
              </a:rPr>
              <a:t>LIMITI</a:t>
            </a:r>
          </a:p>
        </p:txBody>
      </p:sp>
      <p:sp>
        <p:nvSpPr>
          <p:cNvPr id="3" name="Segnaposto contenuto 2"/>
          <p:cNvSpPr>
            <a:spLocks noGrp="1"/>
          </p:cNvSpPr>
          <p:nvPr>
            <p:ph idx="1"/>
          </p:nvPr>
        </p:nvSpPr>
        <p:spPr>
          <a:xfrm>
            <a:off x="202295" y="1805715"/>
            <a:ext cx="8688186" cy="4525963"/>
          </a:xfrm>
        </p:spPr>
        <p:txBody>
          <a:bodyPr>
            <a:noAutofit/>
          </a:bodyPr>
          <a:lstStyle/>
          <a:p>
            <a:pPr marL="342900" lvl="2" indent="-342900">
              <a:lnSpc>
                <a:spcPct val="110000"/>
              </a:lnSpc>
              <a:tabLst>
                <a:tab pos="169863" algn="l"/>
              </a:tabLst>
            </a:pPr>
            <a:r>
              <a:rPr lang="it-IT" sz="3200" dirty="0">
                <a:latin typeface="Arial"/>
                <a:cs typeface="Arial"/>
              </a:rPr>
              <a:t>Progressività: una volta che un allineamento è stato completato viene congelato</a:t>
            </a:r>
          </a:p>
          <a:p>
            <a:pPr marL="342900" lvl="2" indent="-342900">
              <a:lnSpc>
                <a:spcPct val="110000"/>
              </a:lnSpc>
              <a:tabLst>
                <a:tab pos="169863" algn="l"/>
              </a:tabLst>
            </a:pPr>
            <a:r>
              <a:rPr lang="it-IT" sz="3200" dirty="0">
                <a:latin typeface="Arial"/>
                <a:cs typeface="Arial"/>
              </a:rPr>
              <a:t>Non è possibile correggere errori a posteriori (problema del “minimo locale”)</a:t>
            </a:r>
          </a:p>
          <a:p>
            <a:pPr marL="342900" lvl="2" indent="-342900">
              <a:lnSpc>
                <a:spcPct val="110000"/>
              </a:lnSpc>
            </a:pPr>
            <a:r>
              <a:rPr lang="it-IT" sz="3200" dirty="0">
                <a:latin typeface="Arial"/>
                <a:cs typeface="Arial"/>
              </a:rPr>
              <a:t>Allineamenti meno accurati all’aumentare della divergenza</a:t>
            </a:r>
          </a:p>
          <a:p>
            <a:pPr marL="0" lvl="2" indent="0">
              <a:lnSpc>
                <a:spcPct val="110000"/>
              </a:lnSpc>
              <a:buNone/>
            </a:pPr>
            <a:r>
              <a:rPr lang="it-IT" sz="3200" dirty="0">
                <a:solidFill>
                  <a:srgbClr val="FF0000"/>
                </a:solidFill>
                <a:latin typeface="Arial"/>
                <a:cs typeface="Arial"/>
                <a:sym typeface="Wingdings"/>
              </a:rPr>
              <a:t> </a:t>
            </a:r>
            <a:r>
              <a:rPr lang="it-IT" sz="3200" dirty="0">
                <a:solidFill>
                  <a:srgbClr val="FF0000"/>
                </a:solidFill>
                <a:latin typeface="Arial"/>
                <a:cs typeface="Arial"/>
              </a:rPr>
              <a:t>Accorgimenti per migliorare l’accuratezza</a:t>
            </a:r>
          </a:p>
          <a:p>
            <a:pPr marL="342900" lvl="2" indent="-342900">
              <a:lnSpc>
                <a:spcPct val="110000"/>
              </a:lnSpc>
            </a:pPr>
            <a:endParaRPr lang="it-IT" sz="3200" dirty="0">
              <a:latin typeface="Arial"/>
              <a:cs typeface="Arial"/>
            </a:endParaRPr>
          </a:p>
          <a:p>
            <a:pPr marL="857250" lvl="2" indent="0">
              <a:buNone/>
            </a:pPr>
            <a:endParaRPr lang="it-IT" b="1" dirty="0">
              <a:latin typeface="Arial"/>
              <a:cs typeface="Arial"/>
            </a:endParaRPr>
          </a:p>
        </p:txBody>
      </p:sp>
    </p:spTree>
    <p:extLst>
      <p:ext uri="{BB962C8B-B14F-4D97-AF65-F5344CB8AC3E}">
        <p14:creationId xmlns:p14="http://schemas.microsoft.com/office/powerpoint/2010/main" val="368035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800" dirty="0">
              <a:solidFill>
                <a:srgbClr val="FF0000"/>
              </a:solidFill>
              <a:latin typeface="Arial"/>
              <a:cs typeface="Arial"/>
            </a:endParaRPr>
          </a:p>
          <a:p>
            <a:pPr marL="0" lvl="3" indent="0" algn="just">
              <a:buNone/>
              <a:tabLst>
                <a:tab pos="0" algn="l"/>
              </a:tabLst>
            </a:pPr>
            <a:r>
              <a:rPr lang="it-IT" sz="2400" dirty="0">
                <a:solidFill>
                  <a:srgbClr val="FF0000"/>
                </a:solidFill>
                <a:latin typeface="Arial"/>
                <a:cs typeface="Arial"/>
              </a:rPr>
              <a:t>ACCORGIMENTI PER MIGLIORARE L’ACCURATEZZA</a:t>
            </a:r>
          </a:p>
          <a:p>
            <a:pPr marL="0" lvl="3" indent="0" algn="just">
              <a:buNone/>
              <a:tabLst>
                <a:tab pos="0" algn="l"/>
              </a:tabLst>
            </a:pPr>
            <a:endParaRPr lang="it-IT" sz="2400" dirty="0">
              <a:solidFill>
                <a:srgbClr val="FF0000"/>
              </a:solidFill>
              <a:latin typeface="Arial"/>
              <a:cs typeface="Arial"/>
            </a:endParaRPr>
          </a:p>
          <a:p>
            <a:pPr marL="342900" lvl="3" indent="-342900" algn="just">
              <a:buFontTx/>
              <a:buChar char="-"/>
              <a:tabLst>
                <a:tab pos="0" algn="l"/>
              </a:tabLst>
            </a:pPr>
            <a:r>
              <a:rPr lang="it-IT" sz="2400" dirty="0">
                <a:latin typeface="Arial"/>
                <a:cs typeface="Arial"/>
              </a:rPr>
              <a:t>Le sequenze più simili possono contenere meno informazione</a:t>
            </a:r>
          </a:p>
          <a:p>
            <a:pPr marL="342900" lvl="3" indent="-342900" algn="just">
              <a:buFontTx/>
              <a:buChar char="-"/>
              <a:tabLst>
                <a:tab pos="0" algn="l"/>
              </a:tabLst>
            </a:pPr>
            <a:r>
              <a:rPr lang="it-IT" sz="2400" dirty="0">
                <a:latin typeface="Arial"/>
                <a:cs typeface="Arial"/>
              </a:rPr>
              <a:t>L’allineamento tra sequenze simili può influenzare l’allineamento finale</a:t>
            </a:r>
          </a:p>
          <a:p>
            <a:pPr marL="342900" lvl="3" indent="-342900" algn="just">
              <a:buFontTx/>
              <a:buChar char="-"/>
              <a:tabLst>
                <a:tab pos="0" algn="l"/>
              </a:tabLst>
            </a:pPr>
            <a:r>
              <a:rPr lang="it-IT" sz="2400" dirty="0">
                <a:latin typeface="Arial"/>
                <a:cs typeface="Arial"/>
              </a:rPr>
              <a:t>Le sequenze più divergenti sono difficili da allineare</a:t>
            </a:r>
          </a:p>
          <a:p>
            <a:pPr marL="342900" lvl="3" indent="-342900" algn="just">
              <a:buFontTx/>
              <a:buChar char="-"/>
              <a:tabLst>
                <a:tab pos="0" algn="l"/>
              </a:tabLst>
            </a:pPr>
            <a:endParaRPr lang="it-IT" sz="2400" dirty="0">
              <a:latin typeface="Arial"/>
              <a:cs typeface="Arial"/>
            </a:endParaRPr>
          </a:p>
          <a:p>
            <a:pPr marL="342900" lvl="2" indent="-342900" algn="just">
              <a:lnSpc>
                <a:spcPct val="110000"/>
              </a:lnSpc>
              <a:buFont typeface="Wingdings" charset="0"/>
              <a:buChar char="à"/>
            </a:pPr>
            <a:r>
              <a:rPr lang="it-IT" b="1" dirty="0">
                <a:solidFill>
                  <a:srgbClr val="FF0000"/>
                </a:solidFill>
                <a:latin typeface="Arial"/>
                <a:cs typeface="Arial"/>
              </a:rPr>
              <a:t> Pesatura delle sequenze in modo proporzionale dalla distanza dalla radice dell’albero guida </a:t>
            </a:r>
            <a:endParaRPr lang="it-IT" b="1" i="1" dirty="0">
              <a:solidFill>
                <a:srgbClr val="800000"/>
              </a:solidFill>
              <a:latin typeface="Arial"/>
              <a:cs typeface="Arial"/>
            </a:endParaRPr>
          </a:p>
          <a:p>
            <a:pPr marL="0" lvl="2" indent="0" algn="just">
              <a:lnSpc>
                <a:spcPct val="110000"/>
              </a:lnSpc>
              <a:buNone/>
            </a:pPr>
            <a:r>
              <a:rPr lang="it-IT" i="1" dirty="0">
                <a:solidFill>
                  <a:srgbClr val="800000"/>
                </a:solidFill>
                <a:latin typeface="Arial"/>
                <a:cs typeface="Arial"/>
              </a:rPr>
              <a:t>Inserimento di pesi nel calcolo della matrice dinamica</a:t>
            </a:r>
            <a:endParaRPr lang="it-IT" sz="2400" dirty="0">
              <a:latin typeface="Arial"/>
              <a:cs typeface="Arial"/>
            </a:endParaRPr>
          </a:p>
        </p:txBody>
      </p:sp>
    </p:spTree>
    <p:extLst>
      <p:ext uri="{BB962C8B-B14F-4D97-AF65-F5344CB8AC3E}">
        <p14:creationId xmlns:p14="http://schemas.microsoft.com/office/powerpoint/2010/main" val="326893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800" dirty="0">
              <a:solidFill>
                <a:srgbClr val="FF0000"/>
              </a:solidFill>
              <a:latin typeface="Arial"/>
              <a:cs typeface="Arial"/>
            </a:endParaRPr>
          </a:p>
          <a:p>
            <a:pPr marL="0" lvl="3" indent="0" algn="just">
              <a:buNone/>
              <a:tabLst>
                <a:tab pos="0" algn="l"/>
              </a:tabLst>
            </a:pPr>
            <a:r>
              <a:rPr lang="it-IT" sz="2400" dirty="0">
                <a:solidFill>
                  <a:srgbClr val="FF0000"/>
                </a:solidFill>
                <a:latin typeface="Arial"/>
                <a:cs typeface="Arial"/>
              </a:rPr>
              <a:t>ACCORGIMENTI PER MIGLIORARE L’ACCURATEZZA</a:t>
            </a:r>
          </a:p>
          <a:p>
            <a:pPr marL="0" lvl="3" indent="0" algn="just">
              <a:buNone/>
              <a:tabLst>
                <a:tab pos="0" algn="l"/>
              </a:tabLst>
            </a:pPr>
            <a:endParaRPr lang="it-IT" sz="800" dirty="0">
              <a:solidFill>
                <a:srgbClr val="FF0000"/>
              </a:solidFill>
              <a:latin typeface="Arial"/>
              <a:cs typeface="Arial"/>
            </a:endParaRPr>
          </a:p>
          <a:p>
            <a:pPr marL="342900" lvl="2" indent="-342900" algn="just">
              <a:lnSpc>
                <a:spcPct val="110000"/>
              </a:lnSpc>
              <a:buFontTx/>
              <a:buChar char="-"/>
            </a:pPr>
            <a:r>
              <a:rPr lang="it-IT" dirty="0">
                <a:latin typeface="Arial"/>
                <a:cs typeface="Arial"/>
              </a:rPr>
              <a:t>Il corretto posizionamento delle </a:t>
            </a:r>
            <a:r>
              <a:rPr lang="it-IT" dirty="0" err="1">
                <a:latin typeface="Arial"/>
                <a:cs typeface="Arial"/>
              </a:rPr>
              <a:t>indel</a:t>
            </a:r>
            <a:r>
              <a:rPr lang="it-IT" dirty="0">
                <a:latin typeface="Arial"/>
                <a:cs typeface="Arial"/>
              </a:rPr>
              <a:t> è critico</a:t>
            </a:r>
          </a:p>
          <a:p>
            <a:pPr marL="342900" lvl="2" indent="-342900" algn="just">
              <a:lnSpc>
                <a:spcPct val="110000"/>
              </a:lnSpc>
              <a:buFontTx/>
              <a:buChar char="-"/>
            </a:pPr>
            <a:r>
              <a:rPr lang="it-IT" dirty="0">
                <a:latin typeface="Arial"/>
                <a:cs typeface="Arial"/>
              </a:rPr>
              <a:t>Improbabile avere molte </a:t>
            </a:r>
            <a:r>
              <a:rPr lang="it-IT" dirty="0" err="1">
                <a:latin typeface="Arial"/>
                <a:cs typeface="Arial"/>
              </a:rPr>
              <a:t>indel</a:t>
            </a:r>
            <a:r>
              <a:rPr lang="it-IT" dirty="0">
                <a:latin typeface="Arial"/>
                <a:cs typeface="Arial"/>
              </a:rPr>
              <a:t> vicine</a:t>
            </a:r>
          </a:p>
          <a:p>
            <a:pPr marL="342900" lvl="2" indent="-342900" algn="just">
              <a:lnSpc>
                <a:spcPct val="110000"/>
              </a:lnSpc>
              <a:buFontTx/>
              <a:buChar char="-"/>
            </a:pPr>
            <a:r>
              <a:rPr lang="it-IT" dirty="0">
                <a:latin typeface="Arial"/>
                <a:cs typeface="Arial"/>
              </a:rPr>
              <a:t>Sequenze di lunghezza molto diversa?</a:t>
            </a:r>
            <a:endParaRPr lang="it-IT" b="1" dirty="0">
              <a:solidFill>
                <a:srgbClr val="FF0000"/>
              </a:solidFill>
              <a:latin typeface="Arial"/>
              <a:cs typeface="Arial"/>
            </a:endParaRPr>
          </a:p>
          <a:p>
            <a:pPr marL="342900" lvl="2" indent="-342900" algn="just">
              <a:lnSpc>
                <a:spcPct val="110000"/>
              </a:lnSpc>
              <a:buFont typeface="Wingdings" charset="0"/>
              <a:buChar char="à"/>
            </a:pPr>
            <a:r>
              <a:rPr lang="it-IT" b="1" dirty="0">
                <a:solidFill>
                  <a:srgbClr val="FF0000"/>
                </a:solidFill>
                <a:latin typeface="Arial"/>
                <a:cs typeface="Arial"/>
                <a:sym typeface="Wingdings"/>
              </a:rPr>
              <a:t>Correzione della funzione di penalizzazione delle </a:t>
            </a:r>
            <a:r>
              <a:rPr lang="it-IT" b="1" dirty="0" err="1">
                <a:solidFill>
                  <a:srgbClr val="FF0000"/>
                </a:solidFill>
                <a:latin typeface="Arial"/>
                <a:cs typeface="Arial"/>
                <a:sym typeface="Wingdings"/>
              </a:rPr>
              <a:t>indel</a:t>
            </a:r>
            <a:endParaRPr lang="it-IT" b="1" dirty="0">
              <a:solidFill>
                <a:srgbClr val="FF0000"/>
              </a:solidFill>
              <a:latin typeface="Arial"/>
              <a:cs typeface="Arial"/>
              <a:sym typeface="Wingdings"/>
            </a:endParaRPr>
          </a:p>
          <a:p>
            <a:pPr marL="0" lvl="2" indent="0" algn="just">
              <a:lnSpc>
                <a:spcPct val="110000"/>
              </a:lnSpc>
              <a:buNone/>
            </a:pPr>
            <a:r>
              <a:rPr lang="it-IT" dirty="0">
                <a:solidFill>
                  <a:srgbClr val="800000"/>
                </a:solidFill>
                <a:latin typeface="Arial"/>
                <a:cs typeface="Arial"/>
                <a:sym typeface="Wingdings"/>
              </a:rPr>
              <a:t>Penalizzazione variabile in base a:</a:t>
            </a:r>
          </a:p>
          <a:p>
            <a:pPr marL="342900" lvl="2" indent="-342900" algn="just">
              <a:lnSpc>
                <a:spcPct val="110000"/>
              </a:lnSpc>
              <a:buFontTx/>
              <a:buChar char="-"/>
            </a:pPr>
            <a:r>
              <a:rPr lang="it-IT" dirty="0">
                <a:solidFill>
                  <a:srgbClr val="800000"/>
                </a:solidFill>
                <a:latin typeface="Arial"/>
                <a:cs typeface="Arial"/>
                <a:sym typeface="Wingdings"/>
              </a:rPr>
              <a:t>Divergenza (+ divergenti, peso -)</a:t>
            </a:r>
          </a:p>
          <a:p>
            <a:pPr marL="342900" lvl="2" indent="-342900" algn="just">
              <a:lnSpc>
                <a:spcPct val="110000"/>
              </a:lnSpc>
              <a:buFontTx/>
              <a:buChar char="-"/>
            </a:pPr>
            <a:r>
              <a:rPr lang="it-IT" dirty="0">
                <a:solidFill>
                  <a:srgbClr val="800000"/>
                </a:solidFill>
                <a:latin typeface="Arial"/>
                <a:cs typeface="Arial"/>
                <a:sym typeface="Wingdings"/>
              </a:rPr>
              <a:t>Lunghezza </a:t>
            </a:r>
            <a:r>
              <a:rPr lang="it-IT" dirty="0" err="1">
                <a:solidFill>
                  <a:srgbClr val="800000"/>
                </a:solidFill>
                <a:latin typeface="Arial"/>
                <a:cs typeface="Arial"/>
                <a:sym typeface="Wingdings"/>
              </a:rPr>
              <a:t>seq</a:t>
            </a:r>
            <a:r>
              <a:rPr lang="it-IT" dirty="0">
                <a:solidFill>
                  <a:srgbClr val="800000"/>
                </a:solidFill>
                <a:latin typeface="Arial"/>
                <a:cs typeface="Arial"/>
                <a:sym typeface="Wingdings"/>
              </a:rPr>
              <a:t>. più corta (+ lunga, peso + ad es. con Log)</a:t>
            </a:r>
          </a:p>
          <a:p>
            <a:pPr marL="342900" lvl="2" indent="-342900" algn="just">
              <a:lnSpc>
                <a:spcPct val="110000"/>
              </a:lnSpc>
              <a:buFontTx/>
              <a:buChar char="-"/>
            </a:pPr>
            <a:r>
              <a:rPr lang="it-IT" dirty="0">
                <a:solidFill>
                  <a:srgbClr val="800000"/>
                </a:solidFill>
                <a:latin typeface="Arial"/>
                <a:cs typeface="Arial"/>
                <a:sym typeface="Wingdings"/>
              </a:rPr>
              <a:t>Differenza lunghezza sequenze (+differenza, peso -)</a:t>
            </a:r>
          </a:p>
          <a:p>
            <a:pPr marL="342900" lvl="2" indent="-342900" algn="just">
              <a:lnSpc>
                <a:spcPct val="110000"/>
              </a:lnSpc>
              <a:buFontTx/>
              <a:buChar char="-"/>
            </a:pPr>
            <a:endParaRPr lang="it-IT" sz="1800" dirty="0">
              <a:solidFill>
                <a:srgbClr val="800000"/>
              </a:solidFill>
              <a:latin typeface="Arial"/>
              <a:cs typeface="Arial"/>
              <a:sym typeface="Wingdings"/>
            </a:endParaRPr>
          </a:p>
          <a:p>
            <a:pPr marL="342900" lvl="2" indent="-342900" algn="just">
              <a:lnSpc>
                <a:spcPct val="110000"/>
              </a:lnSpc>
              <a:buFontTx/>
              <a:buChar char="-"/>
            </a:pPr>
            <a:r>
              <a:rPr lang="it-IT" dirty="0">
                <a:latin typeface="Arial"/>
                <a:cs typeface="Arial"/>
                <a:sym typeface="Wingdings"/>
              </a:rPr>
              <a:t>Similarità molto diversa tra le diverse </a:t>
            </a:r>
            <a:r>
              <a:rPr lang="it-IT" dirty="0" err="1">
                <a:latin typeface="Arial"/>
                <a:cs typeface="Arial"/>
                <a:sym typeface="Wingdings"/>
              </a:rPr>
              <a:t>seq</a:t>
            </a:r>
            <a:r>
              <a:rPr lang="it-IT" dirty="0">
                <a:latin typeface="Arial"/>
                <a:cs typeface="Arial"/>
                <a:sym typeface="Wingdings"/>
              </a:rPr>
              <a:t> da allineare?</a:t>
            </a:r>
          </a:p>
          <a:p>
            <a:pPr marL="342900" lvl="2" indent="-342900" algn="just">
              <a:lnSpc>
                <a:spcPct val="110000"/>
              </a:lnSpc>
              <a:buFont typeface="Wingdings" charset="0"/>
              <a:buChar char="à"/>
            </a:pPr>
            <a:r>
              <a:rPr lang="it-IT" b="1" dirty="0">
                <a:solidFill>
                  <a:srgbClr val="FF0000"/>
                </a:solidFill>
                <a:latin typeface="Arial"/>
                <a:cs typeface="Arial"/>
                <a:sym typeface="Wingdings"/>
              </a:rPr>
              <a:t>Variazione della matrice di punteggio</a:t>
            </a:r>
          </a:p>
          <a:p>
            <a:pPr marL="0" lvl="2" indent="0" algn="just">
              <a:lnSpc>
                <a:spcPct val="110000"/>
              </a:lnSpc>
              <a:buNone/>
            </a:pPr>
            <a:r>
              <a:rPr lang="it-IT" i="1" dirty="0">
                <a:solidFill>
                  <a:srgbClr val="800000"/>
                </a:solidFill>
                <a:latin typeface="Arial"/>
                <a:cs typeface="Arial"/>
                <a:sym typeface="Wingdings"/>
              </a:rPr>
              <a:t>Le varie fasi dell’</a:t>
            </a:r>
            <a:r>
              <a:rPr lang="it-IT" i="1" dirty="0" err="1">
                <a:solidFill>
                  <a:srgbClr val="800000"/>
                </a:solidFill>
                <a:latin typeface="Arial"/>
                <a:cs typeface="Arial"/>
                <a:sym typeface="Wingdings"/>
              </a:rPr>
              <a:t>allinemento</a:t>
            </a:r>
            <a:r>
              <a:rPr lang="it-IT" i="1" dirty="0">
                <a:solidFill>
                  <a:srgbClr val="800000"/>
                </a:solidFill>
                <a:latin typeface="Arial"/>
                <a:cs typeface="Arial"/>
                <a:sym typeface="Wingdings"/>
              </a:rPr>
              <a:t> progressivo possono usare matrici </a:t>
            </a:r>
            <a:r>
              <a:rPr lang="it-IT" i="1" dirty="0" err="1">
                <a:solidFill>
                  <a:srgbClr val="800000"/>
                </a:solidFill>
                <a:latin typeface="Arial"/>
                <a:cs typeface="Arial"/>
                <a:sym typeface="Wingdings"/>
              </a:rPr>
              <a:t>divese</a:t>
            </a:r>
            <a:r>
              <a:rPr lang="it-IT" i="1" dirty="0">
                <a:solidFill>
                  <a:srgbClr val="800000"/>
                </a:solidFill>
                <a:latin typeface="Arial"/>
                <a:cs typeface="Arial"/>
                <a:sym typeface="Wingdings"/>
              </a:rPr>
              <a:t> per l’inizializzazione</a:t>
            </a:r>
            <a:endParaRPr lang="it-IT" i="1" dirty="0">
              <a:solidFill>
                <a:srgbClr val="800000"/>
              </a:solidFill>
              <a:latin typeface="Arial"/>
              <a:cs typeface="Arial"/>
            </a:endParaRPr>
          </a:p>
          <a:p>
            <a:pPr marL="1314450" lvl="3" indent="0" algn="just">
              <a:buNone/>
            </a:pPr>
            <a:endParaRPr lang="it-IT" sz="2400" b="1" dirty="0">
              <a:latin typeface="Arial"/>
              <a:cs typeface="Arial"/>
            </a:endParaRPr>
          </a:p>
        </p:txBody>
      </p:sp>
    </p:spTree>
    <p:extLst>
      <p:ext uri="{BB962C8B-B14F-4D97-AF65-F5344CB8AC3E}">
        <p14:creationId xmlns:p14="http://schemas.microsoft.com/office/powerpoint/2010/main" val="378006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6212"/>
            <a:ext cx="8229600" cy="1143000"/>
          </a:xfrm>
        </p:spPr>
        <p:txBody>
          <a:bodyPr>
            <a:noAutofit/>
          </a:bodyPr>
          <a:lstStyle/>
          <a:p>
            <a:r>
              <a:rPr lang="it-IT" sz="3600" dirty="0" err="1">
                <a:solidFill>
                  <a:srgbClr val="000090"/>
                </a:solidFill>
                <a:latin typeface="Arial"/>
                <a:cs typeface="Arial"/>
              </a:rPr>
              <a:t>Clustal</a:t>
            </a:r>
            <a:r>
              <a:rPr lang="it-IT" sz="3600" dirty="0">
                <a:solidFill>
                  <a:srgbClr val="000090"/>
                </a:solidFill>
                <a:latin typeface="Arial"/>
                <a:cs typeface="Arial"/>
              </a:rPr>
              <a:t> Omega</a:t>
            </a:r>
          </a:p>
        </p:txBody>
      </p:sp>
      <p:sp>
        <p:nvSpPr>
          <p:cNvPr id="3" name="Segnaposto contenuto 2"/>
          <p:cNvSpPr>
            <a:spLocks noGrp="1"/>
          </p:cNvSpPr>
          <p:nvPr>
            <p:ph idx="1"/>
          </p:nvPr>
        </p:nvSpPr>
        <p:spPr>
          <a:xfrm>
            <a:off x="191057" y="754514"/>
            <a:ext cx="8768340" cy="5527538"/>
          </a:xfrm>
        </p:spPr>
        <p:txBody>
          <a:bodyPr>
            <a:noAutofit/>
          </a:bodyPr>
          <a:lstStyle/>
          <a:p>
            <a:pPr marL="346075" lvl="2" indent="-342900" algn="just">
              <a:spcBef>
                <a:spcPts val="1000"/>
              </a:spcBef>
            </a:pPr>
            <a:r>
              <a:rPr lang="it-IT" sz="2300" dirty="0" err="1">
                <a:latin typeface="Arial"/>
                <a:cs typeface="Arial"/>
              </a:rPr>
              <a:t>Uses</a:t>
            </a:r>
            <a:r>
              <a:rPr lang="it-IT" sz="2300" dirty="0">
                <a:latin typeface="Arial"/>
                <a:cs typeface="Arial"/>
              </a:rPr>
              <a:t> a </a:t>
            </a:r>
            <a:r>
              <a:rPr lang="it-IT" sz="2300" dirty="0" err="1">
                <a:latin typeface="Arial"/>
                <a:cs typeface="Arial"/>
              </a:rPr>
              <a:t>modified</a:t>
            </a:r>
            <a:r>
              <a:rPr lang="it-IT" sz="2300" dirty="0">
                <a:latin typeface="Arial"/>
                <a:cs typeface="Arial"/>
              </a:rPr>
              <a:t> </a:t>
            </a:r>
            <a:r>
              <a:rPr lang="it-IT" sz="2300" dirty="0" err="1">
                <a:latin typeface="Arial"/>
                <a:cs typeface="Arial"/>
              </a:rPr>
              <a:t>version</a:t>
            </a:r>
            <a:r>
              <a:rPr lang="it-IT" sz="2300" dirty="0">
                <a:latin typeface="Arial"/>
                <a:cs typeface="Arial"/>
              </a:rPr>
              <a:t> of </a:t>
            </a:r>
            <a:r>
              <a:rPr lang="it-IT" sz="2300" dirty="0" err="1">
                <a:latin typeface="Arial"/>
                <a:cs typeface="Arial"/>
              </a:rPr>
              <a:t>mBed</a:t>
            </a:r>
            <a:r>
              <a:rPr lang="it-IT" sz="2300" dirty="0">
                <a:latin typeface="Arial"/>
                <a:cs typeface="Arial"/>
              </a:rPr>
              <a:t>  (</a:t>
            </a:r>
            <a:r>
              <a:rPr lang="it-IT" sz="2300" dirty="0" err="1">
                <a:latin typeface="Arial"/>
                <a:cs typeface="Arial"/>
              </a:rPr>
              <a:t>complexity</a:t>
            </a:r>
            <a:r>
              <a:rPr lang="it-IT" sz="2300" dirty="0">
                <a:latin typeface="Arial"/>
                <a:cs typeface="Arial"/>
              </a:rPr>
              <a:t> of O(</a:t>
            </a:r>
            <a:r>
              <a:rPr lang="it-IT" sz="2300" i="1" dirty="0" err="1">
                <a:latin typeface="Arial"/>
                <a:cs typeface="Arial"/>
              </a:rPr>
              <a:t>N</a:t>
            </a:r>
            <a:r>
              <a:rPr lang="it-IT" sz="2300" dirty="0">
                <a:latin typeface="Arial"/>
                <a:cs typeface="Arial"/>
              </a:rPr>
              <a:t> log </a:t>
            </a:r>
            <a:r>
              <a:rPr lang="it-IT" sz="2300" i="1" dirty="0" err="1">
                <a:latin typeface="Arial"/>
                <a:cs typeface="Arial"/>
              </a:rPr>
              <a:t>N</a:t>
            </a:r>
            <a:r>
              <a:rPr lang="it-IT" sz="2300" dirty="0">
                <a:latin typeface="Arial"/>
                <a:cs typeface="Arial"/>
              </a:rPr>
              <a:t>) ) to produce guide </a:t>
            </a:r>
            <a:r>
              <a:rPr lang="it-IT" sz="2300" dirty="0" err="1">
                <a:latin typeface="Arial"/>
                <a:cs typeface="Arial"/>
              </a:rPr>
              <a:t>trees</a:t>
            </a:r>
            <a:r>
              <a:rPr lang="it-IT" sz="2300" dirty="0">
                <a:latin typeface="Arial"/>
                <a:cs typeface="Arial"/>
              </a:rPr>
              <a:t> </a:t>
            </a:r>
            <a:r>
              <a:rPr lang="it-IT" sz="2300" dirty="0" err="1">
                <a:latin typeface="Arial"/>
                <a:cs typeface="Arial"/>
              </a:rPr>
              <a:t>that</a:t>
            </a:r>
            <a:r>
              <a:rPr lang="it-IT" sz="2300" dirty="0">
                <a:latin typeface="Arial"/>
                <a:cs typeface="Arial"/>
              </a:rPr>
              <a:t> are just </a:t>
            </a:r>
            <a:r>
              <a:rPr lang="it-IT" sz="2300" dirty="0" err="1">
                <a:latin typeface="Arial"/>
                <a:cs typeface="Arial"/>
              </a:rPr>
              <a:t>as</a:t>
            </a:r>
            <a:r>
              <a:rPr lang="it-IT" sz="2300" dirty="0">
                <a:latin typeface="Arial"/>
                <a:cs typeface="Arial"/>
              </a:rPr>
              <a:t> accurate </a:t>
            </a:r>
            <a:r>
              <a:rPr lang="it-IT" sz="2300" dirty="0" err="1">
                <a:latin typeface="Arial"/>
                <a:cs typeface="Arial"/>
              </a:rPr>
              <a:t>as</a:t>
            </a:r>
            <a:r>
              <a:rPr lang="it-IT" sz="2300" dirty="0">
                <a:latin typeface="Arial"/>
                <a:cs typeface="Arial"/>
              </a:rPr>
              <a:t> </a:t>
            </a:r>
            <a:r>
              <a:rPr lang="it-IT" sz="2300" dirty="0" err="1">
                <a:latin typeface="Arial"/>
                <a:cs typeface="Arial"/>
              </a:rPr>
              <a:t>those</a:t>
            </a:r>
            <a:r>
              <a:rPr lang="it-IT" sz="2300" dirty="0">
                <a:latin typeface="Arial"/>
                <a:cs typeface="Arial"/>
              </a:rPr>
              <a:t> from </a:t>
            </a:r>
            <a:r>
              <a:rPr lang="it-IT" sz="2300" dirty="0" err="1">
                <a:latin typeface="Arial"/>
                <a:cs typeface="Arial"/>
              </a:rPr>
              <a:t>conventional</a:t>
            </a:r>
            <a:r>
              <a:rPr lang="it-IT" sz="2300" dirty="0">
                <a:latin typeface="Arial"/>
                <a:cs typeface="Arial"/>
              </a:rPr>
              <a:t> </a:t>
            </a:r>
            <a:r>
              <a:rPr lang="it-IT" sz="2300" dirty="0" err="1">
                <a:latin typeface="Arial"/>
                <a:cs typeface="Arial"/>
              </a:rPr>
              <a:t>methods</a:t>
            </a:r>
            <a:r>
              <a:rPr lang="it-IT" sz="2300" dirty="0">
                <a:latin typeface="Arial"/>
                <a:cs typeface="Arial"/>
              </a:rPr>
              <a:t>. </a:t>
            </a:r>
          </a:p>
          <a:p>
            <a:pPr marL="801688" lvl="2" indent="0" algn="just">
              <a:spcBef>
                <a:spcPts val="1000"/>
              </a:spcBef>
              <a:buNone/>
            </a:pPr>
            <a:r>
              <a:rPr lang="it-IT" sz="2000" dirty="0" err="1">
                <a:latin typeface="Arial"/>
                <a:cs typeface="Arial"/>
              </a:rPr>
              <a:t>mBed</a:t>
            </a:r>
            <a:r>
              <a:rPr lang="it-IT" sz="2000" dirty="0">
                <a:latin typeface="Arial"/>
                <a:cs typeface="Arial"/>
              </a:rPr>
              <a:t> </a:t>
            </a:r>
            <a:r>
              <a:rPr lang="it-IT" sz="2000" dirty="0" err="1">
                <a:latin typeface="Arial"/>
                <a:cs typeface="Arial"/>
              </a:rPr>
              <a:t>works</a:t>
            </a:r>
            <a:r>
              <a:rPr lang="it-IT" sz="2000" dirty="0">
                <a:latin typeface="Arial"/>
                <a:cs typeface="Arial"/>
              </a:rPr>
              <a:t> by ‘</a:t>
            </a:r>
            <a:r>
              <a:rPr lang="it-IT" sz="2000" dirty="0" err="1">
                <a:latin typeface="Arial"/>
                <a:cs typeface="Arial"/>
              </a:rPr>
              <a:t>emBedding</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in a </a:t>
            </a:r>
            <a:r>
              <a:rPr lang="it-IT" sz="2000" dirty="0" err="1">
                <a:latin typeface="Arial"/>
                <a:cs typeface="Arial"/>
              </a:rPr>
              <a:t>space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dimensions</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i="1" dirty="0" err="1">
                <a:latin typeface="Arial"/>
                <a:cs typeface="Arial"/>
              </a:rPr>
              <a:t>n</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proportional</a:t>
            </a:r>
            <a:r>
              <a:rPr lang="it-IT" sz="2000" dirty="0">
                <a:latin typeface="Arial"/>
                <a:cs typeface="Arial"/>
              </a:rPr>
              <a:t> to log </a:t>
            </a:r>
            <a:r>
              <a:rPr lang="it-IT" sz="2000" i="1" dirty="0">
                <a:latin typeface="Arial"/>
                <a:cs typeface="Arial"/>
              </a:rPr>
              <a:t>N</a:t>
            </a:r>
            <a:r>
              <a:rPr lang="it-IT" sz="2000" dirty="0">
                <a:latin typeface="Arial"/>
                <a:cs typeface="Arial"/>
              </a:rPr>
              <a:t>. </a:t>
            </a:r>
          </a:p>
          <a:p>
            <a:pPr marL="801688" lvl="2" indent="0" algn="just">
              <a:spcBef>
                <a:spcPts val="1000"/>
              </a:spcBef>
              <a:buNone/>
            </a:pP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then</a:t>
            </a:r>
            <a:r>
              <a:rPr lang="it-IT" sz="2000" dirty="0">
                <a:latin typeface="Arial"/>
                <a:cs typeface="Arial"/>
              </a:rPr>
              <a:t> </a:t>
            </a:r>
            <a:r>
              <a:rPr lang="it-IT" sz="2000" dirty="0" err="1">
                <a:latin typeface="Arial"/>
                <a:cs typeface="Arial"/>
              </a:rPr>
              <a:t>replaced</a:t>
            </a:r>
            <a:r>
              <a:rPr lang="it-IT" sz="2000" dirty="0">
                <a:latin typeface="Arial"/>
                <a:cs typeface="Arial"/>
              </a:rPr>
              <a:t> by an </a:t>
            </a:r>
            <a:r>
              <a:rPr lang="it-IT" sz="2000" i="1" dirty="0" err="1">
                <a:latin typeface="Arial"/>
                <a:cs typeface="Arial"/>
              </a:rPr>
              <a:t>n</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vector</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simply</a:t>
            </a:r>
            <a:r>
              <a:rPr lang="it-IT" sz="2000" dirty="0">
                <a:latin typeface="Arial"/>
                <a:cs typeface="Arial"/>
              </a:rPr>
              <a:t> the </a:t>
            </a:r>
            <a:r>
              <a:rPr lang="it-IT" sz="2000" dirty="0" err="1">
                <a:latin typeface="Arial"/>
                <a:cs typeface="Arial"/>
              </a:rPr>
              <a:t>distance</a:t>
            </a:r>
            <a:r>
              <a:rPr lang="it-IT" sz="2000" dirty="0">
                <a:latin typeface="Arial"/>
                <a:cs typeface="Arial"/>
              </a:rPr>
              <a:t> to </a:t>
            </a:r>
            <a:r>
              <a:rPr lang="it-IT" sz="2000" dirty="0" err="1">
                <a:latin typeface="Arial"/>
                <a:cs typeface="Arial"/>
              </a:rPr>
              <a:t>one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reference</a:t>
            </a:r>
            <a:r>
              <a:rPr lang="it-IT" sz="2000" dirty="0">
                <a:latin typeface="Arial"/>
                <a:cs typeface="Arial"/>
              </a:rPr>
              <a:t> </a:t>
            </a:r>
            <a:r>
              <a:rPr lang="it-IT" sz="2000" dirty="0" err="1">
                <a:latin typeface="Arial"/>
                <a:cs typeface="Arial"/>
              </a:rPr>
              <a:t>sequences</a:t>
            </a:r>
            <a:r>
              <a:rPr lang="it-IT" sz="2000" dirty="0">
                <a:latin typeface="Arial"/>
                <a:cs typeface="Arial"/>
              </a:rPr>
              <a:t>.' </a:t>
            </a:r>
          </a:p>
          <a:p>
            <a:pPr marL="801688" lvl="2" indent="0" algn="just">
              <a:spcBef>
                <a:spcPts val="1000"/>
              </a:spcBef>
              <a:buNone/>
            </a:pPr>
            <a:r>
              <a:rPr lang="it-IT" sz="2000" dirty="0" err="1">
                <a:latin typeface="Arial"/>
                <a:cs typeface="Arial"/>
              </a:rPr>
              <a:t>These</a:t>
            </a:r>
            <a:r>
              <a:rPr lang="it-IT" sz="2000" dirty="0">
                <a:latin typeface="Arial"/>
                <a:cs typeface="Arial"/>
              </a:rPr>
              <a:t> </a:t>
            </a:r>
            <a:r>
              <a:rPr lang="it-IT" sz="2000" dirty="0" err="1">
                <a:latin typeface="Arial"/>
                <a:cs typeface="Arial"/>
              </a:rPr>
              <a:t>vectors</a:t>
            </a:r>
            <a:r>
              <a:rPr lang="it-IT" sz="2000" dirty="0">
                <a:latin typeface="Arial"/>
                <a:cs typeface="Arial"/>
              </a:rPr>
              <a:t> can </a:t>
            </a:r>
            <a:r>
              <a:rPr lang="it-IT" sz="2000" dirty="0" err="1">
                <a:latin typeface="Arial"/>
                <a:cs typeface="Arial"/>
              </a:rPr>
              <a:t>then</a:t>
            </a:r>
            <a:r>
              <a:rPr lang="it-IT" sz="2000" dirty="0">
                <a:latin typeface="Arial"/>
                <a:cs typeface="Arial"/>
              </a:rPr>
              <a:t> be </a:t>
            </a:r>
            <a:r>
              <a:rPr lang="it-IT" sz="2000" dirty="0" err="1">
                <a:latin typeface="Arial"/>
                <a:cs typeface="Arial"/>
              </a:rPr>
              <a:t>clustered</a:t>
            </a:r>
            <a:r>
              <a:rPr lang="it-IT" sz="2000" dirty="0">
                <a:latin typeface="Arial"/>
                <a:cs typeface="Arial"/>
              </a:rPr>
              <a:t> </a:t>
            </a:r>
            <a:r>
              <a:rPr lang="it-IT" sz="2000" dirty="0" err="1">
                <a:latin typeface="Arial"/>
                <a:cs typeface="Arial"/>
              </a:rPr>
              <a:t>extremely</a:t>
            </a:r>
            <a:r>
              <a:rPr lang="it-IT" sz="2000" dirty="0">
                <a:latin typeface="Arial"/>
                <a:cs typeface="Arial"/>
              </a:rPr>
              <a:t> </a:t>
            </a:r>
            <a:r>
              <a:rPr lang="it-IT" sz="2000" dirty="0" err="1">
                <a:latin typeface="Arial"/>
                <a:cs typeface="Arial"/>
              </a:rPr>
              <a:t>quickly</a:t>
            </a:r>
            <a:r>
              <a:rPr lang="it-IT" sz="2000" dirty="0">
                <a:latin typeface="Arial"/>
                <a:cs typeface="Arial"/>
              </a:rPr>
              <a:t> by standard </a:t>
            </a:r>
            <a:r>
              <a:rPr lang="it-IT" sz="2000" dirty="0" err="1">
                <a:latin typeface="Arial"/>
                <a:cs typeface="Arial"/>
              </a:rPr>
              <a:t>methods</a:t>
            </a:r>
            <a:r>
              <a:rPr lang="it-IT" sz="2000" dirty="0">
                <a:latin typeface="Arial"/>
                <a:cs typeface="Arial"/>
              </a:rPr>
              <a:t> </a:t>
            </a:r>
            <a:r>
              <a:rPr lang="it-IT" sz="2000" dirty="0" err="1">
                <a:latin typeface="Arial"/>
                <a:cs typeface="Arial"/>
              </a:rPr>
              <a:t>such</a:t>
            </a:r>
            <a:r>
              <a:rPr lang="it-IT" sz="2000" dirty="0">
                <a:latin typeface="Arial"/>
                <a:cs typeface="Arial"/>
              </a:rPr>
              <a:t> </a:t>
            </a:r>
            <a:r>
              <a:rPr lang="it-IT" sz="2000" dirty="0" err="1">
                <a:latin typeface="Arial"/>
                <a:cs typeface="Arial"/>
              </a:rPr>
              <a:t>as</a:t>
            </a:r>
            <a:r>
              <a:rPr lang="it-IT" sz="2000" dirty="0">
                <a:latin typeface="Arial"/>
                <a:cs typeface="Arial"/>
              </a:rPr>
              <a:t> K-</a:t>
            </a:r>
            <a:r>
              <a:rPr lang="it-IT" sz="2000" dirty="0" err="1">
                <a:latin typeface="Arial"/>
                <a:cs typeface="Arial"/>
              </a:rPr>
              <a:t>means</a:t>
            </a:r>
            <a:r>
              <a:rPr lang="it-IT" sz="2000" dirty="0">
                <a:latin typeface="Arial"/>
                <a:cs typeface="Arial"/>
              </a:rPr>
              <a:t> or UPGMA. </a:t>
            </a:r>
          </a:p>
          <a:p>
            <a:pPr marL="346075" lvl="2" indent="-342900" algn="just">
              <a:spcBef>
                <a:spcPts val="1000"/>
              </a:spcBef>
            </a:pPr>
            <a:r>
              <a:rPr lang="it-IT" sz="2300" dirty="0" err="1">
                <a:latin typeface="Arial"/>
                <a:cs typeface="Arial"/>
              </a:rPr>
              <a:t>Alignments</a:t>
            </a:r>
            <a:r>
              <a:rPr lang="it-IT" sz="2300" dirty="0">
                <a:latin typeface="Arial"/>
                <a:cs typeface="Arial"/>
              </a:rPr>
              <a:t> are </a:t>
            </a:r>
            <a:r>
              <a:rPr lang="it-IT" sz="2300" dirty="0" err="1">
                <a:latin typeface="Arial"/>
                <a:cs typeface="Arial"/>
              </a:rPr>
              <a:t>then</a:t>
            </a:r>
            <a:r>
              <a:rPr lang="it-IT" sz="2300" dirty="0">
                <a:latin typeface="Arial"/>
                <a:cs typeface="Arial"/>
              </a:rPr>
              <a:t> </a:t>
            </a:r>
            <a:r>
              <a:rPr lang="it-IT" sz="2300" dirty="0" err="1">
                <a:latin typeface="Arial"/>
                <a:cs typeface="Arial"/>
              </a:rPr>
              <a:t>computed</a:t>
            </a:r>
            <a:r>
              <a:rPr lang="it-IT" sz="2300" dirty="0">
                <a:latin typeface="Arial"/>
                <a:cs typeface="Arial"/>
              </a:rPr>
              <a:t> </a:t>
            </a:r>
            <a:r>
              <a:rPr lang="it-IT" sz="2300" dirty="0" err="1">
                <a:latin typeface="Arial"/>
                <a:cs typeface="Arial"/>
              </a:rPr>
              <a:t>using</a:t>
            </a:r>
            <a:r>
              <a:rPr lang="it-IT" sz="2300" dirty="0">
                <a:latin typeface="Arial"/>
                <a:cs typeface="Arial"/>
              </a:rPr>
              <a:t> the </a:t>
            </a:r>
            <a:r>
              <a:rPr lang="it-IT" sz="2300" dirty="0" err="1">
                <a:latin typeface="Arial"/>
                <a:cs typeface="Arial"/>
              </a:rPr>
              <a:t>very</a:t>
            </a:r>
            <a:r>
              <a:rPr lang="it-IT" sz="2300" dirty="0">
                <a:latin typeface="Arial"/>
                <a:cs typeface="Arial"/>
              </a:rPr>
              <a:t> accurate </a:t>
            </a:r>
            <a:r>
              <a:rPr lang="it-IT" sz="2300" dirty="0" err="1">
                <a:latin typeface="Arial"/>
                <a:cs typeface="Arial"/>
              </a:rPr>
              <a:t>HHalign</a:t>
            </a:r>
            <a:r>
              <a:rPr lang="it-IT" sz="2300" dirty="0">
                <a:latin typeface="Arial"/>
                <a:cs typeface="Arial"/>
              </a:rPr>
              <a:t> package </a:t>
            </a:r>
            <a:r>
              <a:rPr lang="it-IT" sz="2300" dirty="0" err="1">
                <a:latin typeface="Arial"/>
                <a:cs typeface="Arial"/>
              </a:rPr>
              <a:t>which</a:t>
            </a:r>
            <a:r>
              <a:rPr lang="it-IT" sz="2300" dirty="0">
                <a:latin typeface="Arial"/>
                <a:cs typeface="Arial"/>
              </a:rPr>
              <a:t> </a:t>
            </a:r>
            <a:r>
              <a:rPr lang="it-IT" sz="2300" dirty="0" err="1">
                <a:latin typeface="Arial"/>
                <a:cs typeface="Arial"/>
              </a:rPr>
              <a:t>aligns</a:t>
            </a:r>
            <a:r>
              <a:rPr lang="it-IT" sz="2300" dirty="0">
                <a:latin typeface="Arial"/>
                <a:cs typeface="Arial"/>
              </a:rPr>
              <a:t> </a:t>
            </a:r>
            <a:r>
              <a:rPr lang="it-IT" sz="2300" dirty="0" err="1">
                <a:latin typeface="Arial"/>
                <a:cs typeface="Arial"/>
              </a:rPr>
              <a:t>two</a:t>
            </a:r>
            <a:r>
              <a:rPr lang="it-IT" sz="2300" dirty="0">
                <a:latin typeface="Arial"/>
                <a:cs typeface="Arial"/>
              </a:rPr>
              <a:t> </a:t>
            </a:r>
            <a:r>
              <a:rPr lang="it-IT" sz="2300" dirty="0" err="1">
                <a:latin typeface="Arial"/>
                <a:cs typeface="Arial"/>
              </a:rPr>
              <a:t>profile</a:t>
            </a:r>
            <a:r>
              <a:rPr lang="it-IT" sz="2300" dirty="0">
                <a:latin typeface="Arial"/>
                <a:cs typeface="Arial"/>
              </a:rPr>
              <a:t> </a:t>
            </a:r>
            <a:r>
              <a:rPr lang="it-IT" sz="2300" dirty="0" err="1">
                <a:latin typeface="Arial"/>
                <a:cs typeface="Arial"/>
              </a:rPr>
              <a:t>hidden</a:t>
            </a:r>
            <a:r>
              <a:rPr lang="it-IT" sz="2300" dirty="0">
                <a:latin typeface="Arial"/>
                <a:cs typeface="Arial"/>
              </a:rPr>
              <a:t> </a:t>
            </a:r>
            <a:r>
              <a:rPr lang="it-IT" sz="2300" dirty="0" err="1">
                <a:latin typeface="Arial"/>
                <a:cs typeface="Arial"/>
              </a:rPr>
              <a:t>Markov</a:t>
            </a:r>
            <a:r>
              <a:rPr lang="it-IT" sz="2300" dirty="0">
                <a:latin typeface="Arial"/>
                <a:cs typeface="Arial"/>
              </a:rPr>
              <a:t> model</a:t>
            </a:r>
          </a:p>
          <a:p>
            <a:pPr marL="346075" lvl="2" indent="-342900" algn="just">
              <a:spcBef>
                <a:spcPts val="1000"/>
              </a:spcBef>
            </a:pPr>
            <a:r>
              <a:rPr lang="it-IT" sz="2300" dirty="0" err="1">
                <a:latin typeface="Arial"/>
                <a:cs typeface="Arial"/>
              </a:rPr>
              <a:t>Additional</a:t>
            </a:r>
            <a:r>
              <a:rPr lang="it-IT" sz="2300" dirty="0">
                <a:latin typeface="Arial"/>
                <a:cs typeface="Arial"/>
              </a:rPr>
              <a:t> </a:t>
            </a:r>
            <a:r>
              <a:rPr lang="it-IT" sz="2300" dirty="0" err="1">
                <a:latin typeface="Arial"/>
                <a:cs typeface="Arial"/>
              </a:rPr>
              <a:t>features</a:t>
            </a:r>
            <a:r>
              <a:rPr lang="it-IT" sz="2300" dirty="0">
                <a:latin typeface="Arial"/>
                <a:cs typeface="Arial"/>
              </a:rPr>
              <a:t> for </a:t>
            </a:r>
            <a:r>
              <a:rPr lang="it-IT" sz="2300" dirty="0" err="1">
                <a:latin typeface="Arial"/>
                <a:cs typeface="Arial"/>
              </a:rPr>
              <a:t>adding</a:t>
            </a:r>
            <a:r>
              <a:rPr lang="it-IT" sz="2300" dirty="0">
                <a:latin typeface="Arial"/>
                <a:cs typeface="Arial"/>
              </a:rPr>
              <a:t> </a:t>
            </a:r>
            <a:r>
              <a:rPr lang="it-IT" sz="2300" dirty="0" err="1">
                <a:latin typeface="Arial"/>
                <a:cs typeface="Arial"/>
              </a:rPr>
              <a:t>sequences</a:t>
            </a:r>
            <a:r>
              <a:rPr lang="it-IT" sz="2300" dirty="0">
                <a:latin typeface="Arial"/>
                <a:cs typeface="Arial"/>
              </a:rPr>
              <a:t> to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or for </a:t>
            </a:r>
            <a:r>
              <a:rPr lang="it-IT" sz="2300" dirty="0" err="1">
                <a:latin typeface="Arial"/>
                <a:cs typeface="Arial"/>
              </a:rPr>
              <a:t>using</a:t>
            </a:r>
            <a:r>
              <a:rPr lang="it-IT" sz="2300" dirty="0">
                <a:latin typeface="Arial"/>
                <a:cs typeface="Arial"/>
              </a:rPr>
              <a:t>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to help </a:t>
            </a:r>
            <a:r>
              <a:rPr lang="it-IT" sz="2300" dirty="0" err="1">
                <a:latin typeface="Arial"/>
                <a:cs typeface="Arial"/>
              </a:rPr>
              <a:t>align</a:t>
            </a:r>
            <a:r>
              <a:rPr lang="it-IT" sz="2300" dirty="0">
                <a:latin typeface="Arial"/>
                <a:cs typeface="Arial"/>
              </a:rPr>
              <a:t> new </a:t>
            </a:r>
            <a:r>
              <a:rPr lang="it-IT" sz="2300" dirty="0" err="1">
                <a:latin typeface="Arial"/>
                <a:cs typeface="Arial"/>
              </a:rPr>
              <a:t>sequences</a:t>
            </a:r>
            <a:r>
              <a:rPr lang="it-IT" sz="2300" dirty="0">
                <a:latin typeface="Arial"/>
                <a:cs typeface="Arial"/>
              </a:rPr>
              <a:t>. </a:t>
            </a:r>
          </a:p>
          <a:p>
            <a:pPr marL="346075" lvl="2" indent="-342900" algn="just">
              <a:spcBef>
                <a:spcPts val="1000"/>
              </a:spcBef>
            </a:pPr>
            <a:r>
              <a:rPr lang="it-IT" sz="2300" dirty="0" err="1">
                <a:latin typeface="Arial"/>
                <a:cs typeface="Arial"/>
              </a:rPr>
              <a:t>Users</a:t>
            </a:r>
            <a:r>
              <a:rPr lang="it-IT" sz="2300" dirty="0">
                <a:latin typeface="Arial"/>
                <a:cs typeface="Arial"/>
              </a:rPr>
              <a:t> can </a:t>
            </a:r>
            <a:r>
              <a:rPr lang="it-IT" sz="2300" dirty="0" err="1">
                <a:latin typeface="Arial"/>
                <a:cs typeface="Arial"/>
              </a:rPr>
              <a:t>specify</a:t>
            </a:r>
            <a:r>
              <a:rPr lang="it-IT" sz="2300" dirty="0">
                <a:latin typeface="Arial"/>
                <a:cs typeface="Arial"/>
              </a:rPr>
              <a:t> a </a:t>
            </a:r>
            <a:r>
              <a:rPr lang="it-IT" sz="2300" dirty="0" err="1">
                <a:latin typeface="Arial"/>
                <a:cs typeface="Arial"/>
              </a:rPr>
              <a:t>profile</a:t>
            </a:r>
            <a:r>
              <a:rPr lang="it-IT" sz="2300" dirty="0">
                <a:latin typeface="Arial"/>
                <a:cs typeface="Arial"/>
              </a:rPr>
              <a:t> HMM </a:t>
            </a:r>
            <a:r>
              <a:rPr lang="it-IT" sz="2300" dirty="0" err="1">
                <a:latin typeface="Arial"/>
                <a:cs typeface="Arial"/>
              </a:rPr>
              <a:t>that</a:t>
            </a:r>
            <a:r>
              <a:rPr lang="it-IT" sz="2300" dirty="0">
                <a:latin typeface="Arial"/>
                <a:cs typeface="Arial"/>
              </a:rPr>
              <a:t> </a:t>
            </a:r>
            <a:r>
              <a:rPr lang="it-IT" sz="2300" dirty="0" err="1">
                <a:latin typeface="Arial"/>
                <a:cs typeface="Arial"/>
              </a:rPr>
              <a:t>is</a:t>
            </a:r>
            <a:r>
              <a:rPr lang="it-IT" sz="2300" dirty="0">
                <a:latin typeface="Arial"/>
                <a:cs typeface="Arial"/>
              </a:rPr>
              <a:t> </a:t>
            </a:r>
            <a:r>
              <a:rPr lang="it-IT" sz="2300" dirty="0" err="1">
                <a:latin typeface="Arial"/>
                <a:cs typeface="Arial"/>
              </a:rPr>
              <a:t>derived</a:t>
            </a:r>
            <a:r>
              <a:rPr lang="it-IT" sz="2300" dirty="0">
                <a:latin typeface="Arial"/>
                <a:cs typeface="Arial"/>
              </a:rPr>
              <a:t> from an </a:t>
            </a:r>
            <a:r>
              <a:rPr lang="it-IT" sz="2300" dirty="0" err="1">
                <a:latin typeface="Arial"/>
                <a:cs typeface="Arial"/>
              </a:rPr>
              <a:t>alignment</a:t>
            </a:r>
            <a:r>
              <a:rPr lang="it-IT" sz="2300" dirty="0">
                <a:latin typeface="Arial"/>
                <a:cs typeface="Arial"/>
              </a:rPr>
              <a:t> of </a:t>
            </a:r>
            <a:r>
              <a:rPr lang="it-IT" sz="2300" dirty="0" err="1">
                <a:latin typeface="Arial"/>
                <a:cs typeface="Arial"/>
              </a:rPr>
              <a:t>sequences</a:t>
            </a:r>
            <a:r>
              <a:rPr lang="it-IT" sz="2300" dirty="0">
                <a:latin typeface="Arial"/>
                <a:cs typeface="Arial"/>
              </a:rPr>
              <a:t> </a:t>
            </a:r>
            <a:r>
              <a:rPr lang="it-IT" sz="2300" dirty="0" err="1">
                <a:latin typeface="Arial"/>
                <a:cs typeface="Arial"/>
              </a:rPr>
              <a:t>that</a:t>
            </a:r>
            <a:r>
              <a:rPr lang="it-IT" sz="2300" dirty="0">
                <a:latin typeface="Arial"/>
                <a:cs typeface="Arial"/>
              </a:rPr>
              <a:t> are </a:t>
            </a:r>
            <a:r>
              <a:rPr lang="it-IT" sz="2300" dirty="0" err="1">
                <a:latin typeface="Arial"/>
                <a:cs typeface="Arial"/>
              </a:rPr>
              <a:t>homologous</a:t>
            </a:r>
            <a:r>
              <a:rPr lang="it-IT" sz="2300" dirty="0">
                <a:latin typeface="Arial"/>
                <a:cs typeface="Arial"/>
              </a:rPr>
              <a:t> to the input set.</a:t>
            </a:r>
            <a:endParaRPr lang="it-IT" sz="2300" b="1" dirty="0">
              <a:latin typeface="Arial"/>
              <a:cs typeface="Arial"/>
            </a:endParaRPr>
          </a:p>
        </p:txBody>
      </p:sp>
    </p:spTree>
    <p:extLst>
      <p:ext uri="{BB962C8B-B14F-4D97-AF65-F5344CB8AC3E}">
        <p14:creationId xmlns:p14="http://schemas.microsoft.com/office/powerpoint/2010/main" val="107316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11-2458801 alle 10.3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100"/>
            <a:ext cx="9144000" cy="3466599"/>
          </a:xfrm>
          <a:prstGeom prst="rect">
            <a:avLst/>
          </a:prstGeom>
        </p:spPr>
      </p:pic>
    </p:spTree>
    <p:extLst>
      <p:ext uri="{BB962C8B-B14F-4D97-AF65-F5344CB8AC3E}">
        <p14:creationId xmlns:p14="http://schemas.microsoft.com/office/powerpoint/2010/main" val="330965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143000" y="57150"/>
            <a:ext cx="5943600" cy="990600"/>
          </a:xfrm>
          <a:prstGeom prst="rect">
            <a:avLst/>
          </a:prstGeom>
          <a:noFill/>
          <a:ln w="38100">
            <a:noFill/>
            <a:miter lim="800000"/>
            <a:headEnd/>
            <a:tailEnd/>
          </a:ln>
          <a:effectLst/>
        </p:spPr>
        <p:txBody>
          <a:bodyPr wrap="none" anchor="ctr"/>
          <a:lstStyle/>
          <a:p>
            <a:endParaRPr lang="it-IT"/>
          </a:p>
        </p:txBody>
      </p:sp>
      <p:sp>
        <p:nvSpPr>
          <p:cNvPr id="8196" name="Text Box 4"/>
          <p:cNvSpPr txBox="1">
            <a:spLocks noChangeArrowheads="1"/>
          </p:cNvSpPr>
          <p:nvPr/>
        </p:nvSpPr>
        <p:spPr bwMode="auto">
          <a:xfrm>
            <a:off x="200521" y="133350"/>
            <a:ext cx="8825549"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b="1" dirty="0">
                <a:solidFill>
                  <a:srgbClr val="0000FF"/>
                </a:solidFill>
                <a:latin typeface="Arial"/>
                <a:cs typeface="Arial"/>
              </a:rPr>
              <a:t>Progressive Alignment Principle and its Limitations…</a:t>
            </a:r>
          </a:p>
        </p:txBody>
      </p:sp>
      <p:sp>
        <p:nvSpPr>
          <p:cNvPr id="9" name="TextBox 2"/>
          <p:cNvSpPr txBox="1"/>
          <p:nvPr/>
        </p:nvSpPr>
        <p:spPr>
          <a:xfrm>
            <a:off x="1" y="986204"/>
            <a:ext cx="3886200" cy="317500"/>
          </a:xfrm>
          <a:prstGeom prst="rect">
            <a:avLst/>
          </a:prstGeom>
        </p:spPr>
        <p:txBody>
          <a:bodyPr/>
          <a:lstStyle/>
          <a:p>
            <a:pPr marL="342900" indent="-342900" algn="just">
              <a:buFont typeface="Arial"/>
              <a:buChar char="•"/>
            </a:pPr>
            <a:r>
              <a:rPr lang="en-US" sz="2400" dirty="0">
                <a:latin typeface="Arial"/>
              </a:rPr>
              <a:t>The tree indicates the order in which the sequences are aligned when using a progressive method such as </a:t>
            </a:r>
            <a:r>
              <a:rPr lang="en-US" sz="2400" dirty="0" err="1">
                <a:latin typeface="Arial"/>
              </a:rPr>
              <a:t>ClustalW</a:t>
            </a:r>
            <a:r>
              <a:rPr lang="en-US" sz="2400" dirty="0">
                <a:latin typeface="Arial"/>
              </a:rPr>
              <a:t>. </a:t>
            </a:r>
          </a:p>
        </p:txBody>
      </p:sp>
      <p:grpSp>
        <p:nvGrpSpPr>
          <p:cNvPr id="55" name="Group 48"/>
          <p:cNvGrpSpPr>
            <a:grpSpLocks/>
          </p:cNvGrpSpPr>
          <p:nvPr/>
        </p:nvGrpSpPr>
        <p:grpSpPr bwMode="auto">
          <a:xfrm>
            <a:off x="3886200" y="2230184"/>
            <a:ext cx="5105400" cy="1905000"/>
            <a:chOff x="2448" y="1056"/>
            <a:chExt cx="3216" cy="1200"/>
          </a:xfrm>
        </p:grpSpPr>
        <p:sp>
          <p:nvSpPr>
            <p:cNvPr id="56" name="AutoShape 26"/>
            <p:cNvSpPr>
              <a:spLocks noChangeArrowheads="1"/>
            </p:cNvSpPr>
            <p:nvPr/>
          </p:nvSpPr>
          <p:spPr bwMode="auto">
            <a:xfrm>
              <a:off x="2448" y="1056"/>
              <a:ext cx="3216" cy="1200"/>
            </a:xfrm>
            <a:prstGeom prst="roundRect">
              <a:avLst>
                <a:gd name="adj" fmla="val 16667"/>
              </a:avLst>
            </a:prstGeom>
            <a:solidFill>
              <a:srgbClr val="FFFFCC"/>
            </a:solidFill>
            <a:ln w="9525">
              <a:solidFill>
                <a:schemeClr val="tx1"/>
              </a:solidFill>
              <a:round/>
              <a:headEnd/>
              <a:tailEnd/>
            </a:ln>
          </p:spPr>
          <p:txBody>
            <a:bodyPr anchor="ctr">
              <a:spAutoFit/>
            </a:bodyPr>
            <a:lstStyle/>
            <a:p>
              <a:endParaRPr lang="it-IT"/>
            </a:p>
          </p:txBody>
        </p:sp>
        <p:sp>
          <p:nvSpPr>
            <p:cNvPr id="57" name="Rectangle 27"/>
            <p:cNvSpPr>
              <a:spLocks noChangeArrowheads="1"/>
            </p:cNvSpPr>
            <p:nvPr/>
          </p:nvSpPr>
          <p:spPr bwMode="auto">
            <a:xfrm>
              <a:off x="4464" y="1440"/>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sp>
          <p:nvSpPr>
            <p:cNvPr id="58" name="Rectangle 31"/>
            <p:cNvSpPr>
              <a:spLocks noChangeArrowheads="1"/>
            </p:cNvSpPr>
            <p:nvPr/>
          </p:nvSpPr>
          <p:spPr bwMode="auto">
            <a:xfrm>
              <a:off x="4506" y="1686"/>
              <a:ext cx="336" cy="144"/>
            </a:xfrm>
            <a:prstGeom prst="rect">
              <a:avLst/>
            </a:prstGeom>
            <a:solidFill>
              <a:srgbClr val="FFFF66"/>
            </a:solidFill>
            <a:ln w="9525">
              <a:solidFill>
                <a:schemeClr val="tx1"/>
              </a:solidFill>
              <a:miter lim="800000"/>
              <a:headEnd/>
              <a:tailEnd/>
            </a:ln>
          </p:spPr>
          <p:txBody>
            <a:bodyPr anchor="ctr">
              <a:spAutoFit/>
            </a:bodyPr>
            <a:lstStyle/>
            <a:p>
              <a:endParaRPr lang="it-IT"/>
            </a:p>
          </p:txBody>
        </p:sp>
        <p:sp>
          <p:nvSpPr>
            <p:cNvPr id="59" name="Rectangle 32"/>
            <p:cNvSpPr>
              <a:spLocks noChangeArrowheads="1"/>
            </p:cNvSpPr>
            <p:nvPr/>
          </p:nvSpPr>
          <p:spPr bwMode="auto">
            <a:xfrm>
              <a:off x="4878" y="182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0" name="Rectangle 33"/>
            <p:cNvSpPr>
              <a:spLocks noChangeArrowheads="1"/>
            </p:cNvSpPr>
            <p:nvPr/>
          </p:nvSpPr>
          <p:spPr bwMode="auto">
            <a:xfrm>
              <a:off x="4878" y="196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1" name="Rectangle 34"/>
            <p:cNvSpPr>
              <a:spLocks noChangeArrowheads="1"/>
            </p:cNvSpPr>
            <p:nvPr/>
          </p:nvSpPr>
          <p:spPr bwMode="auto">
            <a:xfrm>
              <a:off x="4878" y="1536"/>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2" name="Rectangle 35"/>
            <p:cNvSpPr>
              <a:spLocks noChangeArrowheads="1"/>
            </p:cNvSpPr>
            <p:nvPr/>
          </p:nvSpPr>
          <p:spPr bwMode="auto">
            <a:xfrm>
              <a:off x="2688" y="1440"/>
              <a:ext cx="2640" cy="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CA-T ---</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sp>
          <p:nvSpPr>
            <p:cNvPr id="63" name="Rectangle 42"/>
            <p:cNvSpPr>
              <a:spLocks noChangeArrowheads="1"/>
            </p:cNvSpPr>
            <p:nvPr/>
          </p:nvSpPr>
          <p:spPr bwMode="auto">
            <a:xfrm>
              <a:off x="2544" y="1104"/>
              <a:ext cx="3119"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sz="1600" b="1">
                  <a:latin typeface="Courier New" charset="0"/>
                </a:rPr>
                <a:t>CLUSTALW (Score=20, Gop=-1, Gep=0, M=1)</a:t>
              </a:r>
              <a:endParaRPr lang="en-GB" sz="1600" b="1">
                <a:latin typeface="Courier New" charset="0"/>
              </a:endParaRPr>
            </a:p>
          </p:txBody>
        </p:sp>
      </p:grpSp>
      <p:grpSp>
        <p:nvGrpSpPr>
          <p:cNvPr id="64" name="Group 49"/>
          <p:cNvGrpSpPr>
            <a:grpSpLocks/>
          </p:cNvGrpSpPr>
          <p:nvPr/>
        </p:nvGrpSpPr>
        <p:grpSpPr bwMode="auto">
          <a:xfrm>
            <a:off x="3924300" y="4467708"/>
            <a:ext cx="5638800" cy="2209800"/>
            <a:chOff x="2472" y="2688"/>
            <a:chExt cx="3552" cy="1392"/>
          </a:xfrm>
        </p:grpSpPr>
        <p:sp>
          <p:nvSpPr>
            <p:cNvPr id="65" name="AutoShape 24"/>
            <p:cNvSpPr>
              <a:spLocks noChangeArrowheads="1"/>
            </p:cNvSpPr>
            <p:nvPr/>
          </p:nvSpPr>
          <p:spPr bwMode="auto">
            <a:xfrm>
              <a:off x="2472" y="2688"/>
              <a:ext cx="3216" cy="1392"/>
            </a:xfrm>
            <a:prstGeom prst="roundRect">
              <a:avLst>
                <a:gd name="adj" fmla="val 16667"/>
              </a:avLst>
            </a:prstGeom>
            <a:solidFill>
              <a:srgbClr val="FFFFCC"/>
            </a:solidFill>
            <a:ln w="9525">
              <a:solidFill>
                <a:schemeClr val="tx1"/>
              </a:solidFill>
              <a:round/>
              <a:headEnd/>
              <a:tailEnd/>
            </a:ln>
          </p:spPr>
          <p:txBody>
            <a:bodyPr wrap="none" anchor="ctr">
              <a:spAutoFit/>
            </a:bodyPr>
            <a:lstStyle/>
            <a:p>
              <a:endParaRPr lang="it-IT"/>
            </a:p>
          </p:txBody>
        </p:sp>
        <p:sp>
          <p:nvSpPr>
            <p:cNvPr id="66" name="Rectangle 25"/>
            <p:cNvSpPr>
              <a:spLocks noChangeArrowheads="1"/>
            </p:cNvSpPr>
            <p:nvPr/>
          </p:nvSpPr>
          <p:spPr bwMode="auto">
            <a:xfrm>
              <a:off x="4488" y="3216"/>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grpSp>
          <p:nvGrpSpPr>
            <p:cNvPr id="67" name="Group 36"/>
            <p:cNvGrpSpPr>
              <a:grpSpLocks/>
            </p:cNvGrpSpPr>
            <p:nvPr/>
          </p:nvGrpSpPr>
          <p:grpSpPr bwMode="auto">
            <a:xfrm>
              <a:off x="2712" y="3216"/>
              <a:ext cx="3312" cy="676"/>
              <a:chOff x="480" y="3744"/>
              <a:chExt cx="3312" cy="676"/>
            </a:xfrm>
          </p:grpSpPr>
          <p:sp>
            <p:nvSpPr>
              <p:cNvPr id="69" name="Rectangle 37"/>
              <p:cNvSpPr>
                <a:spLocks noChangeArrowheads="1"/>
              </p:cNvSpPr>
              <p:nvPr/>
            </p:nvSpPr>
            <p:spPr bwMode="auto">
              <a:xfrm>
                <a:off x="2670" y="398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0" name="Rectangle 38"/>
              <p:cNvSpPr>
                <a:spLocks noChangeArrowheads="1"/>
              </p:cNvSpPr>
              <p:nvPr/>
            </p:nvSpPr>
            <p:spPr bwMode="auto">
              <a:xfrm>
                <a:off x="2670" y="412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1" name="Rectangle 39"/>
              <p:cNvSpPr>
                <a:spLocks noChangeArrowheads="1"/>
              </p:cNvSpPr>
              <p:nvPr/>
            </p:nvSpPr>
            <p:spPr bwMode="auto">
              <a:xfrm>
                <a:off x="2670" y="4272"/>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2" name="Rectangle 40"/>
              <p:cNvSpPr>
                <a:spLocks noChangeArrowheads="1"/>
              </p:cNvSpPr>
              <p:nvPr/>
            </p:nvSpPr>
            <p:spPr bwMode="auto">
              <a:xfrm>
                <a:off x="2670" y="3840"/>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3" name="Rectangle 41"/>
              <p:cNvSpPr>
                <a:spLocks noChangeArrowheads="1"/>
              </p:cNvSpPr>
              <p:nvPr/>
            </p:nvSpPr>
            <p:spPr bwMode="auto">
              <a:xfrm>
                <a:off x="480" y="3744"/>
                <a:ext cx="3312" cy="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a:t>
                </a:r>
                <a:r>
                  <a:rPr lang="fr-FR" sz="1600" b="1">
                    <a:latin typeface="Courier New" charset="0"/>
                  </a:rPr>
                  <a:t>---- </a:t>
                </a:r>
                <a:r>
                  <a:rPr lang="en-GB" sz="1600" b="1">
                    <a:latin typeface="Courier New" charset="0"/>
                  </a:rPr>
                  <a:t>CAT</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grpSp>
        <p:sp>
          <p:nvSpPr>
            <p:cNvPr id="68" name="Rectangle 43"/>
            <p:cNvSpPr>
              <a:spLocks noChangeArrowheads="1"/>
            </p:cNvSpPr>
            <p:nvPr/>
          </p:nvSpPr>
          <p:spPr bwMode="auto">
            <a:xfrm>
              <a:off x="2486" y="2784"/>
              <a:ext cx="168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fr-FR" b="1" dirty="0">
                  <a:solidFill>
                    <a:srgbClr val="FF0000"/>
                  </a:solidFill>
                  <a:latin typeface="Courier New" charset="0"/>
                </a:rPr>
                <a:t>CORRECT (Score=24)</a:t>
              </a:r>
              <a:endParaRPr lang="en-GB" b="1" dirty="0">
                <a:solidFill>
                  <a:srgbClr val="FF0000"/>
                </a:solidFill>
                <a:latin typeface="Courier New" charset="0"/>
              </a:endParaRPr>
            </a:p>
          </p:txBody>
        </p:sp>
      </p:grpSp>
      <p:grpSp>
        <p:nvGrpSpPr>
          <p:cNvPr id="74" name="Group 45"/>
          <p:cNvGrpSpPr>
            <a:grpSpLocks/>
          </p:cNvGrpSpPr>
          <p:nvPr/>
        </p:nvGrpSpPr>
        <p:grpSpPr bwMode="auto">
          <a:xfrm>
            <a:off x="0" y="3402955"/>
            <a:ext cx="3733800" cy="3133725"/>
            <a:chOff x="0" y="1290"/>
            <a:chExt cx="2544" cy="1446"/>
          </a:xfrm>
        </p:grpSpPr>
        <p:graphicFrame>
          <p:nvGraphicFramePr>
            <p:cNvPr id="75" name="Object 2"/>
            <p:cNvGraphicFramePr>
              <a:graphicFrameLocks noChangeAspect="1"/>
            </p:cNvGraphicFramePr>
            <p:nvPr/>
          </p:nvGraphicFramePr>
          <p:xfrm>
            <a:off x="0" y="1290"/>
            <a:ext cx="2544" cy="1446"/>
          </p:xfrm>
          <a:graphic>
            <a:graphicData uri="http://schemas.openxmlformats.org/presentationml/2006/ole">
              <mc:AlternateContent xmlns:mc="http://schemas.openxmlformats.org/markup-compatibility/2006">
                <mc:Choice xmlns:v="urn:schemas-microsoft-com:vml" Requires="v">
                  <p:oleObj spid="_x0000_s17445" name="Image Bitmap" r:id="rId4" imgW="4791744" imgH="2723810" progId="Paint.Picture">
                    <p:embed/>
                  </p:oleObj>
                </mc:Choice>
                <mc:Fallback>
                  <p:oleObj name="Image Bitmap" r:id="rId4" imgW="4791744" imgH="27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0"/>
                          <a:ext cx="2544" cy="1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 name="Line 44"/>
            <p:cNvSpPr>
              <a:spLocks noChangeShapeType="1"/>
            </p:cNvSpPr>
            <p:nvPr/>
          </p:nvSpPr>
          <p:spPr bwMode="auto">
            <a:xfrm flipV="1">
              <a:off x="912" y="1536"/>
              <a:ext cx="960" cy="96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grpSp>
      <p:sp>
        <p:nvSpPr>
          <p:cNvPr id="2" name="Rettangolo 1"/>
          <p:cNvSpPr/>
          <p:nvPr/>
        </p:nvSpPr>
        <p:spPr>
          <a:xfrm>
            <a:off x="4267200" y="986204"/>
            <a:ext cx="4722813" cy="1200328"/>
          </a:xfrm>
          <a:prstGeom prst="rect">
            <a:avLst/>
          </a:prstGeom>
        </p:spPr>
        <p:txBody>
          <a:bodyPr wrap="square">
            <a:spAutoFit/>
          </a:bodyPr>
          <a:lstStyle/>
          <a:p>
            <a:pPr marL="342900" indent="-342900" algn="just">
              <a:buFont typeface="Arial"/>
              <a:buChar char="•"/>
            </a:pPr>
            <a:r>
              <a:rPr lang="en-US" sz="2400" dirty="0">
                <a:latin typeface="Arial"/>
              </a:rPr>
              <a:t>The resulting alignment is shown, with the word CAT misaligned.</a:t>
            </a:r>
          </a:p>
        </p:txBody>
      </p:sp>
    </p:spTree>
    <p:extLst>
      <p:ext uri="{BB962C8B-B14F-4D97-AF65-F5344CB8AC3E}">
        <p14:creationId xmlns:p14="http://schemas.microsoft.com/office/powerpoint/2010/main" val="12164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374900" y="400050"/>
            <a:ext cx="3924300" cy="1600200"/>
            <a:chOff x="1496" y="252"/>
            <a:chExt cx="2472" cy="1008"/>
          </a:xfrm>
        </p:grpSpPr>
        <p:sp>
          <p:nvSpPr>
            <p:cNvPr id="102423" name="AutoShape 4"/>
            <p:cNvSpPr>
              <a:spLocks noChangeArrowheads="1"/>
            </p:cNvSpPr>
            <p:nvPr/>
          </p:nvSpPr>
          <p:spPr bwMode="auto">
            <a:xfrm>
              <a:off x="1496" y="612"/>
              <a:ext cx="2432" cy="288"/>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24" name="Rectangle 9"/>
            <p:cNvSpPr>
              <a:spLocks noChangeArrowheads="1"/>
            </p:cNvSpPr>
            <p:nvPr/>
          </p:nvSpPr>
          <p:spPr bwMode="auto">
            <a:xfrm>
              <a:off x="1536" y="576"/>
              <a:ext cx="2432" cy="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a:t>
              </a:r>
              <a:r>
                <a:rPr lang="en-GB" sz="1400" b="1">
                  <a:solidFill>
                    <a:srgbClr val="EB152E"/>
                  </a:solidFill>
                  <a:latin typeface="Courier New" charset="0"/>
                </a:rPr>
                <a:t>CAT</a:t>
              </a:r>
              <a:endParaRPr lang="fr-FR" sz="1400" b="1">
                <a:solidFill>
                  <a:srgbClr val="EB152E"/>
                </a:solidFill>
                <a:latin typeface="Courier New" charset="0"/>
              </a:endParaRPr>
            </a:p>
            <a:p>
              <a:pPr>
                <a:lnSpc>
                  <a:spcPct val="40000"/>
                </a:lnSpc>
                <a:spcBef>
                  <a:spcPct val="50000"/>
                </a:spcBef>
              </a:pPr>
              <a:r>
                <a:rPr lang="en-GB" sz="1400" b="1">
                  <a:latin typeface="Courier New" charset="0"/>
                </a:rPr>
                <a:t>GARFIELD THE FAST </a:t>
              </a:r>
              <a:r>
                <a:rPr lang="en-GB" sz="1400" b="1">
                  <a:solidFill>
                    <a:srgbClr val="EB152E"/>
                  </a:solidFill>
                  <a:latin typeface="Courier New" charset="0"/>
                </a:rPr>
                <a:t>CAT</a:t>
              </a:r>
              <a:r>
                <a:rPr lang="en-GB" sz="1400" b="1">
                  <a:latin typeface="Courier New" charset="0"/>
                </a:rPr>
                <a:t> ---</a:t>
              </a:r>
            </a:p>
          </p:txBody>
        </p:sp>
        <p:sp>
          <p:nvSpPr>
            <p:cNvPr id="102425" name="Line 10"/>
            <p:cNvSpPr>
              <a:spLocks noChangeShapeType="1"/>
            </p:cNvSpPr>
            <p:nvPr/>
          </p:nvSpPr>
          <p:spPr bwMode="auto">
            <a:xfrm flipV="1">
              <a:off x="2496" y="252"/>
              <a:ext cx="1280" cy="36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102426" name="Line 13"/>
            <p:cNvSpPr>
              <a:spLocks noChangeShapeType="1"/>
            </p:cNvSpPr>
            <p:nvPr/>
          </p:nvSpPr>
          <p:spPr bwMode="auto">
            <a:xfrm>
              <a:off x="2560" y="900"/>
              <a:ext cx="1280" cy="36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grpSp>
      <p:grpSp>
        <p:nvGrpSpPr>
          <p:cNvPr id="3" name="Group 24"/>
          <p:cNvGrpSpPr>
            <a:grpSpLocks/>
          </p:cNvGrpSpPr>
          <p:nvPr/>
        </p:nvGrpSpPr>
        <p:grpSpPr bwMode="auto">
          <a:xfrm>
            <a:off x="5105400" y="114300"/>
            <a:ext cx="4013200" cy="6742113"/>
            <a:chOff x="3216" y="72"/>
            <a:chExt cx="2528" cy="4247"/>
          </a:xfrm>
        </p:grpSpPr>
        <p:sp>
          <p:nvSpPr>
            <p:cNvPr id="102414" name="AutoShape 6"/>
            <p:cNvSpPr>
              <a:spLocks noChangeArrowheads="1"/>
            </p:cNvSpPr>
            <p:nvPr/>
          </p:nvSpPr>
          <p:spPr bwMode="auto">
            <a:xfrm>
              <a:off x="3256" y="2706"/>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sp>
          <p:nvSpPr>
            <p:cNvPr id="102415" name="AutoShape 7"/>
            <p:cNvSpPr>
              <a:spLocks noChangeArrowheads="1"/>
            </p:cNvSpPr>
            <p:nvPr/>
          </p:nvSpPr>
          <p:spPr bwMode="auto">
            <a:xfrm>
              <a:off x="3376" y="4127"/>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grpSp>
          <p:nvGrpSpPr>
            <p:cNvPr id="102416" name="Group 22"/>
            <p:cNvGrpSpPr>
              <a:grpSpLocks/>
            </p:cNvGrpSpPr>
            <p:nvPr/>
          </p:nvGrpSpPr>
          <p:grpSpPr bwMode="auto">
            <a:xfrm>
              <a:off x="3264" y="72"/>
              <a:ext cx="2368" cy="1398"/>
              <a:chOff x="3264" y="72"/>
              <a:chExt cx="2368" cy="1398"/>
            </a:xfrm>
          </p:grpSpPr>
          <p:sp>
            <p:nvSpPr>
              <p:cNvPr id="102419" name="AutoShape 2"/>
              <p:cNvSpPr>
                <a:spLocks noChangeArrowheads="1"/>
              </p:cNvSpPr>
              <p:nvPr/>
            </p:nvSpPr>
            <p:spPr bwMode="auto">
              <a:xfrm>
                <a:off x="3264" y="72"/>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0" name="AutoShape 3"/>
              <p:cNvSpPr>
                <a:spLocks noChangeArrowheads="1"/>
              </p:cNvSpPr>
              <p:nvPr/>
            </p:nvSpPr>
            <p:spPr bwMode="auto">
              <a:xfrm>
                <a:off x="3264" y="1260"/>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1" name="Rectangle 11"/>
              <p:cNvSpPr>
                <a:spLocks noChangeArrowheads="1"/>
              </p:cNvSpPr>
              <p:nvPr/>
            </p:nvSpPr>
            <p:spPr bwMode="auto">
              <a:xfrm>
                <a:off x="3542" y="137"/>
                <a:ext cx="1791" cy="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40000"/>
                  </a:lnSpc>
                  <a:spcBef>
                    <a:spcPct val="50000"/>
                  </a:spcBef>
                </a:pPr>
                <a:r>
                  <a:rPr lang="en-GB" sz="1400" b="1">
                    <a:latin typeface="Courier New" charset="0"/>
                  </a:rPr>
                  <a:t>GARFIELD THE LAST FAT CAT</a:t>
                </a:r>
                <a:endParaRPr lang="fr-FR" sz="1400" b="1">
                  <a:latin typeface="Courier New" charset="0"/>
                </a:endParaRPr>
              </a:p>
            </p:txBody>
          </p:sp>
          <p:sp>
            <p:nvSpPr>
              <p:cNvPr id="102422" name="Rectangle 12"/>
              <p:cNvSpPr>
                <a:spLocks noChangeArrowheads="1"/>
              </p:cNvSpPr>
              <p:nvPr/>
            </p:nvSpPr>
            <p:spPr bwMode="auto">
              <a:xfrm>
                <a:off x="3498" y="1278"/>
                <a:ext cx="15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GB" sz="1400" b="1">
                    <a:latin typeface="Courier New" charset="0"/>
                  </a:rPr>
                  <a:t>GARFIELD THE FAST CAT</a:t>
                </a:r>
              </a:p>
            </p:txBody>
          </p:sp>
        </p:grpSp>
        <p:sp>
          <p:nvSpPr>
            <p:cNvPr id="102417" name="Rectangle 17"/>
            <p:cNvSpPr>
              <a:spLocks noChangeArrowheads="1"/>
            </p:cNvSpPr>
            <p:nvPr/>
          </p:nvSpPr>
          <p:spPr bwMode="auto">
            <a:xfrm>
              <a:off x="3216" y="2680"/>
              <a:ext cx="247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lnSpc>
                  <a:spcPct val="40000"/>
                </a:lnSpc>
                <a:spcBef>
                  <a:spcPct val="50000"/>
                </a:spcBef>
              </a:pPr>
              <a:endParaRPr lang="fr-FR" sz="1400" b="1" dirty="0">
                <a:latin typeface="Courier New" charset="0"/>
              </a:endParaRPr>
            </a:p>
            <a:p>
              <a:pPr algn="ctr">
                <a:lnSpc>
                  <a:spcPct val="40000"/>
                </a:lnSpc>
                <a:spcBef>
                  <a:spcPct val="50000"/>
                </a:spcBef>
              </a:pPr>
              <a:r>
                <a:rPr lang="en-GB" sz="1400" b="1" dirty="0">
                  <a:latin typeface="Courier New" charset="0"/>
                </a:rPr>
                <a:t>GARFIELD THE </a:t>
              </a:r>
              <a:r>
                <a:rPr lang="fr-FR" sz="1400" b="1" dirty="0">
                  <a:latin typeface="Courier New" charset="0"/>
                </a:rPr>
                <a:t>VERY</a:t>
              </a:r>
              <a:r>
                <a:rPr lang="en-GB" sz="1400" b="1" dirty="0">
                  <a:latin typeface="Courier New" charset="0"/>
                </a:rPr>
                <a:t> FA</a:t>
              </a:r>
              <a:r>
                <a:rPr lang="fr-FR" sz="1400" b="1" dirty="0">
                  <a:latin typeface="Courier New" charset="0"/>
                </a:rPr>
                <a:t>S</a:t>
              </a:r>
              <a:r>
                <a:rPr lang="en-GB" sz="1400" b="1" dirty="0">
                  <a:latin typeface="Courier New" charset="0"/>
                </a:rPr>
                <a:t>T CAT</a:t>
              </a:r>
              <a:endParaRPr lang="fr-FR" sz="1400" b="1" dirty="0">
                <a:latin typeface="Courier New" charset="0"/>
              </a:endParaRPr>
            </a:p>
          </p:txBody>
        </p:sp>
        <p:sp>
          <p:nvSpPr>
            <p:cNvPr id="102418" name="Rectangle 18"/>
            <p:cNvSpPr>
              <a:spLocks noChangeArrowheads="1"/>
            </p:cNvSpPr>
            <p:nvPr/>
          </p:nvSpPr>
          <p:spPr bwMode="auto">
            <a:xfrm>
              <a:off x="3676" y="4127"/>
              <a:ext cx="1137"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GB" sz="1400" b="1">
                  <a:latin typeface="Courier New" charset="0"/>
                </a:rPr>
                <a:t>THE FAT CAT</a:t>
              </a:r>
            </a:p>
          </p:txBody>
        </p:sp>
      </p:grpSp>
      <p:grpSp>
        <p:nvGrpSpPr>
          <p:cNvPr id="5" name="Group 26"/>
          <p:cNvGrpSpPr>
            <a:grpSpLocks/>
          </p:cNvGrpSpPr>
          <p:nvPr/>
        </p:nvGrpSpPr>
        <p:grpSpPr bwMode="auto">
          <a:xfrm>
            <a:off x="2336800" y="4581525"/>
            <a:ext cx="3949700" cy="1962150"/>
            <a:chOff x="1472" y="2886"/>
            <a:chExt cx="2488" cy="1236"/>
          </a:xfrm>
        </p:grpSpPr>
        <p:sp>
          <p:nvSpPr>
            <p:cNvPr id="102410" name="AutoShape 8"/>
            <p:cNvSpPr>
              <a:spLocks noChangeArrowheads="1"/>
            </p:cNvSpPr>
            <p:nvPr/>
          </p:nvSpPr>
          <p:spPr bwMode="auto">
            <a:xfrm>
              <a:off x="1472" y="3341"/>
              <a:ext cx="2400" cy="355"/>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11" name="Rectangle 15"/>
            <p:cNvSpPr>
              <a:spLocks noChangeArrowheads="1"/>
            </p:cNvSpPr>
            <p:nvPr/>
          </p:nvSpPr>
          <p:spPr bwMode="auto">
            <a:xfrm>
              <a:off x="1528" y="3318"/>
              <a:ext cx="2432" cy="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a:t>
              </a:r>
              <a:r>
                <a:rPr lang="fr-FR" sz="1400" b="1">
                  <a:latin typeface="Courier New" charset="0"/>
                </a:rPr>
                <a:t>VERY</a:t>
              </a:r>
              <a:r>
                <a:rPr lang="en-GB" sz="1400" b="1">
                  <a:latin typeface="Courier New" charset="0"/>
                </a:rPr>
                <a:t> FA</a:t>
              </a:r>
              <a:r>
                <a:rPr lang="fr-CH" sz="1400" b="1">
                  <a:latin typeface="Courier New" charset="0"/>
                </a:rPr>
                <a:t>S</a:t>
              </a:r>
              <a:r>
                <a:rPr lang="en-GB" sz="1400" b="1">
                  <a:latin typeface="Courier New" charset="0"/>
                </a:rPr>
                <a:t>T CAT</a:t>
              </a:r>
              <a:endParaRPr lang="fr-FR" sz="1400" b="1">
                <a:latin typeface="Courier New" charset="0"/>
              </a:endParaRPr>
            </a:p>
            <a:p>
              <a:pPr>
                <a:lnSpc>
                  <a:spcPct val="40000"/>
                </a:lnSpc>
                <a:spcBef>
                  <a:spcPct val="50000"/>
                </a:spcBef>
              </a:pPr>
              <a:r>
                <a:rPr lang="fr-FR" sz="1400" b="1">
                  <a:latin typeface="Courier New" charset="0"/>
                </a:rPr>
                <a:t>-------- </a:t>
              </a:r>
              <a:r>
                <a:rPr lang="en-GB" sz="1400" b="1">
                  <a:latin typeface="Courier New" charset="0"/>
                </a:rPr>
                <a:t>THE </a:t>
              </a:r>
              <a:r>
                <a:rPr lang="fr-FR" sz="1400" b="1">
                  <a:latin typeface="Courier New" charset="0"/>
                </a:rPr>
                <a:t>---- </a:t>
              </a:r>
              <a:r>
                <a:rPr lang="en-GB" sz="1400" b="1">
                  <a:latin typeface="Courier New" charset="0"/>
                </a:rPr>
                <a:t>FA</a:t>
              </a:r>
              <a:r>
                <a:rPr lang="fr-CH" sz="1400" b="1">
                  <a:latin typeface="Courier New" charset="0"/>
                </a:rPr>
                <a:t>-</a:t>
              </a:r>
              <a:r>
                <a:rPr lang="en-GB" sz="1400" b="1">
                  <a:latin typeface="Courier New" charset="0"/>
                </a:rPr>
                <a:t>T</a:t>
              </a:r>
              <a:r>
                <a:rPr lang="fr-FR" sz="1400" b="1">
                  <a:latin typeface="Courier New" charset="0"/>
                </a:rPr>
                <a:t> </a:t>
              </a:r>
              <a:r>
                <a:rPr lang="en-GB" sz="1400" b="1">
                  <a:latin typeface="Courier New" charset="0"/>
                </a:rPr>
                <a:t>CAT</a:t>
              </a:r>
            </a:p>
          </p:txBody>
        </p:sp>
        <p:sp>
          <p:nvSpPr>
            <p:cNvPr id="102412" name="Line 16"/>
            <p:cNvSpPr>
              <a:spLocks noChangeShapeType="1"/>
            </p:cNvSpPr>
            <p:nvPr/>
          </p:nvSpPr>
          <p:spPr bwMode="auto">
            <a:xfrm flipV="1">
              <a:off x="2680" y="2886"/>
              <a:ext cx="1152" cy="43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102413" name="Line 19"/>
            <p:cNvSpPr>
              <a:spLocks noChangeShapeType="1"/>
            </p:cNvSpPr>
            <p:nvPr/>
          </p:nvSpPr>
          <p:spPr bwMode="auto">
            <a:xfrm>
              <a:off x="2680" y="3690"/>
              <a:ext cx="1152" cy="43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grpSp>
      <p:grpSp>
        <p:nvGrpSpPr>
          <p:cNvPr id="6" name="Group 27"/>
          <p:cNvGrpSpPr>
            <a:grpSpLocks/>
          </p:cNvGrpSpPr>
          <p:nvPr/>
        </p:nvGrpSpPr>
        <p:grpSpPr bwMode="auto">
          <a:xfrm>
            <a:off x="101600" y="1143000"/>
            <a:ext cx="4165600" cy="4429125"/>
            <a:chOff x="64" y="720"/>
            <a:chExt cx="2624" cy="2790"/>
          </a:xfrm>
        </p:grpSpPr>
        <p:sp>
          <p:nvSpPr>
            <p:cNvPr id="102406" name="AutoShape 5"/>
            <p:cNvSpPr>
              <a:spLocks noChangeArrowheads="1"/>
            </p:cNvSpPr>
            <p:nvPr/>
          </p:nvSpPr>
          <p:spPr bwMode="auto">
            <a:xfrm>
              <a:off x="64" y="1872"/>
              <a:ext cx="2384" cy="576"/>
            </a:xfrm>
            <a:prstGeom prst="roundRect">
              <a:avLst>
                <a:gd name="adj" fmla="val 16667"/>
              </a:avLst>
            </a:prstGeom>
            <a:solidFill>
              <a:srgbClr val="FF3300">
                <a:alpha val="50195"/>
              </a:srgbClr>
            </a:solidFill>
            <a:ln w="19050">
              <a:solidFill>
                <a:schemeClr val="tx1"/>
              </a:solidFill>
              <a:round/>
              <a:headEnd/>
              <a:tailEnd/>
            </a:ln>
          </p:spPr>
          <p:txBody>
            <a:bodyPr anchor="ctr">
              <a:spAutoFit/>
            </a:bodyPr>
            <a:lstStyle/>
            <a:p>
              <a:endParaRPr lang="it-IT"/>
            </a:p>
          </p:txBody>
        </p:sp>
        <p:sp>
          <p:nvSpPr>
            <p:cNvPr id="102407" name="Rectangle 14"/>
            <p:cNvSpPr>
              <a:spLocks noChangeArrowheads="1"/>
            </p:cNvSpPr>
            <p:nvPr/>
          </p:nvSpPr>
          <p:spPr bwMode="auto">
            <a:xfrm>
              <a:off x="64" y="1836"/>
              <a:ext cx="2624" cy="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CAT</a:t>
              </a:r>
              <a:endParaRPr lang="fr-FR" sz="1400" b="1">
                <a:latin typeface="Courier New" charset="0"/>
              </a:endParaRPr>
            </a:p>
            <a:p>
              <a:pPr>
                <a:lnSpc>
                  <a:spcPct val="40000"/>
                </a:lnSpc>
                <a:spcBef>
                  <a:spcPct val="50000"/>
                </a:spcBef>
              </a:pPr>
              <a:r>
                <a:rPr lang="en-GB" sz="1400" b="1">
                  <a:latin typeface="Courier New" charset="0"/>
                </a:rPr>
                <a:t>GARFIELD THE FAST CA-T ---</a:t>
              </a:r>
            </a:p>
            <a:p>
              <a:pPr>
                <a:lnSpc>
                  <a:spcPct val="40000"/>
                </a:lnSpc>
                <a:spcBef>
                  <a:spcPct val="50000"/>
                </a:spcBef>
              </a:pPr>
              <a:r>
                <a:rPr lang="en-GB" sz="1400" b="1">
                  <a:latin typeface="Courier New" charset="0"/>
                </a:rPr>
                <a:t>GARFIELD THE VERY FAST CAT</a:t>
              </a:r>
            </a:p>
            <a:p>
              <a:pPr>
                <a:lnSpc>
                  <a:spcPct val="40000"/>
                </a:lnSpc>
                <a:spcBef>
                  <a:spcPct val="50000"/>
                </a:spcBef>
              </a:pPr>
              <a:r>
                <a:rPr lang="en-GB" sz="1400" b="1">
                  <a:latin typeface="Courier New" charset="0"/>
                </a:rPr>
                <a:t>-------</a:t>
              </a:r>
              <a:r>
                <a:rPr lang="fr-FR" sz="1400" b="1">
                  <a:latin typeface="Courier New" charset="0"/>
                </a:rPr>
                <a:t>-</a:t>
              </a:r>
              <a:r>
                <a:rPr lang="en-GB" sz="1400" b="1">
                  <a:latin typeface="Courier New" charset="0"/>
                </a:rPr>
                <a:t> THE ---- FA-T CAT</a:t>
              </a:r>
            </a:p>
          </p:txBody>
        </p:sp>
        <p:sp>
          <p:nvSpPr>
            <p:cNvPr id="102408" name="Line 20"/>
            <p:cNvSpPr>
              <a:spLocks noChangeShapeType="1"/>
            </p:cNvSpPr>
            <p:nvPr/>
          </p:nvSpPr>
          <p:spPr bwMode="auto">
            <a:xfrm flipH="1" flipV="1">
              <a:off x="816" y="2448"/>
              <a:ext cx="648" cy="10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102409" name="Line 21"/>
            <p:cNvSpPr>
              <a:spLocks noChangeShapeType="1"/>
            </p:cNvSpPr>
            <p:nvPr/>
          </p:nvSpPr>
          <p:spPr bwMode="auto">
            <a:xfrm flipH="1">
              <a:off x="704" y="720"/>
              <a:ext cx="768" cy="11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grpSp>
    </p:spTree>
    <p:extLst>
      <p:ext uri="{BB962C8B-B14F-4D97-AF65-F5344CB8AC3E}">
        <p14:creationId xmlns:p14="http://schemas.microsoft.com/office/powerpoint/2010/main" val="79025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2562"/>
            <a:ext cx="8229600" cy="1143000"/>
          </a:xfrm>
        </p:spPr>
        <p:txBody>
          <a:bodyPr>
            <a:normAutofit/>
          </a:bodyPr>
          <a:lstStyle/>
          <a:p>
            <a:r>
              <a:rPr lang="it-IT" sz="4000" dirty="0">
                <a:solidFill>
                  <a:srgbClr val="0000FF"/>
                </a:solidFill>
                <a:latin typeface="Arial"/>
                <a:cs typeface="Arial"/>
              </a:rPr>
              <a:t>PRINCIPIO DELLA COERENZA</a:t>
            </a:r>
          </a:p>
        </p:txBody>
      </p:sp>
      <p:sp>
        <p:nvSpPr>
          <p:cNvPr id="3" name="Segnaposto contenuto 2"/>
          <p:cNvSpPr>
            <a:spLocks noGrp="1"/>
          </p:cNvSpPr>
          <p:nvPr>
            <p:ph idx="1"/>
          </p:nvPr>
        </p:nvSpPr>
        <p:spPr>
          <a:xfrm>
            <a:off x="178855" y="917366"/>
            <a:ext cx="8674503" cy="4525963"/>
          </a:xfrm>
        </p:spPr>
        <p:txBody>
          <a:bodyPr>
            <a:noAutofit/>
          </a:bodyPr>
          <a:lstStyle/>
          <a:p>
            <a:pPr algn="just"/>
            <a:r>
              <a:rPr lang="it-IT" sz="2400" dirty="0">
                <a:latin typeface="Arial"/>
                <a:cs typeface="Arial"/>
              </a:rPr>
              <a:t>Programmi cooperativi come </a:t>
            </a:r>
            <a:r>
              <a:rPr lang="it-IT" sz="2400" b="1" dirty="0">
                <a:solidFill>
                  <a:srgbClr val="0000FF"/>
                </a:solidFill>
                <a:latin typeface="Arial"/>
                <a:cs typeface="Arial"/>
              </a:rPr>
              <a:t>T-coffee (</a:t>
            </a:r>
            <a:r>
              <a:rPr lang="it-IT" sz="2400" b="1" dirty="0" err="1">
                <a:solidFill>
                  <a:srgbClr val="0000FF"/>
                </a:solidFill>
                <a:latin typeface="Arial"/>
                <a:cs typeface="Arial"/>
              </a:rPr>
              <a:t>Tree-based</a:t>
            </a:r>
            <a:r>
              <a:rPr lang="it-IT" sz="2400" b="1" dirty="0">
                <a:solidFill>
                  <a:srgbClr val="0000FF"/>
                </a:solidFill>
                <a:latin typeface="Arial"/>
                <a:cs typeface="Arial"/>
              </a:rPr>
              <a:t> </a:t>
            </a:r>
            <a:r>
              <a:rPr lang="it-IT" sz="2400" b="1" dirty="0" err="1">
                <a:solidFill>
                  <a:srgbClr val="0000FF"/>
                </a:solidFill>
                <a:latin typeface="Arial"/>
                <a:cs typeface="Arial"/>
              </a:rPr>
              <a:t>Consistency</a:t>
            </a:r>
            <a:r>
              <a:rPr lang="it-IT" sz="2400" b="1" dirty="0">
                <a:solidFill>
                  <a:srgbClr val="0000FF"/>
                </a:solidFill>
                <a:latin typeface="Arial"/>
                <a:cs typeface="Arial"/>
              </a:rPr>
              <a:t> </a:t>
            </a:r>
            <a:r>
              <a:rPr lang="it-IT" sz="2400" b="1" dirty="0" err="1">
                <a:solidFill>
                  <a:srgbClr val="0000FF"/>
                </a:solidFill>
                <a:latin typeface="Arial"/>
                <a:cs typeface="Arial"/>
              </a:rPr>
              <a:t>Objective</a:t>
            </a:r>
            <a:r>
              <a:rPr lang="it-IT" sz="2400" b="1" dirty="0">
                <a:solidFill>
                  <a:srgbClr val="0000FF"/>
                </a:solidFill>
                <a:latin typeface="Arial"/>
                <a:cs typeface="Arial"/>
              </a:rPr>
              <a:t> </a:t>
            </a:r>
            <a:r>
              <a:rPr lang="it-IT" sz="2400" b="1" dirty="0" err="1">
                <a:solidFill>
                  <a:srgbClr val="0000FF"/>
                </a:solidFill>
                <a:latin typeface="Arial"/>
                <a:cs typeface="Arial"/>
              </a:rPr>
              <a:t>Function</a:t>
            </a:r>
            <a:r>
              <a:rPr lang="it-IT" sz="2400" b="1" dirty="0">
                <a:solidFill>
                  <a:srgbClr val="0000FF"/>
                </a:solidFill>
                <a:latin typeface="Arial"/>
                <a:cs typeface="Arial"/>
              </a:rPr>
              <a:t> For </a:t>
            </a:r>
            <a:r>
              <a:rPr lang="it-IT" sz="2400" b="1" dirty="0" err="1">
                <a:solidFill>
                  <a:srgbClr val="0000FF"/>
                </a:solidFill>
                <a:latin typeface="Arial"/>
                <a:cs typeface="Arial"/>
              </a:rPr>
              <a:t>alignmEnt</a:t>
            </a:r>
            <a:r>
              <a:rPr lang="it-IT" sz="2400" b="1" dirty="0">
                <a:solidFill>
                  <a:srgbClr val="0000FF"/>
                </a:solidFill>
                <a:latin typeface="Arial"/>
                <a:cs typeface="Arial"/>
              </a:rPr>
              <a:t> Evaluation)</a:t>
            </a:r>
          </a:p>
          <a:p>
            <a:pPr algn="just"/>
            <a:r>
              <a:rPr lang="en-US" sz="2400" dirty="0">
                <a:latin typeface="Arial"/>
                <a:cs typeface="Arial"/>
              </a:rPr>
              <a:t>Si </a:t>
            </a:r>
            <a:r>
              <a:rPr lang="en-US" sz="2400" dirty="0" err="1">
                <a:latin typeface="Arial"/>
                <a:cs typeface="Arial"/>
              </a:rPr>
              <a:t>cerca</a:t>
            </a:r>
            <a:r>
              <a:rPr lang="en-US" sz="2400" dirty="0">
                <a:latin typeface="Arial"/>
                <a:cs typeface="Arial"/>
              </a:rPr>
              <a:t> di </a:t>
            </a:r>
            <a:r>
              <a:rPr lang="en-US" sz="2400" dirty="0" err="1">
                <a:latin typeface="Arial"/>
                <a:cs typeface="Arial"/>
              </a:rPr>
              <a:t>utilizzare</a:t>
            </a:r>
            <a:r>
              <a:rPr lang="en-US" sz="2400" dirty="0">
                <a:latin typeface="Arial"/>
                <a:cs typeface="Arial"/>
              </a:rPr>
              <a:t> </a:t>
            </a:r>
            <a:r>
              <a:rPr lang="en-US" sz="2400" dirty="0" err="1">
                <a:latin typeface="Arial"/>
                <a:cs typeface="Arial"/>
              </a:rPr>
              <a:t>l’informazione</a:t>
            </a:r>
            <a:r>
              <a:rPr lang="en-US" sz="2400" dirty="0">
                <a:latin typeface="Arial"/>
                <a:cs typeface="Arial"/>
              </a:rPr>
              <a:t> </a:t>
            </a:r>
            <a:r>
              <a:rPr lang="en-US" sz="2400" dirty="0" err="1">
                <a:latin typeface="Arial"/>
                <a:cs typeface="Arial"/>
              </a:rPr>
              <a:t>sull’allineamento</a:t>
            </a:r>
            <a:r>
              <a:rPr lang="en-US" sz="2400" dirty="0">
                <a:latin typeface="Arial"/>
                <a:cs typeface="Arial"/>
              </a:rPr>
              <a:t> sin </a:t>
            </a:r>
            <a:r>
              <a:rPr lang="en-US" sz="2400" dirty="0" err="1">
                <a:latin typeface="Arial"/>
                <a:cs typeface="Arial"/>
              </a:rPr>
              <a:t>dai</a:t>
            </a:r>
            <a:r>
              <a:rPr lang="en-US" sz="2400" dirty="0">
                <a:latin typeface="Arial"/>
                <a:cs typeface="Arial"/>
              </a:rPr>
              <a:t> </a:t>
            </a:r>
            <a:r>
              <a:rPr lang="en-US" sz="2400" dirty="0" err="1">
                <a:latin typeface="Arial"/>
                <a:cs typeface="Arial"/>
              </a:rPr>
              <a:t>primi</a:t>
            </a:r>
            <a:r>
              <a:rPr lang="en-US" sz="2400" dirty="0">
                <a:latin typeface="Arial"/>
                <a:cs typeface="Arial"/>
              </a:rPr>
              <a:t> </a:t>
            </a:r>
            <a:r>
              <a:rPr lang="en-US" sz="2400" dirty="0" err="1">
                <a:latin typeface="Arial"/>
                <a:cs typeface="Arial"/>
              </a:rPr>
              <a:t>stadi</a:t>
            </a:r>
            <a:r>
              <a:rPr lang="en-US" sz="2400" dirty="0">
                <a:latin typeface="Arial"/>
                <a:cs typeface="Arial"/>
              </a:rPr>
              <a:t> </a:t>
            </a:r>
            <a:r>
              <a:rPr lang="en-US" sz="2400" dirty="0" err="1">
                <a:latin typeface="Arial"/>
                <a:cs typeface="Arial"/>
              </a:rPr>
              <a:t>dell’algoritmo</a:t>
            </a:r>
            <a:endParaRPr lang="en-US" sz="2400" dirty="0">
              <a:latin typeface="Arial"/>
              <a:cs typeface="Arial"/>
            </a:endParaRPr>
          </a:p>
          <a:p>
            <a:pPr algn="just"/>
            <a:endParaRPr lang="en-US" sz="1600" dirty="0">
              <a:latin typeface="Arial"/>
              <a:cs typeface="Arial"/>
            </a:endParaRPr>
          </a:p>
          <a:p>
            <a:pPr marL="0" indent="0" algn="just">
              <a:buNone/>
            </a:pPr>
            <a:r>
              <a:rPr lang="en-US" sz="2400" b="1" dirty="0">
                <a:solidFill>
                  <a:srgbClr val="0000FF"/>
                </a:solidFill>
                <a:latin typeface="Arial"/>
                <a:cs typeface="Arial"/>
              </a:rPr>
              <a:t>Consistency (</a:t>
            </a:r>
            <a:r>
              <a:rPr lang="en-US" sz="2400" b="1" dirty="0" err="1">
                <a:solidFill>
                  <a:srgbClr val="0000FF"/>
                </a:solidFill>
                <a:latin typeface="Arial"/>
                <a:cs typeface="Arial"/>
              </a:rPr>
              <a:t>Coerenza</a:t>
            </a:r>
            <a:r>
              <a:rPr lang="en-US" sz="2400" b="1" dirty="0">
                <a:solidFill>
                  <a:srgbClr val="0000FF"/>
                </a:solidFill>
                <a:latin typeface="Arial"/>
                <a:cs typeface="Arial"/>
              </a:rPr>
              <a:t>):</a:t>
            </a:r>
          </a:p>
          <a:p>
            <a:pPr algn="just"/>
            <a:r>
              <a:rPr lang="it-IT" sz="2400" dirty="0" err="1">
                <a:latin typeface="Arial"/>
                <a:cs typeface="Arial"/>
              </a:rPr>
              <a:t>S</a:t>
            </a:r>
            <a:r>
              <a:rPr lang="en-US" sz="2400" dirty="0">
                <a:latin typeface="Arial"/>
                <a:cs typeface="Arial"/>
              </a:rPr>
              <a:t>e </a:t>
            </a:r>
            <a:r>
              <a:rPr lang="en-US" sz="2400" dirty="0" err="1">
                <a:latin typeface="Arial"/>
                <a:cs typeface="Arial"/>
              </a:rPr>
              <a:t>abbiamo</a:t>
            </a:r>
            <a:r>
              <a:rPr lang="en-US" sz="2400" dirty="0">
                <a:latin typeface="Arial"/>
                <a:cs typeface="Arial"/>
              </a:rPr>
              <a:t> A, B e C, e </a:t>
            </a:r>
            <a:r>
              <a:rPr lang="en-US" sz="2400" dirty="0" err="1">
                <a:latin typeface="Arial"/>
                <a:cs typeface="Arial"/>
              </a:rPr>
              <a:t>allineiamo</a:t>
            </a:r>
            <a:r>
              <a:rPr lang="en-US" sz="2400" dirty="0">
                <a:latin typeface="Arial"/>
                <a:cs typeface="Arial"/>
              </a:rPr>
              <a:t> A con B, e B con C, </a:t>
            </a:r>
            <a:r>
              <a:rPr lang="en-US" sz="2400" dirty="0" err="1">
                <a:latin typeface="Arial"/>
                <a:cs typeface="Arial"/>
              </a:rPr>
              <a:t>implicitamente</a:t>
            </a:r>
            <a:r>
              <a:rPr lang="en-US" sz="2400" dirty="0">
                <a:latin typeface="Arial"/>
                <a:cs typeface="Arial"/>
              </a:rPr>
              <a:t> </a:t>
            </a:r>
            <a:r>
              <a:rPr lang="en-US" sz="2400" dirty="0" err="1">
                <a:latin typeface="Arial"/>
                <a:cs typeface="Arial"/>
              </a:rPr>
              <a:t>risulta</a:t>
            </a:r>
            <a:r>
              <a:rPr lang="en-US" sz="2400" dirty="0">
                <a:latin typeface="Arial"/>
                <a:cs typeface="Arial"/>
              </a:rPr>
              <a:t> </a:t>
            </a:r>
            <a:r>
              <a:rPr lang="en-US" sz="2400" dirty="0" err="1">
                <a:latin typeface="Arial"/>
                <a:cs typeface="Arial"/>
              </a:rPr>
              <a:t>definito</a:t>
            </a:r>
            <a:r>
              <a:rPr lang="en-US" sz="2400" dirty="0">
                <a:latin typeface="Arial"/>
                <a:cs typeface="Arial"/>
              </a:rPr>
              <a:t> </a:t>
            </a:r>
            <a:r>
              <a:rPr lang="en-US" sz="2400" dirty="0" err="1">
                <a:latin typeface="Arial"/>
                <a:cs typeface="Arial"/>
              </a:rPr>
              <a:t>l’all</a:t>
            </a:r>
            <a:r>
              <a:rPr lang="en-US" sz="2400" dirty="0">
                <a:latin typeface="Arial"/>
                <a:cs typeface="Arial"/>
              </a:rPr>
              <a:t>. di A con C. </a:t>
            </a:r>
          </a:p>
          <a:p>
            <a:pPr algn="just"/>
            <a:r>
              <a:rPr lang="en-US" sz="2400" dirty="0">
                <a:latin typeface="Arial"/>
                <a:cs typeface="Arial"/>
              </a:rPr>
              <a:t>Ma </a:t>
            </a:r>
            <a:r>
              <a:rPr lang="en-US" sz="2400" dirty="0" err="1">
                <a:latin typeface="Arial"/>
                <a:cs typeface="Arial"/>
              </a:rPr>
              <a:t>questo</a:t>
            </a:r>
            <a:r>
              <a:rPr lang="en-US" sz="2400" dirty="0">
                <a:latin typeface="Arial"/>
                <a:cs typeface="Arial"/>
              </a:rPr>
              <a:t> </a:t>
            </a:r>
            <a:r>
              <a:rPr lang="en-US" sz="2400" dirty="0" err="1">
                <a:latin typeface="Arial"/>
                <a:cs typeface="Arial"/>
              </a:rPr>
              <a:t>può</a:t>
            </a:r>
            <a:r>
              <a:rPr lang="en-US" sz="2400" dirty="0">
                <a:latin typeface="Arial"/>
                <a:cs typeface="Arial"/>
              </a:rPr>
              <a:t> </a:t>
            </a:r>
            <a:r>
              <a:rPr lang="en-US" sz="2400" dirty="0" err="1">
                <a:latin typeface="Arial"/>
                <a:cs typeface="Arial"/>
              </a:rPr>
              <a:t>risultare</a:t>
            </a:r>
            <a:r>
              <a:rPr lang="en-US" sz="2400" dirty="0">
                <a:latin typeface="Arial"/>
                <a:cs typeface="Arial"/>
              </a:rPr>
              <a:t> </a:t>
            </a:r>
            <a:r>
              <a:rPr lang="en-US" sz="2400" dirty="0" err="1">
                <a:latin typeface="Arial"/>
                <a:cs typeface="Arial"/>
              </a:rPr>
              <a:t>diverso</a:t>
            </a:r>
            <a:r>
              <a:rPr lang="en-US" sz="2400" dirty="0">
                <a:latin typeface="Arial"/>
                <a:cs typeface="Arial"/>
              </a:rPr>
              <a:t> (</a:t>
            </a:r>
            <a:r>
              <a:rPr lang="en-US" sz="2400" dirty="0" err="1">
                <a:latin typeface="Arial"/>
                <a:cs typeface="Arial"/>
              </a:rPr>
              <a:t>incoerente</a:t>
            </a:r>
            <a:r>
              <a:rPr lang="en-US" sz="2400" dirty="0">
                <a:latin typeface="Arial"/>
                <a:cs typeface="Arial"/>
              </a:rPr>
              <a:t>) da </a:t>
            </a:r>
            <a:r>
              <a:rPr lang="en-US" sz="2400" dirty="0" err="1">
                <a:latin typeface="Arial"/>
                <a:cs typeface="Arial"/>
              </a:rPr>
              <a:t>quello</a:t>
            </a:r>
            <a:r>
              <a:rPr lang="en-US" sz="2400" dirty="0">
                <a:latin typeface="Arial"/>
                <a:cs typeface="Arial"/>
              </a:rPr>
              <a:t> </a:t>
            </a:r>
            <a:r>
              <a:rPr lang="en-US" sz="2400" dirty="0" err="1">
                <a:latin typeface="Arial"/>
                <a:cs typeface="Arial"/>
              </a:rPr>
              <a:t>ottenibile</a:t>
            </a:r>
            <a:r>
              <a:rPr lang="en-US" sz="2400" dirty="0">
                <a:latin typeface="Arial"/>
                <a:cs typeface="Arial"/>
              </a:rPr>
              <a:t> </a:t>
            </a:r>
            <a:r>
              <a:rPr lang="en-US" sz="2400" dirty="0" err="1">
                <a:latin typeface="Arial"/>
                <a:cs typeface="Arial"/>
              </a:rPr>
              <a:t>allineando</a:t>
            </a:r>
            <a:r>
              <a:rPr lang="en-US" sz="2400" dirty="0">
                <a:latin typeface="Arial"/>
                <a:cs typeface="Arial"/>
              </a:rPr>
              <a:t> A con C </a:t>
            </a:r>
            <a:r>
              <a:rPr lang="en-US" sz="2400" dirty="0" err="1">
                <a:latin typeface="Arial"/>
                <a:cs typeface="Arial"/>
              </a:rPr>
              <a:t>direttamente</a:t>
            </a:r>
            <a:endParaRPr lang="en-US" sz="2400" dirty="0">
              <a:latin typeface="Arial"/>
              <a:cs typeface="Arial"/>
            </a:endParaRPr>
          </a:p>
          <a:p>
            <a:pPr algn="just"/>
            <a:r>
              <a:rPr lang="en-US" sz="2400" dirty="0">
                <a:latin typeface="Arial"/>
                <a:cs typeface="Arial"/>
              </a:rPr>
              <a:t>Si </a:t>
            </a:r>
            <a:r>
              <a:rPr lang="en-US" sz="2400" dirty="0" err="1">
                <a:latin typeface="Arial"/>
                <a:cs typeface="Arial"/>
              </a:rPr>
              <a:t>cerca</a:t>
            </a:r>
            <a:r>
              <a:rPr lang="en-US" sz="2400" dirty="0">
                <a:latin typeface="Arial"/>
                <a:cs typeface="Arial"/>
              </a:rPr>
              <a:t> </a:t>
            </a:r>
            <a:r>
              <a:rPr lang="en-US" sz="2400" dirty="0" err="1">
                <a:latin typeface="Arial"/>
                <a:cs typeface="Arial"/>
              </a:rPr>
              <a:t>quindi</a:t>
            </a:r>
            <a:r>
              <a:rPr lang="en-US" sz="2400" dirty="0">
                <a:latin typeface="Arial"/>
                <a:cs typeface="Arial"/>
              </a:rPr>
              <a:t> un </a:t>
            </a:r>
            <a:r>
              <a:rPr lang="en-US" sz="2400" dirty="0" err="1">
                <a:latin typeface="Arial"/>
                <a:cs typeface="Arial"/>
              </a:rPr>
              <a:t>allineamento</a:t>
            </a:r>
            <a:r>
              <a:rPr lang="en-US" sz="2400" dirty="0">
                <a:latin typeface="Arial"/>
                <a:cs typeface="Arial"/>
              </a:rPr>
              <a:t> </a:t>
            </a:r>
            <a:r>
              <a:rPr lang="en-US" sz="2400" dirty="0" err="1">
                <a:latin typeface="Arial"/>
                <a:cs typeface="Arial"/>
              </a:rPr>
              <a:t>che</a:t>
            </a:r>
            <a:r>
              <a:rPr lang="en-US" sz="2400" dirty="0">
                <a:latin typeface="Arial"/>
                <a:cs typeface="Arial"/>
              </a:rPr>
              <a:t> </a:t>
            </a:r>
            <a:r>
              <a:rPr lang="en-US" sz="2400" dirty="0" err="1">
                <a:latin typeface="Arial"/>
                <a:cs typeface="Arial"/>
              </a:rPr>
              <a:t>massimizzi</a:t>
            </a:r>
            <a:r>
              <a:rPr lang="en-US" sz="2400" dirty="0">
                <a:latin typeface="Arial"/>
                <a:cs typeface="Arial"/>
              </a:rPr>
              <a:t> la </a:t>
            </a:r>
            <a:r>
              <a:rPr lang="en-US" sz="2400" dirty="0" err="1">
                <a:latin typeface="Arial"/>
                <a:cs typeface="Arial"/>
              </a:rPr>
              <a:t>consistenza</a:t>
            </a:r>
            <a:r>
              <a:rPr lang="en-US" sz="2400" dirty="0">
                <a:latin typeface="Arial"/>
                <a:cs typeface="Arial"/>
              </a:rPr>
              <a:t> </a:t>
            </a:r>
            <a:r>
              <a:rPr lang="en-US" sz="2400" dirty="0" err="1">
                <a:latin typeface="Arial"/>
                <a:cs typeface="Arial"/>
              </a:rPr>
              <a:t>tra</a:t>
            </a:r>
            <a:r>
              <a:rPr lang="en-US" sz="2400" dirty="0">
                <a:latin typeface="Arial"/>
                <a:cs typeface="Arial"/>
              </a:rPr>
              <a:t> </a:t>
            </a:r>
            <a:r>
              <a:rPr lang="en-US" sz="2400" dirty="0" err="1">
                <a:latin typeface="Arial"/>
                <a:cs typeface="Arial"/>
              </a:rPr>
              <a:t>tutti</a:t>
            </a:r>
            <a:r>
              <a:rPr lang="en-US" sz="2400" dirty="0">
                <a:latin typeface="Arial"/>
                <a:cs typeface="Arial"/>
              </a:rPr>
              <a:t> </a:t>
            </a:r>
            <a:r>
              <a:rPr lang="en-US" sz="2400" dirty="0" err="1">
                <a:latin typeface="Arial"/>
                <a:cs typeface="Arial"/>
              </a:rPr>
              <a:t>gli</a:t>
            </a:r>
            <a:r>
              <a:rPr lang="en-US" sz="2400" dirty="0">
                <a:latin typeface="Arial"/>
                <a:cs typeface="Arial"/>
              </a:rPr>
              <a:t> </a:t>
            </a:r>
            <a:r>
              <a:rPr lang="en-US" sz="2400" dirty="0" err="1">
                <a:latin typeface="Arial"/>
                <a:cs typeface="Arial"/>
              </a:rPr>
              <a:t>allineamenti</a:t>
            </a:r>
            <a:r>
              <a:rPr lang="en-US" sz="2400" dirty="0">
                <a:latin typeface="Arial"/>
                <a:cs typeface="Arial"/>
              </a:rPr>
              <a:t> a </a:t>
            </a:r>
            <a:r>
              <a:rPr lang="en-US" sz="2400" dirty="0" err="1">
                <a:latin typeface="Arial"/>
                <a:cs typeface="Arial"/>
              </a:rPr>
              <a:t>coppie</a:t>
            </a:r>
            <a:r>
              <a:rPr lang="en-US" sz="2400" dirty="0">
                <a:latin typeface="Arial"/>
                <a:cs typeface="Arial"/>
              </a:rPr>
              <a:t> </a:t>
            </a:r>
            <a:r>
              <a:rPr lang="en-US" sz="2400" dirty="0" err="1">
                <a:latin typeface="Arial"/>
                <a:cs typeface="Arial"/>
              </a:rPr>
              <a:t>contenuti</a:t>
            </a:r>
            <a:r>
              <a:rPr lang="en-US" sz="2400" dirty="0">
                <a:latin typeface="Arial"/>
                <a:cs typeface="Arial"/>
              </a:rPr>
              <a:t> </a:t>
            </a:r>
            <a:r>
              <a:rPr lang="en-US" sz="2400" dirty="0" err="1">
                <a:latin typeface="Arial"/>
                <a:cs typeface="Arial"/>
              </a:rPr>
              <a:t>nell’allineamento</a:t>
            </a:r>
            <a:r>
              <a:rPr lang="en-US" sz="2400" dirty="0">
                <a:latin typeface="Arial"/>
                <a:cs typeface="Arial"/>
              </a:rPr>
              <a:t> </a:t>
            </a:r>
            <a:r>
              <a:rPr lang="en-US" sz="2400" dirty="0" err="1">
                <a:latin typeface="Arial"/>
                <a:cs typeface="Arial"/>
              </a:rPr>
              <a:t>multiplo</a:t>
            </a:r>
            <a:r>
              <a:rPr lang="en-US" sz="2400" dirty="0">
                <a:latin typeface="Arial"/>
                <a:cs typeface="Arial"/>
              </a:rPr>
              <a:t> e </a:t>
            </a:r>
            <a:r>
              <a:rPr lang="en-US" sz="2400" dirty="0" err="1">
                <a:latin typeface="Arial"/>
                <a:cs typeface="Arial"/>
              </a:rPr>
              <a:t>quelli</a:t>
            </a:r>
            <a:r>
              <a:rPr lang="en-US" sz="2400" dirty="0">
                <a:latin typeface="Arial"/>
                <a:cs typeface="Arial"/>
              </a:rPr>
              <a:t> </a:t>
            </a:r>
            <a:r>
              <a:rPr lang="en-US" sz="2400" dirty="0" err="1">
                <a:latin typeface="Arial"/>
                <a:cs typeface="Arial"/>
              </a:rPr>
              <a:t>ottenuti</a:t>
            </a:r>
            <a:r>
              <a:rPr lang="en-US" sz="2400" dirty="0">
                <a:latin typeface="Arial"/>
                <a:cs typeface="Arial"/>
              </a:rPr>
              <a:t> </a:t>
            </a:r>
            <a:r>
              <a:rPr lang="en-US" sz="2400" dirty="0" err="1">
                <a:latin typeface="Arial"/>
                <a:cs typeface="Arial"/>
              </a:rPr>
              <a:t>direttamente</a:t>
            </a:r>
            <a:endParaRPr lang="en-US" sz="2400" dirty="0">
              <a:latin typeface="Arial"/>
              <a:cs typeface="Arial"/>
            </a:endParaRPr>
          </a:p>
          <a:p>
            <a:endParaRPr lang="en-US" sz="2400" dirty="0">
              <a:latin typeface="Arial"/>
              <a:cs typeface="Arial"/>
            </a:endParaRPr>
          </a:p>
          <a:p>
            <a:endParaRPr lang="en-US" sz="2400" dirty="0">
              <a:latin typeface="Arial"/>
              <a:cs typeface="Arial"/>
            </a:endParaRPr>
          </a:p>
          <a:p>
            <a:pPr marL="0" indent="0">
              <a:buNone/>
            </a:pPr>
            <a:endParaRPr lang="it-IT" sz="2400" dirty="0">
              <a:latin typeface="Arial"/>
              <a:cs typeface="Arial"/>
            </a:endParaRPr>
          </a:p>
        </p:txBody>
      </p:sp>
    </p:spTree>
    <p:extLst>
      <p:ext uri="{BB962C8B-B14F-4D97-AF65-F5344CB8AC3E}">
        <p14:creationId xmlns:p14="http://schemas.microsoft.com/office/powerpoint/2010/main" val="381752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605"/>
            <a:ext cx="8229600" cy="1143000"/>
          </a:xfrm>
        </p:spPr>
        <p:txBody>
          <a:bodyPr>
            <a:normAutofit/>
          </a:bodyPr>
          <a:lstStyle/>
          <a:p>
            <a:r>
              <a:rPr lang="it-IT" sz="4000" b="1" dirty="0">
                <a:solidFill>
                  <a:srgbClr val="0000FF"/>
                </a:solidFill>
                <a:latin typeface="Arial"/>
                <a:cs typeface="Arial"/>
              </a:rPr>
              <a:t> T-coffee</a:t>
            </a:r>
          </a:p>
        </p:txBody>
      </p:sp>
      <p:sp>
        <p:nvSpPr>
          <p:cNvPr id="3" name="Segnaposto contenuto 2"/>
          <p:cNvSpPr>
            <a:spLocks noGrp="1"/>
          </p:cNvSpPr>
          <p:nvPr>
            <p:ph idx="1"/>
          </p:nvPr>
        </p:nvSpPr>
        <p:spPr>
          <a:xfrm>
            <a:off x="157339" y="857136"/>
            <a:ext cx="8856011" cy="4878743"/>
          </a:xfrm>
        </p:spPr>
        <p:txBody>
          <a:bodyPr>
            <a:normAutofit/>
          </a:bodyPr>
          <a:lstStyle/>
          <a:p>
            <a:r>
              <a:rPr lang="it-IT" sz="2800" b="1" dirty="0">
                <a:latin typeface="Arial"/>
                <a:cs typeface="Arial"/>
              </a:rPr>
              <a:t>Libreria primaria</a:t>
            </a:r>
            <a:r>
              <a:rPr lang="it-IT" sz="2800" dirty="0">
                <a:latin typeface="Arial"/>
                <a:cs typeface="Arial"/>
              </a:rPr>
              <a:t>: allineamenti a coppie tra tutte le </a:t>
            </a:r>
            <a:r>
              <a:rPr lang="it-IT" sz="2800" dirty="0" err="1">
                <a:latin typeface="Arial"/>
                <a:cs typeface="Arial"/>
              </a:rPr>
              <a:t>N</a:t>
            </a:r>
            <a:r>
              <a:rPr lang="it-IT" sz="2800" dirty="0">
                <a:latin typeface="Arial"/>
                <a:cs typeface="Arial"/>
              </a:rPr>
              <a:t> </a:t>
            </a:r>
            <a:r>
              <a:rPr lang="it-IT" sz="2800" dirty="0" err="1">
                <a:latin typeface="Arial"/>
                <a:cs typeface="Arial"/>
              </a:rPr>
              <a:t>seq</a:t>
            </a:r>
            <a:r>
              <a:rPr lang="it-IT" sz="2800" dirty="0">
                <a:latin typeface="Arial"/>
                <a:cs typeface="Arial"/>
              </a:rPr>
              <a:t> da allineare (</a:t>
            </a:r>
            <a:r>
              <a:rPr lang="it-IT" sz="2800" dirty="0" err="1">
                <a:latin typeface="Arial"/>
                <a:cs typeface="Arial"/>
              </a:rPr>
              <a:t>N</a:t>
            </a:r>
            <a:r>
              <a:rPr lang="it-IT" sz="2800" dirty="0">
                <a:latin typeface="Arial"/>
                <a:cs typeface="Arial"/>
              </a:rPr>
              <a:t>(N-1)/2), ottenuti sia con algoritmi globali (</a:t>
            </a:r>
            <a:r>
              <a:rPr lang="it-IT" sz="2800" dirty="0" err="1">
                <a:latin typeface="Arial"/>
                <a:cs typeface="Arial"/>
              </a:rPr>
              <a:t>Clustal</a:t>
            </a:r>
            <a:r>
              <a:rPr lang="it-IT" sz="2800" dirty="0">
                <a:latin typeface="Arial"/>
                <a:cs typeface="Arial"/>
              </a:rPr>
              <a:t>) e locali (FASTA; </a:t>
            </a:r>
            <a:r>
              <a:rPr lang="it-IT" sz="2400" dirty="0">
                <a:latin typeface="Arial"/>
                <a:cs typeface="Arial"/>
              </a:rPr>
              <a:t>top 10 non </a:t>
            </a:r>
            <a:r>
              <a:rPr lang="it-IT" sz="2400" dirty="0" err="1">
                <a:latin typeface="Arial"/>
                <a:cs typeface="Arial"/>
              </a:rPr>
              <a:t>intersecting</a:t>
            </a:r>
            <a:r>
              <a:rPr lang="it-IT" sz="2400" dirty="0">
                <a:latin typeface="Arial"/>
                <a:cs typeface="Arial"/>
              </a:rPr>
              <a:t> </a:t>
            </a:r>
            <a:r>
              <a:rPr lang="it-IT" sz="2400" dirty="0" err="1">
                <a:latin typeface="Arial"/>
                <a:cs typeface="Arial"/>
              </a:rPr>
              <a:t>local</a:t>
            </a:r>
            <a:r>
              <a:rPr lang="it-IT" sz="2400" dirty="0">
                <a:latin typeface="Arial"/>
                <a:cs typeface="Arial"/>
              </a:rPr>
              <a:t> </a:t>
            </a:r>
            <a:r>
              <a:rPr lang="it-IT" sz="2400" dirty="0" err="1">
                <a:latin typeface="Arial"/>
                <a:cs typeface="Arial"/>
              </a:rPr>
              <a:t>align</a:t>
            </a:r>
            <a:r>
              <a:rPr lang="it-IT" sz="2400" dirty="0">
                <a:latin typeface="Arial"/>
                <a:cs typeface="Arial"/>
              </a:rPr>
              <a:t>.</a:t>
            </a:r>
            <a:r>
              <a:rPr lang="it-IT" sz="2800" dirty="0">
                <a:latin typeface="Arial"/>
                <a:cs typeface="Arial"/>
              </a:rPr>
              <a:t>) </a:t>
            </a:r>
          </a:p>
          <a:p>
            <a:pPr>
              <a:spcBef>
                <a:spcPts val="0"/>
              </a:spcBef>
            </a:pPr>
            <a:r>
              <a:rPr lang="it-IT" sz="2800" dirty="0">
                <a:latin typeface="Arial"/>
                <a:cs typeface="Arial"/>
              </a:rPr>
              <a:t>Gli allineamenti sono rappresentati nella libreria come </a:t>
            </a:r>
            <a:r>
              <a:rPr lang="it-IT" sz="2800" b="1" i="1" dirty="0" err="1">
                <a:latin typeface="Arial"/>
                <a:cs typeface="Arial"/>
              </a:rPr>
              <a:t>pairwise</a:t>
            </a:r>
            <a:r>
              <a:rPr lang="it-IT" sz="2800" b="1" i="1" dirty="0">
                <a:latin typeface="Arial"/>
                <a:cs typeface="Arial"/>
              </a:rPr>
              <a:t> residue </a:t>
            </a:r>
            <a:r>
              <a:rPr lang="it-IT" sz="2800" b="1" i="1" dirty="0" err="1">
                <a:latin typeface="Arial"/>
                <a:cs typeface="Arial"/>
              </a:rPr>
              <a:t>matches</a:t>
            </a:r>
            <a:r>
              <a:rPr lang="it-IT" sz="2800" b="1" i="1" dirty="0">
                <a:latin typeface="Arial"/>
                <a:cs typeface="Arial"/>
              </a:rPr>
              <a:t> </a:t>
            </a:r>
            <a:r>
              <a:rPr lang="it-IT" sz="2800" i="1" dirty="0">
                <a:latin typeface="Arial"/>
                <a:cs typeface="Arial"/>
              </a:rPr>
              <a:t>(residuo x della </a:t>
            </a:r>
            <a:r>
              <a:rPr lang="it-IT" sz="2800" i="1" dirty="0" err="1">
                <a:latin typeface="Arial"/>
                <a:cs typeface="Arial"/>
              </a:rPr>
              <a:t>seq</a:t>
            </a:r>
            <a:r>
              <a:rPr lang="it-IT" sz="2800" i="1" dirty="0">
                <a:latin typeface="Arial"/>
                <a:cs typeface="Arial"/>
              </a:rPr>
              <a:t> A allineato con residuo y della </a:t>
            </a:r>
            <a:r>
              <a:rPr lang="it-IT" sz="2800" i="1" dirty="0" err="1">
                <a:latin typeface="Arial"/>
                <a:cs typeface="Arial"/>
              </a:rPr>
              <a:t>seq</a:t>
            </a:r>
            <a:r>
              <a:rPr lang="it-IT" sz="2800" i="1" dirty="0">
                <a:latin typeface="Arial"/>
                <a:cs typeface="Arial"/>
              </a:rPr>
              <a:t> B) </a:t>
            </a:r>
          </a:p>
          <a:p>
            <a:pPr marL="339725" indent="0">
              <a:spcBef>
                <a:spcPts val="0"/>
              </a:spcBef>
              <a:buNone/>
            </a:pPr>
            <a:r>
              <a:rPr lang="it-IT" sz="2800" i="1" dirty="0">
                <a:latin typeface="Arial"/>
                <a:cs typeface="Arial"/>
              </a:rPr>
              <a:t>usati poi come </a:t>
            </a:r>
            <a:r>
              <a:rPr lang="it-IT" sz="2800" b="1" i="1" dirty="0">
                <a:latin typeface="Arial"/>
                <a:cs typeface="Arial"/>
              </a:rPr>
              <a:t>vincoli</a:t>
            </a:r>
          </a:p>
          <a:p>
            <a:r>
              <a:rPr lang="it-IT" sz="2800" dirty="0">
                <a:latin typeface="Arial"/>
                <a:cs typeface="Arial"/>
              </a:rPr>
              <a:t>Questi </a:t>
            </a:r>
            <a:r>
              <a:rPr lang="it-IT" sz="2800" b="1" dirty="0">
                <a:latin typeface="Arial"/>
                <a:cs typeface="Arial"/>
              </a:rPr>
              <a:t>vincoli sono pesati </a:t>
            </a:r>
            <a:r>
              <a:rPr lang="it-IT" sz="2800" dirty="0">
                <a:latin typeface="Arial"/>
                <a:cs typeface="Arial"/>
              </a:rPr>
              <a:t>in base all’affidabilità degli allineamenti da cui provengono, ovvero alla bontà dell’allineamento in termini di identità</a:t>
            </a:r>
          </a:p>
          <a:p>
            <a:endParaRPr lang="en-US" sz="2800" dirty="0">
              <a:latin typeface="Arial"/>
              <a:cs typeface="Arial"/>
            </a:endParaRPr>
          </a:p>
          <a:p>
            <a:pPr marL="0" indent="0">
              <a:buNone/>
            </a:pPr>
            <a:endParaRPr lang="it-IT" sz="2800" dirty="0">
              <a:latin typeface="Arial"/>
              <a:cs typeface="Arial"/>
            </a:endParaRPr>
          </a:p>
        </p:txBody>
      </p:sp>
      <p:sp>
        <p:nvSpPr>
          <p:cNvPr id="4" name="CasellaDiTesto 3"/>
          <p:cNvSpPr txBox="1"/>
          <p:nvPr/>
        </p:nvSpPr>
        <p:spPr>
          <a:xfrm>
            <a:off x="5147273" y="5742449"/>
            <a:ext cx="1584643"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90</a:t>
            </a:r>
          </a:p>
          <a:p>
            <a:r>
              <a:rPr lang="it-IT" dirty="0"/>
              <a:t>C	Y</a:t>
            </a:r>
          </a:p>
        </p:txBody>
      </p:sp>
      <p:sp>
        <p:nvSpPr>
          <p:cNvPr id="5" name="CasellaDiTesto 4"/>
          <p:cNvSpPr txBox="1"/>
          <p:nvPr/>
        </p:nvSpPr>
        <p:spPr>
          <a:xfrm>
            <a:off x="2517444" y="5719973"/>
            <a:ext cx="1741982"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80</a:t>
            </a:r>
          </a:p>
          <a:p>
            <a:r>
              <a:rPr lang="it-IT" dirty="0"/>
              <a:t>B	Y</a:t>
            </a:r>
          </a:p>
        </p:txBody>
      </p:sp>
      <p:sp>
        <p:nvSpPr>
          <p:cNvPr id="6" name="CasellaDiTesto 5"/>
          <p:cNvSpPr txBox="1"/>
          <p:nvPr/>
        </p:nvSpPr>
        <p:spPr>
          <a:xfrm>
            <a:off x="7848018" y="3489843"/>
            <a:ext cx="910326"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a:t>
            </a:r>
          </a:p>
          <a:p>
            <a:r>
              <a:rPr lang="it-IT" dirty="0"/>
              <a:t>B	Y</a:t>
            </a:r>
          </a:p>
        </p:txBody>
      </p:sp>
    </p:spTree>
    <p:extLst>
      <p:ext uri="{BB962C8B-B14F-4D97-AF65-F5344CB8AC3E}">
        <p14:creationId xmlns:p14="http://schemas.microsoft.com/office/powerpoint/2010/main" val="25410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339" y="1236434"/>
            <a:ext cx="8856011" cy="4878743"/>
          </a:xfrm>
        </p:spPr>
        <p:txBody>
          <a:bodyPr>
            <a:normAutofit/>
          </a:bodyPr>
          <a:lstStyle/>
          <a:p>
            <a:pPr marL="0" indent="0">
              <a:buNone/>
            </a:pPr>
            <a:r>
              <a:rPr lang="en-US" sz="2800" b="1" dirty="0" err="1">
                <a:latin typeface="Arial"/>
                <a:cs typeface="Arial"/>
              </a:rPr>
              <a:t>Estensione</a:t>
            </a:r>
            <a:r>
              <a:rPr lang="en-US" sz="2800" b="1" dirty="0">
                <a:latin typeface="Arial"/>
                <a:cs typeface="Arial"/>
              </a:rPr>
              <a:t> </a:t>
            </a:r>
            <a:r>
              <a:rPr lang="en-US" sz="2800" b="1" dirty="0" err="1">
                <a:latin typeface="Arial"/>
                <a:cs typeface="Arial"/>
              </a:rPr>
              <a:t>della</a:t>
            </a:r>
            <a:r>
              <a:rPr lang="en-US" sz="2800" b="1" dirty="0">
                <a:latin typeface="Arial"/>
                <a:cs typeface="Arial"/>
              </a:rPr>
              <a:t> </a:t>
            </a:r>
            <a:r>
              <a:rPr lang="en-US" sz="2800" b="1" dirty="0" err="1">
                <a:latin typeface="Arial"/>
                <a:cs typeface="Arial"/>
              </a:rPr>
              <a:t>libreria</a:t>
            </a:r>
            <a:r>
              <a:rPr lang="en-US" sz="2800" dirty="0">
                <a:latin typeface="Arial"/>
                <a:cs typeface="Arial"/>
              </a:rPr>
              <a:t>: </a:t>
            </a:r>
          </a:p>
          <a:p>
            <a:r>
              <a:rPr lang="en-US" sz="2800" dirty="0">
                <a:latin typeface="Arial"/>
                <a:cs typeface="Arial"/>
              </a:rPr>
              <a:t>Le </a:t>
            </a:r>
            <a:r>
              <a:rPr lang="en-US" sz="2800" dirty="0" err="1">
                <a:latin typeface="Arial"/>
                <a:cs typeface="Arial"/>
              </a:rPr>
              <a:t>librerie</a:t>
            </a:r>
            <a:r>
              <a:rPr lang="en-US" sz="2800" dirty="0">
                <a:latin typeface="Arial"/>
                <a:cs typeface="Arial"/>
              </a:rPr>
              <a:t> </a:t>
            </a:r>
            <a:r>
              <a:rPr lang="en-US" sz="2800" dirty="0" err="1">
                <a:latin typeface="Arial"/>
                <a:cs typeface="Arial"/>
              </a:rPr>
              <a:t>primarie</a:t>
            </a:r>
            <a:r>
              <a:rPr lang="en-US" sz="2800" dirty="0">
                <a:latin typeface="Arial"/>
                <a:cs typeface="Arial"/>
              </a:rPr>
              <a:t> </a:t>
            </a:r>
            <a:r>
              <a:rPr lang="en-US" sz="2800" dirty="0" err="1">
                <a:latin typeface="Arial"/>
                <a:cs typeface="Arial"/>
              </a:rPr>
              <a:t>potrebbero</a:t>
            </a:r>
            <a:r>
              <a:rPr lang="en-US" sz="2800" dirty="0">
                <a:latin typeface="Arial"/>
                <a:cs typeface="Arial"/>
              </a:rPr>
              <a:t> </a:t>
            </a:r>
            <a:r>
              <a:rPr lang="en-US" sz="2800" dirty="0" err="1">
                <a:latin typeface="Arial"/>
                <a:cs typeface="Arial"/>
              </a:rPr>
              <a:t>essere</a:t>
            </a:r>
            <a:r>
              <a:rPr lang="en-US" sz="2800" dirty="0">
                <a:latin typeface="Arial"/>
                <a:cs typeface="Arial"/>
              </a:rPr>
              <a:t> </a:t>
            </a:r>
            <a:r>
              <a:rPr lang="en-US" sz="2800" dirty="0" err="1">
                <a:latin typeface="Arial"/>
                <a:cs typeface="Arial"/>
              </a:rPr>
              <a:t>usate</a:t>
            </a:r>
            <a:r>
              <a:rPr lang="en-US" sz="2800" dirty="0">
                <a:latin typeface="Arial"/>
                <a:cs typeface="Arial"/>
              </a:rPr>
              <a:t> </a:t>
            </a:r>
            <a:r>
              <a:rPr lang="en-US" sz="2800" dirty="0" err="1">
                <a:latin typeface="Arial"/>
                <a:cs typeface="Arial"/>
              </a:rPr>
              <a:t>così</a:t>
            </a:r>
            <a:r>
              <a:rPr lang="en-US" sz="2800" dirty="0">
                <a:latin typeface="Arial"/>
                <a:cs typeface="Arial"/>
              </a:rPr>
              <a:t> come </a:t>
            </a:r>
            <a:r>
              <a:rPr lang="en-US" sz="2800" dirty="0" err="1">
                <a:latin typeface="Arial"/>
                <a:cs typeface="Arial"/>
              </a:rPr>
              <a:t>sono</a:t>
            </a:r>
            <a:r>
              <a:rPr lang="en-US" sz="2800" dirty="0">
                <a:latin typeface="Arial"/>
                <a:cs typeface="Arial"/>
              </a:rPr>
              <a:t> per </a:t>
            </a:r>
            <a:r>
              <a:rPr lang="en-US" sz="2800" dirty="0" err="1">
                <a:latin typeface="Arial"/>
                <a:cs typeface="Arial"/>
              </a:rPr>
              <a:t>generare</a:t>
            </a:r>
            <a:r>
              <a:rPr lang="en-US" sz="2800" dirty="0">
                <a:latin typeface="Arial"/>
                <a:cs typeface="Arial"/>
              </a:rPr>
              <a:t> </a:t>
            </a:r>
            <a:r>
              <a:rPr lang="en-US" sz="2800" dirty="0" err="1">
                <a:latin typeface="Arial"/>
                <a:cs typeface="Arial"/>
              </a:rPr>
              <a:t>gli</a:t>
            </a:r>
            <a:r>
              <a:rPr lang="en-US" sz="2800" dirty="0">
                <a:latin typeface="Arial"/>
                <a:cs typeface="Arial"/>
              </a:rPr>
              <a:t> </a:t>
            </a:r>
            <a:r>
              <a:rPr lang="en-US" sz="2800" dirty="0" err="1">
                <a:latin typeface="Arial"/>
                <a:cs typeface="Arial"/>
              </a:rPr>
              <a:t>allineamenti</a:t>
            </a:r>
            <a:endParaRPr lang="en-US" sz="2800" dirty="0">
              <a:latin typeface="Arial"/>
              <a:cs typeface="Arial"/>
            </a:endParaRPr>
          </a:p>
          <a:p>
            <a:r>
              <a:rPr lang="en-US" sz="2800" dirty="0" err="1">
                <a:latin typeface="Arial"/>
                <a:cs typeface="Arial"/>
              </a:rPr>
              <a:t>Vengono</a:t>
            </a:r>
            <a:r>
              <a:rPr lang="en-US" sz="2800" dirty="0">
                <a:latin typeface="Arial"/>
                <a:cs typeface="Arial"/>
              </a:rPr>
              <a:t> </a:t>
            </a:r>
            <a:r>
              <a:rPr lang="en-US" sz="2800" dirty="0" err="1">
                <a:latin typeface="Arial"/>
                <a:cs typeface="Arial"/>
              </a:rPr>
              <a:t>migliorate</a:t>
            </a:r>
            <a:r>
              <a:rPr lang="en-US" sz="2800" dirty="0">
                <a:latin typeface="Arial"/>
                <a:cs typeface="Arial"/>
              </a:rPr>
              <a:t> </a:t>
            </a:r>
            <a:r>
              <a:rPr lang="en-US" sz="2800" dirty="0" err="1">
                <a:latin typeface="Arial"/>
                <a:cs typeface="Arial"/>
              </a:rPr>
              <a:t>prendendo</a:t>
            </a:r>
            <a:r>
              <a:rPr lang="en-US" sz="2800" dirty="0">
                <a:latin typeface="Arial"/>
                <a:cs typeface="Arial"/>
              </a:rPr>
              <a:t> in </a:t>
            </a:r>
            <a:r>
              <a:rPr lang="en-US" sz="2800" dirty="0" err="1">
                <a:latin typeface="Arial"/>
                <a:cs typeface="Arial"/>
              </a:rPr>
              <a:t>considerazione</a:t>
            </a:r>
            <a:r>
              <a:rPr lang="en-US" sz="2800" dirty="0">
                <a:latin typeface="Arial"/>
                <a:cs typeface="Arial"/>
              </a:rPr>
              <a:t> </a:t>
            </a:r>
            <a:r>
              <a:rPr lang="en-US" sz="2800" dirty="0" err="1">
                <a:latin typeface="Arial"/>
                <a:cs typeface="Arial"/>
              </a:rPr>
              <a:t>l’informazione</a:t>
            </a:r>
            <a:r>
              <a:rPr lang="en-US" sz="2800" dirty="0">
                <a:latin typeface="Arial"/>
                <a:cs typeface="Arial"/>
              </a:rPr>
              <a:t> </a:t>
            </a:r>
            <a:r>
              <a:rPr lang="en-US" sz="2800" dirty="0" err="1">
                <a:latin typeface="Arial"/>
                <a:cs typeface="Arial"/>
              </a:rPr>
              <a:t>disponibile</a:t>
            </a:r>
            <a:r>
              <a:rPr lang="en-US" sz="2800" dirty="0">
                <a:latin typeface="Arial"/>
                <a:cs typeface="Arial"/>
              </a:rPr>
              <a:t> </a:t>
            </a:r>
            <a:r>
              <a:rPr lang="en-US" sz="2800" dirty="0" err="1">
                <a:latin typeface="Arial"/>
                <a:cs typeface="Arial"/>
              </a:rPr>
              <a:t>nella</a:t>
            </a:r>
            <a:r>
              <a:rPr lang="en-US" sz="2800" dirty="0">
                <a:latin typeface="Arial"/>
                <a:cs typeface="Arial"/>
              </a:rPr>
              <a:t> </a:t>
            </a:r>
            <a:r>
              <a:rPr lang="en-US" sz="2800" dirty="0" err="1">
                <a:latin typeface="Arial"/>
                <a:cs typeface="Arial"/>
              </a:rPr>
              <a:t>libreria</a:t>
            </a:r>
            <a:r>
              <a:rPr lang="en-US" sz="2800" dirty="0">
                <a:latin typeface="Arial"/>
                <a:cs typeface="Arial"/>
              </a:rPr>
              <a:t> </a:t>
            </a:r>
            <a:r>
              <a:rPr lang="en-US" sz="2800" dirty="0" err="1">
                <a:latin typeface="Arial"/>
                <a:cs typeface="Arial"/>
              </a:rPr>
              <a:t>primaria</a:t>
            </a:r>
            <a:r>
              <a:rPr lang="en-US" sz="2800" dirty="0">
                <a:latin typeface="Arial"/>
                <a:cs typeface="Arial"/>
              </a:rPr>
              <a:t> in </a:t>
            </a:r>
            <a:r>
              <a:rPr lang="en-US" sz="2800" dirty="0" err="1">
                <a:latin typeface="Arial"/>
                <a:cs typeface="Arial"/>
              </a:rPr>
              <a:t>maniera</a:t>
            </a:r>
            <a:r>
              <a:rPr lang="en-US" sz="2800" dirty="0">
                <a:latin typeface="Arial"/>
                <a:cs typeface="Arial"/>
              </a:rPr>
              <a:t> </a:t>
            </a:r>
            <a:r>
              <a:rPr lang="en-US" sz="2800" dirty="0" err="1">
                <a:latin typeface="Arial"/>
                <a:cs typeface="Arial"/>
              </a:rPr>
              <a:t>globale</a:t>
            </a:r>
            <a:r>
              <a:rPr lang="en-US" sz="2800" dirty="0">
                <a:latin typeface="Arial"/>
                <a:cs typeface="Arial"/>
              </a:rPr>
              <a:t>, </a:t>
            </a:r>
            <a:r>
              <a:rPr lang="en-US" sz="2800" dirty="0" err="1">
                <a:latin typeface="Arial"/>
                <a:cs typeface="Arial"/>
              </a:rPr>
              <a:t>mediante</a:t>
            </a:r>
            <a:r>
              <a:rPr lang="en-US" sz="2800" dirty="0">
                <a:latin typeface="Arial"/>
                <a:cs typeface="Arial"/>
              </a:rPr>
              <a:t> un </a:t>
            </a:r>
            <a:r>
              <a:rPr lang="en-US" sz="2800" dirty="0" err="1">
                <a:latin typeface="Arial"/>
                <a:cs typeface="Arial"/>
              </a:rPr>
              <a:t>algoritmo</a:t>
            </a:r>
            <a:r>
              <a:rPr lang="en-US" sz="2800" dirty="0">
                <a:latin typeface="Arial"/>
                <a:cs typeface="Arial"/>
              </a:rPr>
              <a:t> </a:t>
            </a:r>
            <a:r>
              <a:rPr lang="en-US" sz="2800" dirty="0" err="1">
                <a:latin typeface="Arial"/>
                <a:cs typeface="Arial"/>
              </a:rPr>
              <a:t>euristico</a:t>
            </a:r>
            <a:r>
              <a:rPr lang="en-US" sz="2800" dirty="0">
                <a:latin typeface="Arial"/>
                <a:cs typeface="Arial"/>
              </a:rPr>
              <a:t>:</a:t>
            </a:r>
          </a:p>
          <a:p>
            <a:r>
              <a:rPr lang="en-US" sz="2800" b="1" dirty="0" err="1">
                <a:latin typeface="Arial"/>
                <a:cs typeface="Arial"/>
              </a:rPr>
              <a:t>Approccio</a:t>
            </a:r>
            <a:r>
              <a:rPr lang="en-US" sz="2800" b="1" dirty="0">
                <a:latin typeface="Arial"/>
                <a:cs typeface="Arial"/>
              </a:rPr>
              <a:t> </a:t>
            </a:r>
            <a:r>
              <a:rPr lang="en-US" sz="2800" b="1" dirty="0" err="1">
                <a:latin typeface="Arial"/>
                <a:cs typeface="Arial"/>
              </a:rPr>
              <a:t>basato</a:t>
            </a:r>
            <a:r>
              <a:rPr lang="en-US" sz="2800" b="1" dirty="0">
                <a:latin typeface="Arial"/>
                <a:cs typeface="Arial"/>
              </a:rPr>
              <a:t> </a:t>
            </a:r>
            <a:r>
              <a:rPr lang="en-US" sz="2800" b="1" dirty="0" err="1">
                <a:latin typeface="Arial"/>
                <a:cs typeface="Arial"/>
              </a:rPr>
              <a:t>su</a:t>
            </a:r>
            <a:r>
              <a:rPr lang="en-US" sz="2800" b="1" dirty="0">
                <a:latin typeface="Arial"/>
                <a:cs typeface="Arial"/>
              </a:rPr>
              <a:t> </a:t>
            </a:r>
            <a:r>
              <a:rPr lang="en-US" sz="2800" b="1" dirty="0" err="1">
                <a:latin typeface="Arial"/>
                <a:cs typeface="Arial"/>
              </a:rPr>
              <a:t>triplette</a:t>
            </a:r>
            <a:r>
              <a:rPr lang="en-US" sz="2800" dirty="0">
                <a:latin typeface="Arial"/>
                <a:cs typeface="Arial"/>
              </a:rPr>
              <a:t>: per </a:t>
            </a:r>
            <a:r>
              <a:rPr lang="en-US" sz="2800" dirty="0" err="1">
                <a:latin typeface="Arial"/>
                <a:cs typeface="Arial"/>
              </a:rPr>
              <a:t>ogni</a:t>
            </a:r>
            <a:r>
              <a:rPr lang="en-US" sz="2800" dirty="0">
                <a:latin typeface="Arial"/>
                <a:cs typeface="Arial"/>
              </a:rPr>
              <a:t> </a:t>
            </a:r>
            <a:r>
              <a:rPr lang="en-US" sz="2800" dirty="0" err="1">
                <a:latin typeface="Arial"/>
                <a:cs typeface="Arial"/>
              </a:rPr>
              <a:t>coppia</a:t>
            </a:r>
            <a:r>
              <a:rPr lang="en-US" sz="2800" dirty="0">
                <a:latin typeface="Arial"/>
                <a:cs typeface="Arial"/>
              </a:rPr>
              <a:t> di </a:t>
            </a:r>
            <a:r>
              <a:rPr lang="en-US" sz="2800" dirty="0" err="1">
                <a:latin typeface="Arial"/>
                <a:cs typeface="Arial"/>
              </a:rPr>
              <a:t>residui</a:t>
            </a:r>
            <a:r>
              <a:rPr lang="en-US" sz="2800" dirty="0">
                <a:latin typeface="Arial"/>
                <a:cs typeface="Arial"/>
              </a:rPr>
              <a:t> </a:t>
            </a:r>
            <a:r>
              <a:rPr lang="en-US" sz="2800" dirty="0" err="1">
                <a:latin typeface="Arial"/>
                <a:cs typeface="Arial"/>
              </a:rPr>
              <a:t>si</a:t>
            </a:r>
            <a:r>
              <a:rPr lang="en-US" sz="2800" dirty="0">
                <a:latin typeface="Arial"/>
                <a:cs typeface="Arial"/>
              </a:rPr>
              <a:t> </a:t>
            </a:r>
            <a:r>
              <a:rPr lang="en-US" sz="2800" dirty="0" err="1">
                <a:latin typeface="Arial"/>
                <a:cs typeface="Arial"/>
              </a:rPr>
              <a:t>prende</a:t>
            </a:r>
            <a:r>
              <a:rPr lang="en-US" sz="2800" dirty="0">
                <a:latin typeface="Arial"/>
                <a:cs typeface="Arial"/>
              </a:rPr>
              <a:t> in </a:t>
            </a:r>
            <a:r>
              <a:rPr lang="en-US" sz="2800" dirty="0" err="1">
                <a:latin typeface="Arial"/>
                <a:cs typeface="Arial"/>
              </a:rPr>
              <a:t>considerazione</a:t>
            </a:r>
            <a:r>
              <a:rPr lang="en-US" sz="2800" dirty="0">
                <a:latin typeface="Arial"/>
                <a:cs typeface="Arial"/>
              </a:rPr>
              <a:t> </a:t>
            </a:r>
            <a:r>
              <a:rPr lang="en-US" sz="2800" dirty="0" err="1">
                <a:latin typeface="Arial"/>
                <a:cs typeface="Arial"/>
              </a:rPr>
              <a:t>l’allineamento</a:t>
            </a:r>
            <a:r>
              <a:rPr lang="en-US" sz="2800" dirty="0">
                <a:latin typeface="Arial"/>
                <a:cs typeface="Arial"/>
              </a:rPr>
              <a:t> di </a:t>
            </a:r>
            <a:r>
              <a:rPr lang="en-US" sz="2800" dirty="0" err="1">
                <a:latin typeface="Arial"/>
                <a:cs typeface="Arial"/>
              </a:rPr>
              <a:t>questi</a:t>
            </a:r>
            <a:r>
              <a:rPr lang="en-US" sz="2800" dirty="0">
                <a:latin typeface="Arial"/>
                <a:cs typeface="Arial"/>
              </a:rPr>
              <a:t> con </a:t>
            </a:r>
            <a:r>
              <a:rPr lang="en-US" sz="2800" dirty="0" err="1">
                <a:latin typeface="Arial"/>
                <a:cs typeface="Arial"/>
              </a:rPr>
              <a:t>residui</a:t>
            </a:r>
            <a:r>
              <a:rPr lang="en-US" sz="2800" dirty="0">
                <a:latin typeface="Arial"/>
                <a:cs typeface="Arial"/>
              </a:rPr>
              <a:t> </a:t>
            </a:r>
            <a:r>
              <a:rPr lang="en-US" sz="2800" dirty="0" err="1">
                <a:latin typeface="Arial"/>
                <a:cs typeface="Arial"/>
              </a:rPr>
              <a:t>delle</a:t>
            </a:r>
            <a:r>
              <a:rPr lang="en-US" sz="2800" dirty="0">
                <a:latin typeface="Arial"/>
                <a:cs typeface="Arial"/>
              </a:rPr>
              <a:t> </a:t>
            </a:r>
            <a:r>
              <a:rPr lang="en-US" sz="2800" dirty="0" err="1">
                <a:latin typeface="Arial"/>
                <a:cs typeface="Arial"/>
              </a:rPr>
              <a:t>rimanenti</a:t>
            </a:r>
            <a:r>
              <a:rPr lang="en-US" sz="2800" dirty="0">
                <a:latin typeface="Arial"/>
                <a:cs typeface="Arial"/>
              </a:rPr>
              <a:t> </a:t>
            </a:r>
            <a:r>
              <a:rPr lang="en-US" sz="2800" dirty="0" err="1">
                <a:latin typeface="Arial"/>
                <a:cs typeface="Arial"/>
              </a:rPr>
              <a:t>sequenze</a:t>
            </a:r>
            <a:endParaRPr lang="en-US" sz="2800" dirty="0">
              <a:latin typeface="Arial"/>
              <a:cs typeface="Arial"/>
            </a:endParaRPr>
          </a:p>
          <a:p>
            <a:endParaRPr lang="en-US" sz="2800" dirty="0">
              <a:latin typeface="Arial"/>
              <a:cs typeface="Arial"/>
            </a:endParaRPr>
          </a:p>
          <a:p>
            <a:pPr marL="0" indent="0">
              <a:buNone/>
            </a:pPr>
            <a:endParaRPr lang="it-IT" sz="2800" dirty="0">
              <a:latin typeface="Arial"/>
              <a:cs typeface="Arial"/>
            </a:endParaRPr>
          </a:p>
        </p:txBody>
      </p:sp>
      <p:sp>
        <p:nvSpPr>
          <p:cNvPr id="5" name="Titolo 1"/>
          <p:cNvSpPr txBox="1">
            <a:spLocks/>
          </p:cNvSpPr>
          <p:nvPr/>
        </p:nvSpPr>
        <p:spPr>
          <a:xfrm>
            <a:off x="457200" y="-534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4000" b="1">
                <a:solidFill>
                  <a:srgbClr val="0000FF"/>
                </a:solidFill>
                <a:latin typeface="Arial"/>
                <a:cs typeface="Arial"/>
              </a:rPr>
              <a:t> T-coffee</a:t>
            </a:r>
            <a:endParaRPr lang="it-IT" sz="4000" b="1" dirty="0">
              <a:solidFill>
                <a:srgbClr val="0000FF"/>
              </a:solidFill>
              <a:latin typeface="Arial"/>
              <a:cs typeface="Arial"/>
            </a:endParaRPr>
          </a:p>
        </p:txBody>
      </p:sp>
    </p:spTree>
    <p:extLst>
      <p:ext uri="{BB962C8B-B14F-4D97-AF65-F5344CB8AC3E}">
        <p14:creationId xmlns:p14="http://schemas.microsoft.com/office/powerpoint/2010/main" val="407893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468313" y="1773238"/>
            <a:ext cx="8229600" cy="3816350"/>
          </a:xfrm>
          <a:solidFill>
            <a:srgbClr val="6666FF">
              <a:alpha val="30196"/>
            </a:srgbClr>
          </a:solidFill>
        </p:spPr>
        <p:txBody>
          <a:bodyPr/>
          <a:lstStyle/>
          <a:p>
            <a:pPr marL="382588" indent="-187325" eaLnBrk="1" hangingPunct="1">
              <a:buClr>
                <a:srgbClr val="FF3399"/>
              </a:buClr>
              <a:tabLst>
                <a:tab pos="382588" algn="l"/>
              </a:tabLst>
            </a:pP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Multiple </a:t>
            </a:r>
            <a:r>
              <a:rPr lang="it-IT" sz="4000" dirty="0" err="1">
                <a:latin typeface="Arial" charset="0"/>
              </a:rPr>
              <a:t>alignments</a:t>
            </a: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Clustal</a:t>
            </a:r>
            <a:r>
              <a:rPr lang="it-IT" sz="4000" dirty="0">
                <a:latin typeface="Arial" charset="0"/>
              </a:rPr>
              <a:t> Omega</a:t>
            </a: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Tcoffee</a:t>
            </a:r>
            <a:endParaRPr lang="it-IT" sz="4000" dirty="0">
              <a:latin typeface="Arial" charset="0"/>
            </a:endParaRPr>
          </a:p>
          <a:p>
            <a:pPr marL="382588" indent="-187325" eaLnBrk="1" hangingPunct="1">
              <a:buClr>
                <a:srgbClr val="FF3399"/>
              </a:buClr>
              <a:tabLst>
                <a:tab pos="382588" algn="l"/>
              </a:tabLst>
            </a:pPr>
            <a:endParaRPr lang="it-IT" sz="2800" dirty="0">
              <a:latin typeface="Arial" charset="0"/>
            </a:endParaRPr>
          </a:p>
          <a:p>
            <a:pPr marL="382588" indent="-187325" eaLnBrk="1" hangingPunct="1">
              <a:buClr>
                <a:srgbClr val="FF3399"/>
              </a:buClr>
              <a:buFontTx/>
              <a:buNone/>
              <a:tabLst>
                <a:tab pos="382588" algn="l"/>
              </a:tabLst>
            </a:pPr>
            <a:endParaRPr lang="it-IT" sz="2800" dirty="0">
              <a:latin typeface="Arial" charset="0"/>
            </a:endParaRPr>
          </a:p>
        </p:txBody>
      </p:sp>
      <p:grpSp>
        <p:nvGrpSpPr>
          <p:cNvPr id="17410" name="Group 4"/>
          <p:cNvGrpSpPr>
            <a:grpSpLocks/>
          </p:cNvGrpSpPr>
          <p:nvPr/>
        </p:nvGrpSpPr>
        <p:grpSpPr bwMode="auto">
          <a:xfrm>
            <a:off x="0" y="0"/>
            <a:ext cx="9144000" cy="152400"/>
            <a:chOff x="48" y="336"/>
            <a:chExt cx="6192" cy="48"/>
          </a:xfrm>
        </p:grpSpPr>
        <p:sp>
          <p:nvSpPr>
            <p:cNvPr id="17423"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4"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5"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6"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7"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8"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9"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30"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31"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32"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grpSp>
      <p:grpSp>
        <p:nvGrpSpPr>
          <p:cNvPr id="17411" name="Group 15"/>
          <p:cNvGrpSpPr>
            <a:grpSpLocks/>
          </p:cNvGrpSpPr>
          <p:nvPr/>
        </p:nvGrpSpPr>
        <p:grpSpPr bwMode="auto">
          <a:xfrm>
            <a:off x="0" y="6705600"/>
            <a:ext cx="9144000" cy="152400"/>
            <a:chOff x="48" y="336"/>
            <a:chExt cx="6192" cy="48"/>
          </a:xfrm>
        </p:grpSpPr>
        <p:sp>
          <p:nvSpPr>
            <p:cNvPr id="17413"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14"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15"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16"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17"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18"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19"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0"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1"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sp>
          <p:nvSpPr>
            <p:cNvPr id="17422"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it-IT"/>
            </a:p>
          </p:txBody>
        </p:sp>
      </p:grpSp>
      <p:sp>
        <p:nvSpPr>
          <p:cNvPr id="17412" name="Rectangle 3"/>
          <p:cNvSpPr>
            <a:spLocks noChangeArrowheads="1"/>
          </p:cNvSpPr>
          <p:nvPr/>
        </p:nvSpPr>
        <p:spPr bwMode="auto">
          <a:xfrm>
            <a:off x="0" y="134938"/>
            <a:ext cx="9144000"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3600" b="1" dirty="0">
                <a:solidFill>
                  <a:srgbClr val="CC0000"/>
                </a:solidFill>
              </a:rPr>
              <a:t>WORKING WITH BIOSEQUENCES</a:t>
            </a:r>
          </a:p>
          <a:p>
            <a:pPr algn="ctr"/>
            <a:r>
              <a:rPr lang="it-IT" sz="3200" b="1" dirty="0" err="1"/>
              <a:t>Alignments</a:t>
            </a:r>
            <a:r>
              <a:rPr lang="it-IT" sz="3200" b="1" dirty="0"/>
              <a:t> and </a:t>
            </a:r>
            <a:r>
              <a:rPr lang="it-IT" sz="3200" b="1" dirty="0" err="1"/>
              <a:t>similarity</a:t>
            </a:r>
            <a:r>
              <a:rPr lang="it-IT" sz="3200" b="1" dirty="0"/>
              <a:t> </a:t>
            </a:r>
            <a:r>
              <a:rPr lang="it-IT" sz="3200" b="1" dirty="0" err="1"/>
              <a:t>search</a:t>
            </a:r>
            <a:endParaRPr lang="it-IT" sz="3200" b="1" dirty="0"/>
          </a:p>
        </p:txBody>
      </p:sp>
    </p:spTree>
    <p:extLst>
      <p:ext uri="{BB962C8B-B14F-4D97-AF65-F5344CB8AC3E}">
        <p14:creationId xmlns:p14="http://schemas.microsoft.com/office/powerpoint/2010/main" val="268120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p:cNvGrpSpPr>
            <a:grpSpLocks/>
          </p:cNvGrpSpPr>
          <p:nvPr/>
        </p:nvGrpSpPr>
        <p:grpSpPr bwMode="auto">
          <a:xfrm>
            <a:off x="5288644" y="4423504"/>
            <a:ext cx="3823862" cy="2314212"/>
            <a:chOff x="576" y="3408"/>
            <a:chExt cx="1584" cy="1539"/>
          </a:xfrm>
        </p:grpSpPr>
        <p:pic>
          <p:nvPicPr>
            <p:cNvPr id="19" name="Picture 8" descr="Sans ti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9237" name="Text Box 21"/>
          <p:cNvSpPr txBox="1">
            <a:spLocks noChangeArrowheads="1"/>
          </p:cNvSpPr>
          <p:nvPr/>
        </p:nvSpPr>
        <p:spPr bwMode="auto">
          <a:xfrm>
            <a:off x="1752600" y="21855"/>
            <a:ext cx="55308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2400" b="1" dirty="0">
                <a:solidFill>
                  <a:srgbClr val="0000FF"/>
                </a:solidFill>
                <a:latin typeface="Arial"/>
                <a:cs typeface="Arial"/>
              </a:rPr>
              <a:t>The Extended Library Principle…</a:t>
            </a:r>
          </a:p>
        </p:txBody>
      </p:sp>
      <p:grpSp>
        <p:nvGrpSpPr>
          <p:cNvPr id="9243" name="Group 27"/>
          <p:cNvGrpSpPr>
            <a:grpSpLocks/>
          </p:cNvGrpSpPr>
          <p:nvPr/>
        </p:nvGrpSpPr>
        <p:grpSpPr bwMode="auto">
          <a:xfrm>
            <a:off x="39380" y="1852705"/>
            <a:ext cx="4419600" cy="2819400"/>
            <a:chOff x="768" y="816"/>
            <a:chExt cx="2784" cy="1776"/>
          </a:xfrm>
          <a:solidFill>
            <a:schemeClr val="bg1"/>
          </a:solidFill>
        </p:grpSpPr>
        <p:sp>
          <p:nvSpPr>
            <p:cNvPr id="9244" name="AutoShape 28"/>
            <p:cNvSpPr>
              <a:spLocks noChangeArrowheads="1"/>
            </p:cNvSpPr>
            <p:nvPr/>
          </p:nvSpPr>
          <p:spPr bwMode="auto">
            <a:xfrm>
              <a:off x="768" y="816"/>
              <a:ext cx="2784" cy="1776"/>
            </a:xfrm>
            <a:prstGeom prst="roundRect">
              <a:avLst>
                <a:gd name="adj" fmla="val 2315"/>
              </a:avLst>
            </a:prstGeom>
            <a:grpFill/>
            <a:ln w="57150">
              <a:solidFill>
                <a:srgbClr val="FF9966"/>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aphicFrame>
          <p:nvGraphicFramePr>
            <p:cNvPr id="9245" name="Object 29"/>
            <p:cNvGraphicFramePr>
              <a:graphicFrameLocks noChangeAspect="1"/>
            </p:cNvGraphicFramePr>
            <p:nvPr/>
          </p:nvGraphicFramePr>
          <p:xfrm>
            <a:off x="864" y="864"/>
            <a:ext cx="2628" cy="876"/>
          </p:xfrm>
          <a:graphic>
            <a:graphicData uri="http://schemas.openxmlformats.org/presentationml/2006/ole">
              <mc:AlternateContent xmlns:mc="http://schemas.openxmlformats.org/markup-compatibility/2006">
                <mc:Choice xmlns:v="urn:schemas-microsoft-com:vml" Requires="v">
                  <p:oleObj spid="_x0000_s11496" name="Image Bitmap" r:id="rId5" imgW="4172532" imgH="1390844" progId="Paint.Picture">
                    <p:embed/>
                  </p:oleObj>
                </mc:Choice>
                <mc:Fallback>
                  <p:oleObj name="Image Bitmap" r:id="rId5" imgW="4172532" imgH="139084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864"/>
                          <a:ext cx="2628" cy="8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46" name="Object 30"/>
            <p:cNvGraphicFramePr>
              <a:graphicFrameLocks noChangeAspect="1"/>
            </p:cNvGraphicFramePr>
            <p:nvPr>
              <p:extLst>
                <p:ext uri="{D42A27DB-BD31-4B8C-83A1-F6EECF244321}">
                  <p14:modId xmlns:p14="http://schemas.microsoft.com/office/powerpoint/2010/main" val="3594232255"/>
                </p:ext>
              </p:extLst>
            </p:nvPr>
          </p:nvGraphicFramePr>
          <p:xfrm>
            <a:off x="864" y="1728"/>
            <a:ext cx="2616" cy="834"/>
          </p:xfrm>
          <a:graphic>
            <a:graphicData uri="http://schemas.openxmlformats.org/presentationml/2006/ole">
              <mc:AlternateContent xmlns:mc="http://schemas.openxmlformats.org/markup-compatibility/2006">
                <mc:Choice xmlns:v="urn:schemas-microsoft-com:vml" Requires="v">
                  <p:oleObj spid="_x0000_s11497" name="Image Bitmap" r:id="rId7" imgW="4153480" imgH="1324160" progId="Paint.Picture">
                    <p:embed/>
                  </p:oleObj>
                </mc:Choice>
                <mc:Fallback>
                  <p:oleObj name="Image Bitmap" r:id="rId7" imgW="4153480" imgH="1324160"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1728"/>
                          <a:ext cx="2616" cy="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6" name="TextBox 2"/>
          <p:cNvSpPr txBox="1"/>
          <p:nvPr/>
        </p:nvSpPr>
        <p:spPr>
          <a:xfrm>
            <a:off x="62339" y="517856"/>
            <a:ext cx="4396641" cy="317500"/>
          </a:xfrm>
          <a:prstGeom prst="rect">
            <a:avLst/>
          </a:prstGeom>
        </p:spPr>
        <p:txBody>
          <a:bodyPr/>
          <a:lstStyle/>
          <a:p>
            <a:pPr algn="just">
              <a:buFont typeface="+mj-lt"/>
              <a:buAutoNum type="arabicPeriod"/>
            </a:pPr>
            <a:r>
              <a:rPr lang="en-US" sz="1600" b="1" dirty="0">
                <a:latin typeface="Arial"/>
                <a:cs typeface="Arial"/>
              </a:rPr>
              <a:t> Weighting. </a:t>
            </a:r>
            <a:r>
              <a:rPr lang="en-US" sz="1600" dirty="0" err="1">
                <a:latin typeface="Arial"/>
                <a:cs typeface="Arial"/>
              </a:rPr>
              <a:t>Ea</a:t>
            </a:r>
            <a:r>
              <a:rPr lang="it-IT" sz="1600" dirty="0" err="1">
                <a:latin typeface="Arial"/>
                <a:cs typeface="Arial"/>
              </a:rPr>
              <a:t>ch</a:t>
            </a:r>
            <a:r>
              <a:rPr lang="it-IT" sz="1600" dirty="0">
                <a:latin typeface="Arial"/>
                <a:cs typeface="Arial"/>
              </a:rPr>
              <a:t> </a:t>
            </a:r>
            <a:r>
              <a:rPr lang="it-IT" sz="1600" dirty="0" err="1">
                <a:latin typeface="Arial"/>
                <a:cs typeface="Arial"/>
              </a:rPr>
              <a:t>pair</a:t>
            </a:r>
            <a:r>
              <a:rPr lang="it-IT" sz="1600" dirty="0">
                <a:latin typeface="Arial"/>
                <a:cs typeface="Arial"/>
              </a:rPr>
              <a:t> of </a:t>
            </a:r>
            <a:r>
              <a:rPr lang="it-IT" sz="1600" dirty="0" err="1">
                <a:latin typeface="Arial"/>
                <a:cs typeface="Arial"/>
              </a:rPr>
              <a:t>aligned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is</a:t>
            </a:r>
            <a:r>
              <a:rPr lang="it-IT" sz="1600" dirty="0">
                <a:latin typeface="Arial"/>
                <a:cs typeface="Arial"/>
              </a:rPr>
              <a:t> </a:t>
            </a:r>
            <a:r>
              <a:rPr lang="it-IT" sz="1600" dirty="0" err="1">
                <a:latin typeface="Arial"/>
                <a:cs typeface="Arial"/>
              </a:rPr>
              <a:t>associated</a:t>
            </a:r>
            <a:r>
              <a:rPr lang="it-IT" sz="1600" dirty="0">
                <a:latin typeface="Arial"/>
                <a:cs typeface="Arial"/>
              </a:rPr>
              <a:t> with a </a:t>
            </a:r>
            <a:r>
              <a:rPr lang="it-IT" sz="1600" dirty="0" err="1">
                <a:latin typeface="Arial"/>
                <a:cs typeface="Arial"/>
              </a:rPr>
              <a:t>weight</a:t>
            </a:r>
            <a:r>
              <a:rPr lang="it-IT" sz="1600" dirty="0">
                <a:latin typeface="Arial"/>
                <a:cs typeface="Arial"/>
              </a:rPr>
              <a:t> = </a:t>
            </a:r>
            <a:r>
              <a:rPr lang="it-IT" sz="1600" dirty="0" err="1">
                <a:latin typeface="Arial"/>
                <a:cs typeface="Arial"/>
              </a:rPr>
              <a:t>average</a:t>
            </a:r>
            <a:r>
              <a:rPr lang="it-IT" sz="1600" dirty="0">
                <a:latin typeface="Arial"/>
                <a:cs typeface="Arial"/>
              </a:rPr>
              <a:t> </a:t>
            </a:r>
            <a:r>
              <a:rPr lang="it-IT" sz="1600" dirty="0" err="1">
                <a:latin typeface="Arial"/>
                <a:cs typeface="Arial"/>
              </a:rPr>
              <a:t>identity</a:t>
            </a:r>
            <a:r>
              <a:rPr lang="it-IT" sz="1600" dirty="0">
                <a:latin typeface="Arial"/>
                <a:cs typeface="Arial"/>
              </a:rPr>
              <a:t> </a:t>
            </a:r>
            <a:r>
              <a:rPr lang="it-IT" sz="1600" dirty="0" err="1">
                <a:latin typeface="Arial"/>
                <a:cs typeface="Arial"/>
              </a:rPr>
              <a:t>among</a:t>
            </a:r>
            <a:r>
              <a:rPr lang="it-IT" sz="1600" dirty="0">
                <a:latin typeface="Arial"/>
                <a:cs typeface="Arial"/>
              </a:rPr>
              <a:t> </a:t>
            </a:r>
            <a:r>
              <a:rPr lang="it-IT" sz="1600" dirty="0" err="1">
                <a:latin typeface="Arial"/>
                <a:cs typeface="Arial"/>
              </a:rPr>
              <a:t>matched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within</a:t>
            </a:r>
            <a:r>
              <a:rPr lang="it-IT" sz="1600" dirty="0">
                <a:latin typeface="Arial"/>
                <a:cs typeface="Arial"/>
              </a:rPr>
              <a:t> the complete </a:t>
            </a:r>
            <a:r>
              <a:rPr lang="it-IT" sz="1600" dirty="0" err="1">
                <a:latin typeface="Arial"/>
                <a:cs typeface="Arial"/>
              </a:rPr>
              <a:t>alignment</a:t>
            </a:r>
            <a:r>
              <a:rPr lang="it-IT" sz="1600" dirty="0">
                <a:latin typeface="Arial"/>
                <a:cs typeface="Arial"/>
              </a:rPr>
              <a:t> (</a:t>
            </a:r>
            <a:r>
              <a:rPr lang="it-IT" sz="1600" dirty="0" err="1">
                <a:latin typeface="Arial"/>
                <a:cs typeface="Arial"/>
              </a:rPr>
              <a:t>mismatches</a:t>
            </a:r>
            <a:r>
              <a:rPr lang="it-IT" sz="1600" dirty="0">
                <a:latin typeface="Arial"/>
                <a:cs typeface="Arial"/>
              </a:rPr>
              <a:t> in </a:t>
            </a:r>
            <a:r>
              <a:rPr lang="it-IT" sz="1600" dirty="0" err="1">
                <a:latin typeface="Arial"/>
                <a:cs typeface="Arial"/>
              </a:rPr>
              <a:t>bold</a:t>
            </a:r>
            <a:r>
              <a:rPr lang="it-IT" sz="1600" b="1" dirty="0">
                <a:latin typeface="Arial"/>
                <a:cs typeface="Arial"/>
              </a:rPr>
              <a:t>) </a:t>
            </a:r>
            <a:r>
              <a:rPr lang="it-IT" sz="1600" b="1" dirty="0">
                <a:latin typeface="Arial"/>
                <a:cs typeface="Arial"/>
                <a:sym typeface="Wingdings"/>
              </a:rPr>
              <a:t> </a:t>
            </a:r>
            <a:r>
              <a:rPr lang="it-IT" sz="1600" b="1" dirty="0" err="1">
                <a:latin typeface="Arial"/>
                <a:cs typeface="Arial"/>
                <a:sym typeface="Wingdings"/>
              </a:rPr>
              <a:t>Primary</a:t>
            </a:r>
            <a:r>
              <a:rPr lang="it-IT" sz="1600" b="1" dirty="0">
                <a:latin typeface="Arial"/>
                <a:cs typeface="Arial"/>
                <a:sym typeface="Wingdings"/>
              </a:rPr>
              <a:t> </a:t>
            </a:r>
            <a:r>
              <a:rPr lang="it-IT" sz="1600" b="1" dirty="0" err="1">
                <a:latin typeface="Arial"/>
                <a:cs typeface="Arial"/>
                <a:sym typeface="Wingdings"/>
              </a:rPr>
              <a:t>library</a:t>
            </a:r>
            <a:endParaRPr lang="it-IT" sz="1600" b="1"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p:txBody>
      </p:sp>
      <p:sp>
        <p:nvSpPr>
          <p:cNvPr id="10" name="Rettangolo 9"/>
          <p:cNvSpPr/>
          <p:nvPr/>
        </p:nvSpPr>
        <p:spPr>
          <a:xfrm>
            <a:off x="4587999" y="447139"/>
            <a:ext cx="4516843" cy="1323439"/>
          </a:xfrm>
          <a:prstGeom prst="rect">
            <a:avLst/>
          </a:prstGeom>
        </p:spPr>
        <p:txBody>
          <a:bodyPr wrap="square">
            <a:spAutoFit/>
          </a:bodyPr>
          <a:lstStyle/>
          <a:p>
            <a:pPr algn="just"/>
            <a:r>
              <a:rPr lang="it-IT" sz="1600" b="1" dirty="0">
                <a:latin typeface="Arial"/>
                <a:cs typeface="Arial"/>
              </a:rPr>
              <a:t>2. Library </a:t>
            </a:r>
            <a:r>
              <a:rPr lang="it-IT" sz="1600" b="1" dirty="0" err="1">
                <a:latin typeface="Arial"/>
                <a:cs typeface="Arial"/>
              </a:rPr>
              <a:t>extension</a:t>
            </a:r>
            <a:r>
              <a:rPr lang="it-IT" sz="1600" b="1" dirty="0">
                <a:latin typeface="Arial"/>
                <a:cs typeface="Arial"/>
              </a:rPr>
              <a:t>, Using Information from </a:t>
            </a:r>
            <a:r>
              <a:rPr lang="it-IT" sz="1600" b="1" dirty="0" err="1">
                <a:latin typeface="Arial"/>
                <a:cs typeface="Arial"/>
              </a:rPr>
              <a:t>Other</a:t>
            </a:r>
            <a:r>
              <a:rPr lang="it-IT" sz="1600" b="1" dirty="0">
                <a:latin typeface="Arial"/>
                <a:cs typeface="Arial"/>
              </a:rPr>
              <a:t> </a:t>
            </a:r>
            <a:r>
              <a:rPr lang="it-IT" sz="1600" b="1" dirty="0" err="1">
                <a:latin typeface="Arial"/>
                <a:cs typeface="Arial"/>
              </a:rPr>
              <a:t>Sequences</a:t>
            </a:r>
            <a:r>
              <a:rPr lang="it-IT" sz="1600" b="1" dirty="0">
                <a:latin typeface="Arial"/>
                <a:cs typeface="Arial"/>
              </a:rPr>
              <a:t>. </a:t>
            </a:r>
            <a:r>
              <a:rPr lang="it-IT" sz="1600" dirty="0">
                <a:latin typeface="Arial"/>
                <a:cs typeface="Arial"/>
              </a:rPr>
              <a:t>Three </a:t>
            </a:r>
            <a:r>
              <a:rPr lang="it-IT" sz="1600" dirty="0" err="1">
                <a:latin typeface="Arial"/>
                <a:cs typeface="Arial"/>
              </a:rPr>
              <a:t>possible</a:t>
            </a:r>
            <a:r>
              <a:rPr lang="it-IT" sz="1600" dirty="0">
                <a:latin typeface="Arial"/>
                <a:cs typeface="Arial"/>
              </a:rPr>
              <a:t> </a:t>
            </a:r>
            <a:r>
              <a:rPr lang="it-IT" sz="1600" dirty="0" err="1">
                <a:latin typeface="Arial"/>
                <a:cs typeface="Arial"/>
              </a:rPr>
              <a:t>alignments</a:t>
            </a:r>
            <a:r>
              <a:rPr lang="it-IT" sz="1600" dirty="0">
                <a:latin typeface="Arial"/>
                <a:cs typeface="Arial"/>
              </a:rPr>
              <a:t> of </a:t>
            </a:r>
            <a:r>
              <a:rPr lang="it-IT" sz="1600" dirty="0" err="1">
                <a:latin typeface="Arial"/>
                <a:cs typeface="Arial"/>
              </a:rPr>
              <a:t>sequence</a:t>
            </a:r>
            <a:r>
              <a:rPr lang="it-IT" sz="1600" dirty="0">
                <a:latin typeface="Arial"/>
                <a:cs typeface="Arial"/>
              </a:rPr>
              <a:t> A and B (A and B, A and B </a:t>
            </a:r>
            <a:r>
              <a:rPr lang="it-IT" sz="1600" dirty="0" err="1">
                <a:latin typeface="Arial"/>
                <a:cs typeface="Arial"/>
              </a:rPr>
              <a:t>through</a:t>
            </a:r>
            <a:r>
              <a:rPr lang="it-IT" sz="1600" dirty="0">
                <a:latin typeface="Arial"/>
                <a:cs typeface="Arial"/>
              </a:rPr>
              <a:t> C, A and B </a:t>
            </a:r>
            <a:r>
              <a:rPr lang="it-IT" sz="1600" dirty="0" err="1">
                <a:latin typeface="Arial"/>
                <a:cs typeface="Arial"/>
              </a:rPr>
              <a:t>through</a:t>
            </a:r>
            <a:r>
              <a:rPr lang="it-IT" sz="1600" dirty="0">
                <a:latin typeface="Arial"/>
                <a:cs typeface="Arial"/>
              </a:rPr>
              <a:t> D) are </a:t>
            </a:r>
            <a:r>
              <a:rPr lang="it-IT" sz="1600" dirty="0" err="1">
                <a:latin typeface="Arial"/>
                <a:cs typeface="Arial"/>
              </a:rPr>
              <a:t>combined</a:t>
            </a:r>
            <a:r>
              <a:rPr lang="it-IT" sz="1600" dirty="0">
                <a:latin typeface="Arial"/>
                <a:cs typeface="Arial"/>
              </a:rPr>
              <a:t> to produce the position-</a:t>
            </a:r>
            <a:r>
              <a:rPr lang="it-IT" sz="1600" dirty="0" err="1">
                <a:latin typeface="Arial"/>
                <a:cs typeface="Arial"/>
              </a:rPr>
              <a:t>specific</a:t>
            </a:r>
            <a:r>
              <a:rPr lang="it-IT" sz="1600" dirty="0">
                <a:latin typeface="Arial"/>
                <a:cs typeface="Arial"/>
              </a:rPr>
              <a:t> </a:t>
            </a:r>
            <a:r>
              <a:rPr lang="it-IT" sz="1600" dirty="0" err="1">
                <a:latin typeface="Arial"/>
                <a:cs typeface="Arial"/>
              </a:rPr>
              <a:t>library</a:t>
            </a:r>
            <a:endParaRPr lang="it-IT" sz="1600" dirty="0">
              <a:latin typeface="Arial"/>
              <a:cs typeface="Arial"/>
            </a:endParaRPr>
          </a:p>
        </p:txBody>
      </p:sp>
      <p:grpSp>
        <p:nvGrpSpPr>
          <p:cNvPr id="21" name="Group 14"/>
          <p:cNvGrpSpPr>
            <a:grpSpLocks/>
          </p:cNvGrpSpPr>
          <p:nvPr/>
        </p:nvGrpSpPr>
        <p:grpSpPr bwMode="auto">
          <a:xfrm>
            <a:off x="4791259" y="1775987"/>
            <a:ext cx="4336292" cy="2469737"/>
            <a:chOff x="496" y="2928"/>
            <a:chExt cx="3291" cy="1177"/>
          </a:xfrm>
        </p:grpSpPr>
        <p:grpSp>
          <p:nvGrpSpPr>
            <p:cNvPr id="22" name="Group 15"/>
            <p:cNvGrpSpPr>
              <a:grpSpLocks/>
            </p:cNvGrpSpPr>
            <p:nvPr/>
          </p:nvGrpSpPr>
          <p:grpSpPr bwMode="auto">
            <a:xfrm>
              <a:off x="496" y="2928"/>
              <a:ext cx="3291" cy="1177"/>
              <a:chOff x="542" y="2207"/>
              <a:chExt cx="3246" cy="1421"/>
            </a:xfrm>
          </p:grpSpPr>
          <p:graphicFrame>
            <p:nvGraphicFramePr>
              <p:cNvPr id="25" name="Object 17"/>
              <p:cNvGraphicFramePr>
                <a:graphicFrameLocks noChangeAspect="1"/>
              </p:cNvGraphicFramePr>
              <p:nvPr/>
            </p:nvGraphicFramePr>
            <p:xfrm>
              <a:off x="542" y="2222"/>
              <a:ext cx="3246" cy="1406"/>
            </p:xfrm>
            <a:graphic>
              <a:graphicData uri="http://schemas.openxmlformats.org/presentationml/2006/ole">
                <mc:AlternateContent xmlns:mc="http://schemas.openxmlformats.org/markup-compatibility/2006">
                  <mc:Choice xmlns:v="urn:schemas-microsoft-com:vml" Requires="v">
                    <p:oleObj spid="_x0000_s11498" name="Image Bitmap" r:id="rId9" imgW="3914286" imgH="2742857" progId="Paint.Picture">
                      <p:embed/>
                    </p:oleObj>
                  </mc:Choice>
                  <mc:Fallback>
                    <p:oleObj name="Image Bitmap" r:id="rId9" imgW="3914286" imgH="2742857"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 y="2222"/>
                            <a:ext cx="3246" cy="1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AutoShape 18"/>
              <p:cNvSpPr>
                <a:spLocks noChangeArrowheads="1"/>
              </p:cNvSpPr>
              <p:nvPr/>
            </p:nvSpPr>
            <p:spPr bwMode="auto">
              <a:xfrm>
                <a:off x="549" y="2207"/>
                <a:ext cx="3222" cy="1392"/>
              </a:xfrm>
              <a:prstGeom prst="roundRect">
                <a:avLst>
                  <a:gd name="adj" fmla="val 2315"/>
                </a:avLst>
              </a:prstGeom>
              <a:noFill/>
              <a:ln w="57150">
                <a:solidFill>
                  <a:srgbClr val="FF9966"/>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19"/>
              <p:cNvSpPr>
                <a:spLocks noChangeShapeType="1"/>
              </p:cNvSpPr>
              <p:nvPr/>
            </p:nvSpPr>
            <p:spPr bwMode="auto">
              <a:xfrm>
                <a:off x="2862" y="2850"/>
                <a:ext cx="0" cy="9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graphicFrame>
          <p:nvGraphicFramePr>
            <p:cNvPr id="23" name="Object 20"/>
            <p:cNvGraphicFramePr>
              <a:graphicFrameLocks noChangeAspect="1"/>
            </p:cNvGraphicFramePr>
            <p:nvPr/>
          </p:nvGraphicFramePr>
          <p:xfrm>
            <a:off x="552" y="3696"/>
            <a:ext cx="312" cy="108"/>
          </p:xfrm>
          <a:graphic>
            <a:graphicData uri="http://schemas.openxmlformats.org/presentationml/2006/ole">
              <mc:AlternateContent xmlns:mc="http://schemas.openxmlformats.org/markup-compatibility/2006">
                <mc:Choice xmlns:v="urn:schemas-microsoft-com:vml" Requires="v">
                  <p:oleObj spid="_x0000_s11499" name="Image Bitmap" r:id="rId11" imgW="495369" imgH="171338" progId="Paint.Picture">
                    <p:embed/>
                  </p:oleObj>
                </mc:Choice>
                <mc:Fallback>
                  <p:oleObj name="Image Bitmap" r:id="rId11" imgW="495369" imgH="171338"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 y="3696"/>
                          <a:ext cx="312" cy="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8" name="Line 6"/>
          <p:cNvSpPr>
            <a:spLocks noChangeShapeType="1"/>
          </p:cNvSpPr>
          <p:nvPr/>
        </p:nvSpPr>
        <p:spPr bwMode="auto">
          <a:xfrm rot="16200000">
            <a:off x="4651767" y="3136469"/>
            <a:ext cx="1813" cy="503468"/>
          </a:xfrm>
          <a:prstGeom prst="line">
            <a:avLst/>
          </a:prstGeom>
          <a:noFill/>
          <a:ln w="76200">
            <a:solidFill>
              <a:srgbClr val="FF99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0" name="Rettangolo 39"/>
          <p:cNvSpPr/>
          <p:nvPr/>
        </p:nvSpPr>
        <p:spPr>
          <a:xfrm>
            <a:off x="68918" y="5650271"/>
            <a:ext cx="5123971" cy="1200329"/>
          </a:xfrm>
          <a:prstGeom prst="rect">
            <a:avLst/>
          </a:prstGeom>
        </p:spPr>
        <p:txBody>
          <a:bodyPr wrap="square">
            <a:spAutoFit/>
          </a:bodyPr>
          <a:lstStyle/>
          <a:p>
            <a:pPr algn="just"/>
            <a:r>
              <a:rPr lang="it-IT" b="1" dirty="0">
                <a:latin typeface="Arial"/>
                <a:cs typeface="Arial"/>
              </a:rPr>
              <a:t>3</a:t>
            </a:r>
            <a:r>
              <a:rPr lang="it-IT" dirty="0">
                <a:latin typeface="Arial"/>
                <a:cs typeface="Arial"/>
              </a:rPr>
              <a:t>. The position-</a:t>
            </a:r>
            <a:r>
              <a:rPr lang="it-IT" dirty="0" err="1">
                <a:latin typeface="Arial"/>
                <a:cs typeface="Arial"/>
              </a:rPr>
              <a:t>specific</a:t>
            </a:r>
            <a:r>
              <a:rPr lang="it-IT" dirty="0">
                <a:latin typeface="Arial"/>
                <a:cs typeface="Arial"/>
              </a:rPr>
              <a:t> </a:t>
            </a:r>
            <a:r>
              <a:rPr lang="it-IT" dirty="0" err="1">
                <a:latin typeface="Arial"/>
                <a:cs typeface="Arial"/>
              </a:rPr>
              <a:t>library</a:t>
            </a:r>
            <a:r>
              <a:rPr lang="it-IT" dirty="0">
                <a:latin typeface="Arial"/>
                <a:cs typeface="Arial"/>
              </a:rPr>
              <a:t> </a:t>
            </a:r>
            <a:r>
              <a:rPr lang="it-IT" dirty="0" err="1">
                <a:latin typeface="Arial"/>
                <a:cs typeface="Arial"/>
              </a:rPr>
              <a:t>is</a:t>
            </a:r>
            <a:r>
              <a:rPr lang="it-IT" dirty="0">
                <a:latin typeface="Arial"/>
                <a:cs typeface="Arial"/>
              </a:rPr>
              <a:t> </a:t>
            </a:r>
            <a:r>
              <a:rPr lang="it-IT" dirty="0" err="1">
                <a:latin typeface="Arial"/>
                <a:cs typeface="Arial"/>
              </a:rPr>
              <a:t>resolved</a:t>
            </a:r>
            <a:r>
              <a:rPr lang="it-IT" dirty="0">
                <a:latin typeface="Arial"/>
                <a:cs typeface="Arial"/>
              </a:rPr>
              <a:t> by </a:t>
            </a:r>
            <a:r>
              <a:rPr lang="it-IT" dirty="0" err="1">
                <a:latin typeface="Arial"/>
                <a:cs typeface="Arial"/>
              </a:rPr>
              <a:t>dynamic</a:t>
            </a:r>
            <a:r>
              <a:rPr lang="it-IT" dirty="0">
                <a:latin typeface="Arial"/>
                <a:cs typeface="Arial"/>
              </a:rPr>
              <a:t> </a:t>
            </a:r>
            <a:r>
              <a:rPr lang="it-IT" dirty="0" err="1">
                <a:latin typeface="Arial"/>
                <a:cs typeface="Arial"/>
              </a:rPr>
              <a:t>programming</a:t>
            </a:r>
            <a:r>
              <a:rPr lang="it-IT" dirty="0">
                <a:latin typeface="Arial"/>
                <a:cs typeface="Arial"/>
              </a:rPr>
              <a:t> to </a:t>
            </a:r>
            <a:r>
              <a:rPr lang="it-IT" dirty="0" err="1">
                <a:latin typeface="Arial"/>
                <a:cs typeface="Arial"/>
              </a:rPr>
              <a:t>give</a:t>
            </a:r>
            <a:r>
              <a:rPr lang="it-IT" dirty="0">
                <a:latin typeface="Arial"/>
                <a:cs typeface="Arial"/>
              </a:rPr>
              <a:t> the </a:t>
            </a:r>
            <a:r>
              <a:rPr lang="it-IT" dirty="0" err="1">
                <a:latin typeface="Arial"/>
                <a:cs typeface="Arial"/>
              </a:rPr>
              <a:t>correct</a:t>
            </a:r>
            <a:r>
              <a:rPr lang="it-IT" dirty="0">
                <a:latin typeface="Arial"/>
                <a:cs typeface="Arial"/>
              </a:rPr>
              <a:t> </a:t>
            </a:r>
            <a:r>
              <a:rPr lang="it-IT" dirty="0" err="1">
                <a:latin typeface="Arial"/>
                <a:cs typeface="Arial"/>
              </a:rPr>
              <a:t>alignment</a:t>
            </a:r>
            <a:r>
              <a:rPr lang="it-IT" dirty="0">
                <a:latin typeface="Arial"/>
                <a:cs typeface="Arial"/>
              </a:rPr>
              <a:t>. The </a:t>
            </a:r>
            <a:r>
              <a:rPr lang="it-IT" dirty="0" err="1">
                <a:latin typeface="Arial"/>
                <a:cs typeface="Arial"/>
              </a:rPr>
              <a:t>thickness</a:t>
            </a:r>
            <a:r>
              <a:rPr lang="it-IT" dirty="0">
                <a:latin typeface="Arial"/>
                <a:cs typeface="Arial"/>
              </a:rPr>
              <a:t> of the </a:t>
            </a:r>
            <a:r>
              <a:rPr lang="it-IT" dirty="0" err="1">
                <a:latin typeface="Arial"/>
                <a:cs typeface="Arial"/>
              </a:rPr>
              <a:t>lines</a:t>
            </a:r>
            <a:r>
              <a:rPr lang="it-IT" dirty="0">
                <a:latin typeface="Arial"/>
                <a:cs typeface="Arial"/>
              </a:rPr>
              <a:t> </a:t>
            </a:r>
            <a:r>
              <a:rPr lang="it-IT" dirty="0" err="1">
                <a:latin typeface="Arial"/>
                <a:cs typeface="Arial"/>
              </a:rPr>
              <a:t>indicates</a:t>
            </a:r>
            <a:r>
              <a:rPr lang="it-IT" dirty="0">
                <a:latin typeface="Arial"/>
                <a:cs typeface="Arial"/>
              </a:rPr>
              <a:t> the </a:t>
            </a:r>
            <a:r>
              <a:rPr lang="it-IT" dirty="0" err="1">
                <a:latin typeface="Arial"/>
                <a:cs typeface="Arial"/>
              </a:rPr>
              <a:t>strength</a:t>
            </a:r>
            <a:r>
              <a:rPr lang="it-IT" dirty="0">
                <a:latin typeface="Arial"/>
                <a:cs typeface="Arial"/>
              </a:rPr>
              <a:t> of the </a:t>
            </a:r>
            <a:r>
              <a:rPr lang="it-IT" dirty="0" err="1">
                <a:latin typeface="Arial"/>
                <a:cs typeface="Arial"/>
              </a:rPr>
              <a:t>weight</a:t>
            </a:r>
            <a:r>
              <a:rPr lang="it-IT" dirty="0">
                <a:latin typeface="Arial"/>
                <a:cs typeface="Arial"/>
              </a:rPr>
              <a:t>.</a:t>
            </a:r>
          </a:p>
        </p:txBody>
      </p:sp>
      <p:sp>
        <p:nvSpPr>
          <p:cNvPr id="39" name="Line 6"/>
          <p:cNvSpPr>
            <a:spLocks noChangeShapeType="1"/>
          </p:cNvSpPr>
          <p:nvPr/>
        </p:nvSpPr>
        <p:spPr bwMode="auto">
          <a:xfrm>
            <a:off x="7141008" y="4064667"/>
            <a:ext cx="1813" cy="503467"/>
          </a:xfrm>
          <a:prstGeom prst="line">
            <a:avLst/>
          </a:prstGeom>
          <a:noFill/>
          <a:ln w="76200">
            <a:solidFill>
              <a:srgbClr val="FF99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3173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39758" y="1494455"/>
            <a:ext cx="8211815"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spcBef>
                <a:spcPct val="50000"/>
              </a:spcBef>
            </a:pPr>
            <a:r>
              <a:rPr lang="en-US" sz="3200" b="1" dirty="0">
                <a:solidFill>
                  <a:srgbClr val="000090"/>
                </a:solidFill>
              </a:rPr>
              <a:t>In the direct alignment of A and B, </a:t>
            </a:r>
          </a:p>
          <a:p>
            <a:pPr algn="l" rtl="0" eaLnBrk="1" hangingPunct="1">
              <a:spcBef>
                <a:spcPct val="50000"/>
              </a:spcBef>
            </a:pPr>
            <a:r>
              <a:rPr lang="en-US" sz="3200" b="1" dirty="0">
                <a:solidFill>
                  <a:srgbClr val="000090"/>
                </a:solidFill>
              </a:rPr>
              <a:t>A(G) and B(G) are matched. </a:t>
            </a:r>
          </a:p>
          <a:p>
            <a:pPr algn="l" rtl="0" eaLnBrk="1" hangingPunct="1">
              <a:spcBef>
                <a:spcPct val="50000"/>
              </a:spcBef>
            </a:pPr>
            <a:r>
              <a:rPr lang="en-US" sz="3200" dirty="0">
                <a:solidFill>
                  <a:srgbClr val="000090"/>
                </a:solidFill>
              </a:rPr>
              <a:t>Therefore, the </a:t>
            </a:r>
            <a:r>
              <a:rPr lang="en-US" sz="3200" b="1" dirty="0">
                <a:solidFill>
                  <a:srgbClr val="000090"/>
                </a:solidFill>
              </a:rPr>
              <a:t>initial weight for that pair of residues can be set to 88 </a:t>
            </a:r>
            <a:r>
              <a:rPr lang="en-US" sz="3200" dirty="0">
                <a:solidFill>
                  <a:srgbClr val="000090"/>
                </a:solidFill>
              </a:rPr>
              <a:t>(primary weight of the alignment of sequence A and B, which is the percent of identity of this pair).</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1" y="5229226"/>
            <a:ext cx="6481763"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1638017" y="602177"/>
            <a:ext cx="553085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Primary Library</a:t>
            </a:r>
          </a:p>
        </p:txBody>
      </p:sp>
    </p:spTree>
    <p:extLst>
      <p:ext uri="{BB962C8B-B14F-4D97-AF65-F5344CB8AC3E}">
        <p14:creationId xmlns:p14="http://schemas.microsoft.com/office/powerpoint/2010/main" val="55692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
        <p:nvSpPr>
          <p:cNvPr id="5" name="Text Box 7"/>
          <p:cNvSpPr txBox="1">
            <a:spLocks noChangeArrowheads="1"/>
          </p:cNvSpPr>
          <p:nvPr/>
        </p:nvSpPr>
        <p:spPr bwMode="auto">
          <a:xfrm>
            <a:off x="211245" y="516245"/>
            <a:ext cx="8850397"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If we now look at the alignment of sequence A and sequence B through sequence C, we can see that the A(G) and C(G) are aligned, as well as C(G) and B(G).</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807" y="1679288"/>
            <a:ext cx="6767571" cy="156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210070" y="3079834"/>
            <a:ext cx="8765636"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There is an alignment of A(G) with B(G) through sequence C. We associate that alignment with a weight equal to the minimum of :</a:t>
            </a:r>
            <a:br>
              <a:rPr lang="en-US" sz="2400" dirty="0">
                <a:solidFill>
                  <a:srgbClr val="000090"/>
                </a:solidFill>
              </a:rPr>
            </a:br>
            <a:r>
              <a:rPr lang="en-US" sz="2400" dirty="0">
                <a:solidFill>
                  <a:srgbClr val="000090"/>
                </a:solidFill>
              </a:rPr>
              <a:t>       W1 = W(A(G), C(G)) </a:t>
            </a:r>
            <a:br>
              <a:rPr lang="en-US" sz="2400" dirty="0">
                <a:solidFill>
                  <a:srgbClr val="000090"/>
                </a:solidFill>
              </a:rPr>
            </a:br>
            <a:r>
              <a:rPr lang="en-US" sz="2400" dirty="0">
                <a:solidFill>
                  <a:srgbClr val="000090"/>
                </a:solidFill>
              </a:rPr>
              <a:t>       W2 = W(C(G), B(G))</a:t>
            </a:r>
            <a:br>
              <a:rPr lang="en-US" sz="2400" dirty="0">
                <a:solidFill>
                  <a:srgbClr val="000090"/>
                </a:solidFill>
              </a:rPr>
            </a:br>
            <a:r>
              <a:rPr lang="en-US" sz="2400" dirty="0">
                <a:solidFill>
                  <a:srgbClr val="000090"/>
                </a:solidFill>
              </a:rPr>
              <a:t>Since W1 = 77 and W2 = 100, the resulting weight is set to 77.</a:t>
            </a:r>
          </a:p>
          <a:p>
            <a:pPr algn="l" rtl="0" eaLnBrk="1" hangingPunct="1"/>
            <a:endParaRPr lang="en-US" sz="2400" dirty="0">
              <a:solidFill>
                <a:srgbClr val="000090"/>
              </a:solidFill>
            </a:endParaRPr>
          </a:p>
          <a:p>
            <a:pPr eaLnBrk="1" hangingPunct="1"/>
            <a:r>
              <a:rPr lang="en-US" sz="2400" dirty="0">
                <a:solidFill>
                  <a:srgbClr val="000090"/>
                </a:solidFill>
              </a:rPr>
              <a:t>In the extended library, this new value is added to the previous one to give a total weight of 165 (i.e. 77 + 88) for the pair A(G), B(G).</a:t>
            </a:r>
          </a:p>
        </p:txBody>
      </p:sp>
    </p:spTree>
    <p:extLst>
      <p:ext uri="{BB962C8B-B14F-4D97-AF65-F5344CB8AC3E}">
        <p14:creationId xmlns:p14="http://schemas.microsoft.com/office/powerpoint/2010/main" val="260535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9123" y="722936"/>
            <a:ext cx="8697485"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000090"/>
                </a:solidFill>
              </a:rPr>
              <a:t>The complete extension will require an examination of all the remaining triplets.</a:t>
            </a:r>
          </a:p>
          <a:p>
            <a:pPr eaLnBrk="1" hangingPunct="1"/>
            <a:endParaRPr lang="en-US" sz="2400" dirty="0">
              <a:solidFill>
                <a:srgbClr val="000090"/>
              </a:solidFill>
            </a:endParaRPr>
          </a:p>
          <a:p>
            <a:pPr eaLnBrk="1" hangingPunct="1"/>
            <a:r>
              <a:rPr lang="en-US" sz="2400" dirty="0">
                <a:solidFill>
                  <a:srgbClr val="000090"/>
                </a:solidFill>
              </a:rPr>
              <a:t>What about A(F) and B(C)?</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52" y="2832626"/>
            <a:ext cx="6481763"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2" y="4075888"/>
            <a:ext cx="6767571" cy="156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e 1"/>
          <p:cNvSpPr/>
          <p:nvPr/>
        </p:nvSpPr>
        <p:spPr>
          <a:xfrm>
            <a:off x="4468760" y="2749884"/>
            <a:ext cx="439236" cy="8622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48419" y="2902284"/>
            <a:ext cx="1766868" cy="7098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259123" y="5793706"/>
            <a:ext cx="8630646" cy="830997"/>
          </a:xfrm>
          <a:prstGeom prst="rect">
            <a:avLst/>
          </a:prstGeom>
        </p:spPr>
        <p:txBody>
          <a:bodyPr wrap="square">
            <a:spAutoFit/>
          </a:bodyPr>
          <a:lstStyle/>
          <a:p>
            <a:r>
              <a:rPr lang="en-US" sz="2400" dirty="0">
                <a:solidFill>
                  <a:srgbClr val="000090"/>
                </a:solidFill>
                <a:latin typeface="Arial"/>
                <a:cs typeface="Arial"/>
              </a:rPr>
              <a:t>F with C alignment not supported by triplets: no gain over 88 in the library extension phase</a:t>
            </a:r>
          </a:p>
        </p:txBody>
      </p:sp>
      <p:sp>
        <p:nvSpPr>
          <p:cNvPr id="17" name="Ovale 16"/>
          <p:cNvSpPr/>
          <p:nvPr/>
        </p:nvSpPr>
        <p:spPr>
          <a:xfrm>
            <a:off x="4468760" y="3895670"/>
            <a:ext cx="1852428" cy="1670936"/>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a:off x="6521709"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6567404"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 Box 21"/>
          <p:cNvSpPr txBox="1">
            <a:spLocks noChangeArrowheads="1"/>
          </p:cNvSpPr>
          <p:nvPr/>
        </p:nvSpPr>
        <p:spPr bwMode="auto">
          <a:xfrm>
            <a:off x="1857257" y="169801"/>
            <a:ext cx="553085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Tree>
    <p:extLst>
      <p:ext uri="{BB962C8B-B14F-4D97-AF65-F5344CB8AC3E}">
        <p14:creationId xmlns:p14="http://schemas.microsoft.com/office/powerpoint/2010/main" val="3953107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
          <p:cNvGrpSpPr>
            <a:grpSpLocks/>
          </p:cNvGrpSpPr>
          <p:nvPr/>
        </p:nvGrpSpPr>
        <p:grpSpPr bwMode="auto">
          <a:xfrm>
            <a:off x="380650" y="3952956"/>
            <a:ext cx="3983069" cy="2469668"/>
            <a:chOff x="576" y="3408"/>
            <a:chExt cx="1584" cy="1539"/>
          </a:xfrm>
        </p:grpSpPr>
        <p:pic>
          <p:nvPicPr>
            <p:cNvPr id="10" name="Picture 8" descr="Sans ti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12" name="Text Box 7"/>
          <p:cNvSpPr txBox="1">
            <a:spLocks noChangeArrowheads="1"/>
          </p:cNvSpPr>
          <p:nvPr/>
        </p:nvSpPr>
        <p:spPr bwMode="auto">
          <a:xfrm>
            <a:off x="259123" y="952091"/>
            <a:ext cx="8697485" cy="8402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Arial"/>
              <a:buChar char="•"/>
            </a:pPr>
            <a:r>
              <a:rPr lang="en-US" sz="2400" dirty="0">
                <a:solidFill>
                  <a:srgbClr val="000090"/>
                </a:solidFill>
              </a:rPr>
              <a:t>Obtained scores (instead of scores from standard matrices as BLOSUM) can then be used to align any two sequences from our data set using conventional dynamic programming.</a:t>
            </a:r>
          </a:p>
          <a:p>
            <a:pPr eaLnBrk="1" hangingPunct="1"/>
            <a:endParaRPr lang="en-US" sz="2400" dirty="0">
              <a:solidFill>
                <a:srgbClr val="000090"/>
              </a:solidFill>
            </a:endParaRPr>
          </a:p>
          <a:p>
            <a:pPr marL="342900" indent="-342900" eaLnBrk="1" hangingPunct="1">
              <a:buFont typeface="Arial"/>
              <a:buChar char="•"/>
            </a:pPr>
            <a:r>
              <a:rPr lang="en-US" sz="2400" dirty="0">
                <a:solidFill>
                  <a:srgbClr val="000090"/>
                </a:solidFill>
              </a:rPr>
              <a:t>Set of scores that are specific to every possible pair of residues in our two sequences.</a:t>
            </a:r>
          </a:p>
          <a:p>
            <a:pPr eaLnBrk="1" hangingPunct="1"/>
            <a:endParaRPr lang="en-US" sz="2400" dirty="0">
              <a:solidFill>
                <a:srgbClr val="000090"/>
              </a:solidFill>
            </a:endParaRPr>
          </a:p>
          <a:p>
            <a:pPr marL="4516438" indent="-401638" eaLnBrk="1" hangingPunct="1">
              <a:buFont typeface="Arial"/>
              <a:buChar char="•"/>
            </a:pPr>
            <a:r>
              <a:rPr lang="en-US" sz="2400" dirty="0">
                <a:solidFill>
                  <a:srgbClr val="000090"/>
                </a:solidFill>
              </a:rPr>
              <a:t>This will allow an alignment to be carried out that will account for the particular residues in the two sequences but will also be guided towards consistency with all of the other sequences in the data set.</a:t>
            </a:r>
          </a:p>
          <a:p>
            <a:pPr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sp>
        <p:nvSpPr>
          <p:cNvPr id="7"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Extended Library</a:t>
            </a:r>
          </a:p>
        </p:txBody>
      </p:sp>
    </p:spTree>
    <p:extLst>
      <p:ext uri="{BB962C8B-B14F-4D97-AF65-F5344CB8AC3E}">
        <p14:creationId xmlns:p14="http://schemas.microsoft.com/office/powerpoint/2010/main" val="240197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8483" y="-22442"/>
            <a:ext cx="5155516" cy="6889513"/>
          </a:xfrm>
          <a:prstGeom prst="rect">
            <a:avLst/>
          </a:prstGeom>
        </p:spPr>
      </p:pic>
      <p:sp>
        <p:nvSpPr>
          <p:cNvPr id="3" name="TextBox 2"/>
          <p:cNvSpPr txBox="1"/>
          <p:nvPr/>
        </p:nvSpPr>
        <p:spPr>
          <a:xfrm>
            <a:off x="122123" y="96733"/>
            <a:ext cx="4846991" cy="317500"/>
          </a:xfrm>
          <a:prstGeom prst="rect">
            <a:avLst/>
          </a:prstGeom>
        </p:spPr>
        <p:txBody>
          <a:bodyPr/>
          <a:lstStyle/>
          <a:p>
            <a:pPr algn="just"/>
            <a:r>
              <a:rPr lang="en-US" sz="2100" dirty="0">
                <a:latin typeface="Arial"/>
              </a:rPr>
              <a:t>Figure 1 </a:t>
            </a:r>
          </a:p>
          <a:p>
            <a:pPr algn="just"/>
            <a:r>
              <a:rPr lang="en-US" sz="2100" i="1" dirty="0">
                <a:latin typeface="Arial"/>
              </a:rPr>
              <a:t>from </a:t>
            </a:r>
            <a:r>
              <a:rPr lang="en-US" sz="2100" i="1" dirty="0" err="1">
                <a:latin typeface="Arial"/>
              </a:rPr>
              <a:t>Notredame</a:t>
            </a:r>
            <a:r>
              <a:rPr lang="en-US" sz="2100" i="1" dirty="0">
                <a:latin typeface="Arial"/>
              </a:rPr>
              <a:t> et al 2000</a:t>
            </a:r>
          </a:p>
          <a:p>
            <a:pPr algn="just"/>
            <a:r>
              <a:rPr lang="en-US" sz="2100" dirty="0">
                <a:latin typeface="Arial"/>
              </a:rPr>
              <a:t>Layout of the T-Coffee strategy; the main steps required to compute a multiple sequence alignment using the T-Coffee method. </a:t>
            </a:r>
          </a:p>
          <a:p>
            <a:pPr algn="just"/>
            <a:r>
              <a:rPr lang="en-US" sz="2100" dirty="0">
                <a:latin typeface="Arial"/>
              </a:rPr>
              <a:t>Square blocks designate procedures. Rounded blocks indicate data structures.</a:t>
            </a:r>
          </a:p>
          <a:p>
            <a:pPr algn="just"/>
            <a:endParaRPr lang="en-US" sz="500" dirty="0">
              <a:latin typeface="Arial"/>
            </a:endParaRPr>
          </a:p>
          <a:p>
            <a:pPr algn="just"/>
            <a:r>
              <a:rPr lang="it-IT" sz="2100" dirty="0">
                <a:latin typeface="Arial"/>
                <a:cs typeface="Arial"/>
              </a:rPr>
              <a:t>Guide </a:t>
            </a:r>
            <a:r>
              <a:rPr lang="it-IT" sz="2100" dirty="0" err="1">
                <a:latin typeface="Arial"/>
                <a:cs typeface="Arial"/>
              </a:rPr>
              <a:t>tree</a:t>
            </a:r>
            <a:r>
              <a:rPr lang="it-IT" sz="2100" dirty="0">
                <a:latin typeface="Arial"/>
                <a:cs typeface="Arial"/>
              </a:rPr>
              <a:t> by NJ </a:t>
            </a:r>
            <a:r>
              <a:rPr lang="it-IT" sz="2100" dirty="0" err="1">
                <a:latin typeface="Arial"/>
                <a:cs typeface="Arial"/>
              </a:rPr>
              <a:t>based</a:t>
            </a:r>
            <a:r>
              <a:rPr lang="it-IT" sz="2100" dirty="0">
                <a:latin typeface="Arial"/>
                <a:cs typeface="Arial"/>
              </a:rPr>
              <a:t> on </a:t>
            </a:r>
            <a:r>
              <a:rPr lang="it-IT" sz="2100" dirty="0" err="1">
                <a:latin typeface="Arial"/>
                <a:cs typeface="Arial"/>
              </a:rPr>
              <a:t>extended</a:t>
            </a:r>
            <a:r>
              <a:rPr lang="it-IT" sz="2100" dirty="0">
                <a:latin typeface="Arial"/>
                <a:cs typeface="Arial"/>
              </a:rPr>
              <a:t> </a:t>
            </a:r>
            <a:r>
              <a:rPr lang="it-IT" sz="2100" dirty="0" err="1">
                <a:latin typeface="Arial"/>
                <a:cs typeface="Arial"/>
              </a:rPr>
              <a:t>library</a:t>
            </a:r>
            <a:endParaRPr lang="it-IT" sz="2100" dirty="0">
              <a:latin typeface="Arial"/>
              <a:cs typeface="Arial"/>
            </a:endParaRPr>
          </a:p>
          <a:p>
            <a:pPr algn="just"/>
            <a:endParaRPr lang="en-US" sz="2100" dirty="0">
              <a:latin typeface="Arial"/>
            </a:endParaRPr>
          </a:p>
        </p:txBody>
      </p:sp>
      <p:sp>
        <p:nvSpPr>
          <p:cNvPr id="5" name="Fumetto 3 4"/>
          <p:cNvSpPr/>
          <p:nvPr/>
        </p:nvSpPr>
        <p:spPr>
          <a:xfrm>
            <a:off x="-207610" y="3492345"/>
            <a:ext cx="5054601" cy="3365656"/>
          </a:xfrm>
          <a:prstGeom prst="wedgeEllipseCallout">
            <a:avLst>
              <a:gd name="adj1" fmla="val 58503"/>
              <a:gd name="adj2" fmla="val 18403"/>
            </a:avLst>
          </a:prstGeom>
          <a:solidFill>
            <a:schemeClr val="accent2">
              <a:lumMod val="20000"/>
              <a:lumOff val="80000"/>
              <a:alpha val="46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it-IT" i="1" dirty="0">
                <a:solidFill>
                  <a:srgbClr val="800000"/>
                </a:solidFill>
                <a:latin typeface="Arial"/>
                <a:cs typeface="Arial"/>
              </a:rPr>
              <a:t>Alla fine, l’allineamento viene ottenuto con un metodo progressivo, però si basa su un’informazione più ricca, derivata dagli allineamenti a coppie ma anche dal principio di consistenza che tiene contro anche di tutte le altre sequenze del </a:t>
            </a:r>
            <a:r>
              <a:rPr lang="it-IT" i="1" dirty="0" err="1">
                <a:solidFill>
                  <a:srgbClr val="800000"/>
                </a:solidFill>
                <a:latin typeface="Arial"/>
                <a:cs typeface="Arial"/>
              </a:rPr>
              <a:t>dataset</a:t>
            </a:r>
            <a:r>
              <a:rPr lang="it-IT" i="1" dirty="0">
                <a:solidFill>
                  <a:srgbClr val="800000"/>
                </a:solidFill>
                <a:latin typeface="Arial"/>
                <a:cs typeface="Arial"/>
              </a:rPr>
              <a:t>.</a:t>
            </a:r>
          </a:p>
        </p:txBody>
      </p:sp>
    </p:spTree>
    <p:extLst>
      <p:ext uri="{BB962C8B-B14F-4D97-AF65-F5344CB8AC3E}">
        <p14:creationId xmlns:p14="http://schemas.microsoft.com/office/powerpoint/2010/main" val="375434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711590" y="893678"/>
            <a:ext cx="8129587" cy="6045200"/>
          </a:xfrm>
          <a:prstGeom prst="rect">
            <a:avLst/>
          </a:prstGeom>
        </p:spPr>
      </p:pic>
      <p:sp>
        <p:nvSpPr>
          <p:cNvPr id="2" name="Title 1"/>
          <p:cNvSpPr txBox="1">
            <a:spLocks/>
          </p:cNvSpPr>
          <p:nvPr/>
        </p:nvSpPr>
        <p:spPr>
          <a:xfrm>
            <a:off x="962415" y="-100404"/>
            <a:ext cx="7627937" cy="7778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a:ea typeface="ＭＳ Ｐゴシック" charset="0"/>
                <a:cs typeface="Arial"/>
              </a:rPr>
              <a:t>MUSCLE</a:t>
            </a:r>
            <a:br>
              <a:rPr lang="en-US" sz="3600" dirty="0">
                <a:latin typeface="Arial"/>
                <a:ea typeface="ＭＳ Ｐゴシック" charset="0"/>
                <a:cs typeface="Arial"/>
              </a:rPr>
            </a:br>
            <a:r>
              <a:rPr lang="en-US" sz="2800" i="1" dirty="0">
                <a:latin typeface="Arial"/>
                <a:ea typeface="ＭＳ Ｐゴシック" charset="0"/>
                <a:cs typeface="Arial"/>
                <a:hlinkClick r:id="rId3"/>
              </a:rPr>
              <a:t>Edgar (2004)  NAR 32, 1792-1797</a:t>
            </a:r>
            <a:endParaRPr lang="en-US" sz="3600" i="1" dirty="0">
              <a:latin typeface="Arial"/>
              <a:ea typeface="ＭＳ Ｐゴシック" charset="0"/>
              <a:cs typeface="Arial"/>
            </a:endParaRPr>
          </a:p>
        </p:txBody>
      </p:sp>
      <p:sp>
        <p:nvSpPr>
          <p:cNvPr id="4" name="Rettangolo 3"/>
          <p:cNvSpPr/>
          <p:nvPr/>
        </p:nvSpPr>
        <p:spPr>
          <a:xfrm>
            <a:off x="1" y="0"/>
            <a:ext cx="2882540" cy="646331"/>
          </a:xfrm>
          <a:prstGeom prst="rect">
            <a:avLst/>
          </a:prstGeom>
        </p:spPr>
        <p:txBody>
          <a:bodyPr wrap="square">
            <a:spAutoFit/>
          </a:bodyPr>
          <a:lstStyle/>
          <a:p>
            <a:r>
              <a:rPr lang="en-US" dirty="0">
                <a:solidFill>
                  <a:srgbClr val="FF0000"/>
                </a:solidFill>
              </a:rPr>
              <a:t>MUSCLE can align hundreds of sequences in seconds</a:t>
            </a:r>
            <a:endParaRPr lang="it-IT" dirty="0">
              <a:solidFill>
                <a:srgbClr val="FF0000"/>
              </a:solidFill>
            </a:endParaRPr>
          </a:p>
        </p:txBody>
      </p:sp>
    </p:spTree>
    <p:extLst>
      <p:ext uri="{BB962C8B-B14F-4D97-AF65-F5344CB8AC3E}">
        <p14:creationId xmlns:p14="http://schemas.microsoft.com/office/powerpoint/2010/main" val="729593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255983" y="29248"/>
            <a:ext cx="8595114"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600" dirty="0">
                <a:solidFill>
                  <a:srgbClr val="0000FF"/>
                </a:solidFill>
                <a:latin typeface="Arial"/>
                <a:cs typeface="Arial"/>
              </a:rPr>
              <a:t>Ho </a:t>
            </a:r>
            <a:r>
              <a:rPr lang="fr-FR" sz="3600" dirty="0" err="1">
                <a:solidFill>
                  <a:srgbClr val="0000FF"/>
                </a:solidFill>
                <a:latin typeface="Arial"/>
                <a:cs typeface="Arial"/>
              </a:rPr>
              <a:t>ottenuto</a:t>
            </a:r>
            <a:r>
              <a:rPr lang="fr-FR" sz="3600" dirty="0">
                <a:solidFill>
                  <a:srgbClr val="0000FF"/>
                </a:solidFill>
                <a:latin typeface="Arial"/>
                <a:cs typeface="Arial"/>
              </a:rPr>
              <a:t> un </a:t>
            </a:r>
            <a:r>
              <a:rPr lang="fr-FR" sz="3600" dirty="0" err="1">
                <a:solidFill>
                  <a:srgbClr val="0000FF"/>
                </a:solidFill>
                <a:latin typeface="Arial"/>
                <a:cs typeface="Arial"/>
              </a:rPr>
              <a:t>buon</a:t>
            </a:r>
            <a:r>
              <a:rPr lang="fr-FR" sz="3600" dirty="0">
                <a:solidFill>
                  <a:srgbClr val="0000FF"/>
                </a:solidFill>
                <a:latin typeface="Arial"/>
                <a:cs typeface="Arial"/>
              </a:rPr>
              <a:t> </a:t>
            </a:r>
            <a:r>
              <a:rPr lang="fr-FR" sz="3600" dirty="0" err="1">
                <a:solidFill>
                  <a:srgbClr val="0000FF"/>
                </a:solidFill>
                <a:latin typeface="Arial"/>
                <a:cs typeface="Arial"/>
              </a:rPr>
              <a:t>allineamento</a:t>
            </a:r>
            <a:r>
              <a:rPr lang="fr-FR" sz="3600" dirty="0">
                <a:solidFill>
                  <a:srgbClr val="0000FF"/>
                </a:solidFill>
                <a:latin typeface="Arial"/>
                <a:cs typeface="Arial"/>
              </a:rPr>
              <a:t>?</a:t>
            </a:r>
          </a:p>
          <a:p>
            <a:pPr algn="ctr">
              <a:defRPr/>
            </a:pPr>
            <a:r>
              <a:rPr lang="fr-FR" sz="3600" dirty="0">
                <a:solidFill>
                  <a:srgbClr val="0000FF"/>
                </a:solidFill>
                <a:latin typeface="Arial"/>
                <a:cs typeface="Arial"/>
              </a:rPr>
              <a:t>Come </a:t>
            </a:r>
            <a:r>
              <a:rPr lang="fr-FR" sz="3600" dirty="0" err="1">
                <a:solidFill>
                  <a:srgbClr val="0000FF"/>
                </a:solidFill>
                <a:latin typeface="Arial"/>
                <a:cs typeface="Arial"/>
              </a:rPr>
              <a:t>valutare</a:t>
            </a:r>
            <a:r>
              <a:rPr lang="fr-FR" sz="3600" dirty="0">
                <a:solidFill>
                  <a:srgbClr val="0000FF"/>
                </a:solidFill>
                <a:latin typeface="Arial"/>
                <a:cs typeface="Arial"/>
              </a:rPr>
              <a:t> un </a:t>
            </a:r>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a:t>
            </a:r>
          </a:p>
        </p:txBody>
      </p:sp>
      <p:sp>
        <p:nvSpPr>
          <p:cNvPr id="475139" name="Text Box 3"/>
          <p:cNvSpPr txBox="1">
            <a:spLocks noChangeArrowheads="1"/>
          </p:cNvSpPr>
          <p:nvPr/>
        </p:nvSpPr>
        <p:spPr bwMode="auto">
          <a:xfrm>
            <a:off x="1431925" y="15271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sz="2400">
              <a:cs typeface="+mn-cs"/>
            </a:endParaRPr>
          </a:p>
        </p:txBody>
      </p:sp>
      <p:sp>
        <p:nvSpPr>
          <p:cNvPr id="475140" name="Rectangle 4"/>
          <p:cNvSpPr>
            <a:spLocks noChangeArrowheads="1"/>
          </p:cNvSpPr>
          <p:nvPr/>
        </p:nvSpPr>
        <p:spPr bwMode="auto">
          <a:xfrm>
            <a:off x="161160" y="1189990"/>
            <a:ext cx="8840953" cy="430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defRPr/>
            </a:pPr>
            <a:r>
              <a:rPr lang="en-GB" sz="2800" b="1" dirty="0">
                <a:latin typeface="Arial"/>
                <a:cs typeface="Arial"/>
              </a:rPr>
              <a:t>Are the sequences correctly aligned? </a:t>
            </a:r>
          </a:p>
          <a:p>
            <a:pPr marL="742950" lvl="1" indent="-285750" eaLnBrk="1" hangingPunct="1">
              <a:spcBef>
                <a:spcPct val="20000"/>
              </a:spcBef>
              <a:buClr>
                <a:schemeClr val="hlink"/>
              </a:buClr>
              <a:buSzPct val="55000"/>
              <a:buFont typeface="Wingdings" charset="0"/>
              <a:buChar char="n"/>
              <a:defRPr/>
            </a:pPr>
            <a:r>
              <a:rPr lang="en-GB" sz="2400" dirty="0">
                <a:solidFill>
                  <a:srgbClr val="FF0000"/>
                </a:solidFill>
                <a:latin typeface="Arial"/>
                <a:cs typeface="Arial"/>
              </a:rPr>
              <a:t>Quality analysis: alignment objective functions:</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Sum</a:t>
            </a:r>
            <a:r>
              <a:rPr lang="fr-FR" sz="2400" dirty="0">
                <a:solidFill>
                  <a:srgbClr val="FF0000"/>
                </a:solidFill>
                <a:latin typeface="Arial"/>
                <a:cs typeface="Arial"/>
              </a:rPr>
              <a:t>-of-pairs (Carrillo, </a:t>
            </a:r>
            <a:r>
              <a:rPr lang="fr-FR" sz="2400" dirty="0" err="1">
                <a:solidFill>
                  <a:srgbClr val="FF0000"/>
                </a:solidFill>
                <a:latin typeface="Arial"/>
                <a:cs typeface="Arial"/>
              </a:rPr>
              <a:t>Lipman</a:t>
            </a:r>
            <a:r>
              <a:rPr lang="fr-FR" sz="2400" dirty="0">
                <a:solidFill>
                  <a:srgbClr val="FF0000"/>
                </a:solidFill>
                <a:latin typeface="Arial"/>
                <a:cs typeface="Arial"/>
              </a:rPr>
              <a:t>, 1988) </a:t>
            </a:r>
            <a:r>
              <a:rPr lang="fr-FR" sz="2400" dirty="0">
                <a:latin typeface="Arial"/>
                <a:cs typeface="Arial"/>
              </a:rPr>
              <a:t>(</a:t>
            </a:r>
            <a:r>
              <a:rPr lang="fr-FR" sz="2400" dirty="0" err="1">
                <a:solidFill>
                  <a:srgbClr val="000066"/>
                </a:solidFill>
                <a:latin typeface="Arial"/>
                <a:cs typeface="Arial"/>
              </a:rPr>
              <a:t>Sum</a:t>
            </a:r>
            <a:r>
              <a:rPr lang="fr-FR" sz="2400" dirty="0">
                <a:solidFill>
                  <a:srgbClr val="000066"/>
                </a:solidFill>
                <a:latin typeface="Arial"/>
                <a:cs typeface="Arial"/>
              </a:rPr>
              <a:t> of scores for all pairs of </a:t>
            </a:r>
            <a:r>
              <a:rPr lang="fr-FR" sz="2400" dirty="0" err="1">
                <a:solidFill>
                  <a:srgbClr val="000066"/>
                </a:solidFill>
                <a:latin typeface="Arial"/>
                <a:cs typeface="Arial"/>
              </a:rPr>
              <a:t>sequences</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Reference </a:t>
            </a:r>
            <a:r>
              <a:rPr lang="fr-FR" sz="2400" dirty="0" err="1">
                <a:solidFill>
                  <a:srgbClr val="FF0000"/>
                </a:solidFill>
                <a:latin typeface="Arial"/>
                <a:cs typeface="Arial"/>
              </a:rPr>
              <a:t>Sum</a:t>
            </a:r>
            <a:r>
              <a:rPr lang="fr-FR" sz="2400" dirty="0">
                <a:solidFill>
                  <a:srgbClr val="FF0000"/>
                </a:solidFill>
                <a:latin typeface="Arial"/>
                <a:cs typeface="Arial"/>
              </a:rPr>
              <a:t>-of-pairs </a:t>
            </a:r>
            <a:r>
              <a:rPr lang="fr-FR" sz="2400" dirty="0">
                <a:solidFill>
                  <a:srgbClr val="000066"/>
                </a:solidFill>
                <a:latin typeface="Arial"/>
                <a:cs typeface="Arial"/>
              </a:rPr>
              <a:t>(uses gold standard </a:t>
            </a:r>
            <a:r>
              <a:rPr lang="fr-FR" sz="2400" dirty="0" err="1">
                <a:solidFill>
                  <a:srgbClr val="000066"/>
                </a:solidFill>
                <a:latin typeface="Arial"/>
                <a:cs typeface="Arial"/>
              </a:rPr>
              <a:t>alignments</a:t>
            </a:r>
            <a:r>
              <a:rPr lang="fr-FR" sz="2400" dirty="0">
                <a:solidFill>
                  <a:srgbClr val="000066"/>
                </a:solidFill>
                <a:latin typeface="Arial"/>
                <a:cs typeface="Arial"/>
              </a:rPr>
              <a:t> as </a:t>
            </a:r>
            <a:r>
              <a:rPr lang="fr-FR" sz="2400" dirty="0" err="1">
                <a:solidFill>
                  <a:srgbClr val="000066"/>
                </a:solidFill>
                <a:latin typeface="Arial"/>
                <a:cs typeface="Arial"/>
              </a:rPr>
              <a:t>reference</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Information content (Hertz et al, 1999) </a:t>
            </a:r>
            <a:r>
              <a:rPr lang="fr-FR" sz="2400" dirty="0">
                <a:latin typeface="Arial"/>
                <a:cs typeface="Arial"/>
              </a:rPr>
              <a:t>(</a:t>
            </a:r>
            <a:r>
              <a:rPr lang="fr-FR" sz="2400" dirty="0" err="1">
                <a:solidFill>
                  <a:srgbClr val="000066"/>
                </a:solidFill>
                <a:latin typeface="Arial"/>
                <a:cs typeface="Arial"/>
              </a:rPr>
              <a:t>Entropy</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a:t>
            </a:r>
            <a:r>
              <a:rPr lang="fr-FR" sz="2400" dirty="0" err="1">
                <a:solidFill>
                  <a:srgbClr val="000066"/>
                </a:solidFill>
                <a:latin typeface="Arial"/>
                <a:cs typeface="Arial"/>
              </a:rPr>
              <a:t>between</a:t>
            </a:r>
            <a:r>
              <a:rPr lang="fr-FR" sz="2400" dirty="0">
                <a:solidFill>
                  <a:srgbClr val="000066"/>
                </a:solidFill>
                <a:latin typeface="Arial"/>
                <a:cs typeface="Arial"/>
              </a:rPr>
              <a:t> 0 and 1), </a:t>
            </a:r>
            <a:r>
              <a:rPr lang="fr-FR" sz="2400" dirty="0" err="1">
                <a:solidFill>
                  <a:srgbClr val="000066"/>
                </a:solidFill>
                <a:latin typeface="Arial"/>
                <a:cs typeface="Arial"/>
              </a:rPr>
              <a:t>sum</a:t>
            </a:r>
            <a:r>
              <a:rPr lang="fr-FR" sz="2400" dirty="0">
                <a:solidFill>
                  <a:srgbClr val="000066"/>
                </a:solidFill>
                <a:latin typeface="Arial"/>
                <a:cs typeface="Arial"/>
              </a:rPr>
              <a:t> for all </a:t>
            </a:r>
            <a:r>
              <a:rPr lang="fr-FR" sz="2400" dirty="0" err="1">
                <a:solidFill>
                  <a:srgbClr val="000066"/>
                </a:solidFill>
                <a:latin typeface="Arial"/>
                <a:cs typeface="Arial"/>
              </a:rPr>
              <a:t>columns</a:t>
            </a:r>
            <a:r>
              <a:rPr lang="fr-FR" sz="2400" dirty="0">
                <a:solidFill>
                  <a:srgbClr val="000066"/>
                </a:solidFill>
                <a:latin typeface="Arial"/>
                <a:cs typeface="Arial"/>
              </a:rPr>
              <a:t> in the </a:t>
            </a:r>
            <a:r>
              <a:rPr lang="fr-FR" sz="2400" dirty="0" err="1">
                <a:solidFill>
                  <a:srgbClr val="000066"/>
                </a:solidFill>
                <a:latin typeface="Arial"/>
                <a:cs typeface="Arial"/>
              </a:rPr>
              <a:t>alignment</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norMD</a:t>
            </a:r>
            <a:r>
              <a:rPr lang="fr-FR" sz="2400" dirty="0">
                <a:solidFill>
                  <a:srgbClr val="FF0000"/>
                </a:solidFill>
                <a:latin typeface="Arial"/>
                <a:cs typeface="Arial"/>
              </a:rPr>
              <a:t> (Thompson et al, 2001) </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 normalisation for </a:t>
            </a:r>
            <a:r>
              <a:rPr lang="fr-FR" sz="2400" dirty="0" err="1">
                <a:solidFill>
                  <a:srgbClr val="000066"/>
                </a:solidFill>
                <a:latin typeface="Arial"/>
                <a:cs typeface="Arial"/>
              </a:rPr>
              <a:t>sequence</a:t>
            </a:r>
            <a:r>
              <a:rPr lang="fr-FR" sz="2400" dirty="0">
                <a:solidFill>
                  <a:srgbClr val="000066"/>
                </a:solidFill>
                <a:latin typeface="Arial"/>
                <a:cs typeface="Arial"/>
              </a:rPr>
              <a:t> set to </a:t>
            </a:r>
            <a:r>
              <a:rPr lang="fr-FR" sz="2400" dirty="0" err="1">
                <a:solidFill>
                  <a:srgbClr val="000066"/>
                </a:solidFill>
                <a:latin typeface="Arial"/>
                <a:cs typeface="Arial"/>
              </a:rPr>
              <a:t>be</a:t>
            </a:r>
            <a:r>
              <a:rPr lang="fr-FR" sz="2400" dirty="0">
                <a:solidFill>
                  <a:srgbClr val="000066"/>
                </a:solidFill>
                <a:latin typeface="Arial"/>
                <a:cs typeface="Arial"/>
              </a:rPr>
              <a:t> </a:t>
            </a:r>
            <a:r>
              <a:rPr lang="fr-FR" sz="2400" dirty="0" err="1">
                <a:solidFill>
                  <a:srgbClr val="000066"/>
                </a:solidFill>
                <a:latin typeface="Arial"/>
                <a:cs typeface="Arial"/>
              </a:rPr>
              <a:t>aligned</a:t>
            </a:r>
            <a:r>
              <a:rPr lang="fr-FR" sz="2400" dirty="0">
                <a:solidFill>
                  <a:srgbClr val="000066"/>
                </a:solidFill>
                <a:latin typeface="Arial"/>
                <a:cs typeface="Arial"/>
              </a:rPr>
              <a:t> (</a:t>
            </a:r>
            <a:r>
              <a:rPr lang="fr-FR" sz="2400" dirty="0" err="1">
                <a:solidFill>
                  <a:srgbClr val="000066"/>
                </a:solidFill>
                <a:latin typeface="Arial"/>
                <a:cs typeface="Arial"/>
              </a:rPr>
              <a:t>number</a:t>
            </a:r>
            <a:r>
              <a:rPr lang="fr-FR" sz="2400" dirty="0">
                <a:solidFill>
                  <a:srgbClr val="000066"/>
                </a:solidFill>
                <a:latin typeface="Arial"/>
                <a:cs typeface="Arial"/>
              </a:rPr>
              <a:t>, </a:t>
            </a:r>
            <a:r>
              <a:rPr lang="fr-FR" sz="2400" dirty="0" err="1">
                <a:latin typeface="Arial"/>
                <a:cs typeface="Arial"/>
              </a:rPr>
              <a:t>length</a:t>
            </a:r>
            <a:r>
              <a:rPr lang="fr-FR" sz="2400" dirty="0">
                <a:latin typeface="Arial"/>
                <a:cs typeface="Arial"/>
              </a:rPr>
              <a:t>, </a:t>
            </a:r>
            <a:r>
              <a:rPr lang="fr-FR" sz="2400" dirty="0" err="1">
                <a:latin typeface="Arial"/>
                <a:cs typeface="Arial"/>
              </a:rPr>
              <a:t>similarity</a:t>
            </a:r>
            <a:r>
              <a:rPr lang="fr-FR" sz="2400" dirty="0">
                <a:latin typeface="Arial"/>
                <a:cs typeface="Arial"/>
              </a:rPr>
              <a:t>)</a:t>
            </a:r>
            <a:endParaRPr lang="en-GB" sz="2400" dirty="0">
              <a:latin typeface="Arial"/>
              <a:cs typeface="Arial"/>
            </a:endParaRPr>
          </a:p>
          <a:p>
            <a:pPr marL="742950" lvl="1" indent="-285750">
              <a:spcBef>
                <a:spcPct val="20000"/>
              </a:spcBef>
              <a:buClr>
                <a:schemeClr val="hlink"/>
              </a:buClr>
              <a:buSzPct val="55000"/>
              <a:buFont typeface="Wingdings" charset="0"/>
              <a:buChar char="n"/>
              <a:defRPr/>
            </a:pPr>
            <a:r>
              <a:rPr lang="en-GB" sz="2400" dirty="0">
                <a:solidFill>
                  <a:srgbClr val="0000FF"/>
                </a:solidFill>
                <a:latin typeface="Arial"/>
                <a:cs typeface="Arial"/>
              </a:rPr>
              <a:t>Error detection and correction </a:t>
            </a:r>
            <a:r>
              <a:rPr lang="en-GB" sz="2400" dirty="0">
                <a:latin typeface="Arial"/>
                <a:cs typeface="Arial"/>
              </a:rPr>
              <a:t>(</a:t>
            </a:r>
            <a:r>
              <a:rPr lang="en-GB" sz="2400" dirty="0">
                <a:solidFill>
                  <a:schemeClr val="hlink"/>
                </a:solidFill>
                <a:latin typeface="Arial"/>
                <a:cs typeface="Arial"/>
              </a:rPr>
              <a:t>RASCAL</a:t>
            </a:r>
            <a:r>
              <a:rPr lang="en-GB" sz="2400" dirty="0">
                <a:latin typeface="Arial"/>
                <a:cs typeface="Arial"/>
              </a:rPr>
              <a:t> (Thompson et al, 2003), </a:t>
            </a:r>
            <a:r>
              <a:rPr lang="en-GB" sz="2400" dirty="0">
                <a:solidFill>
                  <a:schemeClr val="hlink"/>
                </a:solidFill>
                <a:latin typeface="Arial"/>
                <a:cs typeface="Arial"/>
              </a:rPr>
              <a:t>Refiner</a:t>
            </a:r>
            <a:r>
              <a:rPr lang="en-GB" sz="2400" dirty="0">
                <a:latin typeface="Arial"/>
                <a:cs typeface="Arial"/>
              </a:rPr>
              <a:t> (</a:t>
            </a:r>
            <a:r>
              <a:rPr lang="en-GB" sz="2400" dirty="0" err="1">
                <a:latin typeface="Arial"/>
                <a:cs typeface="Arial"/>
              </a:rPr>
              <a:t>Chakrabati</a:t>
            </a:r>
            <a:r>
              <a:rPr lang="en-GB" sz="2400" dirty="0">
                <a:latin typeface="Arial"/>
                <a:cs typeface="Arial"/>
              </a:rPr>
              <a:t> et al, 2006) </a:t>
            </a:r>
            <a:endParaRPr lang="en-GB" sz="2800" dirty="0">
              <a:latin typeface="Arial"/>
              <a:cs typeface="Arial"/>
            </a:endParaRPr>
          </a:p>
        </p:txBody>
      </p:sp>
    </p:spTree>
    <p:extLst>
      <p:ext uri="{BB962C8B-B14F-4D97-AF65-F5344CB8AC3E}">
        <p14:creationId xmlns:p14="http://schemas.microsoft.com/office/powerpoint/2010/main" val="418599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06176" y="1411288"/>
            <a:ext cx="3781689" cy="1789112"/>
            <a:chOff x="3304" y="2705"/>
            <a:chExt cx="2922" cy="1757"/>
          </a:xfrm>
        </p:grpSpPr>
        <p:pic>
          <p:nvPicPr>
            <p:cNvPr id="3" name="Picture 5" descr="glu_gl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 y="2705"/>
              <a:ext cx="2010" cy="1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5869" y="3385"/>
              <a:ext cx="357" cy="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1gln</a:t>
              </a:r>
            </a:p>
          </p:txBody>
        </p:sp>
        <p:sp>
          <p:nvSpPr>
            <p:cNvPr id="5" name="Text Box 7"/>
            <p:cNvSpPr txBox="1">
              <a:spLocks noChangeArrowheads="1"/>
            </p:cNvSpPr>
            <p:nvPr/>
          </p:nvSpPr>
          <p:spPr bwMode="auto">
            <a:xfrm>
              <a:off x="3304" y="3386"/>
              <a:ext cx="379" cy="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1exd</a:t>
              </a:r>
            </a:p>
          </p:txBody>
        </p:sp>
      </p:grpSp>
      <p:grpSp>
        <p:nvGrpSpPr>
          <p:cNvPr id="6" name="Group 8"/>
          <p:cNvGrpSpPr>
            <a:grpSpLocks/>
          </p:cNvGrpSpPr>
          <p:nvPr/>
        </p:nvGrpSpPr>
        <p:grpSpPr bwMode="auto">
          <a:xfrm>
            <a:off x="34925" y="3244850"/>
            <a:ext cx="9072563" cy="2536825"/>
            <a:chOff x="-77" y="2124"/>
            <a:chExt cx="5789" cy="1598"/>
          </a:xfrm>
        </p:grpSpPr>
        <p:sp>
          <p:nvSpPr>
            <p:cNvPr id="7" name="Rectangle 9"/>
            <p:cNvSpPr>
              <a:spLocks noChangeArrowheads="1"/>
            </p:cNvSpPr>
            <p:nvPr/>
          </p:nvSpPr>
          <p:spPr bwMode="auto">
            <a:xfrm>
              <a:off x="221" y="2286"/>
              <a:ext cx="5424" cy="109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Text Box 10"/>
            <p:cNvSpPr txBox="1">
              <a:spLocks noChangeArrowheads="1"/>
            </p:cNvSpPr>
            <p:nvPr/>
          </p:nvSpPr>
          <p:spPr bwMode="auto">
            <a:xfrm>
              <a:off x="-77" y="2284"/>
              <a:ext cx="494" cy="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000">
                  <a:cs typeface="+mn-cs"/>
                </a:rPr>
                <a:t>Archeal/</a:t>
              </a:r>
            </a:p>
            <a:p>
              <a:pPr algn="ctr">
                <a:defRPr/>
              </a:pPr>
              <a:r>
                <a:rPr lang="fr-FR" sz="1000">
                  <a:cs typeface="+mn-cs"/>
                </a:rPr>
                <a:t>Eukaryotic </a:t>
              </a:r>
            </a:p>
            <a:p>
              <a:pPr algn="ctr">
                <a:defRPr/>
              </a:pPr>
              <a:r>
                <a:rPr lang="fr-FR" sz="1000">
                  <a:cs typeface="+mn-cs"/>
                </a:rPr>
                <a:t>GluRS</a:t>
              </a:r>
            </a:p>
            <a:p>
              <a:pPr algn="ctr">
                <a:defRPr/>
              </a:pPr>
              <a:r>
                <a:rPr lang="fr-FR" sz="1000">
                  <a:cs typeface="+mn-cs"/>
                </a:rPr>
                <a:t>+</a:t>
              </a:r>
            </a:p>
            <a:p>
              <a:pPr algn="ctr">
                <a:defRPr/>
              </a:pPr>
              <a:r>
                <a:rPr lang="fr-FR" sz="1000">
                  <a:cs typeface="+mn-cs"/>
                </a:rPr>
                <a:t>GlnRS</a:t>
              </a:r>
            </a:p>
          </p:txBody>
        </p:sp>
        <p:grpSp>
          <p:nvGrpSpPr>
            <p:cNvPr id="9" name="Group 11"/>
            <p:cNvGrpSpPr>
              <a:grpSpLocks/>
            </p:cNvGrpSpPr>
            <p:nvPr/>
          </p:nvGrpSpPr>
          <p:grpSpPr bwMode="auto">
            <a:xfrm>
              <a:off x="168" y="3341"/>
              <a:ext cx="5544" cy="381"/>
              <a:chOff x="200" y="3341"/>
              <a:chExt cx="5512" cy="381"/>
            </a:xfrm>
          </p:grpSpPr>
          <p:graphicFrame>
            <p:nvGraphicFramePr>
              <p:cNvPr id="111" name="Object 12"/>
              <p:cNvGraphicFramePr>
                <a:graphicFrameLocks noChangeAspect="1"/>
              </p:cNvGraphicFramePr>
              <p:nvPr/>
            </p:nvGraphicFramePr>
            <p:xfrm>
              <a:off x="3013" y="3369"/>
              <a:ext cx="2699" cy="351"/>
            </p:xfrm>
            <a:graphic>
              <a:graphicData uri="http://schemas.openxmlformats.org/presentationml/2006/ole">
                <mc:AlternateContent xmlns:mc="http://schemas.openxmlformats.org/markup-compatibility/2006">
                  <mc:Choice xmlns:v="urn:schemas-microsoft-com:vml" Requires="v">
                    <p:oleObj spid="_x0000_s13407" name="Graphique Microsoft Excel" r:id="rId5" imgW="10629900" imgH="5270500" progId="Excel.Chart.8">
                      <p:embed/>
                    </p:oleObj>
                  </mc:Choice>
                  <mc:Fallback>
                    <p:oleObj name="Graphique Microsoft Excel" r:id="rId5" imgW="10629900" imgH="5270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277" r="1707"/>
                          <a:stretch>
                            <a:fillRect/>
                          </a:stretch>
                        </p:blipFill>
                        <p:spPr bwMode="auto">
                          <a:xfrm>
                            <a:off x="3013" y="3369"/>
                            <a:ext cx="2699" cy="351"/>
                          </a:xfrm>
                          <a:prstGeom prst="rect">
                            <a:avLst/>
                          </a:prstGeom>
                          <a:noFill/>
                          <a:ln>
                            <a:noFill/>
                          </a:ln>
                          <a:effectLst/>
                        </p:spPr>
                      </p:pic>
                    </p:oleObj>
                  </mc:Fallback>
                </mc:AlternateContent>
              </a:graphicData>
            </a:graphic>
          </p:graphicFrame>
          <p:graphicFrame>
            <p:nvGraphicFramePr>
              <p:cNvPr id="112" name="Object 13"/>
              <p:cNvGraphicFramePr>
                <a:graphicFrameLocks noChangeAspect="1"/>
              </p:cNvGraphicFramePr>
              <p:nvPr/>
            </p:nvGraphicFramePr>
            <p:xfrm>
              <a:off x="374" y="3368"/>
              <a:ext cx="2716" cy="354"/>
            </p:xfrm>
            <a:graphic>
              <a:graphicData uri="http://schemas.openxmlformats.org/presentationml/2006/ole">
                <mc:AlternateContent xmlns:mc="http://schemas.openxmlformats.org/markup-compatibility/2006">
                  <mc:Choice xmlns:v="urn:schemas-microsoft-com:vml" Requires="v">
                    <p:oleObj spid="_x0000_s13408" name="Graphique Microsoft Excel" r:id="rId7" imgW="10731500" imgH="5257800" progId="Excel.Chart.8">
                      <p:embed/>
                    </p:oleObj>
                  </mc:Choice>
                  <mc:Fallback>
                    <p:oleObj name="Graphique Microsoft Excel" r:id="rId7" imgW="10731500" imgH="525780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1735"/>
                          <a:stretch>
                            <a:fillRect/>
                          </a:stretch>
                        </p:blipFill>
                        <p:spPr bwMode="auto">
                          <a:xfrm>
                            <a:off x="374" y="3368"/>
                            <a:ext cx="2716" cy="3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3" name="Text Box 14"/>
              <p:cNvSpPr txBox="1">
                <a:spLocks noChangeArrowheads="1"/>
              </p:cNvSpPr>
              <p:nvPr/>
            </p:nvSpPr>
            <p:spPr bwMode="auto">
              <a:xfrm>
                <a:off x="201" y="3341"/>
                <a:ext cx="218"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1.0</a:t>
                </a:r>
              </a:p>
            </p:txBody>
          </p:sp>
          <p:sp>
            <p:nvSpPr>
              <p:cNvPr id="114" name="Text Box 15"/>
              <p:cNvSpPr txBox="1">
                <a:spLocks noChangeArrowheads="1"/>
              </p:cNvSpPr>
              <p:nvPr/>
            </p:nvSpPr>
            <p:spPr bwMode="auto">
              <a:xfrm>
                <a:off x="200" y="3475"/>
                <a:ext cx="218"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0.5</a:t>
                </a:r>
              </a:p>
            </p:txBody>
          </p:sp>
        </p:grpSp>
        <p:pic>
          <p:nvPicPr>
            <p:cNvPr id="10" name="Picture 16"/>
            <p:cNvPicPr>
              <a:picLocks noChangeAspect="1" noChangeArrowheads="1"/>
            </p:cNvPicPr>
            <p:nvPr/>
          </p:nvPicPr>
          <p:blipFill>
            <a:blip r:embed="rId9">
              <a:extLst>
                <a:ext uri="{28A0092B-C50C-407E-A947-70E740481C1C}">
                  <a14:useLocalDpi xmlns:a14="http://schemas.microsoft.com/office/drawing/2010/main" val="0"/>
                </a:ext>
              </a:extLst>
            </a:blip>
            <a:srcRect l="3575"/>
            <a:stretch>
              <a:fillRect/>
            </a:stretch>
          </p:blipFill>
          <p:spPr bwMode="auto">
            <a:xfrm>
              <a:off x="365" y="2266"/>
              <a:ext cx="2676" cy="10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1" name="Group 17"/>
            <p:cNvGrpSpPr>
              <a:grpSpLocks/>
            </p:cNvGrpSpPr>
            <p:nvPr/>
          </p:nvGrpSpPr>
          <p:grpSpPr bwMode="auto">
            <a:xfrm>
              <a:off x="383" y="2228"/>
              <a:ext cx="2650" cy="60"/>
              <a:chOff x="310" y="2009"/>
              <a:chExt cx="3712" cy="66"/>
            </a:xfrm>
          </p:grpSpPr>
          <p:sp>
            <p:nvSpPr>
              <p:cNvPr id="90" name="Line 18"/>
              <p:cNvSpPr>
                <a:spLocks noChangeShapeType="1"/>
              </p:cNvSpPr>
              <p:nvPr/>
            </p:nvSpPr>
            <p:spPr bwMode="auto">
              <a:xfrm>
                <a:off x="316" y="2042"/>
                <a:ext cx="370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91" name="Rectangle 19"/>
              <p:cNvSpPr>
                <a:spLocks noChangeArrowheads="1"/>
              </p:cNvSpPr>
              <p:nvPr/>
            </p:nvSpPr>
            <p:spPr bwMode="auto">
              <a:xfrm>
                <a:off x="310"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2" name="Rectangle 20"/>
              <p:cNvSpPr>
                <a:spLocks noChangeArrowheads="1"/>
              </p:cNvSpPr>
              <p:nvPr/>
            </p:nvSpPr>
            <p:spPr bwMode="auto">
              <a:xfrm>
                <a:off x="606"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3" name="Rectangle 21"/>
              <p:cNvSpPr>
                <a:spLocks noChangeArrowheads="1"/>
              </p:cNvSpPr>
              <p:nvPr/>
            </p:nvSpPr>
            <p:spPr bwMode="auto">
              <a:xfrm>
                <a:off x="989"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4" name="Rectangle 22"/>
              <p:cNvSpPr>
                <a:spLocks noChangeArrowheads="1"/>
              </p:cNvSpPr>
              <p:nvPr/>
            </p:nvSpPr>
            <p:spPr bwMode="auto">
              <a:xfrm>
                <a:off x="141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5" name="Rectangle 23"/>
              <p:cNvSpPr>
                <a:spLocks noChangeArrowheads="1"/>
              </p:cNvSpPr>
              <p:nvPr/>
            </p:nvSpPr>
            <p:spPr bwMode="auto">
              <a:xfrm>
                <a:off x="1740"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6" name="Rectangle 24"/>
              <p:cNvSpPr>
                <a:spLocks noChangeArrowheads="1"/>
              </p:cNvSpPr>
              <p:nvPr/>
            </p:nvSpPr>
            <p:spPr bwMode="auto">
              <a:xfrm>
                <a:off x="1635"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7" name="Rectangle 25"/>
              <p:cNvSpPr>
                <a:spLocks noChangeArrowheads="1"/>
              </p:cNvSpPr>
              <p:nvPr/>
            </p:nvSpPr>
            <p:spPr bwMode="auto">
              <a:xfrm>
                <a:off x="2048"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8" name="Rectangle 26"/>
              <p:cNvSpPr>
                <a:spLocks noChangeArrowheads="1"/>
              </p:cNvSpPr>
              <p:nvPr/>
            </p:nvSpPr>
            <p:spPr bwMode="auto">
              <a:xfrm>
                <a:off x="2430"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9" name="Rectangle 27"/>
              <p:cNvSpPr>
                <a:spLocks noChangeArrowheads="1"/>
              </p:cNvSpPr>
              <p:nvPr/>
            </p:nvSpPr>
            <p:spPr bwMode="auto">
              <a:xfrm>
                <a:off x="306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0" name="Rectangle 28"/>
              <p:cNvSpPr>
                <a:spLocks noChangeArrowheads="1"/>
              </p:cNvSpPr>
              <p:nvPr/>
            </p:nvSpPr>
            <p:spPr bwMode="auto">
              <a:xfrm>
                <a:off x="3315"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1" name="Rectangle 29"/>
              <p:cNvSpPr>
                <a:spLocks noChangeArrowheads="1"/>
              </p:cNvSpPr>
              <p:nvPr/>
            </p:nvSpPr>
            <p:spPr bwMode="auto">
              <a:xfrm>
                <a:off x="3416"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2" name="Rectangle 30"/>
              <p:cNvSpPr>
                <a:spLocks noChangeArrowheads="1"/>
              </p:cNvSpPr>
              <p:nvPr/>
            </p:nvSpPr>
            <p:spPr bwMode="auto">
              <a:xfrm>
                <a:off x="3870"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3" name="AutoShape 31"/>
              <p:cNvSpPr>
                <a:spLocks noChangeArrowheads="1"/>
              </p:cNvSpPr>
              <p:nvPr/>
            </p:nvSpPr>
            <p:spPr bwMode="auto">
              <a:xfrm>
                <a:off x="484" y="2010"/>
                <a:ext cx="87" cy="65"/>
              </a:xfrm>
              <a:prstGeom prst="rightArrow">
                <a:avLst>
                  <a:gd name="adj1" fmla="val 48889"/>
                  <a:gd name="adj2" fmla="val 70771"/>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4" name="AutoShape 32"/>
              <p:cNvSpPr>
                <a:spLocks noChangeArrowheads="1"/>
              </p:cNvSpPr>
              <p:nvPr/>
            </p:nvSpPr>
            <p:spPr bwMode="auto">
              <a:xfrm>
                <a:off x="785" y="2010"/>
                <a:ext cx="87" cy="65"/>
              </a:xfrm>
              <a:prstGeom prst="rightArrow">
                <a:avLst>
                  <a:gd name="adj1" fmla="val 48889"/>
                  <a:gd name="adj2" fmla="val 70771"/>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5" name="AutoShape 33"/>
              <p:cNvSpPr>
                <a:spLocks noChangeArrowheads="1"/>
              </p:cNvSpPr>
              <p:nvPr/>
            </p:nvSpPr>
            <p:spPr bwMode="auto">
              <a:xfrm>
                <a:off x="2266" y="2009"/>
                <a:ext cx="87" cy="65"/>
              </a:xfrm>
              <a:prstGeom prst="rightArrow">
                <a:avLst>
                  <a:gd name="adj1" fmla="val 48889"/>
                  <a:gd name="adj2" fmla="val 70771"/>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6" name="AutoShape 34"/>
              <p:cNvSpPr>
                <a:spLocks noChangeArrowheads="1"/>
              </p:cNvSpPr>
              <p:nvPr/>
            </p:nvSpPr>
            <p:spPr bwMode="auto">
              <a:xfrm>
                <a:off x="1324" y="2009"/>
                <a:ext cx="87" cy="65"/>
              </a:xfrm>
              <a:prstGeom prst="rightArrow">
                <a:avLst>
                  <a:gd name="adj1" fmla="val 48889"/>
                  <a:gd name="adj2" fmla="val 70771"/>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7" name="AutoShape 35"/>
              <p:cNvSpPr>
                <a:spLocks noChangeArrowheads="1"/>
              </p:cNvSpPr>
              <p:nvPr/>
            </p:nvSpPr>
            <p:spPr bwMode="auto">
              <a:xfrm>
                <a:off x="2726" y="2010"/>
                <a:ext cx="85" cy="65"/>
              </a:xfrm>
              <a:prstGeom prst="rightArrow">
                <a:avLst>
                  <a:gd name="adj1" fmla="val 48889"/>
                  <a:gd name="adj2" fmla="val 69958"/>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8" name="AutoShape 36"/>
              <p:cNvSpPr>
                <a:spLocks noChangeArrowheads="1"/>
              </p:cNvSpPr>
              <p:nvPr/>
            </p:nvSpPr>
            <p:spPr bwMode="auto">
              <a:xfrm>
                <a:off x="2940" y="2010"/>
                <a:ext cx="87" cy="65"/>
              </a:xfrm>
              <a:prstGeom prst="rightArrow">
                <a:avLst>
                  <a:gd name="adj1" fmla="val 48889"/>
                  <a:gd name="adj2" fmla="val 69958"/>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9" name="AutoShape 37"/>
              <p:cNvSpPr>
                <a:spLocks noChangeArrowheads="1"/>
              </p:cNvSpPr>
              <p:nvPr/>
            </p:nvSpPr>
            <p:spPr bwMode="auto">
              <a:xfrm>
                <a:off x="3227" y="2009"/>
                <a:ext cx="87" cy="65"/>
              </a:xfrm>
              <a:prstGeom prst="rightArrow">
                <a:avLst>
                  <a:gd name="adj1" fmla="val 48889"/>
                  <a:gd name="adj2" fmla="val 69958"/>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0" name="AutoShape 38"/>
              <p:cNvSpPr>
                <a:spLocks noChangeArrowheads="1"/>
              </p:cNvSpPr>
              <p:nvPr/>
            </p:nvSpPr>
            <p:spPr bwMode="auto">
              <a:xfrm>
                <a:off x="3653" y="2009"/>
                <a:ext cx="87" cy="65"/>
              </a:xfrm>
              <a:prstGeom prst="rightArrow">
                <a:avLst>
                  <a:gd name="adj1" fmla="val 48889"/>
                  <a:gd name="adj2" fmla="val 70771"/>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12" name="Group 39"/>
            <p:cNvGrpSpPr>
              <a:grpSpLocks/>
            </p:cNvGrpSpPr>
            <p:nvPr/>
          </p:nvGrpSpPr>
          <p:grpSpPr bwMode="auto">
            <a:xfrm>
              <a:off x="379" y="3292"/>
              <a:ext cx="2663" cy="64"/>
              <a:chOff x="300" y="3098"/>
              <a:chExt cx="3749" cy="91"/>
            </a:xfrm>
          </p:grpSpPr>
          <p:sp>
            <p:nvSpPr>
              <p:cNvPr id="72" name="Line 40"/>
              <p:cNvSpPr>
                <a:spLocks noChangeShapeType="1"/>
              </p:cNvSpPr>
              <p:nvPr/>
            </p:nvSpPr>
            <p:spPr bwMode="auto">
              <a:xfrm>
                <a:off x="300" y="3143"/>
                <a:ext cx="374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73" name="Rectangle 41"/>
              <p:cNvSpPr>
                <a:spLocks noChangeArrowheads="1"/>
              </p:cNvSpPr>
              <p:nvPr/>
            </p:nvSpPr>
            <p:spPr bwMode="auto">
              <a:xfrm>
                <a:off x="589"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4" name="Rectangle 42"/>
              <p:cNvSpPr>
                <a:spLocks noChangeArrowheads="1"/>
              </p:cNvSpPr>
              <p:nvPr/>
            </p:nvSpPr>
            <p:spPr bwMode="auto">
              <a:xfrm>
                <a:off x="967"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5" name="Rectangle 43"/>
              <p:cNvSpPr>
                <a:spLocks noChangeArrowheads="1"/>
              </p:cNvSpPr>
              <p:nvPr/>
            </p:nvSpPr>
            <p:spPr bwMode="auto">
              <a:xfrm>
                <a:off x="138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6" name="Rectangle 44"/>
              <p:cNvSpPr>
                <a:spLocks noChangeArrowheads="1"/>
              </p:cNvSpPr>
              <p:nvPr/>
            </p:nvSpPr>
            <p:spPr bwMode="auto">
              <a:xfrm>
                <a:off x="1640"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7" name="Rectangle 45"/>
              <p:cNvSpPr>
                <a:spLocks noChangeArrowheads="1"/>
              </p:cNvSpPr>
              <p:nvPr/>
            </p:nvSpPr>
            <p:spPr bwMode="auto">
              <a:xfrm>
                <a:off x="2035"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8" name="Rectangle 46"/>
              <p:cNvSpPr>
                <a:spLocks noChangeArrowheads="1"/>
              </p:cNvSpPr>
              <p:nvPr/>
            </p:nvSpPr>
            <p:spPr bwMode="auto">
              <a:xfrm>
                <a:off x="1938" y="3118"/>
                <a:ext cx="5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9" name="Rectangle 47"/>
              <p:cNvSpPr>
                <a:spLocks noChangeArrowheads="1"/>
              </p:cNvSpPr>
              <p:nvPr/>
            </p:nvSpPr>
            <p:spPr bwMode="auto">
              <a:xfrm>
                <a:off x="335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0" name="Rectangle 48"/>
              <p:cNvSpPr>
                <a:spLocks noChangeArrowheads="1"/>
              </p:cNvSpPr>
              <p:nvPr/>
            </p:nvSpPr>
            <p:spPr bwMode="auto">
              <a:xfrm>
                <a:off x="3046"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1" name="AutoShape 49"/>
              <p:cNvSpPr>
                <a:spLocks noChangeArrowheads="1"/>
              </p:cNvSpPr>
              <p:nvPr/>
            </p:nvSpPr>
            <p:spPr bwMode="auto">
              <a:xfrm>
                <a:off x="767" y="3099"/>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2" name="AutoShape 50"/>
              <p:cNvSpPr>
                <a:spLocks noChangeArrowheads="1"/>
              </p:cNvSpPr>
              <p:nvPr/>
            </p:nvSpPr>
            <p:spPr bwMode="auto">
              <a:xfrm>
                <a:off x="442" y="3099"/>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3" name="AutoShape 51"/>
              <p:cNvSpPr>
                <a:spLocks noChangeArrowheads="1"/>
              </p:cNvSpPr>
              <p:nvPr/>
            </p:nvSpPr>
            <p:spPr bwMode="auto">
              <a:xfrm>
                <a:off x="1526" y="3099"/>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4" name="Rectangle 52"/>
              <p:cNvSpPr>
                <a:spLocks noChangeArrowheads="1"/>
              </p:cNvSpPr>
              <p:nvPr/>
            </p:nvSpPr>
            <p:spPr bwMode="auto">
              <a:xfrm>
                <a:off x="1295" y="3118"/>
                <a:ext cx="53"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5" name="AutoShape 53"/>
              <p:cNvSpPr>
                <a:spLocks noChangeArrowheads="1"/>
              </p:cNvSpPr>
              <p:nvPr/>
            </p:nvSpPr>
            <p:spPr bwMode="auto">
              <a:xfrm>
                <a:off x="2266" y="3098"/>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6" name="AutoShape 54"/>
              <p:cNvSpPr>
                <a:spLocks noChangeArrowheads="1"/>
              </p:cNvSpPr>
              <p:nvPr/>
            </p:nvSpPr>
            <p:spPr bwMode="auto">
              <a:xfrm>
                <a:off x="2390" y="3098"/>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7" name="AutoShape 55"/>
              <p:cNvSpPr>
                <a:spLocks noChangeArrowheads="1"/>
              </p:cNvSpPr>
              <p:nvPr/>
            </p:nvSpPr>
            <p:spPr bwMode="auto">
              <a:xfrm>
                <a:off x="2534" y="3098"/>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8" name="AutoShape 56"/>
              <p:cNvSpPr>
                <a:spLocks noChangeArrowheads="1"/>
              </p:cNvSpPr>
              <p:nvPr/>
            </p:nvSpPr>
            <p:spPr bwMode="auto">
              <a:xfrm>
                <a:off x="2725" y="3099"/>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9" name="AutoShape 57"/>
              <p:cNvSpPr>
                <a:spLocks noChangeArrowheads="1"/>
              </p:cNvSpPr>
              <p:nvPr/>
            </p:nvSpPr>
            <p:spPr bwMode="auto">
              <a:xfrm>
                <a:off x="3645" y="3099"/>
                <a:ext cx="87" cy="90"/>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3" name="Text Box 58"/>
            <p:cNvSpPr txBox="1">
              <a:spLocks noChangeArrowheads="1"/>
            </p:cNvSpPr>
            <p:nvPr/>
          </p:nvSpPr>
          <p:spPr bwMode="auto">
            <a:xfrm>
              <a:off x="173" y="2161"/>
              <a:ext cx="276"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1exd</a:t>
              </a:r>
            </a:p>
          </p:txBody>
        </p:sp>
        <p:sp>
          <p:nvSpPr>
            <p:cNvPr id="14" name="Text Box 59"/>
            <p:cNvSpPr txBox="1">
              <a:spLocks noChangeArrowheads="1"/>
            </p:cNvSpPr>
            <p:nvPr/>
          </p:nvSpPr>
          <p:spPr bwMode="auto">
            <a:xfrm>
              <a:off x="159" y="3240"/>
              <a:ext cx="261"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1gln</a:t>
              </a:r>
            </a:p>
          </p:txBody>
        </p:sp>
        <p:grpSp>
          <p:nvGrpSpPr>
            <p:cNvPr id="15" name="Group 60"/>
            <p:cNvGrpSpPr>
              <a:grpSpLocks/>
            </p:cNvGrpSpPr>
            <p:nvPr/>
          </p:nvGrpSpPr>
          <p:grpSpPr bwMode="auto">
            <a:xfrm>
              <a:off x="308" y="2327"/>
              <a:ext cx="42" cy="947"/>
              <a:chOff x="276" y="2094"/>
              <a:chExt cx="56" cy="1044"/>
            </a:xfrm>
          </p:grpSpPr>
          <p:sp>
            <p:nvSpPr>
              <p:cNvPr id="70" name="AutoShape 61"/>
              <p:cNvSpPr>
                <a:spLocks/>
              </p:cNvSpPr>
              <p:nvPr/>
            </p:nvSpPr>
            <p:spPr bwMode="auto">
              <a:xfrm>
                <a:off x="276" y="2094"/>
                <a:ext cx="57" cy="384"/>
              </a:xfrm>
              <a:prstGeom prst="leftBrace">
                <a:avLst>
                  <a:gd name="adj1" fmla="val 57143"/>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1" name="AutoShape 62"/>
              <p:cNvSpPr>
                <a:spLocks/>
              </p:cNvSpPr>
              <p:nvPr/>
            </p:nvSpPr>
            <p:spPr bwMode="auto">
              <a:xfrm>
                <a:off x="276" y="2514"/>
                <a:ext cx="45" cy="624"/>
              </a:xfrm>
              <a:prstGeom prst="leftBrace">
                <a:avLst>
                  <a:gd name="adj1" fmla="val 11818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6" name="Text Box 63"/>
            <p:cNvSpPr txBox="1">
              <a:spLocks noChangeArrowheads="1"/>
            </p:cNvSpPr>
            <p:nvPr/>
          </p:nvSpPr>
          <p:spPr bwMode="auto">
            <a:xfrm>
              <a:off x="-32" y="2869"/>
              <a:ext cx="411"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Bacterial</a:t>
              </a:r>
            </a:p>
            <a:p>
              <a:pPr>
                <a:defRPr/>
              </a:pPr>
              <a:r>
                <a:rPr lang="fr-FR" sz="1000">
                  <a:cs typeface="+mn-cs"/>
                </a:rPr>
                <a:t>GluRS</a:t>
              </a:r>
            </a:p>
          </p:txBody>
        </p:sp>
        <p:sp>
          <p:nvSpPr>
            <p:cNvPr id="17" name="Rectangle 64"/>
            <p:cNvSpPr>
              <a:spLocks noChangeArrowheads="1"/>
            </p:cNvSpPr>
            <p:nvPr/>
          </p:nvSpPr>
          <p:spPr bwMode="auto">
            <a:xfrm>
              <a:off x="584" y="2296"/>
              <a:ext cx="40" cy="9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Rectangle 65"/>
            <p:cNvSpPr>
              <a:spLocks noChangeArrowheads="1"/>
            </p:cNvSpPr>
            <p:nvPr/>
          </p:nvSpPr>
          <p:spPr bwMode="auto">
            <a:xfrm>
              <a:off x="2843" y="2296"/>
              <a:ext cx="54" cy="99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Text Box 66"/>
            <p:cNvSpPr txBox="1">
              <a:spLocks noChangeArrowheads="1"/>
            </p:cNvSpPr>
            <p:nvPr/>
          </p:nvSpPr>
          <p:spPr bwMode="auto">
            <a:xfrm>
              <a:off x="487" y="2124"/>
              <a:ext cx="376"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‘HIGH’</a:t>
              </a:r>
            </a:p>
          </p:txBody>
        </p:sp>
        <p:sp>
          <p:nvSpPr>
            <p:cNvPr id="20" name="Text Box 67"/>
            <p:cNvSpPr txBox="1">
              <a:spLocks noChangeArrowheads="1"/>
            </p:cNvSpPr>
            <p:nvPr/>
          </p:nvSpPr>
          <p:spPr bwMode="auto">
            <a:xfrm>
              <a:off x="2730" y="2124"/>
              <a:ext cx="451"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‘KMSKS’</a:t>
              </a:r>
            </a:p>
          </p:txBody>
        </p:sp>
        <p:sp>
          <p:nvSpPr>
            <p:cNvPr id="21" name="Text Box 68"/>
            <p:cNvSpPr txBox="1">
              <a:spLocks noChangeArrowheads="1"/>
            </p:cNvSpPr>
            <p:nvPr/>
          </p:nvSpPr>
          <p:spPr bwMode="auto">
            <a:xfrm>
              <a:off x="1834" y="2124"/>
              <a:ext cx="217"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H8</a:t>
              </a:r>
            </a:p>
          </p:txBody>
        </p:sp>
        <p:pic>
          <p:nvPicPr>
            <p:cNvPr id="22" name="Picture 69"/>
            <p:cNvPicPr>
              <a:picLocks noChangeAspect="1" noChangeArrowheads="1"/>
            </p:cNvPicPr>
            <p:nvPr/>
          </p:nvPicPr>
          <p:blipFill>
            <a:blip r:embed="rId10">
              <a:extLst>
                <a:ext uri="{28A0092B-C50C-407E-A947-70E740481C1C}">
                  <a14:useLocalDpi xmlns:a14="http://schemas.microsoft.com/office/drawing/2010/main" val="0"/>
                </a:ext>
              </a:extLst>
            </a:blip>
            <a:srcRect l="3564" t="-528" r="72058"/>
            <a:stretch>
              <a:fillRect/>
            </a:stretch>
          </p:blipFill>
          <p:spPr bwMode="auto">
            <a:xfrm>
              <a:off x="3026" y="2265"/>
              <a:ext cx="677" cy="1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3" name="Picture 70"/>
            <p:cNvPicPr>
              <a:picLocks noChangeAspect="1" noChangeArrowheads="1"/>
            </p:cNvPicPr>
            <p:nvPr/>
          </p:nvPicPr>
          <p:blipFill>
            <a:blip r:embed="rId11">
              <a:extLst>
                <a:ext uri="{28A0092B-C50C-407E-A947-70E740481C1C}">
                  <a14:useLocalDpi xmlns:a14="http://schemas.microsoft.com/office/drawing/2010/main" val="0"/>
                </a:ext>
              </a:extLst>
            </a:blip>
            <a:srcRect l="27892" b="58690"/>
            <a:stretch>
              <a:fillRect/>
            </a:stretch>
          </p:blipFill>
          <p:spPr bwMode="auto">
            <a:xfrm>
              <a:off x="3707" y="2271"/>
              <a:ext cx="2003" cy="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4" name="Group 71"/>
            <p:cNvGrpSpPr>
              <a:grpSpLocks/>
            </p:cNvGrpSpPr>
            <p:nvPr/>
          </p:nvGrpSpPr>
          <p:grpSpPr bwMode="auto">
            <a:xfrm>
              <a:off x="3053" y="3306"/>
              <a:ext cx="2646" cy="34"/>
              <a:chOff x="300" y="4798"/>
              <a:chExt cx="3720" cy="52"/>
            </a:xfrm>
          </p:grpSpPr>
          <p:sp>
            <p:nvSpPr>
              <p:cNvPr id="52" name="Line 72"/>
              <p:cNvSpPr>
                <a:spLocks noChangeShapeType="1"/>
              </p:cNvSpPr>
              <p:nvPr/>
            </p:nvSpPr>
            <p:spPr bwMode="auto">
              <a:xfrm>
                <a:off x="300" y="4824"/>
                <a:ext cx="372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53" name="Rectangle 73"/>
              <p:cNvSpPr>
                <a:spLocks noChangeArrowheads="1"/>
              </p:cNvSpPr>
              <p:nvPr/>
            </p:nvSpPr>
            <p:spPr bwMode="auto">
              <a:xfrm>
                <a:off x="474"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4" name="Rectangle 74"/>
              <p:cNvSpPr>
                <a:spLocks noChangeArrowheads="1"/>
              </p:cNvSpPr>
              <p:nvPr/>
            </p:nvSpPr>
            <p:spPr bwMode="auto">
              <a:xfrm>
                <a:off x="31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5" name="Rectangle 75"/>
              <p:cNvSpPr>
                <a:spLocks noChangeArrowheads="1"/>
              </p:cNvSpPr>
              <p:nvPr/>
            </p:nvSpPr>
            <p:spPr bwMode="auto">
              <a:xfrm>
                <a:off x="734" y="4800"/>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6" name="Rectangle 76"/>
              <p:cNvSpPr>
                <a:spLocks noChangeArrowheads="1"/>
              </p:cNvSpPr>
              <p:nvPr/>
            </p:nvSpPr>
            <p:spPr bwMode="auto">
              <a:xfrm>
                <a:off x="84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7" name="Rectangle 77"/>
              <p:cNvSpPr>
                <a:spLocks noChangeArrowheads="1"/>
              </p:cNvSpPr>
              <p:nvPr/>
            </p:nvSpPr>
            <p:spPr bwMode="auto">
              <a:xfrm>
                <a:off x="979"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Rectangle 78"/>
              <p:cNvSpPr>
                <a:spLocks noChangeArrowheads="1"/>
              </p:cNvSpPr>
              <p:nvPr/>
            </p:nvSpPr>
            <p:spPr bwMode="auto">
              <a:xfrm>
                <a:off x="1583"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9" name="Rectangle 79"/>
              <p:cNvSpPr>
                <a:spLocks noChangeArrowheads="1"/>
              </p:cNvSpPr>
              <p:nvPr/>
            </p:nvSpPr>
            <p:spPr bwMode="auto">
              <a:xfrm>
                <a:off x="126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Rectangle 80"/>
              <p:cNvSpPr>
                <a:spLocks noChangeArrowheads="1"/>
              </p:cNvSpPr>
              <p:nvPr/>
            </p:nvSpPr>
            <p:spPr bwMode="auto">
              <a:xfrm>
                <a:off x="1362"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Rectangle 81"/>
              <p:cNvSpPr>
                <a:spLocks noChangeArrowheads="1"/>
              </p:cNvSpPr>
              <p:nvPr/>
            </p:nvSpPr>
            <p:spPr bwMode="auto">
              <a:xfrm>
                <a:off x="177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Rectangle 82"/>
              <p:cNvSpPr>
                <a:spLocks noChangeArrowheads="1"/>
              </p:cNvSpPr>
              <p:nvPr/>
            </p:nvSpPr>
            <p:spPr bwMode="auto">
              <a:xfrm>
                <a:off x="1915"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3" name="Rectangle 83"/>
              <p:cNvSpPr>
                <a:spLocks noChangeArrowheads="1"/>
              </p:cNvSpPr>
              <p:nvPr/>
            </p:nvSpPr>
            <p:spPr bwMode="auto">
              <a:xfrm>
                <a:off x="2160"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4" name="Rectangle 84"/>
              <p:cNvSpPr>
                <a:spLocks noChangeArrowheads="1"/>
              </p:cNvSpPr>
              <p:nvPr/>
            </p:nvSpPr>
            <p:spPr bwMode="auto">
              <a:xfrm>
                <a:off x="2261" y="4798"/>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Rectangle 85"/>
              <p:cNvSpPr>
                <a:spLocks noChangeArrowheads="1"/>
              </p:cNvSpPr>
              <p:nvPr/>
            </p:nvSpPr>
            <p:spPr bwMode="auto">
              <a:xfrm>
                <a:off x="2443"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6" name="Rectangle 86"/>
              <p:cNvSpPr>
                <a:spLocks noChangeArrowheads="1"/>
              </p:cNvSpPr>
              <p:nvPr/>
            </p:nvSpPr>
            <p:spPr bwMode="auto">
              <a:xfrm>
                <a:off x="2693"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7" name="Rectangle 87"/>
              <p:cNvSpPr>
                <a:spLocks noChangeArrowheads="1"/>
              </p:cNvSpPr>
              <p:nvPr/>
            </p:nvSpPr>
            <p:spPr bwMode="auto">
              <a:xfrm>
                <a:off x="2947"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8" name="Rectangle 88"/>
              <p:cNvSpPr>
                <a:spLocks noChangeArrowheads="1"/>
              </p:cNvSpPr>
              <p:nvPr/>
            </p:nvSpPr>
            <p:spPr bwMode="auto">
              <a:xfrm>
                <a:off x="3507"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9" name="Rectangle 89"/>
              <p:cNvSpPr>
                <a:spLocks noChangeArrowheads="1"/>
              </p:cNvSpPr>
              <p:nvPr/>
            </p:nvSpPr>
            <p:spPr bwMode="auto">
              <a:xfrm>
                <a:off x="3681"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25" name="Group 90"/>
            <p:cNvGrpSpPr>
              <a:grpSpLocks/>
            </p:cNvGrpSpPr>
            <p:nvPr/>
          </p:nvGrpSpPr>
          <p:grpSpPr bwMode="auto">
            <a:xfrm>
              <a:off x="3041" y="2231"/>
              <a:ext cx="2646" cy="60"/>
              <a:chOff x="300" y="3631"/>
              <a:chExt cx="3720" cy="91"/>
            </a:xfrm>
          </p:grpSpPr>
          <p:sp>
            <p:nvSpPr>
              <p:cNvPr id="27" name="Line 91"/>
              <p:cNvSpPr>
                <a:spLocks noChangeShapeType="1"/>
              </p:cNvSpPr>
              <p:nvPr/>
            </p:nvSpPr>
            <p:spPr bwMode="auto">
              <a:xfrm>
                <a:off x="300" y="3677"/>
                <a:ext cx="372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8" name="Rectangle 92"/>
              <p:cNvSpPr>
                <a:spLocks noChangeArrowheads="1"/>
              </p:cNvSpPr>
              <p:nvPr/>
            </p:nvSpPr>
            <p:spPr bwMode="auto">
              <a:xfrm>
                <a:off x="455"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9" name="Rectangle 93"/>
              <p:cNvSpPr>
                <a:spLocks noChangeArrowheads="1"/>
              </p:cNvSpPr>
              <p:nvPr/>
            </p:nvSpPr>
            <p:spPr bwMode="auto">
              <a:xfrm>
                <a:off x="30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0" name="Rectangle 94"/>
              <p:cNvSpPr>
                <a:spLocks noChangeArrowheads="1"/>
              </p:cNvSpPr>
              <p:nvPr/>
            </p:nvSpPr>
            <p:spPr bwMode="auto">
              <a:xfrm>
                <a:off x="1006"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1" name="Rectangle 95"/>
              <p:cNvSpPr>
                <a:spLocks noChangeArrowheads="1"/>
              </p:cNvSpPr>
              <p:nvPr/>
            </p:nvSpPr>
            <p:spPr bwMode="auto">
              <a:xfrm>
                <a:off x="163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2" name="Rectangle 96"/>
              <p:cNvSpPr>
                <a:spLocks noChangeArrowheads="1"/>
              </p:cNvSpPr>
              <p:nvPr/>
            </p:nvSpPr>
            <p:spPr bwMode="auto">
              <a:xfrm>
                <a:off x="194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3" name="Rectangle 97"/>
              <p:cNvSpPr>
                <a:spLocks noChangeArrowheads="1"/>
              </p:cNvSpPr>
              <p:nvPr/>
            </p:nvSpPr>
            <p:spPr bwMode="auto">
              <a:xfrm>
                <a:off x="312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4" name="Rectangle 98"/>
              <p:cNvSpPr>
                <a:spLocks noChangeArrowheads="1"/>
              </p:cNvSpPr>
              <p:nvPr/>
            </p:nvSpPr>
            <p:spPr bwMode="auto">
              <a:xfrm>
                <a:off x="3205" y="3651"/>
                <a:ext cx="54"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5" name="Rectangle 99"/>
              <p:cNvSpPr>
                <a:spLocks noChangeArrowheads="1"/>
              </p:cNvSpPr>
              <p:nvPr/>
            </p:nvSpPr>
            <p:spPr bwMode="auto">
              <a:xfrm>
                <a:off x="3431"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AutoShape 100"/>
              <p:cNvSpPr>
                <a:spLocks noChangeArrowheads="1"/>
              </p:cNvSpPr>
              <p:nvPr/>
            </p:nvSpPr>
            <p:spPr bwMode="auto">
              <a:xfrm>
                <a:off x="1231"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AutoShape 101"/>
              <p:cNvSpPr>
                <a:spLocks noChangeArrowheads="1"/>
              </p:cNvSpPr>
              <p:nvPr/>
            </p:nvSpPr>
            <p:spPr bwMode="auto">
              <a:xfrm>
                <a:off x="1332"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8" name="AutoShape 102"/>
              <p:cNvSpPr>
                <a:spLocks noChangeArrowheads="1"/>
              </p:cNvSpPr>
              <p:nvPr/>
            </p:nvSpPr>
            <p:spPr bwMode="auto">
              <a:xfrm>
                <a:off x="1423"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AutoShape 103"/>
              <p:cNvSpPr>
                <a:spLocks noChangeArrowheads="1"/>
              </p:cNvSpPr>
              <p:nvPr/>
            </p:nvSpPr>
            <p:spPr bwMode="auto">
              <a:xfrm>
                <a:off x="1539"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0" name="AutoShape 104"/>
              <p:cNvSpPr>
                <a:spLocks noChangeArrowheads="1"/>
              </p:cNvSpPr>
              <p:nvPr/>
            </p:nvSpPr>
            <p:spPr bwMode="auto">
              <a:xfrm>
                <a:off x="1741"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1" name="AutoShape 105"/>
              <p:cNvSpPr>
                <a:spLocks noChangeArrowheads="1"/>
              </p:cNvSpPr>
              <p:nvPr/>
            </p:nvSpPr>
            <p:spPr bwMode="auto">
              <a:xfrm>
                <a:off x="1846"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AutoShape 106"/>
              <p:cNvSpPr>
                <a:spLocks noChangeArrowheads="1"/>
              </p:cNvSpPr>
              <p:nvPr/>
            </p:nvSpPr>
            <p:spPr bwMode="auto">
              <a:xfrm>
                <a:off x="1996"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3" name="AutoShape 107"/>
              <p:cNvSpPr>
                <a:spLocks noChangeArrowheads="1"/>
              </p:cNvSpPr>
              <p:nvPr/>
            </p:nvSpPr>
            <p:spPr bwMode="auto">
              <a:xfrm>
                <a:off x="2116"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AutoShape 108"/>
              <p:cNvSpPr>
                <a:spLocks noChangeArrowheads="1"/>
              </p:cNvSpPr>
              <p:nvPr/>
            </p:nvSpPr>
            <p:spPr bwMode="auto">
              <a:xfrm>
                <a:off x="2279"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5" name="AutoShape 109"/>
              <p:cNvSpPr>
                <a:spLocks noChangeArrowheads="1"/>
              </p:cNvSpPr>
              <p:nvPr/>
            </p:nvSpPr>
            <p:spPr bwMode="auto">
              <a:xfrm>
                <a:off x="2450"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6" name="AutoShape 110"/>
              <p:cNvSpPr>
                <a:spLocks noChangeArrowheads="1"/>
              </p:cNvSpPr>
              <p:nvPr/>
            </p:nvSpPr>
            <p:spPr bwMode="auto">
              <a:xfrm>
                <a:off x="2729"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7" name="AutoShape 111"/>
              <p:cNvSpPr>
                <a:spLocks noChangeArrowheads="1"/>
              </p:cNvSpPr>
              <p:nvPr/>
            </p:nvSpPr>
            <p:spPr bwMode="auto">
              <a:xfrm>
                <a:off x="2902"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8" name="AutoShape 112"/>
              <p:cNvSpPr>
                <a:spLocks noChangeArrowheads="1"/>
              </p:cNvSpPr>
              <p:nvPr/>
            </p:nvSpPr>
            <p:spPr bwMode="auto">
              <a:xfrm>
                <a:off x="3323"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9" name="AutoShape 113"/>
              <p:cNvSpPr>
                <a:spLocks noChangeArrowheads="1"/>
              </p:cNvSpPr>
              <p:nvPr/>
            </p:nvSpPr>
            <p:spPr bwMode="auto">
              <a:xfrm>
                <a:off x="3515"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utoShape 114"/>
              <p:cNvSpPr>
                <a:spLocks noChangeArrowheads="1"/>
              </p:cNvSpPr>
              <p:nvPr/>
            </p:nvSpPr>
            <p:spPr bwMode="auto">
              <a:xfrm>
                <a:off x="3621" y="3633"/>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1" name="AutoShape 115"/>
              <p:cNvSpPr>
                <a:spLocks noChangeArrowheads="1"/>
              </p:cNvSpPr>
              <p:nvPr/>
            </p:nvSpPr>
            <p:spPr bwMode="auto">
              <a:xfrm>
                <a:off x="3927" y="3631"/>
                <a:ext cx="87" cy="89"/>
              </a:xfrm>
              <a:prstGeom prst="rightArrow">
                <a:avLst>
                  <a:gd name="adj1" fmla="val 48889"/>
                  <a:gd name="adj2" fmla="val 52875"/>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pic>
          <p:nvPicPr>
            <p:cNvPr id="26" name="Picture 116"/>
            <p:cNvPicPr>
              <a:picLocks noChangeAspect="1" noChangeArrowheads="1"/>
            </p:cNvPicPr>
            <p:nvPr/>
          </p:nvPicPr>
          <p:blipFill>
            <a:blip r:embed="rId12">
              <a:extLst>
                <a:ext uri="{28A0092B-C50C-407E-A947-70E740481C1C}">
                  <a14:useLocalDpi xmlns:a14="http://schemas.microsoft.com/office/drawing/2010/main" val="0"/>
                </a:ext>
              </a:extLst>
            </a:blip>
            <a:srcRect l="27898" t="41022"/>
            <a:stretch>
              <a:fillRect/>
            </a:stretch>
          </p:blipFill>
          <p:spPr bwMode="auto">
            <a:xfrm>
              <a:off x="3709" y="2694"/>
              <a:ext cx="2002" cy="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115" name="Line 117"/>
          <p:cNvSpPr>
            <a:spLocks noChangeShapeType="1"/>
          </p:cNvSpPr>
          <p:nvPr/>
        </p:nvSpPr>
        <p:spPr bwMode="auto">
          <a:xfrm>
            <a:off x="6945292" y="6188243"/>
            <a:ext cx="3556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6" name="Line 118"/>
          <p:cNvSpPr>
            <a:spLocks noChangeShapeType="1"/>
          </p:cNvSpPr>
          <p:nvPr/>
        </p:nvSpPr>
        <p:spPr bwMode="auto">
          <a:xfrm>
            <a:off x="6935271" y="5930324"/>
            <a:ext cx="355600" cy="0"/>
          </a:xfrm>
          <a:prstGeom prst="line">
            <a:avLst/>
          </a:prstGeom>
          <a:noFill/>
          <a:ln w="127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7" name="Text Box 119"/>
          <p:cNvSpPr txBox="1">
            <a:spLocks noChangeArrowheads="1"/>
          </p:cNvSpPr>
          <p:nvPr/>
        </p:nvSpPr>
        <p:spPr bwMode="auto">
          <a:xfrm>
            <a:off x="7424717" y="6032668"/>
            <a:ext cx="16667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8</a:t>
            </a:r>
          </a:p>
        </p:txBody>
      </p:sp>
      <p:sp>
        <p:nvSpPr>
          <p:cNvPr id="118" name="Text Box 120"/>
          <p:cNvSpPr txBox="1">
            <a:spLocks noChangeArrowheads="1"/>
          </p:cNvSpPr>
          <p:nvPr/>
        </p:nvSpPr>
        <p:spPr bwMode="auto">
          <a:xfrm>
            <a:off x="7427396" y="5762049"/>
            <a:ext cx="176656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40</a:t>
            </a:r>
          </a:p>
        </p:txBody>
      </p:sp>
      <p:sp>
        <p:nvSpPr>
          <p:cNvPr id="120" name="Rettangolo 119"/>
          <p:cNvSpPr/>
          <p:nvPr/>
        </p:nvSpPr>
        <p:spPr>
          <a:xfrm>
            <a:off x="589284" y="229092"/>
            <a:ext cx="7609299" cy="892552"/>
          </a:xfrm>
          <a:prstGeom prst="rect">
            <a:avLst/>
          </a:prstGeom>
        </p:spPr>
        <p:txBody>
          <a:bodyPr wrap="none">
            <a:spAutoFit/>
          </a:bodyPr>
          <a:lstStyle/>
          <a:p>
            <a:pPr marL="0" lvl="1" algn="ctr"/>
            <a:r>
              <a:rPr lang="en-GB" sz="2800" dirty="0">
                <a:solidFill>
                  <a:srgbClr val="FF0000"/>
                </a:solidFill>
                <a:latin typeface="Arial"/>
                <a:cs typeface="Arial"/>
              </a:rPr>
              <a:t>Quality analysis: alignment objective functions:</a:t>
            </a:r>
          </a:p>
          <a:p>
            <a:pPr algn="ctr"/>
            <a:r>
              <a:rPr lang="fr-FR" sz="2400" b="1" dirty="0" err="1">
                <a:solidFill>
                  <a:srgbClr val="0000FF"/>
                </a:solidFill>
                <a:latin typeface="Arial"/>
                <a:cs typeface="Arial"/>
              </a:rPr>
              <a:t>norMD</a:t>
            </a:r>
            <a:r>
              <a:rPr lang="fr-FR" sz="2400" b="1" dirty="0">
                <a:solidFill>
                  <a:srgbClr val="0000FF"/>
                </a:solidFill>
                <a:latin typeface="Arial"/>
                <a:cs typeface="Arial"/>
              </a:rPr>
              <a:t> (Thompson et al, 2001) </a:t>
            </a:r>
            <a:endParaRPr lang="it-IT" sz="2400" b="1" dirty="0">
              <a:solidFill>
                <a:srgbClr val="0000FF"/>
              </a:solidFill>
            </a:endParaRPr>
          </a:p>
        </p:txBody>
      </p:sp>
      <p:sp>
        <p:nvSpPr>
          <p:cNvPr id="121" name="Rettangolo 120"/>
          <p:cNvSpPr/>
          <p:nvPr/>
        </p:nvSpPr>
        <p:spPr>
          <a:xfrm>
            <a:off x="85165" y="1226622"/>
            <a:ext cx="2015860" cy="1815882"/>
          </a:xfrm>
          <a:prstGeom prst="rect">
            <a:avLst/>
          </a:prstGeom>
        </p:spPr>
        <p:txBody>
          <a:bodyPr wrap="square">
            <a:spAutoFit/>
          </a:bodyPr>
          <a:lstStyle/>
          <a:p>
            <a:pPr algn="ctr"/>
            <a:r>
              <a:rPr lang="it-IT" sz="1600" i="1" dirty="0" err="1">
                <a:latin typeface="Arial"/>
                <a:cs typeface="Arial"/>
              </a:rPr>
              <a:t>Known</a:t>
            </a:r>
            <a:r>
              <a:rPr lang="it-IT" sz="1600" i="1" dirty="0">
                <a:latin typeface="Arial"/>
                <a:cs typeface="Arial"/>
              </a:rPr>
              <a:t> </a:t>
            </a:r>
            <a:r>
              <a:rPr lang="it-IT" sz="1600" i="1" dirty="0" err="1">
                <a:latin typeface="Arial"/>
                <a:cs typeface="Arial"/>
              </a:rPr>
              <a:t>three-dimensional</a:t>
            </a:r>
            <a:r>
              <a:rPr lang="it-IT" sz="1600" i="1" dirty="0">
                <a:latin typeface="Arial"/>
                <a:cs typeface="Arial"/>
              </a:rPr>
              <a:t> </a:t>
            </a:r>
            <a:r>
              <a:rPr lang="it-IT" sz="1600" i="1" dirty="0" err="1">
                <a:latin typeface="Arial"/>
                <a:cs typeface="Arial"/>
              </a:rPr>
              <a:t>structures</a:t>
            </a:r>
            <a:endParaRPr lang="it-IT" sz="1600" i="1" dirty="0">
              <a:latin typeface="Arial"/>
              <a:cs typeface="Arial"/>
            </a:endParaRPr>
          </a:p>
          <a:p>
            <a:pPr algn="ctr"/>
            <a:endParaRPr lang="it-IT" sz="1600" i="1" dirty="0">
              <a:latin typeface="Arial"/>
              <a:cs typeface="Arial"/>
            </a:endParaRPr>
          </a:p>
          <a:p>
            <a:pPr algn="ctr"/>
            <a:r>
              <a:rPr lang="it-IT" sz="1600" i="1" dirty="0" err="1">
                <a:latin typeface="Arial"/>
                <a:cs typeface="Arial"/>
              </a:rPr>
              <a:t>Secondary</a:t>
            </a:r>
            <a:r>
              <a:rPr lang="it-IT" sz="1600" i="1" dirty="0">
                <a:latin typeface="Arial"/>
                <a:cs typeface="Arial"/>
              </a:rPr>
              <a:t> </a:t>
            </a:r>
            <a:r>
              <a:rPr lang="it-IT" sz="1600" i="1" dirty="0" err="1">
                <a:latin typeface="Arial"/>
                <a:cs typeface="Arial"/>
              </a:rPr>
              <a:t>structure</a:t>
            </a:r>
            <a:r>
              <a:rPr lang="it-IT" sz="1600" i="1" dirty="0">
                <a:latin typeface="Arial"/>
                <a:cs typeface="Arial"/>
              </a:rPr>
              <a:t> </a:t>
            </a:r>
            <a:r>
              <a:rPr lang="it-IT" sz="1600" i="1" dirty="0" err="1">
                <a:latin typeface="Arial"/>
                <a:cs typeface="Arial"/>
              </a:rPr>
              <a:t>elements</a:t>
            </a:r>
            <a:r>
              <a:rPr lang="it-IT" sz="1600" i="1" dirty="0">
                <a:latin typeface="Arial"/>
                <a:cs typeface="Arial"/>
              </a:rPr>
              <a:t> of the </a:t>
            </a:r>
            <a:r>
              <a:rPr lang="it-IT" sz="1600" i="1" dirty="0" err="1">
                <a:latin typeface="Arial"/>
                <a:cs typeface="Arial"/>
              </a:rPr>
              <a:t>structures</a:t>
            </a:r>
            <a:r>
              <a:rPr lang="it-IT" sz="1600" i="1" dirty="0">
                <a:latin typeface="Arial"/>
                <a:cs typeface="Arial"/>
              </a:rPr>
              <a:t>  </a:t>
            </a:r>
          </a:p>
        </p:txBody>
      </p:sp>
      <p:cxnSp>
        <p:nvCxnSpPr>
          <p:cNvPr id="123" name="Connettore 2 122"/>
          <p:cNvCxnSpPr/>
          <p:nvPr/>
        </p:nvCxnSpPr>
        <p:spPr>
          <a:xfrm>
            <a:off x="1857229" y="1634247"/>
            <a:ext cx="1087044" cy="2241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4" name="Connettore 2 123"/>
          <p:cNvCxnSpPr/>
          <p:nvPr/>
        </p:nvCxnSpPr>
        <p:spPr>
          <a:xfrm>
            <a:off x="1384623" y="3042504"/>
            <a:ext cx="607525" cy="261084"/>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7" name="Rettangolo 126"/>
          <p:cNvSpPr/>
          <p:nvPr/>
        </p:nvSpPr>
        <p:spPr>
          <a:xfrm>
            <a:off x="714856" y="5931326"/>
            <a:ext cx="2446064" cy="830997"/>
          </a:xfrm>
          <a:prstGeom prst="rect">
            <a:avLst/>
          </a:prstGeom>
        </p:spPr>
        <p:txBody>
          <a:bodyPr wrap="square">
            <a:spAutoFit/>
          </a:bodyPr>
          <a:lstStyle/>
          <a:p>
            <a:pPr algn="ctr"/>
            <a:r>
              <a:rPr lang="it-IT" sz="1600" i="1" dirty="0" err="1"/>
              <a:t>N</a:t>
            </a:r>
            <a:r>
              <a:rPr lang="it-IT" sz="1600" i="1" dirty="0"/>
              <a:t>-terminal </a:t>
            </a:r>
          </a:p>
          <a:p>
            <a:pPr algn="ctr"/>
            <a:r>
              <a:rPr lang="it-IT" sz="1600" i="1" dirty="0" err="1"/>
              <a:t>conserved</a:t>
            </a:r>
            <a:r>
              <a:rPr lang="it-IT" sz="1600" i="1" dirty="0"/>
              <a:t> </a:t>
            </a:r>
            <a:r>
              <a:rPr lang="it-IT" sz="1600" i="1" dirty="0" err="1"/>
              <a:t>Rossman</a:t>
            </a:r>
            <a:r>
              <a:rPr lang="it-IT" sz="1600" i="1" dirty="0"/>
              <a:t> </a:t>
            </a:r>
            <a:r>
              <a:rPr lang="it-IT" sz="1600" i="1" dirty="0" err="1"/>
              <a:t>fold</a:t>
            </a:r>
            <a:r>
              <a:rPr lang="it-IT" sz="1600" i="1" dirty="0"/>
              <a:t> domain</a:t>
            </a:r>
          </a:p>
        </p:txBody>
      </p:sp>
      <p:cxnSp>
        <p:nvCxnSpPr>
          <p:cNvPr id="128" name="Connettore 2 127"/>
          <p:cNvCxnSpPr/>
          <p:nvPr/>
        </p:nvCxnSpPr>
        <p:spPr>
          <a:xfrm flipV="1">
            <a:off x="2565533" y="4352925"/>
            <a:ext cx="7498" cy="157840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0" name="Rettangolo 129"/>
          <p:cNvSpPr/>
          <p:nvPr/>
        </p:nvSpPr>
        <p:spPr>
          <a:xfrm>
            <a:off x="3500652" y="6082802"/>
            <a:ext cx="1593610" cy="584776"/>
          </a:xfrm>
          <a:prstGeom prst="rect">
            <a:avLst/>
          </a:prstGeom>
        </p:spPr>
        <p:txBody>
          <a:bodyPr wrap="square">
            <a:spAutoFit/>
          </a:bodyPr>
          <a:lstStyle/>
          <a:p>
            <a:pPr algn="ctr"/>
            <a:r>
              <a:rPr lang="it-IT" sz="1600" i="1" dirty="0" err="1"/>
              <a:t>conserved</a:t>
            </a:r>
            <a:r>
              <a:rPr lang="it-IT" sz="1600" i="1" dirty="0"/>
              <a:t> </a:t>
            </a:r>
            <a:r>
              <a:rPr lang="it-IT" sz="1600" i="1" dirty="0" err="1"/>
              <a:t>motifs</a:t>
            </a:r>
            <a:r>
              <a:rPr lang="it-IT" sz="1600" i="1" dirty="0"/>
              <a:t> HIGH and KMSKS</a:t>
            </a:r>
          </a:p>
        </p:txBody>
      </p:sp>
      <p:cxnSp>
        <p:nvCxnSpPr>
          <p:cNvPr id="131" name="Connettore 2 130"/>
          <p:cNvCxnSpPr/>
          <p:nvPr/>
        </p:nvCxnSpPr>
        <p:spPr>
          <a:xfrm flipV="1">
            <a:off x="4434076" y="5016501"/>
            <a:ext cx="246642" cy="10533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4" name="Connettore 2 133"/>
          <p:cNvCxnSpPr/>
          <p:nvPr/>
        </p:nvCxnSpPr>
        <p:spPr>
          <a:xfrm flipH="1" flipV="1">
            <a:off x="1133537" y="5100166"/>
            <a:ext cx="3155570" cy="96966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7" name="Rettangolo 136"/>
          <p:cNvSpPr/>
          <p:nvPr/>
        </p:nvSpPr>
        <p:spPr>
          <a:xfrm>
            <a:off x="5146978" y="6273224"/>
            <a:ext cx="1593610" cy="584776"/>
          </a:xfrm>
          <a:prstGeom prst="rect">
            <a:avLst/>
          </a:prstGeom>
        </p:spPr>
        <p:txBody>
          <a:bodyPr wrap="square">
            <a:spAutoFit/>
          </a:bodyPr>
          <a:lstStyle/>
          <a:p>
            <a:pPr algn="ctr"/>
            <a:r>
              <a:rPr lang="it-IT" sz="1600" i="1" dirty="0" err="1"/>
              <a:t>Subclass</a:t>
            </a:r>
            <a:r>
              <a:rPr lang="it-IT" sz="1600" i="1" dirty="0"/>
              <a:t> </a:t>
            </a:r>
            <a:r>
              <a:rPr lang="it-IT" sz="1600" i="1" dirty="0" err="1"/>
              <a:t>domains</a:t>
            </a:r>
            <a:endParaRPr lang="it-IT" sz="1600" i="1" dirty="0"/>
          </a:p>
        </p:txBody>
      </p:sp>
      <p:cxnSp>
        <p:nvCxnSpPr>
          <p:cNvPr id="138" name="Connettore 2 137"/>
          <p:cNvCxnSpPr/>
          <p:nvPr/>
        </p:nvCxnSpPr>
        <p:spPr>
          <a:xfrm flipV="1">
            <a:off x="6061012" y="4715969"/>
            <a:ext cx="981813" cy="1598332"/>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9" name="Rettangolo 118"/>
          <p:cNvSpPr/>
          <p:nvPr/>
        </p:nvSpPr>
        <p:spPr>
          <a:xfrm>
            <a:off x="5581247" y="2683930"/>
            <a:ext cx="2923155" cy="338554"/>
          </a:xfrm>
          <a:prstGeom prst="rect">
            <a:avLst/>
          </a:prstGeom>
        </p:spPr>
        <p:txBody>
          <a:bodyPr wrap="square">
            <a:spAutoFit/>
          </a:bodyPr>
          <a:lstStyle/>
          <a:p>
            <a:pPr algn="ctr"/>
            <a:r>
              <a:rPr lang="it-IT" sz="1600" b="1" dirty="0" err="1">
                <a:solidFill>
                  <a:srgbClr val="FF0000"/>
                </a:solidFill>
              </a:rPr>
              <a:t>two</a:t>
            </a:r>
            <a:r>
              <a:rPr lang="it-IT" sz="1600" b="1" dirty="0">
                <a:solidFill>
                  <a:srgbClr val="FF0000"/>
                </a:solidFill>
              </a:rPr>
              <a:t> </a:t>
            </a:r>
            <a:r>
              <a:rPr lang="it-IT" sz="1600" b="1" dirty="0" err="1">
                <a:solidFill>
                  <a:srgbClr val="FF0000"/>
                </a:solidFill>
              </a:rPr>
              <a:t>class</a:t>
            </a:r>
            <a:r>
              <a:rPr lang="it-IT" sz="1600" b="1" dirty="0">
                <a:solidFill>
                  <a:srgbClr val="FF0000"/>
                </a:solidFill>
              </a:rPr>
              <a:t> I </a:t>
            </a:r>
            <a:r>
              <a:rPr lang="it-IT" sz="1600" b="1" dirty="0" err="1">
                <a:solidFill>
                  <a:srgbClr val="FF0000"/>
                </a:solidFill>
              </a:rPr>
              <a:t>tRNA</a:t>
            </a:r>
            <a:r>
              <a:rPr lang="it-IT" sz="1600" b="1" dirty="0">
                <a:solidFill>
                  <a:srgbClr val="FF0000"/>
                </a:solidFill>
              </a:rPr>
              <a:t> </a:t>
            </a:r>
            <a:r>
              <a:rPr lang="it-IT" sz="1600" b="1" dirty="0" err="1">
                <a:solidFill>
                  <a:srgbClr val="FF0000"/>
                </a:solidFill>
              </a:rPr>
              <a:t>synthetases</a:t>
            </a:r>
            <a:endParaRPr lang="en-US" sz="1600" b="1" dirty="0">
              <a:solidFill>
                <a:srgbClr val="FF0000"/>
              </a:solidFill>
            </a:endParaRPr>
          </a:p>
        </p:txBody>
      </p:sp>
    </p:spTree>
    <p:extLst>
      <p:ext uri="{BB962C8B-B14F-4D97-AF65-F5344CB8AC3E}">
        <p14:creationId xmlns:p14="http://schemas.microsoft.com/office/powerpoint/2010/main" val="353821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71"/>
          <p:cNvSpPr>
            <a:spLocks noChangeArrowheads="1"/>
          </p:cNvSpPr>
          <p:nvPr/>
        </p:nvSpPr>
        <p:spPr bwMode="auto">
          <a:xfrm>
            <a:off x="3562725" y="5986805"/>
            <a:ext cx="1709737" cy="744966"/>
          </a:xfrm>
          <a:prstGeom prst="rect">
            <a:avLst/>
          </a:prstGeom>
          <a:solidFill>
            <a:srgbClr val="FFFF00">
              <a:alpha val="50195"/>
            </a:srgbClr>
          </a:solidFill>
          <a:ln w="38100">
            <a:solidFill>
              <a:schemeClr val="tx1"/>
            </a:solidFill>
            <a:miter lim="800000"/>
            <a:headEnd/>
            <a:tailEnd/>
          </a:ln>
        </p:spPr>
        <p:txBody>
          <a:bodyPr wrap="none" anchor="ctr"/>
          <a:lstStyle/>
          <a:p>
            <a:endParaRPr lang="en-US"/>
          </a:p>
        </p:txBody>
      </p:sp>
      <p:sp>
        <p:nvSpPr>
          <p:cNvPr id="39938" name="Rectangle 44"/>
          <p:cNvSpPr>
            <a:spLocks noChangeArrowheads="1"/>
          </p:cNvSpPr>
          <p:nvPr/>
        </p:nvSpPr>
        <p:spPr bwMode="auto">
          <a:xfrm>
            <a:off x="1466476" y="3054363"/>
            <a:ext cx="1709738" cy="942975"/>
          </a:xfrm>
          <a:prstGeom prst="rect">
            <a:avLst/>
          </a:prstGeom>
          <a:solidFill>
            <a:srgbClr val="FFFFCC">
              <a:alpha val="50195"/>
            </a:srgbClr>
          </a:solidFill>
          <a:ln w="38100">
            <a:solidFill>
              <a:schemeClr val="tx1"/>
            </a:solidFill>
            <a:miter lim="800000"/>
            <a:headEnd/>
            <a:tailEnd/>
          </a:ln>
        </p:spPr>
        <p:txBody>
          <a:bodyPr wrap="none" anchor="ctr"/>
          <a:lstStyle/>
          <a:p>
            <a:endParaRPr lang="en-US"/>
          </a:p>
        </p:txBody>
      </p:sp>
      <p:sp>
        <p:nvSpPr>
          <p:cNvPr id="39939" name="Rectangle 100"/>
          <p:cNvSpPr>
            <a:spLocks noChangeArrowheads="1"/>
          </p:cNvSpPr>
          <p:nvPr/>
        </p:nvSpPr>
        <p:spPr bwMode="auto">
          <a:xfrm>
            <a:off x="1464889" y="3051188"/>
            <a:ext cx="1709737" cy="94297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9940" name="AutoShape 2"/>
          <p:cNvSpPr>
            <a:spLocks noGrp="1" noChangeArrowheads="1"/>
          </p:cNvSpPr>
          <p:nvPr>
            <p:ph type="title"/>
          </p:nvPr>
        </p:nvSpPr>
        <p:spPr>
          <a:xfrm>
            <a:off x="33243" y="5587654"/>
            <a:ext cx="3227387" cy="1143000"/>
          </a:xfrm>
        </p:spPr>
        <p:txBody>
          <a:bodyPr anchor="b">
            <a:normAutofit fontScale="90000"/>
          </a:bodyPr>
          <a:lstStyle/>
          <a:p>
            <a:pPr eaLnBrk="1" hangingPunct="1"/>
            <a:r>
              <a:rPr lang="en-US" sz="3200" dirty="0">
                <a:solidFill>
                  <a:srgbClr val="0000FF"/>
                </a:solidFill>
                <a:latin typeface="Arial" charset="0"/>
              </a:rPr>
              <a:t>Combining Many MSAs into ONE</a:t>
            </a:r>
          </a:p>
        </p:txBody>
      </p:sp>
      <p:sp>
        <p:nvSpPr>
          <p:cNvPr id="39941" name="Line 5"/>
          <p:cNvSpPr>
            <a:spLocks noChangeShapeType="1"/>
          </p:cNvSpPr>
          <p:nvPr/>
        </p:nvSpPr>
        <p:spPr bwMode="auto">
          <a:xfrm>
            <a:off x="3157538" y="4926026"/>
            <a:ext cx="53340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39942" name="Rectangle 7"/>
          <p:cNvSpPr>
            <a:spLocks noChangeArrowheads="1"/>
          </p:cNvSpPr>
          <p:nvPr/>
        </p:nvSpPr>
        <p:spPr bwMode="auto">
          <a:xfrm>
            <a:off x="1466476" y="4343413"/>
            <a:ext cx="1709738" cy="942975"/>
          </a:xfrm>
          <a:prstGeom prst="rect">
            <a:avLst/>
          </a:prstGeom>
          <a:solidFill>
            <a:srgbClr val="CCFFCC">
              <a:alpha val="50195"/>
            </a:srgbClr>
          </a:solidFill>
          <a:ln w="38100">
            <a:solidFill>
              <a:schemeClr val="tx1"/>
            </a:solidFill>
            <a:miter lim="800000"/>
            <a:headEnd/>
            <a:tailEnd/>
          </a:ln>
        </p:spPr>
        <p:txBody>
          <a:bodyPr wrap="none" anchor="ctr"/>
          <a:lstStyle/>
          <a:p>
            <a:endParaRPr lang="en-US"/>
          </a:p>
        </p:txBody>
      </p:sp>
      <p:sp>
        <p:nvSpPr>
          <p:cNvPr id="39943" name="Rectangle 8"/>
          <p:cNvSpPr>
            <a:spLocks noChangeArrowheads="1"/>
          </p:cNvSpPr>
          <p:nvPr/>
        </p:nvSpPr>
        <p:spPr bwMode="auto">
          <a:xfrm>
            <a:off x="1685551" y="4343413"/>
            <a:ext cx="1152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MUSCLE</a:t>
            </a:r>
          </a:p>
        </p:txBody>
      </p:sp>
      <p:sp>
        <p:nvSpPr>
          <p:cNvPr id="39944" name="Rectangle 10"/>
          <p:cNvSpPr>
            <a:spLocks noChangeArrowheads="1"/>
          </p:cNvSpPr>
          <p:nvPr/>
        </p:nvSpPr>
        <p:spPr bwMode="auto">
          <a:xfrm>
            <a:off x="1610939" y="5105413"/>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45" name="Line 11"/>
          <p:cNvSpPr>
            <a:spLocks noChangeShapeType="1"/>
          </p:cNvSpPr>
          <p:nvPr/>
        </p:nvSpPr>
        <p:spPr bwMode="auto">
          <a:xfrm>
            <a:off x="4376738" y="5449057"/>
            <a:ext cx="1587" cy="5334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39946" name="Line 13"/>
          <p:cNvSpPr>
            <a:spLocks noChangeShapeType="1"/>
          </p:cNvSpPr>
          <p:nvPr/>
        </p:nvSpPr>
        <p:spPr bwMode="auto">
          <a:xfrm>
            <a:off x="1612526" y="4911738"/>
            <a:ext cx="1395413" cy="1588"/>
          </a:xfrm>
          <a:prstGeom prst="line">
            <a:avLst/>
          </a:prstGeom>
          <a:noFill/>
          <a:ln w="57150">
            <a:solidFill>
              <a:srgbClr val="00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47" name="Line 14"/>
          <p:cNvSpPr>
            <a:spLocks noChangeShapeType="1"/>
          </p:cNvSpPr>
          <p:nvPr/>
        </p:nvSpPr>
        <p:spPr bwMode="auto">
          <a:xfrm>
            <a:off x="2825376" y="4783151"/>
            <a:ext cx="182563"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48" name="Line 15"/>
          <p:cNvSpPr>
            <a:spLocks noChangeShapeType="1"/>
          </p:cNvSpPr>
          <p:nvPr/>
        </p:nvSpPr>
        <p:spPr bwMode="auto">
          <a:xfrm>
            <a:off x="1612526" y="4783151"/>
            <a:ext cx="1063625"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49" name="Line 16"/>
          <p:cNvSpPr>
            <a:spLocks noChangeShapeType="1"/>
          </p:cNvSpPr>
          <p:nvPr/>
        </p:nvSpPr>
        <p:spPr bwMode="auto">
          <a:xfrm flipV="1">
            <a:off x="1612526" y="5170501"/>
            <a:ext cx="730250"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50" name="Line 17"/>
          <p:cNvSpPr>
            <a:spLocks noChangeShapeType="1"/>
          </p:cNvSpPr>
          <p:nvPr/>
        </p:nvSpPr>
        <p:spPr bwMode="auto">
          <a:xfrm flipV="1">
            <a:off x="2542801" y="5170501"/>
            <a:ext cx="498475"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51" name="Line 18"/>
          <p:cNvSpPr>
            <a:spLocks noChangeShapeType="1"/>
          </p:cNvSpPr>
          <p:nvPr/>
        </p:nvSpPr>
        <p:spPr bwMode="auto">
          <a:xfrm flipV="1">
            <a:off x="1612526" y="5043501"/>
            <a:ext cx="207963"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52" name="Line 19"/>
          <p:cNvSpPr>
            <a:spLocks noChangeShapeType="1"/>
          </p:cNvSpPr>
          <p:nvPr/>
        </p:nvSpPr>
        <p:spPr bwMode="auto">
          <a:xfrm flipV="1">
            <a:off x="1782389" y="5043501"/>
            <a:ext cx="331787"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53" name="Line 20"/>
          <p:cNvSpPr>
            <a:spLocks noChangeShapeType="1"/>
          </p:cNvSpPr>
          <p:nvPr/>
        </p:nvSpPr>
        <p:spPr bwMode="auto">
          <a:xfrm flipV="1">
            <a:off x="2542801" y="5043501"/>
            <a:ext cx="498475"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54" name="Rectangle 27"/>
          <p:cNvSpPr>
            <a:spLocks noChangeArrowheads="1"/>
          </p:cNvSpPr>
          <p:nvPr/>
        </p:nvSpPr>
        <p:spPr bwMode="auto">
          <a:xfrm>
            <a:off x="3462338" y="3733813"/>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pic>
        <p:nvPicPr>
          <p:cNvPr id="39956"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4134979"/>
            <a:ext cx="1155700" cy="1618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9957" name="Group 34"/>
          <p:cNvGrpSpPr>
            <a:grpSpLocks/>
          </p:cNvGrpSpPr>
          <p:nvPr/>
        </p:nvGrpSpPr>
        <p:grpSpPr bwMode="auto">
          <a:xfrm>
            <a:off x="3698501" y="6166979"/>
            <a:ext cx="1428750" cy="388938"/>
            <a:chOff x="2285" y="3677"/>
            <a:chExt cx="900" cy="245"/>
          </a:xfrm>
        </p:grpSpPr>
        <p:sp>
          <p:nvSpPr>
            <p:cNvPr id="40009"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0"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1"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2"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3"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4"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5"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16"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grpSp>
      <p:sp>
        <p:nvSpPr>
          <p:cNvPr id="39958" name="Line 43"/>
          <p:cNvSpPr>
            <a:spLocks noChangeShapeType="1"/>
          </p:cNvSpPr>
          <p:nvPr/>
        </p:nvSpPr>
        <p:spPr bwMode="auto">
          <a:xfrm>
            <a:off x="3176588" y="3559188"/>
            <a:ext cx="576262" cy="6477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39959" name="Rectangle 45"/>
          <p:cNvSpPr>
            <a:spLocks noChangeArrowheads="1"/>
          </p:cNvSpPr>
          <p:nvPr/>
        </p:nvSpPr>
        <p:spPr bwMode="auto">
          <a:xfrm>
            <a:off x="1685551" y="3054363"/>
            <a:ext cx="1152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MAFFT</a:t>
            </a:r>
          </a:p>
        </p:txBody>
      </p:sp>
      <p:sp>
        <p:nvSpPr>
          <p:cNvPr id="39960" name="Rectangle 46"/>
          <p:cNvSpPr>
            <a:spLocks noChangeArrowheads="1"/>
          </p:cNvSpPr>
          <p:nvPr/>
        </p:nvSpPr>
        <p:spPr bwMode="auto">
          <a:xfrm>
            <a:off x="1808163" y="3816363"/>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61" name="Line 51"/>
          <p:cNvSpPr>
            <a:spLocks noChangeShapeType="1"/>
          </p:cNvSpPr>
          <p:nvPr/>
        </p:nvSpPr>
        <p:spPr bwMode="auto">
          <a:xfrm flipV="1">
            <a:off x="1844301" y="3881451"/>
            <a:ext cx="730250"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2" name="Line 48"/>
          <p:cNvSpPr>
            <a:spLocks noChangeShapeType="1"/>
          </p:cNvSpPr>
          <p:nvPr/>
        </p:nvSpPr>
        <p:spPr bwMode="auto">
          <a:xfrm>
            <a:off x="1612526" y="3622688"/>
            <a:ext cx="1395413" cy="1588"/>
          </a:xfrm>
          <a:prstGeom prst="line">
            <a:avLst/>
          </a:prstGeom>
          <a:noFill/>
          <a:ln w="57150">
            <a:solidFill>
              <a:srgbClr val="00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3" name="Line 49"/>
          <p:cNvSpPr>
            <a:spLocks noChangeShapeType="1"/>
          </p:cNvSpPr>
          <p:nvPr/>
        </p:nvSpPr>
        <p:spPr bwMode="auto">
          <a:xfrm>
            <a:off x="2825376" y="3494101"/>
            <a:ext cx="182563"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4" name="Line 50"/>
          <p:cNvSpPr>
            <a:spLocks noChangeShapeType="1"/>
          </p:cNvSpPr>
          <p:nvPr/>
        </p:nvSpPr>
        <p:spPr bwMode="auto">
          <a:xfrm>
            <a:off x="1612526" y="3494101"/>
            <a:ext cx="1063625"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5" name="Rectangle 58"/>
          <p:cNvSpPr>
            <a:spLocks noChangeArrowheads="1"/>
          </p:cNvSpPr>
          <p:nvPr/>
        </p:nvSpPr>
        <p:spPr bwMode="auto">
          <a:xfrm>
            <a:off x="3535363" y="2694001"/>
            <a:ext cx="1709737" cy="942975"/>
          </a:xfrm>
          <a:prstGeom prst="rect">
            <a:avLst/>
          </a:prstGeom>
          <a:solidFill>
            <a:srgbClr val="CC99FF">
              <a:alpha val="50195"/>
            </a:srgbClr>
          </a:solidFill>
          <a:ln w="38100">
            <a:solidFill>
              <a:schemeClr val="tx1"/>
            </a:solidFill>
            <a:miter lim="800000"/>
            <a:headEnd/>
            <a:tailEnd/>
          </a:ln>
        </p:spPr>
        <p:txBody>
          <a:bodyPr wrap="none" anchor="ctr"/>
          <a:lstStyle/>
          <a:p>
            <a:endParaRPr lang="en-US"/>
          </a:p>
        </p:txBody>
      </p:sp>
      <p:sp>
        <p:nvSpPr>
          <p:cNvPr id="39966" name="Line 52"/>
          <p:cNvSpPr>
            <a:spLocks noChangeShapeType="1"/>
          </p:cNvSpPr>
          <p:nvPr/>
        </p:nvSpPr>
        <p:spPr bwMode="auto">
          <a:xfrm flipV="1">
            <a:off x="2542801" y="3881451"/>
            <a:ext cx="498475"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7" name="Line 53"/>
          <p:cNvSpPr>
            <a:spLocks noChangeShapeType="1"/>
          </p:cNvSpPr>
          <p:nvPr/>
        </p:nvSpPr>
        <p:spPr bwMode="auto">
          <a:xfrm flipV="1">
            <a:off x="1612526" y="3754451"/>
            <a:ext cx="207963"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8" name="Line 54"/>
          <p:cNvSpPr>
            <a:spLocks noChangeShapeType="1"/>
          </p:cNvSpPr>
          <p:nvPr/>
        </p:nvSpPr>
        <p:spPr bwMode="auto">
          <a:xfrm flipV="1">
            <a:off x="1995114" y="3754451"/>
            <a:ext cx="331787"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69" name="Line 55"/>
          <p:cNvSpPr>
            <a:spLocks noChangeShapeType="1"/>
          </p:cNvSpPr>
          <p:nvPr/>
        </p:nvSpPr>
        <p:spPr bwMode="auto">
          <a:xfrm flipV="1">
            <a:off x="2542801" y="3754451"/>
            <a:ext cx="498475"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70" name="Rectangle 59"/>
          <p:cNvSpPr>
            <a:spLocks noChangeArrowheads="1"/>
          </p:cNvSpPr>
          <p:nvPr/>
        </p:nvSpPr>
        <p:spPr bwMode="auto">
          <a:xfrm>
            <a:off x="3754438" y="2694001"/>
            <a:ext cx="14382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ClustalW</a:t>
            </a:r>
          </a:p>
        </p:txBody>
      </p:sp>
      <p:sp>
        <p:nvSpPr>
          <p:cNvPr id="39971" name="Rectangle 60"/>
          <p:cNvSpPr>
            <a:spLocks noChangeArrowheads="1"/>
          </p:cNvSpPr>
          <p:nvPr/>
        </p:nvSpPr>
        <p:spPr bwMode="auto">
          <a:xfrm>
            <a:off x="3679825" y="3456001"/>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grpSp>
        <p:nvGrpSpPr>
          <p:cNvPr id="39972" name="Group 61"/>
          <p:cNvGrpSpPr>
            <a:grpSpLocks/>
          </p:cNvGrpSpPr>
          <p:nvPr/>
        </p:nvGrpSpPr>
        <p:grpSpPr bwMode="auto">
          <a:xfrm>
            <a:off x="3681413" y="3133738"/>
            <a:ext cx="1428750" cy="388938"/>
            <a:chOff x="2285" y="3677"/>
            <a:chExt cx="900" cy="245"/>
          </a:xfrm>
        </p:grpSpPr>
        <p:sp>
          <p:nvSpPr>
            <p:cNvPr id="40001"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2"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3"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4"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5"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6"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7"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40008"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grpSp>
      <p:sp>
        <p:nvSpPr>
          <p:cNvPr id="39973" name="Line 70"/>
          <p:cNvSpPr>
            <a:spLocks noChangeShapeType="1"/>
          </p:cNvSpPr>
          <p:nvPr/>
        </p:nvSpPr>
        <p:spPr bwMode="auto">
          <a:xfrm>
            <a:off x="4967288" y="4938726"/>
            <a:ext cx="533400" cy="0"/>
          </a:xfrm>
          <a:prstGeom prst="line">
            <a:avLst/>
          </a:prstGeom>
          <a:noFill/>
          <a:ln w="57150">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it-IT"/>
          </a:p>
        </p:txBody>
      </p:sp>
      <p:sp>
        <p:nvSpPr>
          <p:cNvPr id="39974" name="Rectangle 71"/>
          <p:cNvSpPr>
            <a:spLocks noChangeArrowheads="1"/>
          </p:cNvSpPr>
          <p:nvPr/>
        </p:nvSpPr>
        <p:spPr bwMode="auto">
          <a:xfrm>
            <a:off x="5491163" y="4356113"/>
            <a:ext cx="1709737" cy="942975"/>
          </a:xfrm>
          <a:prstGeom prst="rect">
            <a:avLst/>
          </a:prstGeom>
          <a:solidFill>
            <a:srgbClr val="CCFF66">
              <a:alpha val="50195"/>
            </a:srgbClr>
          </a:solidFill>
          <a:ln w="38100">
            <a:solidFill>
              <a:schemeClr val="tx1"/>
            </a:solidFill>
            <a:miter lim="800000"/>
            <a:headEnd/>
            <a:tailEnd/>
          </a:ln>
        </p:spPr>
        <p:txBody>
          <a:bodyPr wrap="none" anchor="ctr"/>
          <a:lstStyle/>
          <a:p>
            <a:endParaRPr lang="en-US"/>
          </a:p>
        </p:txBody>
      </p:sp>
      <p:sp>
        <p:nvSpPr>
          <p:cNvPr id="39975" name="Rectangle 72"/>
          <p:cNvSpPr>
            <a:spLocks noChangeArrowheads="1"/>
          </p:cNvSpPr>
          <p:nvPr/>
        </p:nvSpPr>
        <p:spPr bwMode="auto">
          <a:xfrm>
            <a:off x="5710238" y="4356113"/>
            <a:ext cx="1152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a:t>
            </a:r>
          </a:p>
        </p:txBody>
      </p:sp>
      <p:sp>
        <p:nvSpPr>
          <p:cNvPr id="39976" name="Rectangle 73"/>
          <p:cNvSpPr>
            <a:spLocks noChangeArrowheads="1"/>
          </p:cNvSpPr>
          <p:nvPr/>
        </p:nvSpPr>
        <p:spPr bwMode="auto">
          <a:xfrm>
            <a:off x="5635625" y="5118113"/>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77" name="Line 75"/>
          <p:cNvSpPr>
            <a:spLocks noChangeShapeType="1"/>
          </p:cNvSpPr>
          <p:nvPr/>
        </p:nvSpPr>
        <p:spPr bwMode="auto">
          <a:xfrm>
            <a:off x="5637213" y="4924438"/>
            <a:ext cx="1395412" cy="1588"/>
          </a:xfrm>
          <a:prstGeom prst="line">
            <a:avLst/>
          </a:prstGeom>
          <a:noFill/>
          <a:ln w="57150">
            <a:solidFill>
              <a:srgbClr val="00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78" name="Line 76"/>
          <p:cNvSpPr>
            <a:spLocks noChangeShapeType="1"/>
          </p:cNvSpPr>
          <p:nvPr/>
        </p:nvSpPr>
        <p:spPr bwMode="auto">
          <a:xfrm>
            <a:off x="6659563" y="4795851"/>
            <a:ext cx="182562"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79" name="Line 77"/>
          <p:cNvSpPr>
            <a:spLocks noChangeShapeType="1"/>
          </p:cNvSpPr>
          <p:nvPr/>
        </p:nvSpPr>
        <p:spPr bwMode="auto">
          <a:xfrm>
            <a:off x="5637213" y="4795851"/>
            <a:ext cx="1063625"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0" name="Line 78"/>
          <p:cNvSpPr>
            <a:spLocks noChangeShapeType="1"/>
          </p:cNvSpPr>
          <p:nvPr/>
        </p:nvSpPr>
        <p:spPr bwMode="auto">
          <a:xfrm flipV="1">
            <a:off x="5637213" y="5183201"/>
            <a:ext cx="730250"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1" name="Line 79"/>
          <p:cNvSpPr>
            <a:spLocks noChangeShapeType="1"/>
          </p:cNvSpPr>
          <p:nvPr/>
        </p:nvSpPr>
        <p:spPr bwMode="auto">
          <a:xfrm flipV="1">
            <a:off x="6567488" y="5183201"/>
            <a:ext cx="498475"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2" name="Line 80"/>
          <p:cNvSpPr>
            <a:spLocks noChangeShapeType="1"/>
          </p:cNvSpPr>
          <p:nvPr/>
        </p:nvSpPr>
        <p:spPr bwMode="auto">
          <a:xfrm flipV="1">
            <a:off x="5637213" y="5056201"/>
            <a:ext cx="207962"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3" name="Line 81"/>
          <p:cNvSpPr>
            <a:spLocks noChangeShapeType="1"/>
          </p:cNvSpPr>
          <p:nvPr/>
        </p:nvSpPr>
        <p:spPr bwMode="auto">
          <a:xfrm flipV="1">
            <a:off x="6019800" y="5056201"/>
            <a:ext cx="331788"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4" name="Line 82"/>
          <p:cNvSpPr>
            <a:spLocks noChangeShapeType="1"/>
          </p:cNvSpPr>
          <p:nvPr/>
        </p:nvSpPr>
        <p:spPr bwMode="auto">
          <a:xfrm flipV="1">
            <a:off x="6567488" y="5056201"/>
            <a:ext cx="498475"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5" name="Rectangle 83"/>
          <p:cNvSpPr>
            <a:spLocks noChangeArrowheads="1"/>
          </p:cNvSpPr>
          <p:nvPr/>
        </p:nvSpPr>
        <p:spPr bwMode="auto">
          <a:xfrm>
            <a:off x="5491163" y="3067063"/>
            <a:ext cx="1709737" cy="942975"/>
          </a:xfrm>
          <a:prstGeom prst="rect">
            <a:avLst/>
          </a:prstGeom>
          <a:solidFill>
            <a:srgbClr val="FFCCCC">
              <a:alpha val="50195"/>
            </a:srgbClr>
          </a:solidFill>
          <a:ln w="38100">
            <a:solidFill>
              <a:schemeClr val="tx1"/>
            </a:solidFill>
            <a:miter lim="800000"/>
            <a:headEnd/>
            <a:tailEnd/>
          </a:ln>
        </p:spPr>
        <p:txBody>
          <a:bodyPr wrap="none" anchor="ctr"/>
          <a:lstStyle/>
          <a:p>
            <a:endParaRPr lang="en-US"/>
          </a:p>
        </p:txBody>
      </p:sp>
      <p:sp>
        <p:nvSpPr>
          <p:cNvPr id="39986" name="Rectangle 84"/>
          <p:cNvSpPr>
            <a:spLocks noChangeArrowheads="1"/>
          </p:cNvSpPr>
          <p:nvPr/>
        </p:nvSpPr>
        <p:spPr bwMode="auto">
          <a:xfrm>
            <a:off x="5710238" y="3067063"/>
            <a:ext cx="1152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T-Coffee</a:t>
            </a:r>
          </a:p>
        </p:txBody>
      </p:sp>
      <p:sp>
        <p:nvSpPr>
          <p:cNvPr id="39987" name="Rectangle 85"/>
          <p:cNvSpPr>
            <a:spLocks noChangeArrowheads="1"/>
          </p:cNvSpPr>
          <p:nvPr/>
        </p:nvSpPr>
        <p:spPr bwMode="auto">
          <a:xfrm>
            <a:off x="5851525" y="3829063"/>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88" name="Line 87"/>
          <p:cNvSpPr>
            <a:spLocks noChangeShapeType="1"/>
          </p:cNvSpPr>
          <p:nvPr/>
        </p:nvSpPr>
        <p:spPr bwMode="auto">
          <a:xfrm>
            <a:off x="5637213" y="3635388"/>
            <a:ext cx="1395412" cy="1588"/>
          </a:xfrm>
          <a:prstGeom prst="line">
            <a:avLst/>
          </a:prstGeom>
          <a:noFill/>
          <a:ln w="57150">
            <a:solidFill>
              <a:srgbClr val="00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89" name="Line 88"/>
          <p:cNvSpPr>
            <a:spLocks noChangeShapeType="1"/>
          </p:cNvSpPr>
          <p:nvPr/>
        </p:nvSpPr>
        <p:spPr bwMode="auto">
          <a:xfrm>
            <a:off x="6850063" y="3506801"/>
            <a:ext cx="182562"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0" name="Line 89"/>
          <p:cNvSpPr>
            <a:spLocks noChangeShapeType="1"/>
          </p:cNvSpPr>
          <p:nvPr/>
        </p:nvSpPr>
        <p:spPr bwMode="auto">
          <a:xfrm>
            <a:off x="5637213" y="3506801"/>
            <a:ext cx="1063625" cy="1587"/>
          </a:xfrm>
          <a:prstGeom prst="line">
            <a:avLst/>
          </a:prstGeom>
          <a:noFill/>
          <a:ln w="57150">
            <a:solidFill>
              <a:srgbClr val="6600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1" name="Line 90"/>
          <p:cNvSpPr>
            <a:spLocks noChangeShapeType="1"/>
          </p:cNvSpPr>
          <p:nvPr/>
        </p:nvSpPr>
        <p:spPr bwMode="auto">
          <a:xfrm flipV="1">
            <a:off x="5637213" y="3894151"/>
            <a:ext cx="730250"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2" name="Line 91"/>
          <p:cNvSpPr>
            <a:spLocks noChangeShapeType="1"/>
          </p:cNvSpPr>
          <p:nvPr/>
        </p:nvSpPr>
        <p:spPr bwMode="auto">
          <a:xfrm flipV="1">
            <a:off x="6567488" y="3894151"/>
            <a:ext cx="498475" cy="1587"/>
          </a:xfrm>
          <a:prstGeom prst="line">
            <a:avLst/>
          </a:prstGeom>
          <a:noFill/>
          <a:ln w="57150">
            <a:solidFill>
              <a:srgbClr val="FF33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3" name="Line 92"/>
          <p:cNvSpPr>
            <a:spLocks noChangeShapeType="1"/>
          </p:cNvSpPr>
          <p:nvPr/>
        </p:nvSpPr>
        <p:spPr bwMode="auto">
          <a:xfrm flipV="1">
            <a:off x="5637213" y="3767151"/>
            <a:ext cx="207962"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4" name="Line 93"/>
          <p:cNvSpPr>
            <a:spLocks noChangeShapeType="1"/>
          </p:cNvSpPr>
          <p:nvPr/>
        </p:nvSpPr>
        <p:spPr bwMode="auto">
          <a:xfrm flipV="1">
            <a:off x="6019800" y="3767151"/>
            <a:ext cx="331788"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5" name="Line 94"/>
          <p:cNvSpPr>
            <a:spLocks noChangeShapeType="1"/>
          </p:cNvSpPr>
          <p:nvPr/>
        </p:nvSpPr>
        <p:spPr bwMode="auto">
          <a:xfrm flipV="1">
            <a:off x="6300788" y="3767151"/>
            <a:ext cx="498475" cy="1587"/>
          </a:xfrm>
          <a:prstGeom prst="line">
            <a:avLst/>
          </a:prstGeom>
          <a:noFill/>
          <a:ln w="57150">
            <a:solidFill>
              <a:srgbClr val="FF9933"/>
            </a:solidFill>
            <a:round/>
            <a:headEnd/>
            <a:tailEnd/>
          </a:ln>
          <a:extLst>
            <a:ext uri="{909E8E84-426E-40dd-AFC4-6F175D3DCCD1}">
              <a14:hiddenFill xmlns="" xmlns:a14="http://schemas.microsoft.com/office/drawing/2010/main">
                <a:noFill/>
              </a14:hiddenFill>
            </a:ext>
          </a:extLst>
        </p:spPr>
        <p:txBody>
          <a:bodyPr anchor="ctr">
            <a:spAutoFit/>
          </a:bodyPr>
          <a:lstStyle/>
          <a:p>
            <a:endParaRPr lang="it-IT"/>
          </a:p>
        </p:txBody>
      </p:sp>
      <p:sp>
        <p:nvSpPr>
          <p:cNvPr id="39996" name="Line 96"/>
          <p:cNvSpPr>
            <a:spLocks noChangeShapeType="1"/>
          </p:cNvSpPr>
          <p:nvPr/>
        </p:nvSpPr>
        <p:spPr bwMode="auto">
          <a:xfrm flipH="1">
            <a:off x="4908550" y="3595701"/>
            <a:ext cx="576263" cy="6477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39997" name="Oval 98"/>
          <p:cNvSpPr>
            <a:spLocks noChangeArrowheads="1"/>
          </p:cNvSpPr>
          <p:nvPr/>
        </p:nvSpPr>
        <p:spPr bwMode="auto">
          <a:xfrm>
            <a:off x="1636339" y="351473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8" name="Oval 101"/>
          <p:cNvSpPr>
            <a:spLocks noChangeArrowheads="1"/>
          </p:cNvSpPr>
          <p:nvPr/>
        </p:nvSpPr>
        <p:spPr bwMode="auto">
          <a:xfrm>
            <a:off x="6154738" y="3443301"/>
            <a:ext cx="649287"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9" name="Oval 102"/>
          <p:cNvSpPr>
            <a:spLocks noChangeArrowheads="1"/>
          </p:cNvSpPr>
          <p:nvPr/>
        </p:nvSpPr>
        <p:spPr bwMode="auto">
          <a:xfrm>
            <a:off x="6516688" y="452438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40000" name="Oval 103"/>
          <p:cNvSpPr>
            <a:spLocks noChangeArrowheads="1"/>
          </p:cNvSpPr>
          <p:nvPr/>
        </p:nvSpPr>
        <p:spPr bwMode="auto">
          <a:xfrm>
            <a:off x="1564901" y="4811726"/>
            <a:ext cx="649288"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81" name="Text Box 2"/>
          <p:cNvSpPr txBox="1">
            <a:spLocks noChangeArrowheads="1"/>
          </p:cNvSpPr>
          <p:nvPr/>
        </p:nvSpPr>
        <p:spPr bwMode="auto">
          <a:xfrm>
            <a:off x="216601" y="-71114"/>
            <a:ext cx="8664032" cy="2616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200" dirty="0">
                <a:solidFill>
                  <a:srgbClr val="0000FF"/>
                </a:solidFill>
                <a:latin typeface="Arial"/>
                <a:cs typeface="Arial"/>
              </a:rPr>
              <a:t>Un </a:t>
            </a:r>
            <a:r>
              <a:rPr lang="fr-FR" sz="3200" dirty="0" err="1">
                <a:solidFill>
                  <a:srgbClr val="0000FF"/>
                </a:solidFill>
                <a:latin typeface="Arial"/>
                <a:cs typeface="Arial"/>
              </a:rPr>
              <a:t>approccio</a:t>
            </a:r>
            <a:r>
              <a:rPr lang="fr-FR" sz="3200" dirty="0">
                <a:solidFill>
                  <a:srgbClr val="0000FF"/>
                </a:solidFill>
                <a:latin typeface="Arial"/>
                <a:cs typeface="Arial"/>
              </a:rPr>
              <a:t> di </a:t>
            </a:r>
            <a:r>
              <a:rPr lang="fr-FR" sz="3200" dirty="0" err="1">
                <a:solidFill>
                  <a:srgbClr val="0000FF"/>
                </a:solidFill>
                <a:latin typeface="Arial"/>
                <a:cs typeface="Arial"/>
              </a:rPr>
              <a:t>valutazione</a:t>
            </a:r>
            <a:r>
              <a:rPr lang="fr-FR" sz="3200" dirty="0">
                <a:solidFill>
                  <a:srgbClr val="0000FF"/>
                </a:solidFill>
                <a:latin typeface="Arial"/>
                <a:cs typeface="Arial"/>
              </a:rPr>
              <a:t> </a:t>
            </a:r>
            <a:r>
              <a:rPr lang="fr-FR" sz="3200" dirty="0" err="1">
                <a:solidFill>
                  <a:srgbClr val="0000FF"/>
                </a:solidFill>
                <a:latin typeface="Arial"/>
                <a:cs typeface="Arial"/>
              </a:rPr>
              <a:t>basato</a:t>
            </a:r>
            <a:r>
              <a:rPr lang="fr-FR" sz="3200" dirty="0">
                <a:solidFill>
                  <a:srgbClr val="0000FF"/>
                </a:solidFill>
                <a:latin typeface="Arial"/>
                <a:cs typeface="Arial"/>
              </a:rPr>
              <a:t> </a:t>
            </a:r>
            <a:r>
              <a:rPr lang="fr-FR" sz="3200" dirty="0" err="1">
                <a:solidFill>
                  <a:srgbClr val="0000FF"/>
                </a:solidFill>
                <a:latin typeface="Arial"/>
                <a:cs typeface="Arial"/>
              </a:rPr>
              <a:t>sulla</a:t>
            </a:r>
            <a:r>
              <a:rPr lang="fr-FR" sz="3200" dirty="0">
                <a:solidFill>
                  <a:srgbClr val="0000FF"/>
                </a:solidFill>
                <a:latin typeface="Arial"/>
                <a:cs typeface="Arial"/>
              </a:rPr>
              <a:t> </a:t>
            </a:r>
            <a:r>
              <a:rPr lang="fr-FR" sz="3200" dirty="0" err="1">
                <a:solidFill>
                  <a:srgbClr val="0000FF"/>
                </a:solidFill>
                <a:latin typeface="Arial"/>
                <a:cs typeface="Arial"/>
              </a:rPr>
              <a:t>concordanza</a:t>
            </a:r>
            <a:r>
              <a:rPr lang="fr-FR" sz="3200" dirty="0">
                <a:solidFill>
                  <a:srgbClr val="0000FF"/>
                </a:solidFill>
                <a:latin typeface="Arial"/>
                <a:cs typeface="Arial"/>
              </a:rPr>
              <a:t>: </a:t>
            </a:r>
            <a:r>
              <a:rPr lang="fr-FR" sz="2800" b="1" dirty="0" err="1">
                <a:solidFill>
                  <a:srgbClr val="0000FF"/>
                </a:solidFill>
                <a:latin typeface="Arial"/>
                <a:cs typeface="Arial"/>
              </a:rPr>
              <a:t>meta-methods</a:t>
            </a:r>
            <a:r>
              <a:rPr lang="fr-FR" sz="2800" b="1" dirty="0">
                <a:solidFill>
                  <a:srgbClr val="0000FF"/>
                </a:solidFill>
                <a:latin typeface="Arial"/>
                <a:cs typeface="Arial"/>
              </a:rPr>
              <a:t> </a:t>
            </a:r>
            <a:r>
              <a:rPr lang="fr-FR" sz="2800" dirty="0">
                <a:solidFill>
                  <a:srgbClr val="0000FF"/>
                </a:solidFill>
                <a:latin typeface="Arial"/>
                <a:cs typeface="Arial"/>
              </a:rPr>
              <a:t>(jury-</a:t>
            </a:r>
            <a:r>
              <a:rPr lang="fr-FR" sz="2800" dirty="0" err="1">
                <a:solidFill>
                  <a:srgbClr val="0000FF"/>
                </a:solidFill>
                <a:latin typeface="Arial"/>
                <a:cs typeface="Arial"/>
              </a:rPr>
              <a:t>based</a:t>
            </a:r>
            <a:r>
              <a:rPr lang="fr-FR" sz="2800" dirty="0">
                <a:solidFill>
                  <a:srgbClr val="0000FF"/>
                </a:solidFill>
                <a:latin typeface="Arial"/>
                <a:cs typeface="Arial"/>
              </a:rPr>
              <a:t> </a:t>
            </a:r>
            <a:r>
              <a:rPr lang="fr-FR" sz="2800" dirty="0" err="1">
                <a:solidFill>
                  <a:srgbClr val="0000FF"/>
                </a:solidFill>
                <a:latin typeface="Arial"/>
                <a:cs typeface="Arial"/>
              </a:rPr>
              <a:t>methods</a:t>
            </a:r>
            <a:r>
              <a:rPr lang="fr-FR" sz="2800" dirty="0">
                <a:solidFill>
                  <a:srgbClr val="0000FF"/>
                </a:solidFill>
                <a:latin typeface="Arial"/>
                <a:cs typeface="Arial"/>
              </a:rPr>
              <a:t>) </a:t>
            </a:r>
          </a:p>
          <a:p>
            <a:pPr marL="285750" indent="-285750">
              <a:buFont typeface="Arial"/>
              <a:buChar char="•"/>
              <a:defRPr/>
            </a:pPr>
            <a:endParaRPr lang="fr-FR" sz="2000" dirty="0">
              <a:latin typeface="Arial"/>
              <a:cs typeface="Arial"/>
            </a:endParaRPr>
          </a:p>
          <a:p>
            <a:pPr marL="285750" indent="-285750">
              <a:buFont typeface="Arial"/>
              <a:buChar char="•"/>
              <a:defRPr/>
            </a:pPr>
            <a:r>
              <a:rPr lang="fr-FR" sz="2000" dirty="0">
                <a:latin typeface="Arial"/>
                <a:cs typeface="Arial"/>
              </a:rPr>
              <a:t>Combine the output of </a:t>
            </a:r>
            <a:r>
              <a:rPr lang="fr-FR" sz="2000" dirty="0" err="1">
                <a:latin typeface="Arial"/>
                <a:cs typeface="Arial"/>
              </a:rPr>
              <a:t>several</a:t>
            </a:r>
            <a:r>
              <a:rPr lang="fr-FR" sz="2000" dirty="0">
                <a:latin typeface="Arial"/>
                <a:cs typeface="Arial"/>
              </a:rPr>
              <a:t> alternative </a:t>
            </a:r>
            <a:r>
              <a:rPr lang="fr-FR" sz="2000" dirty="0" err="1">
                <a:latin typeface="Arial"/>
                <a:cs typeface="Arial"/>
              </a:rPr>
              <a:t>methods</a:t>
            </a:r>
            <a:r>
              <a:rPr lang="fr-FR" sz="2000" dirty="0">
                <a:latin typeface="Arial"/>
                <a:cs typeface="Arial"/>
              </a:rPr>
              <a:t> </a:t>
            </a:r>
            <a:r>
              <a:rPr lang="fr-FR" sz="2000" dirty="0" err="1">
                <a:latin typeface="Arial"/>
                <a:cs typeface="Arial"/>
              </a:rPr>
              <a:t>into</a:t>
            </a:r>
            <a:r>
              <a:rPr lang="fr-FR" sz="2000" dirty="0">
                <a:latin typeface="Arial"/>
                <a:cs typeface="Arial"/>
              </a:rPr>
              <a:t> one final output</a:t>
            </a:r>
          </a:p>
          <a:p>
            <a:pPr marL="285750" indent="-285750">
              <a:buFont typeface="Arial"/>
              <a:buChar char="•"/>
              <a:defRPr/>
            </a:pPr>
            <a:r>
              <a:rPr lang="fr-FR" sz="2000" dirty="0">
                <a:latin typeface="Arial"/>
                <a:cs typeface="Arial"/>
              </a:rPr>
              <a:t>Grounds on the </a:t>
            </a:r>
            <a:r>
              <a:rPr lang="fr-FR" sz="2000" dirty="0" err="1">
                <a:latin typeface="Arial"/>
                <a:cs typeface="Arial"/>
              </a:rPr>
              <a:t>empirical</a:t>
            </a:r>
            <a:r>
              <a:rPr lang="fr-FR" sz="2000" dirty="0">
                <a:latin typeface="Arial"/>
                <a:cs typeface="Arial"/>
              </a:rPr>
              <a:t> </a:t>
            </a:r>
            <a:r>
              <a:rPr lang="fr-FR" sz="2000" dirty="0" err="1">
                <a:latin typeface="Arial"/>
                <a:cs typeface="Arial"/>
              </a:rPr>
              <a:t>reasoning</a:t>
            </a:r>
            <a:r>
              <a:rPr lang="fr-FR" sz="2000" dirty="0">
                <a:latin typeface="Arial"/>
                <a:cs typeface="Arial"/>
              </a:rPr>
              <a:t> </a:t>
            </a:r>
            <a:r>
              <a:rPr lang="fr-FR" sz="2000" dirty="0" err="1">
                <a:latin typeface="Arial"/>
                <a:cs typeface="Arial"/>
              </a:rPr>
              <a:t>that</a:t>
            </a:r>
            <a:r>
              <a:rPr lang="fr-FR" sz="2000" dirty="0">
                <a:latin typeface="Arial"/>
                <a:cs typeface="Arial"/>
              </a:rPr>
              <a:t> </a:t>
            </a:r>
            <a:r>
              <a:rPr lang="fr-FR" sz="2000" dirty="0" err="1">
                <a:latin typeface="Arial"/>
                <a:cs typeface="Arial"/>
              </a:rPr>
              <a:t>errors</a:t>
            </a:r>
            <a:r>
              <a:rPr lang="fr-FR" sz="2000" dirty="0">
                <a:latin typeface="Arial"/>
                <a:cs typeface="Arial"/>
              </a:rPr>
              <a:t> </a:t>
            </a:r>
            <a:r>
              <a:rPr lang="fr-FR" sz="2000" dirty="0" err="1">
                <a:latin typeface="Arial"/>
                <a:cs typeface="Arial"/>
              </a:rPr>
              <a:t>produced</a:t>
            </a:r>
            <a:r>
              <a:rPr lang="fr-FR" sz="2000" dirty="0">
                <a:latin typeface="Arial"/>
                <a:cs typeface="Arial"/>
              </a:rPr>
              <a:t> by </a:t>
            </a:r>
            <a:r>
              <a:rPr lang="fr-FR" sz="2000" dirty="0" err="1">
                <a:latin typeface="Arial"/>
                <a:cs typeface="Arial"/>
              </a:rPr>
              <a:t>independent</a:t>
            </a:r>
            <a:r>
              <a:rPr lang="fr-FR" sz="2000" dirty="0">
                <a:latin typeface="Arial"/>
                <a:cs typeface="Arial"/>
              </a:rPr>
              <a:t> </a:t>
            </a:r>
            <a:r>
              <a:rPr lang="fr-FR" sz="2000" dirty="0" err="1">
                <a:latin typeface="Arial"/>
                <a:cs typeface="Arial"/>
              </a:rPr>
              <a:t>prediction</a:t>
            </a:r>
            <a:r>
              <a:rPr lang="fr-FR" sz="2000" dirty="0">
                <a:latin typeface="Arial"/>
                <a:cs typeface="Arial"/>
              </a:rPr>
              <a:t> </a:t>
            </a:r>
            <a:r>
              <a:rPr lang="fr-FR" sz="2000" dirty="0" err="1">
                <a:latin typeface="Arial"/>
                <a:cs typeface="Arial"/>
              </a:rPr>
              <a:t>systems</a:t>
            </a:r>
            <a:r>
              <a:rPr lang="fr-FR" sz="2000" dirty="0">
                <a:latin typeface="Arial"/>
                <a:cs typeface="Arial"/>
              </a:rPr>
              <a:t> </a:t>
            </a:r>
            <a:r>
              <a:rPr lang="fr-FR" sz="2000" dirty="0" err="1">
                <a:latin typeface="Arial"/>
                <a:cs typeface="Arial"/>
              </a:rPr>
              <a:t>should</a:t>
            </a:r>
            <a:r>
              <a:rPr lang="fr-FR" sz="2000" dirty="0">
                <a:latin typeface="Arial"/>
                <a:cs typeface="Arial"/>
              </a:rPr>
              <a:t> not </a:t>
            </a:r>
            <a:r>
              <a:rPr lang="fr-FR" sz="2000" dirty="0" err="1">
                <a:latin typeface="Arial"/>
                <a:cs typeface="Arial"/>
              </a:rPr>
              <a:t>be</a:t>
            </a:r>
            <a:r>
              <a:rPr lang="fr-FR" sz="2000" dirty="0">
                <a:latin typeface="Arial"/>
                <a:cs typeface="Arial"/>
              </a:rPr>
              <a:t> consistent</a:t>
            </a:r>
          </a:p>
          <a:p>
            <a:pPr marL="285750" indent="-285750">
              <a:buFont typeface="Arial"/>
              <a:buChar char="•"/>
              <a:defRPr/>
            </a:pPr>
            <a:r>
              <a:rPr lang="fr-FR" sz="2000" dirty="0" err="1">
                <a:latin typeface="Arial"/>
                <a:cs typeface="Arial"/>
              </a:rPr>
              <a:t>Thus</a:t>
            </a:r>
            <a:r>
              <a:rPr lang="fr-FR" sz="2000" dirty="0">
                <a:latin typeface="Arial"/>
                <a:cs typeface="Arial"/>
              </a:rPr>
              <a:t>, agreement </a:t>
            </a:r>
            <a:r>
              <a:rPr lang="fr-FR" sz="2000" dirty="0" err="1">
                <a:latin typeface="Arial"/>
                <a:cs typeface="Arial"/>
              </a:rPr>
              <a:t>can</a:t>
            </a:r>
            <a:r>
              <a:rPr lang="fr-FR" sz="2000" dirty="0">
                <a:latin typeface="Arial"/>
                <a:cs typeface="Arial"/>
              </a:rPr>
              <a:t> </a:t>
            </a:r>
            <a:r>
              <a:rPr lang="fr-FR" sz="2000" dirty="0" err="1">
                <a:latin typeface="Arial"/>
                <a:cs typeface="Arial"/>
              </a:rPr>
              <a:t>be</a:t>
            </a:r>
            <a:r>
              <a:rPr lang="fr-FR" sz="2000" dirty="0">
                <a:latin typeface="Arial"/>
                <a:cs typeface="Arial"/>
              </a:rPr>
              <a:t> an indication of </a:t>
            </a:r>
            <a:r>
              <a:rPr lang="fr-FR" sz="2000" dirty="0" err="1">
                <a:latin typeface="Arial"/>
                <a:cs typeface="Arial"/>
              </a:rPr>
              <a:t>correctness</a:t>
            </a:r>
            <a:endParaRPr lang="fr-FR" sz="2000" dirty="0">
              <a:solidFill>
                <a:srgbClr val="0000FF"/>
              </a:solidFill>
              <a:latin typeface="Arial"/>
              <a:cs typeface="Arial"/>
            </a:endParaRPr>
          </a:p>
        </p:txBody>
      </p:sp>
      <p:sp>
        <p:nvSpPr>
          <p:cNvPr id="39955" name="Line 30"/>
          <p:cNvSpPr>
            <a:spLocks noChangeShapeType="1"/>
          </p:cNvSpPr>
          <p:nvPr/>
        </p:nvSpPr>
        <p:spPr bwMode="auto">
          <a:xfrm>
            <a:off x="4300538" y="3657613"/>
            <a:ext cx="0" cy="5334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9757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587" name="Group 3"/>
          <p:cNvGrpSpPr>
            <a:grpSpLocks/>
          </p:cNvGrpSpPr>
          <p:nvPr/>
        </p:nvGrpSpPr>
        <p:grpSpPr bwMode="auto">
          <a:xfrm>
            <a:off x="371475" y="2908300"/>
            <a:ext cx="8205788" cy="2816225"/>
            <a:chOff x="337" y="1090"/>
            <a:chExt cx="5169" cy="1774"/>
          </a:xfrm>
        </p:grpSpPr>
        <p:grpSp>
          <p:nvGrpSpPr>
            <p:cNvPr id="451588" name="Group 4"/>
            <p:cNvGrpSpPr>
              <a:grpSpLocks/>
            </p:cNvGrpSpPr>
            <p:nvPr/>
          </p:nvGrpSpPr>
          <p:grpSpPr bwMode="auto">
            <a:xfrm>
              <a:off x="337" y="1090"/>
              <a:ext cx="5169" cy="1774"/>
              <a:chOff x="337" y="1090"/>
              <a:chExt cx="5169" cy="1774"/>
            </a:xfrm>
          </p:grpSpPr>
          <p:sp>
            <p:nvSpPr>
              <p:cNvPr id="451589" name="Rectangle 5"/>
              <p:cNvSpPr>
                <a:spLocks noChangeArrowheads="1"/>
              </p:cNvSpPr>
              <p:nvPr/>
            </p:nvSpPr>
            <p:spPr bwMode="auto">
              <a:xfrm>
                <a:off x="337" y="1090"/>
                <a:ext cx="745" cy="177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51590" name="Picture 6"/>
              <p:cNvPicPr>
                <a:picLocks noChangeAspect="1" noChangeArrowheads="1"/>
              </p:cNvPicPr>
              <p:nvPr/>
            </p:nvPicPr>
            <p:blipFill>
              <a:blip r:embed="rId2">
                <a:extLst>
                  <a:ext uri="{28A0092B-C50C-407E-A947-70E740481C1C}">
                    <a14:useLocalDpi xmlns:a14="http://schemas.microsoft.com/office/drawing/2010/main" val="0"/>
                  </a:ext>
                </a:extLst>
              </a:blip>
              <a:srcRect l="20192" t="19130" r="1923" b="35185"/>
              <a:stretch>
                <a:fillRect/>
              </a:stretch>
            </p:blipFill>
            <p:spPr bwMode="auto">
              <a:xfrm>
                <a:off x="936" y="1091"/>
                <a:ext cx="4570" cy="1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451591" name="Text Box 7"/>
            <p:cNvSpPr txBox="1">
              <a:spLocks noChangeArrowheads="1"/>
            </p:cNvSpPr>
            <p:nvPr/>
          </p:nvSpPr>
          <p:spPr bwMode="auto">
            <a:xfrm>
              <a:off x="354" y="1185"/>
              <a:ext cx="597" cy="16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200"/>
                <a:t>lnk_rat</a:t>
              </a:r>
            </a:p>
            <a:p>
              <a:pPr eaLnBrk="1" hangingPunct="1"/>
              <a:r>
                <a:rPr lang="en-US" sz="1200"/>
                <a:t>crk1_mouse</a:t>
              </a:r>
            </a:p>
            <a:p>
              <a:pPr eaLnBrk="1" hangingPunct="1"/>
              <a:r>
                <a:rPr lang="en-US" sz="1200"/>
                <a:t>nck_human</a:t>
              </a:r>
            </a:p>
            <a:p>
              <a:pPr eaLnBrk="1" hangingPunct="1"/>
              <a:r>
                <a:rPr lang="en-US" sz="1200"/>
                <a:t>ht16_hydat</a:t>
              </a:r>
            </a:p>
            <a:p>
              <a:pPr eaLnBrk="1" hangingPunct="1"/>
              <a:r>
                <a:rPr lang="en-US" sz="1200"/>
                <a:t>pip5_human</a:t>
              </a:r>
            </a:p>
            <a:p>
              <a:pPr eaLnBrk="1" hangingPunct="1"/>
              <a:r>
                <a:rPr lang="en-US" sz="1200"/>
                <a:t>fer_human</a:t>
              </a:r>
            </a:p>
            <a:p>
              <a:pPr eaLnBrk="1" hangingPunct="1"/>
              <a:r>
                <a:rPr lang="en-US" sz="1200"/>
                <a:t>1ab2</a:t>
              </a:r>
            </a:p>
            <a:p>
              <a:pPr eaLnBrk="1" hangingPunct="1"/>
              <a:r>
                <a:rPr lang="en-US" sz="1200"/>
                <a:t>1mil</a:t>
              </a:r>
            </a:p>
            <a:p>
              <a:pPr eaLnBrk="1" hangingPunct="1"/>
              <a:r>
                <a:rPr lang="en-US" sz="1200"/>
                <a:t>1blj</a:t>
              </a:r>
            </a:p>
            <a:p>
              <a:pPr eaLnBrk="1" hangingPunct="1"/>
              <a:r>
                <a:rPr lang="en-US" sz="1200"/>
                <a:t>1shd</a:t>
              </a:r>
            </a:p>
            <a:p>
              <a:pPr eaLnBrk="1" hangingPunct="1"/>
              <a:r>
                <a:rPr lang="en-US" sz="1200"/>
                <a:t>1lkkA</a:t>
              </a:r>
            </a:p>
            <a:p>
              <a:pPr eaLnBrk="1" hangingPunct="1"/>
              <a:r>
                <a:rPr lang="en-US" sz="1200"/>
                <a:t>1csy</a:t>
              </a:r>
            </a:p>
            <a:p>
              <a:pPr eaLnBrk="1" hangingPunct="1"/>
              <a:r>
                <a:rPr lang="en-US" sz="1200"/>
                <a:t>1bfi</a:t>
              </a:r>
            </a:p>
            <a:p>
              <a:pPr eaLnBrk="1" hangingPunct="1"/>
              <a:r>
                <a:rPr lang="en-US" sz="1200"/>
                <a:t>1gri</a:t>
              </a:r>
            </a:p>
          </p:txBody>
        </p:sp>
      </p:grpSp>
      <p:sp>
        <p:nvSpPr>
          <p:cNvPr id="451592" name="Text Box 8"/>
          <p:cNvSpPr txBox="1">
            <a:spLocks noChangeArrowheads="1"/>
          </p:cNvSpPr>
          <p:nvPr/>
        </p:nvSpPr>
        <p:spPr bwMode="auto">
          <a:xfrm>
            <a:off x="374650" y="2459038"/>
            <a:ext cx="77644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b="1">
                <a:solidFill>
                  <a:schemeClr val="folHlink"/>
                </a:solidFill>
                <a:latin typeface="Tahoma" charset="0"/>
              </a:rPr>
              <a:t>Example: part of an alignment of SH2 domains from 14 sequences</a:t>
            </a:r>
            <a:endParaRPr lang="en-US" sz="2400" b="1">
              <a:solidFill>
                <a:schemeClr val="folHlink"/>
              </a:solidFill>
              <a:latin typeface="Tahoma" charset="0"/>
            </a:endParaRPr>
          </a:p>
        </p:txBody>
      </p:sp>
      <p:sp>
        <p:nvSpPr>
          <p:cNvPr id="451593" name="Text Box 9"/>
          <p:cNvSpPr txBox="1">
            <a:spLocks noChangeArrowheads="1"/>
          </p:cNvSpPr>
          <p:nvPr/>
        </p:nvSpPr>
        <p:spPr bwMode="auto">
          <a:xfrm>
            <a:off x="6011863" y="6142038"/>
            <a:ext cx="325131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Arial"/>
                <a:cs typeface="Arial"/>
              </a:rPr>
              <a:t>* conserved identical residues</a:t>
            </a:r>
          </a:p>
          <a:p>
            <a:pPr eaLnBrk="1" hangingPunct="1"/>
            <a:r>
              <a:rPr lang="en-US">
                <a:latin typeface="Arial"/>
                <a:cs typeface="Arial"/>
              </a:rPr>
              <a:t>:  conserved similar residues</a:t>
            </a:r>
          </a:p>
        </p:txBody>
      </p:sp>
      <p:sp>
        <p:nvSpPr>
          <p:cNvPr id="451595" name="Rectangle 11"/>
          <p:cNvSpPr>
            <a:spLocks noChangeArrowheads="1"/>
          </p:cNvSpPr>
          <p:nvPr/>
        </p:nvSpPr>
        <p:spPr bwMode="auto">
          <a:xfrm>
            <a:off x="344488" y="547845"/>
            <a:ext cx="8799512" cy="126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pPr>
            <a:endParaRPr lang="en-GB" sz="2800" dirty="0">
              <a:solidFill>
                <a:schemeClr val="folHlink"/>
              </a:solidFill>
              <a:latin typeface="Arial"/>
              <a:cs typeface="Arial"/>
            </a:endParaRPr>
          </a:p>
          <a:p>
            <a:pPr marL="342900" indent="-342900" eaLnBrk="1" hangingPunct="1">
              <a:spcBef>
                <a:spcPct val="20000"/>
              </a:spcBef>
              <a:buClr>
                <a:schemeClr val="folHlink"/>
              </a:buClr>
              <a:buSzPct val="60000"/>
              <a:buFont typeface="Wingdings" charset="0"/>
              <a:buChar char="n"/>
            </a:pPr>
            <a:r>
              <a:rPr lang="en-GB" sz="2800" dirty="0">
                <a:solidFill>
                  <a:schemeClr val="folHlink"/>
                </a:solidFill>
                <a:latin typeface="Arial"/>
                <a:cs typeface="Arial"/>
              </a:rPr>
              <a:t> </a:t>
            </a:r>
            <a:r>
              <a:rPr lang="en-GB" sz="2400" dirty="0">
                <a:solidFill>
                  <a:schemeClr val="folHlink"/>
                </a:solidFill>
                <a:latin typeface="Arial"/>
                <a:cs typeface="Arial"/>
              </a:rPr>
              <a:t>a representation of a set of sequences, where equivalent residues (e.g. functional, structural) are aligned in columns</a:t>
            </a:r>
          </a:p>
        </p:txBody>
      </p:sp>
      <p:sp>
        <p:nvSpPr>
          <p:cNvPr id="451596" name="Text Box 12"/>
          <p:cNvSpPr txBox="1">
            <a:spLocks noChangeArrowheads="1"/>
          </p:cNvSpPr>
          <p:nvPr/>
        </p:nvSpPr>
        <p:spPr bwMode="auto">
          <a:xfrm>
            <a:off x="268784" y="185864"/>
            <a:ext cx="84561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 di </a:t>
            </a:r>
            <a:r>
              <a:rPr lang="fr-FR" sz="3600" dirty="0" err="1">
                <a:solidFill>
                  <a:srgbClr val="0000FF"/>
                </a:solidFill>
                <a:latin typeface="Arial"/>
                <a:cs typeface="Arial"/>
              </a:rPr>
              <a:t>sequenze</a:t>
            </a:r>
            <a:r>
              <a:rPr lang="fr-FR" sz="3600" dirty="0">
                <a:solidFill>
                  <a:srgbClr val="0000FF"/>
                </a:solidFill>
                <a:latin typeface="Arial"/>
                <a:cs typeface="Arial"/>
              </a:rPr>
              <a:t>: MSA</a:t>
            </a:r>
          </a:p>
        </p:txBody>
      </p:sp>
    </p:spTree>
    <p:extLst>
      <p:ext uri="{BB962C8B-B14F-4D97-AF65-F5344CB8AC3E}">
        <p14:creationId xmlns:p14="http://schemas.microsoft.com/office/powerpoint/2010/main" val="21020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fontScale="90000"/>
          </a:bodyPr>
          <a:lstStyle/>
          <a:p>
            <a:pPr eaLnBrk="1" hangingPunct="1"/>
            <a:r>
              <a:rPr lang="fr-CH" sz="3600" dirty="0">
                <a:solidFill>
                  <a:srgbClr val="0000FF"/>
                </a:solidFill>
                <a:latin typeface="Arial" charset="0"/>
              </a:rPr>
              <a:t>WHERE TO TRUST YOUR ALIGNMENTS</a:t>
            </a:r>
            <a:endParaRPr lang="fr-FR" sz="3600" dirty="0">
              <a:solidFill>
                <a:srgbClr val="0000FF"/>
              </a:solidFill>
              <a:latin typeface="Arial" charset="0"/>
            </a:endParaRPr>
          </a:p>
        </p:txBody>
      </p:sp>
      <p:sp>
        <p:nvSpPr>
          <p:cNvPr id="41987" name="Rectangle 4"/>
          <p:cNvSpPr>
            <a:spLocks noChangeArrowheads="1"/>
          </p:cNvSpPr>
          <p:nvPr/>
        </p:nvSpPr>
        <p:spPr bwMode="auto">
          <a:xfrm>
            <a:off x="930570" y="5119933"/>
            <a:ext cx="7416800" cy="142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4198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4108" y="2524370"/>
            <a:ext cx="5276850" cy="2828925"/>
          </a:xfrm>
        </p:spPr>
      </p:pic>
      <p:sp>
        <p:nvSpPr>
          <p:cNvPr id="41989" name="Oval 8"/>
          <p:cNvSpPr>
            <a:spLocks noChangeArrowheads="1"/>
          </p:cNvSpPr>
          <p:nvPr/>
        </p:nvSpPr>
        <p:spPr bwMode="auto">
          <a:xfrm>
            <a:off x="3618208" y="4583358"/>
            <a:ext cx="2449512" cy="8636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990" name="Line 9"/>
          <p:cNvSpPr>
            <a:spLocks noChangeShapeType="1"/>
          </p:cNvSpPr>
          <p:nvPr/>
        </p:nvSpPr>
        <p:spPr bwMode="auto">
          <a:xfrm flipH="1">
            <a:off x="3546770" y="5448545"/>
            <a:ext cx="1008063" cy="6477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41991" name="Text Box 10"/>
          <p:cNvSpPr txBox="1">
            <a:spLocks noChangeArrowheads="1"/>
          </p:cNvSpPr>
          <p:nvPr/>
        </p:nvSpPr>
        <p:spPr bwMode="auto">
          <a:xfrm>
            <a:off x="1583033" y="6043858"/>
            <a:ext cx="2330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Agree</a:t>
            </a:r>
            <a:endParaRPr lang="fr-FR" sz="1800" b="1"/>
          </a:p>
        </p:txBody>
      </p:sp>
      <p:sp>
        <p:nvSpPr>
          <p:cNvPr id="41992" name="Oval 11"/>
          <p:cNvSpPr>
            <a:spLocks noChangeArrowheads="1"/>
          </p:cNvSpPr>
          <p:nvPr/>
        </p:nvSpPr>
        <p:spPr bwMode="auto">
          <a:xfrm>
            <a:off x="4770733" y="3575295"/>
            <a:ext cx="936625" cy="719138"/>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993" name="Line 12"/>
          <p:cNvSpPr>
            <a:spLocks noChangeShapeType="1"/>
          </p:cNvSpPr>
          <p:nvPr/>
        </p:nvSpPr>
        <p:spPr bwMode="auto">
          <a:xfrm flipH="1">
            <a:off x="5275558" y="3359395"/>
            <a:ext cx="1223962" cy="2159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41994" name="Text Box 13"/>
          <p:cNvSpPr txBox="1">
            <a:spLocks noChangeArrowheads="1"/>
          </p:cNvSpPr>
          <p:nvPr/>
        </p:nvSpPr>
        <p:spPr bwMode="auto">
          <a:xfrm>
            <a:off x="6439195" y="3143495"/>
            <a:ext cx="2647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Disagree</a:t>
            </a:r>
            <a:endParaRPr lang="fr-FR" sz="1800" b="1"/>
          </a:p>
        </p:txBody>
      </p:sp>
    </p:spTree>
    <p:extLst>
      <p:ext uri="{BB962C8B-B14F-4D97-AF65-F5344CB8AC3E}">
        <p14:creationId xmlns:p14="http://schemas.microsoft.com/office/powerpoint/2010/main" val="2015470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4" y="2603800"/>
            <a:ext cx="7804800" cy="369542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 name="Immagine 1" descr="Screen Shot 2014-09-23 at 12.04.21 PM.png"/>
          <p:cNvPicPr>
            <a:picLocks noChangeAspect="1"/>
          </p:cNvPicPr>
          <p:nvPr/>
        </p:nvPicPr>
        <p:blipFill rotWithShape="1">
          <a:blip r:embed="rId4">
            <a:extLst>
              <a:ext uri="{28A0092B-C50C-407E-A947-70E740481C1C}">
                <a14:useLocalDpi xmlns:a14="http://schemas.microsoft.com/office/drawing/2010/main" val="0"/>
              </a:ext>
            </a:extLst>
          </a:blip>
          <a:srcRect t="12937"/>
          <a:stretch/>
        </p:blipFill>
        <p:spPr>
          <a:xfrm>
            <a:off x="460954" y="460950"/>
            <a:ext cx="6254590" cy="1636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314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30109"/>
            <a:ext cx="8153400" cy="9144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cs typeface="Arial"/>
              </a:rPr>
              <a:t>    Benchmark alignment databases</a:t>
            </a:r>
          </a:p>
        </p:txBody>
      </p:sp>
      <p:pic>
        <p:nvPicPr>
          <p:cNvPr id="4" name="Immagine 3" descr="Screen Shot 2014-09-23 at 12.12.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591"/>
            <a:ext cx="9144000" cy="3557708"/>
          </a:xfrm>
          <a:prstGeom prst="rect">
            <a:avLst/>
          </a:prstGeom>
        </p:spPr>
      </p:pic>
      <p:sp>
        <p:nvSpPr>
          <p:cNvPr id="3" name="Rectangle 3"/>
          <p:cNvSpPr txBox="1">
            <a:spLocks noChangeArrowheads="1"/>
          </p:cNvSpPr>
          <p:nvPr/>
        </p:nvSpPr>
        <p:spPr>
          <a:xfrm>
            <a:off x="0" y="646827"/>
            <a:ext cx="9144000" cy="6004219"/>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US" dirty="0" err="1">
                <a:solidFill>
                  <a:srgbClr val="FFFF00"/>
                </a:solidFill>
                <a:latin typeface="Arial"/>
                <a:cs typeface="Arial"/>
              </a:rPr>
              <a:t>BAliBASE</a:t>
            </a:r>
            <a:r>
              <a:rPr lang="en-US" dirty="0">
                <a:solidFill>
                  <a:srgbClr val="FFFF00"/>
                </a:solidFill>
                <a:latin typeface="Arial"/>
                <a:cs typeface="Arial"/>
              </a:rPr>
              <a:t> 3.0</a:t>
            </a:r>
            <a:r>
              <a:rPr lang="en-US" dirty="0">
                <a:solidFill>
                  <a:schemeClr val="bg1"/>
                </a:solidFill>
                <a:latin typeface="Arial"/>
                <a:cs typeface="Arial"/>
              </a:rPr>
              <a:t> (Thompson et al. 2005)</a:t>
            </a:r>
          </a:p>
          <a:p>
            <a:pPr marL="512763" indent="-174625"/>
            <a:r>
              <a:rPr lang="en-US" sz="2400" dirty="0">
                <a:solidFill>
                  <a:schemeClr val="bg1"/>
                </a:solidFill>
                <a:latin typeface="Arial"/>
                <a:cs typeface="Arial"/>
              </a:rPr>
              <a:t>collection of 141 </a:t>
            </a:r>
            <a:r>
              <a:rPr lang="en-US" sz="2400" u="sng" dirty="0">
                <a:solidFill>
                  <a:schemeClr val="bg1"/>
                </a:solidFill>
                <a:latin typeface="Arial"/>
                <a:cs typeface="Arial"/>
              </a:rPr>
              <a:t>reference protein alignments</a:t>
            </a:r>
          </a:p>
          <a:p>
            <a:pPr marL="512763" indent="-174625"/>
            <a:r>
              <a:rPr lang="en-US" sz="2400" dirty="0">
                <a:solidFill>
                  <a:srgbClr val="FFFF00"/>
                </a:solidFill>
                <a:latin typeface="Arial"/>
                <a:cs typeface="Arial"/>
              </a:rPr>
              <a:t>high quality, manually refined, reference alignments based on 3D structural </a:t>
            </a:r>
            <a:r>
              <a:rPr lang="en-US" sz="2400" dirty="0" err="1">
                <a:solidFill>
                  <a:srgbClr val="FFFF00"/>
                </a:solidFill>
                <a:latin typeface="Arial"/>
                <a:cs typeface="Arial"/>
              </a:rPr>
              <a:t>superpositions</a:t>
            </a:r>
            <a:endParaRPr lang="en-US" sz="2400" dirty="0">
              <a:solidFill>
                <a:srgbClr val="FFFF00"/>
              </a:solidFill>
              <a:latin typeface="Arial"/>
              <a:cs typeface="Arial"/>
            </a:endParaRPr>
          </a:p>
          <a:p>
            <a:pPr marL="512763" indent="-174625"/>
            <a:r>
              <a:rPr lang="en-US" sz="2400" dirty="0">
                <a:solidFill>
                  <a:schemeClr val="bg1"/>
                </a:solidFill>
                <a:latin typeface="Arial"/>
                <a:cs typeface="Arial"/>
              </a:rPr>
              <a:t>five reference sets useful as test for different situations</a:t>
            </a:r>
          </a:p>
          <a:p>
            <a:pPr marL="1601788">
              <a:buFontTx/>
              <a:buNone/>
            </a:pPr>
            <a:r>
              <a:rPr lang="en-US" sz="2800" i="1" dirty="0">
                <a:solidFill>
                  <a:schemeClr val="tx2">
                    <a:lumMod val="20000"/>
                    <a:lumOff val="80000"/>
                  </a:schemeClr>
                </a:solidFill>
                <a:latin typeface="Arial"/>
                <a:cs typeface="Arial"/>
              </a:rPr>
              <a:t>   </a:t>
            </a:r>
            <a:r>
              <a:rPr lang="en-US" sz="1800" i="1" dirty="0">
                <a:solidFill>
                  <a:schemeClr val="tx2">
                    <a:lumMod val="20000"/>
                    <a:lumOff val="80000"/>
                  </a:schemeClr>
                </a:solidFill>
                <a:latin typeface="Arial"/>
                <a:cs typeface="Arial"/>
              </a:rPr>
              <a:t>Ref1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sequences of similar length</a:t>
            </a:r>
          </a:p>
          <a:p>
            <a:pPr marL="1601788">
              <a:buFontTx/>
              <a:buNone/>
            </a:pPr>
            <a:r>
              <a:rPr lang="en-US" sz="1800" i="1" dirty="0">
                <a:solidFill>
                  <a:schemeClr val="tx2">
                    <a:lumMod val="20000"/>
                    <a:lumOff val="80000"/>
                  </a:schemeClr>
                </a:solidFill>
                <a:latin typeface="Arial"/>
                <a:cs typeface="Arial"/>
              </a:rPr>
              <a:t>     Ref2 : families of closely related sequences</a:t>
            </a:r>
          </a:p>
          <a:p>
            <a:pPr marL="1601788">
              <a:buFontTx/>
              <a:buNone/>
            </a:pPr>
            <a:r>
              <a:rPr lang="en-US" sz="1800" i="1" dirty="0">
                <a:solidFill>
                  <a:schemeClr val="tx2">
                    <a:lumMod val="20000"/>
                    <a:lumOff val="80000"/>
                  </a:schemeClr>
                </a:solidFill>
                <a:latin typeface="Arial"/>
                <a:cs typeface="Arial"/>
              </a:rPr>
              <a:t>     Ref3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divergent families</a:t>
            </a:r>
          </a:p>
          <a:p>
            <a:pPr marL="1601788">
              <a:buFontTx/>
              <a:buNone/>
            </a:pPr>
            <a:r>
              <a:rPr lang="en-US" sz="1800" i="1" dirty="0">
                <a:solidFill>
                  <a:schemeClr val="tx2">
                    <a:lumMod val="20000"/>
                    <a:lumOff val="80000"/>
                  </a:schemeClr>
                </a:solidFill>
                <a:latin typeface="Arial"/>
                <a:cs typeface="Arial"/>
              </a:rPr>
              <a:t>     Ref4 : sequences with large N/C - terminal extensions</a:t>
            </a:r>
          </a:p>
          <a:p>
            <a:pPr marL="1601788">
              <a:buFontTx/>
              <a:buNone/>
            </a:pPr>
            <a:r>
              <a:rPr lang="en-US" sz="1800" i="1" dirty="0">
                <a:solidFill>
                  <a:schemeClr val="tx2">
                    <a:lumMod val="20000"/>
                    <a:lumOff val="80000"/>
                  </a:schemeClr>
                </a:solidFill>
                <a:latin typeface="Arial"/>
                <a:cs typeface="Arial"/>
              </a:rPr>
              <a:t>     Ref5 : sequences with large internal insertions	</a:t>
            </a:r>
          </a:p>
          <a:p>
            <a:pPr marL="1601788">
              <a:buFontTx/>
              <a:buNone/>
            </a:pPr>
            <a:r>
              <a:rPr lang="en-US" sz="1800" i="1" dirty="0">
                <a:solidFill>
                  <a:schemeClr val="tx2">
                    <a:lumMod val="20000"/>
                    <a:lumOff val="80000"/>
                  </a:schemeClr>
                </a:solidFill>
                <a:latin typeface="Arial"/>
                <a:cs typeface="Arial"/>
              </a:rPr>
              <a:t>	…</a:t>
            </a:r>
          </a:p>
          <a:p>
            <a:endParaRPr lang="en-US" sz="3600"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p:txBody>
      </p:sp>
    </p:spTree>
    <p:extLst>
      <p:ext uri="{BB962C8B-B14F-4D97-AF65-F5344CB8AC3E}">
        <p14:creationId xmlns:p14="http://schemas.microsoft.com/office/powerpoint/2010/main" val="3052962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323439"/>
          </a:xfrm>
          <a:prstGeom prst="rect">
            <a:avLst/>
          </a:prstGeom>
        </p:spPr>
        <p:txBody>
          <a:bodyPr wrap="square">
            <a:spAutoFit/>
          </a:bodyPr>
          <a:lstStyle/>
          <a:p>
            <a:pPr lvl="1" algn="ctr"/>
            <a:r>
              <a:rPr lang="en-US" sz="2800" b="1" dirty="0">
                <a:latin typeface="Arial"/>
                <a:cs typeface="Arial"/>
              </a:rPr>
              <a:t>Testing new methods - Improving methods</a:t>
            </a:r>
          </a:p>
          <a:p>
            <a:pPr lvl="1" algn="ctr"/>
            <a:endParaRPr lang="en-US" b="1" dirty="0">
              <a:latin typeface="Arial"/>
              <a:cs typeface="Arial"/>
            </a:endParaRPr>
          </a:p>
          <a:p>
            <a:pPr lvl="1" algn="ctr"/>
            <a:r>
              <a:rPr lang="en-US" sz="3200" b="1" dirty="0">
                <a:latin typeface="Arial"/>
                <a:cs typeface="Arial"/>
              </a:rPr>
              <a:t>Key words for bioinformatics:</a:t>
            </a:r>
          </a:p>
        </p:txBody>
      </p:sp>
      <p:graphicFrame>
        <p:nvGraphicFramePr>
          <p:cNvPr id="8" name="Diagramma 7"/>
          <p:cNvGraphicFramePr/>
          <p:nvPr>
            <p:extLst>
              <p:ext uri="{D42A27DB-BD31-4B8C-83A1-F6EECF244321}">
                <p14:modId xmlns:p14="http://schemas.microsoft.com/office/powerpoint/2010/main" val="1841051860"/>
              </p:ext>
            </p:extLst>
          </p:nvPr>
        </p:nvGraphicFramePr>
        <p:xfrm>
          <a:off x="583263" y="1232370"/>
          <a:ext cx="7939845" cy="5569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22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077218"/>
          </a:xfrm>
          <a:prstGeom prst="rect">
            <a:avLst/>
          </a:prstGeom>
        </p:spPr>
        <p:txBody>
          <a:bodyPr wrap="square">
            <a:spAutoFit/>
          </a:bodyPr>
          <a:lstStyle/>
          <a:p>
            <a:pPr lvl="1" algn="ctr"/>
            <a:r>
              <a:rPr lang="en-US" sz="2800" b="1" dirty="0">
                <a:latin typeface="Arial"/>
                <a:cs typeface="Arial"/>
              </a:rPr>
              <a:t>Testing new methods - Improving methods</a:t>
            </a:r>
          </a:p>
          <a:p>
            <a:pPr lvl="1" algn="ctr"/>
            <a:r>
              <a:rPr lang="en-US" sz="3600" b="1" dirty="0">
                <a:latin typeface="Arial"/>
                <a:cs typeface="Arial"/>
              </a:rPr>
              <a:t>Competitions</a:t>
            </a:r>
            <a:endParaRPr lang="en-US" sz="5400" b="1" dirty="0">
              <a:latin typeface="Arial"/>
              <a:cs typeface="Arial"/>
            </a:endParaRPr>
          </a:p>
        </p:txBody>
      </p:sp>
      <p:graphicFrame>
        <p:nvGraphicFramePr>
          <p:cNvPr id="2" name="Diagramma 1"/>
          <p:cNvGraphicFramePr/>
          <p:nvPr>
            <p:extLst>
              <p:ext uri="{D42A27DB-BD31-4B8C-83A1-F6EECF244321}">
                <p14:modId xmlns:p14="http://schemas.microsoft.com/office/powerpoint/2010/main" val="744313055"/>
              </p:ext>
            </p:extLst>
          </p:nvPr>
        </p:nvGraphicFramePr>
        <p:xfrm>
          <a:off x="127941" y="1354667"/>
          <a:ext cx="8856133" cy="55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0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reen Shot 2014-09-23 at 1.3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5" y="84680"/>
            <a:ext cx="8778240" cy="3001919"/>
          </a:xfrm>
          <a:prstGeom prst="rect">
            <a:avLst/>
          </a:prstGeom>
          <a:ln>
            <a:noFill/>
          </a:ln>
          <a:effectLst>
            <a:outerShdw blurRad="292100" dist="139700" dir="2700000" algn="tl" rotWithShape="0">
              <a:srgbClr val="333333">
                <a:alpha val="65000"/>
              </a:srgbClr>
            </a:outerShdw>
          </a:effectLst>
        </p:spPr>
      </p:pic>
      <p:pic>
        <p:nvPicPr>
          <p:cNvPr id="2" name="Immagine 1" descr="Screen Shot 2014-09-23 at 1.2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5" y="3194468"/>
            <a:ext cx="8778240" cy="3521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376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14-09-23 at 1.3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 y="1688624"/>
            <a:ext cx="8984068" cy="5063207"/>
          </a:xfrm>
          <a:prstGeom prst="rect">
            <a:avLst/>
          </a:prstGeom>
        </p:spPr>
      </p:pic>
      <p:sp>
        <p:nvSpPr>
          <p:cNvPr id="6" name="Rettangolo 5"/>
          <p:cNvSpPr/>
          <p:nvPr/>
        </p:nvSpPr>
        <p:spPr>
          <a:xfrm>
            <a:off x="103482" y="96503"/>
            <a:ext cx="8880592" cy="1446550"/>
          </a:xfrm>
          <a:prstGeom prst="rect">
            <a:avLst/>
          </a:prstGeom>
        </p:spPr>
        <p:txBody>
          <a:bodyPr wrap="square">
            <a:spAutoFit/>
          </a:bodyPr>
          <a:lstStyle/>
          <a:p>
            <a:pPr lvl="1" algn="ctr"/>
            <a:r>
              <a:rPr lang="en-US" sz="2000" b="1" dirty="0"/>
              <a:t>Critical Assessment of Techniques for Protein Structure Prediction </a:t>
            </a:r>
            <a:r>
              <a:rPr lang="en-US" sz="2400" b="1" dirty="0"/>
              <a:t>(</a:t>
            </a:r>
            <a:r>
              <a:rPr lang="en-US" sz="3200" b="1" dirty="0"/>
              <a:t>CASP</a:t>
            </a:r>
            <a:r>
              <a:rPr lang="en-US" sz="2400" b="1" dirty="0"/>
              <a:t>)</a:t>
            </a:r>
          </a:p>
          <a:p>
            <a:pPr lvl="1" algn="ctr"/>
            <a:r>
              <a:rPr lang="en-US" sz="2800" b="1" dirty="0"/>
              <a:t>Biennial competition in protein structure prediction</a:t>
            </a:r>
          </a:p>
          <a:p>
            <a:pPr lvl="1" algn="ctr"/>
            <a:r>
              <a:rPr lang="ja-JP" altLang="en-US" sz="2800" b="1" dirty="0">
                <a:latin typeface="Arial"/>
              </a:rPr>
              <a:t>“</a:t>
            </a:r>
            <a:r>
              <a:rPr lang="en-US" sz="2800" b="1" dirty="0"/>
              <a:t>world cup</a:t>
            </a:r>
            <a:r>
              <a:rPr lang="ja-JP" altLang="en-US" sz="2800" b="1" dirty="0">
                <a:latin typeface="Arial"/>
              </a:rPr>
              <a:t>”</a:t>
            </a:r>
            <a:r>
              <a:rPr lang="en-US" sz="2800" b="1" dirty="0"/>
              <a:t> of protein structure prediction</a:t>
            </a:r>
          </a:p>
        </p:txBody>
      </p:sp>
    </p:spTree>
    <p:extLst>
      <p:ext uri="{BB962C8B-B14F-4D97-AF65-F5344CB8AC3E}">
        <p14:creationId xmlns:p14="http://schemas.microsoft.com/office/powerpoint/2010/main" val="370733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 Box 2"/>
          <p:cNvSpPr txBox="1">
            <a:spLocks noChangeArrowheads="1"/>
          </p:cNvSpPr>
          <p:nvPr/>
        </p:nvSpPr>
        <p:spPr bwMode="auto">
          <a:xfrm>
            <a:off x="209550" y="6059488"/>
            <a:ext cx="23114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conservation profile</a:t>
            </a:r>
          </a:p>
        </p:txBody>
      </p:sp>
      <p:sp>
        <p:nvSpPr>
          <p:cNvPr id="452611" name="Text Box 3"/>
          <p:cNvSpPr txBox="1">
            <a:spLocks noChangeArrowheads="1"/>
          </p:cNvSpPr>
          <p:nvPr/>
        </p:nvSpPr>
        <p:spPr bwMode="auto">
          <a:xfrm>
            <a:off x="4716463" y="1454150"/>
            <a:ext cx="2111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Tahoma" charset="0"/>
              </a:rPr>
              <a:t>conserved residues</a:t>
            </a:r>
          </a:p>
        </p:txBody>
      </p:sp>
      <p:pic>
        <p:nvPicPr>
          <p:cNvPr id="452612" name="Picture 4"/>
          <p:cNvPicPr>
            <a:picLocks noChangeAspect="1" noChangeArrowheads="1"/>
          </p:cNvPicPr>
          <p:nvPr/>
        </p:nvPicPr>
        <p:blipFill>
          <a:blip r:embed="rId2">
            <a:extLst>
              <a:ext uri="{28A0092B-C50C-407E-A947-70E740481C1C}">
                <a14:useLocalDpi xmlns:a14="http://schemas.microsoft.com/office/drawing/2010/main" val="0"/>
              </a:ext>
            </a:extLst>
          </a:blip>
          <a:srcRect b="10237"/>
          <a:stretch>
            <a:fillRect/>
          </a:stretch>
        </p:blipFill>
        <p:spPr bwMode="auto">
          <a:xfrm>
            <a:off x="211138" y="1887538"/>
            <a:ext cx="8747125" cy="398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52613" name="Line 5"/>
          <p:cNvSpPr>
            <a:spLocks noChangeShapeType="1"/>
          </p:cNvSpPr>
          <p:nvPr/>
        </p:nvSpPr>
        <p:spPr bwMode="auto">
          <a:xfrm flipH="1">
            <a:off x="4359275" y="1785938"/>
            <a:ext cx="1035050" cy="9699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4" name="Line 6"/>
          <p:cNvSpPr>
            <a:spLocks noChangeShapeType="1"/>
          </p:cNvSpPr>
          <p:nvPr/>
        </p:nvSpPr>
        <p:spPr bwMode="auto">
          <a:xfrm>
            <a:off x="5522913" y="1790700"/>
            <a:ext cx="635000" cy="9445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5" name="Line 7"/>
          <p:cNvSpPr>
            <a:spLocks noChangeShapeType="1"/>
          </p:cNvSpPr>
          <p:nvPr/>
        </p:nvSpPr>
        <p:spPr bwMode="auto">
          <a:xfrm flipV="1">
            <a:off x="2079625" y="4838700"/>
            <a:ext cx="6548438" cy="12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6" name="Rectangle 8"/>
          <p:cNvSpPr>
            <a:spLocks noChangeArrowheads="1"/>
          </p:cNvSpPr>
          <p:nvPr/>
        </p:nvSpPr>
        <p:spPr bwMode="auto">
          <a:xfrm>
            <a:off x="2857500" y="4818063"/>
            <a:ext cx="484188" cy="85725"/>
          </a:xfrm>
          <a:prstGeom prst="rect">
            <a:avLst/>
          </a:prstGeom>
          <a:solidFill>
            <a:srgbClr val="FF2E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7" name="Rectangle 9"/>
          <p:cNvSpPr>
            <a:spLocks noChangeArrowheads="1"/>
          </p:cNvSpPr>
          <p:nvPr/>
        </p:nvSpPr>
        <p:spPr bwMode="auto">
          <a:xfrm>
            <a:off x="7789863" y="4795838"/>
            <a:ext cx="720725" cy="85725"/>
          </a:xfrm>
          <a:prstGeom prst="rect">
            <a:avLst/>
          </a:prstGeom>
          <a:solidFill>
            <a:srgbClr val="FF2E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8" name="AutoShape 10"/>
          <p:cNvSpPr>
            <a:spLocks noChangeArrowheads="1"/>
          </p:cNvSpPr>
          <p:nvPr/>
        </p:nvSpPr>
        <p:spPr bwMode="auto">
          <a:xfrm>
            <a:off x="4048125" y="4787900"/>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9" name="AutoShape 11"/>
          <p:cNvSpPr>
            <a:spLocks noChangeArrowheads="1"/>
          </p:cNvSpPr>
          <p:nvPr/>
        </p:nvSpPr>
        <p:spPr bwMode="auto">
          <a:xfrm>
            <a:off x="5019675" y="4791075"/>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0" name="AutoShape 12"/>
          <p:cNvSpPr>
            <a:spLocks noChangeArrowheads="1"/>
          </p:cNvSpPr>
          <p:nvPr/>
        </p:nvSpPr>
        <p:spPr bwMode="auto">
          <a:xfrm>
            <a:off x="6119813" y="4794250"/>
            <a:ext cx="150812"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1" name="AutoShape 13"/>
          <p:cNvSpPr>
            <a:spLocks noChangeArrowheads="1"/>
          </p:cNvSpPr>
          <p:nvPr/>
        </p:nvSpPr>
        <p:spPr bwMode="auto">
          <a:xfrm>
            <a:off x="6969125" y="4797425"/>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2" name="AutoShape 14"/>
          <p:cNvSpPr>
            <a:spLocks noChangeArrowheads="1"/>
          </p:cNvSpPr>
          <p:nvPr/>
        </p:nvSpPr>
        <p:spPr bwMode="auto">
          <a:xfrm>
            <a:off x="7518400" y="4800600"/>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3" name="Line 15"/>
          <p:cNvSpPr>
            <a:spLocks noChangeShapeType="1"/>
          </p:cNvSpPr>
          <p:nvPr/>
        </p:nvSpPr>
        <p:spPr bwMode="auto">
          <a:xfrm flipV="1">
            <a:off x="1320800" y="5610225"/>
            <a:ext cx="946150" cy="47307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4" name="Text Box 16"/>
          <p:cNvSpPr txBox="1">
            <a:spLocks noChangeArrowheads="1"/>
          </p:cNvSpPr>
          <p:nvPr/>
        </p:nvSpPr>
        <p:spPr bwMode="auto">
          <a:xfrm>
            <a:off x="6032500" y="5945188"/>
            <a:ext cx="23161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secondary structure</a:t>
            </a:r>
          </a:p>
        </p:txBody>
      </p:sp>
      <p:sp>
        <p:nvSpPr>
          <p:cNvPr id="452625" name="Line 17"/>
          <p:cNvSpPr>
            <a:spLocks noChangeShapeType="1"/>
          </p:cNvSpPr>
          <p:nvPr/>
        </p:nvSpPr>
        <p:spPr bwMode="auto">
          <a:xfrm flipH="1" flipV="1">
            <a:off x="6191250" y="4891088"/>
            <a:ext cx="673100" cy="10842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6" name="Line 18"/>
          <p:cNvSpPr>
            <a:spLocks noChangeShapeType="1"/>
          </p:cNvSpPr>
          <p:nvPr/>
        </p:nvSpPr>
        <p:spPr bwMode="auto">
          <a:xfrm flipV="1">
            <a:off x="7029450" y="4919663"/>
            <a:ext cx="1058863" cy="10350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7" name="Line 19"/>
          <p:cNvSpPr>
            <a:spLocks noChangeShapeType="1"/>
          </p:cNvSpPr>
          <p:nvPr/>
        </p:nvSpPr>
        <p:spPr bwMode="auto">
          <a:xfrm flipH="1">
            <a:off x="2968625" y="1789113"/>
            <a:ext cx="2268538" cy="9572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65253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txBox="1">
            <a:spLocks noChangeArrowheads="1"/>
          </p:cNvSpPr>
          <p:nvPr/>
        </p:nvSpPr>
        <p:spPr bwMode="auto">
          <a:xfrm>
            <a:off x="-36513" y="-26988"/>
            <a:ext cx="8229601"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a:solidFill>
                  <a:srgbClr val="008000"/>
                </a:solidFill>
              </a:rPr>
              <a:t>Allineamento multiplo di sequenze</a:t>
            </a:r>
          </a:p>
        </p:txBody>
      </p:sp>
      <p:sp>
        <p:nvSpPr>
          <p:cNvPr id="74754" name="Rettangolo 2"/>
          <p:cNvSpPr>
            <a:spLocks noChangeArrowheads="1"/>
          </p:cNvSpPr>
          <p:nvPr/>
        </p:nvSpPr>
        <p:spPr bwMode="auto">
          <a:xfrm>
            <a:off x="179388" y="1052513"/>
            <a:ext cx="8748712" cy="5262562"/>
          </a:xfrm>
          <a:prstGeom prst="rect">
            <a:avLst/>
          </a:prstGeom>
          <a:solidFill>
            <a:srgbClr val="CBFFA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1400"/>
              <a:t>&gt;Hs_jun-B</a:t>
            </a:r>
          </a:p>
          <a:p>
            <a:r>
              <a:rPr lang="it-IT" sz="1400"/>
              <a:t>MCTKMEQPFYHDDSYTATGYGRAPGGLSLHDYKLLKPSLAVNLADPYRSLKAPGARGPGPEGGGGGSYFS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&gt;Pt</a:t>
            </a:r>
          </a:p>
          <a:p>
            <a:r>
              <a:rPr lang="it-IT" sz="1400"/>
              <a:t>MCTKMEQPFYHDDSYTTTGYGRAPGGLSLHDYKLLKPSLAVNLADPYRSLKAPGARGPGPEGGGGGSYFS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&gt;Bt</a:t>
            </a:r>
          </a:p>
          <a:p>
            <a:r>
              <a:rPr lang="it-IT" sz="1400"/>
              <a:t>MCTKMEQPFYHDDSYAAAGYGRTPGGLSLHDYKLLKPSLALNLSDPYRNLKAPGARGPGPEGNGGGSYFS</a:t>
            </a:r>
          </a:p>
          <a:p>
            <a:r>
              <a:rPr lang="it-IT" sz="1400"/>
              <a:t>SQGSDTGASLKLASSELERLIVPNSNGVITTTPTPPGQYFYPRGGGSGGGAGGAGGGVTEEQEGFADGFV</a:t>
            </a:r>
          </a:p>
          <a:p>
            <a:r>
              <a:rPr lang="it-IT" sz="1400"/>
              <a:t>KALDDLHKMNHVTPPNVSLGASGGPPAGPGGVYAGPEPPPVYTNLSSYSPASAPSGGAGAAVGTGSSYPT</a:t>
            </a:r>
          </a:p>
          <a:p>
            <a:r>
              <a:rPr lang="it-IT" sz="1400"/>
              <a:t>ATISYLPHAPPFAGGHPAQLGLGRGASAFKEEPQTVPEARSRDATPPVSPINMEDQERIKVERKRLRNRL</a:t>
            </a:r>
          </a:p>
          <a:p>
            <a:r>
              <a:rPr lang="it-IT" sz="1400"/>
              <a:t>AATKCRKRKLERIARLEDKVKTLKAENAGLSSTAGLLREQVAQLKQKVMTHVSNGCQLLLGVKGHAF</a:t>
            </a:r>
          </a:p>
          <a:p>
            <a:r>
              <a:rPr lang="it-IT" sz="1400"/>
              <a:t>&gt;Clf</a:t>
            </a:r>
          </a:p>
          <a:p>
            <a:r>
              <a:rPr lang="it-IT" sz="1400"/>
              <a:t>MCTKMEQPFYHDDSYAAAGYGRAPGGLSLHDYKLLKPSLALNLADPYRSLKAPGARGPGPEGSGGSSYFS</a:t>
            </a:r>
          </a:p>
          <a:p>
            <a:r>
              <a:rPr lang="it-IT" sz="1400"/>
              <a:t>GQGSDTGASLKLASSELERLIVPNSNGVITTTPTPPGQYFYPRGGGSGGGAGGAGGGVTEEQEGFADGFV</a:t>
            </a:r>
          </a:p>
          <a:p>
            <a:r>
              <a:rPr lang="it-IT" sz="1400"/>
              <a:t>KALDDLHKMNHVTPPNVSLGASSGPPAGPGGVYAGPEPPPVYTNLNSYSPASAPSGGAGAAVGTGSSYPT</a:t>
            </a:r>
          </a:p>
          <a:p>
            <a:r>
              <a:rPr lang="it-IT" sz="1400"/>
              <a:t>ATISYLPHAPPFAGGHPAQLGLGRGASTFKEEPQTVPEARSRDATPPVSPINMEDQERIKVERKRLRNRL</a:t>
            </a:r>
          </a:p>
          <a:p>
            <a:r>
              <a:rPr lang="it-IT" sz="1400"/>
              <a:t>AATKCRKRKLERIARLEDKVKTLKAENAGLSSTAGLLREQVAQLKQKVMTHVSNGCQLLLGVKGHAF</a:t>
            </a:r>
          </a:p>
        </p:txBody>
      </p:sp>
    </p:spTree>
    <p:extLst>
      <p:ext uri="{BB962C8B-B14F-4D97-AF65-F5344CB8AC3E}">
        <p14:creationId xmlns:p14="http://schemas.microsoft.com/office/powerpoint/2010/main" val="387559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xfrm>
            <a:off x="879475" y="331788"/>
            <a:ext cx="8229600" cy="649287"/>
          </a:xfrm>
          <a:noFill/>
        </p:spPr>
        <p:txBody>
          <a:bodyPr/>
          <a:lstStyle/>
          <a:p>
            <a:pPr algn="r">
              <a:spcBef>
                <a:spcPct val="0"/>
              </a:spcBef>
              <a:buFontTx/>
              <a:buNone/>
            </a:pPr>
            <a:r>
              <a:rPr lang="it-IT" b="1">
                <a:solidFill>
                  <a:srgbClr val="0000DC"/>
                </a:solidFill>
                <a:latin typeface="Arial" charset="0"/>
              </a:rPr>
              <a:t>Clustal Omega</a:t>
            </a:r>
          </a:p>
          <a:p>
            <a:pPr algn="r">
              <a:spcBef>
                <a:spcPct val="0"/>
              </a:spcBef>
              <a:buFontTx/>
              <a:buNone/>
            </a:pPr>
            <a:endParaRPr lang="it-IT">
              <a:solidFill>
                <a:srgbClr val="0000DC"/>
              </a:solidFill>
              <a:latin typeface="Arial" charset="0"/>
              <a:cs typeface="ＭＳ Ｐゴシック" charset="0"/>
            </a:endParaRPr>
          </a:p>
        </p:txBody>
      </p:sp>
      <p:sp>
        <p:nvSpPr>
          <p:cNvPr id="75778" name="Rectangle 2"/>
          <p:cNvSpPr txBox="1">
            <a:spLocks noChangeArrowheads="1"/>
          </p:cNvSpPr>
          <p:nvPr/>
        </p:nvSpPr>
        <p:spPr bwMode="auto">
          <a:xfrm>
            <a:off x="-36513" y="-26988"/>
            <a:ext cx="8229601"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a:solidFill>
                  <a:srgbClr val="008000"/>
                </a:solidFill>
              </a:rPr>
              <a:t>Allineamento multiplo di sequenze</a:t>
            </a:r>
          </a:p>
        </p:txBody>
      </p:sp>
      <p:pic>
        <p:nvPicPr>
          <p:cNvPr id="75779" name="Immagine 1" descr="Screen Shot 2014-02-25 at 11.59.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4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28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magine 6"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l="-1865" t="-29" r="1865" b="69910"/>
          <a:stretch>
            <a:fillRect/>
          </a:stretch>
        </p:blipFill>
        <p:spPr bwMode="auto">
          <a:xfrm>
            <a:off x="-36513" y="33338"/>
            <a:ext cx="5256213" cy="219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2" name="Immagine 2"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t="31903"/>
          <a:stretch>
            <a:fillRect/>
          </a:stretch>
        </p:blipFill>
        <p:spPr bwMode="auto">
          <a:xfrm>
            <a:off x="3059113" y="1096963"/>
            <a:ext cx="5976937" cy="563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5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circolare in giù 11"/>
          <p:cNvSpPr/>
          <p:nvPr/>
        </p:nvSpPr>
        <p:spPr>
          <a:xfrm rot="4527811">
            <a:off x="1256074" y="2191119"/>
            <a:ext cx="3355259" cy="1751608"/>
          </a:xfrm>
          <a:prstGeom prst="curvedDownArrow">
            <a:avLst/>
          </a:prstGeom>
          <a:solidFill>
            <a:srgbClr val="00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0" name="Freccia circolare in giù 9"/>
          <p:cNvSpPr/>
          <p:nvPr/>
        </p:nvSpPr>
        <p:spPr>
          <a:xfrm rot="2299111">
            <a:off x="1896290" y="2047726"/>
            <a:ext cx="3355259" cy="1751608"/>
          </a:xfrm>
          <a:prstGeom prst="curved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1" name="CasellaDiTesto 7"/>
          <p:cNvSpPr txBox="1">
            <a:spLocks noChangeArrowheads="1"/>
          </p:cNvSpPr>
          <p:nvPr/>
        </p:nvSpPr>
        <p:spPr bwMode="auto">
          <a:xfrm rot="1546144">
            <a:off x="3083238" y="5333482"/>
            <a:ext cx="579869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Predizione della struttura delle proteine</a:t>
            </a:r>
          </a:p>
        </p:txBody>
      </p:sp>
      <p:sp>
        <p:nvSpPr>
          <p:cNvPr id="8" name="Freccia circolare in giù 7"/>
          <p:cNvSpPr/>
          <p:nvPr/>
        </p:nvSpPr>
        <p:spPr>
          <a:xfrm rot="1808346">
            <a:off x="2880695" y="1620413"/>
            <a:ext cx="3355259" cy="1751608"/>
          </a:xfrm>
          <a:prstGeom prst="curved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6" name="Immagine 3" descr="Screen Shot 2014-02-25 at 11.59.2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81279">
            <a:off x="5996312" y="294993"/>
            <a:ext cx="3281937" cy="18728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5" name="Freccia circolare in giù 4"/>
          <p:cNvSpPr/>
          <p:nvPr/>
        </p:nvSpPr>
        <p:spPr>
          <a:xfrm rot="767147">
            <a:off x="3189644" y="633598"/>
            <a:ext cx="3355259" cy="175160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8" name="Immagine 5" descr="Screen Shot 2014-02-25 at 11.58.31 AM.png"/>
          <p:cNvPicPr>
            <a:picLocks noChangeAspect="1"/>
          </p:cNvPicPr>
          <p:nvPr/>
        </p:nvPicPr>
        <p:blipFill>
          <a:blip r:embed="rId3">
            <a:extLst>
              <a:ext uri="{28A0092B-C50C-407E-A947-70E740481C1C}">
                <a14:useLocalDpi xmlns:a14="http://schemas.microsoft.com/office/drawing/2010/main" val="0"/>
              </a:ext>
            </a:extLst>
          </a:blip>
          <a:srcRect t="31903"/>
          <a:stretch>
            <a:fillRect/>
          </a:stretch>
        </p:blipFill>
        <p:spPr bwMode="auto">
          <a:xfrm>
            <a:off x="107950" y="30162"/>
            <a:ext cx="3702050" cy="3491043"/>
          </a:xfrm>
          <a:prstGeom prst="rect">
            <a:avLst/>
          </a:prstGeom>
          <a:noFill/>
          <a:ln w="190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pic>
      <p:sp>
        <p:nvSpPr>
          <p:cNvPr id="77829" name="CasellaDiTesto 7"/>
          <p:cNvSpPr txBox="1">
            <a:spLocks noChangeArrowheads="1"/>
          </p:cNvSpPr>
          <p:nvPr/>
        </p:nvSpPr>
        <p:spPr bwMode="auto">
          <a:xfrm rot="-611735">
            <a:off x="5622958" y="2364665"/>
            <a:ext cx="287972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Ricostruzione Albero filogenetico</a:t>
            </a:r>
          </a:p>
        </p:txBody>
      </p:sp>
      <p:sp>
        <p:nvSpPr>
          <p:cNvPr id="9" name="CasellaDiTesto 7"/>
          <p:cNvSpPr txBox="1">
            <a:spLocks noChangeArrowheads="1"/>
          </p:cNvSpPr>
          <p:nvPr/>
        </p:nvSpPr>
        <p:spPr bwMode="auto">
          <a:xfrm rot="562597">
            <a:off x="4672478" y="4268536"/>
            <a:ext cx="43005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Motivi di sequenza conservati</a:t>
            </a:r>
          </a:p>
        </p:txBody>
      </p:sp>
      <p:sp>
        <p:nvSpPr>
          <p:cNvPr id="13" name="CasellaDiTesto 7"/>
          <p:cNvSpPr txBox="1">
            <a:spLocks noChangeArrowheads="1"/>
          </p:cNvSpPr>
          <p:nvPr/>
        </p:nvSpPr>
        <p:spPr bwMode="auto">
          <a:xfrm rot="301878">
            <a:off x="1764251" y="4633430"/>
            <a:ext cx="579869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4000" dirty="0">
                <a:solidFill>
                  <a:srgbClr val="0000DC"/>
                </a:solidFill>
              </a:rPr>
              <a:t>…</a:t>
            </a:r>
          </a:p>
        </p:txBody>
      </p:sp>
    </p:spTree>
    <p:extLst>
      <p:ext uri="{BB962C8B-B14F-4D97-AF65-F5344CB8AC3E}">
        <p14:creationId xmlns:p14="http://schemas.microsoft.com/office/powerpoint/2010/main" val="30625655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2389</TotalTime>
  <Words>3404</Words>
  <Application>Microsoft Macintosh PowerPoint</Application>
  <PresentationFormat>On-screen Show (4:3)</PresentationFormat>
  <Paragraphs>542</Paragraphs>
  <Slides>46</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60" baseType="lpstr">
      <vt:lpstr>ＭＳ Ｐゴシック</vt:lpstr>
      <vt:lpstr>msgothic</vt:lpstr>
      <vt:lpstr>Arial</vt:lpstr>
      <vt:lpstr>Calibri</vt:lpstr>
      <vt:lpstr>Comic Sans MS</vt:lpstr>
      <vt:lpstr>Courier New</vt:lpstr>
      <vt:lpstr>Tahoma</vt:lpstr>
      <vt:lpstr>Times</vt:lpstr>
      <vt:lpstr>Times New Roman</vt:lpstr>
      <vt:lpstr>Verdana</vt:lpstr>
      <vt:lpstr>Wingdings</vt:lpstr>
      <vt:lpstr>Tema di Office</vt:lpstr>
      <vt:lpstr>Image Bitmap</vt:lpstr>
      <vt:lpstr>Graphique Microsoft Excel</vt:lpstr>
      <vt:lpstr>A.A. 2021-2022 CORSO DI METODI MOLECOLARI E BIOINFORMATICA per il CLM in BIOLOGIA EVOLUZIONISTICA Scuola di Scienze, Università di Padova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OPTIMAL MULTIPLE ALIGNMENT</vt:lpstr>
      <vt:lpstr>OPTIMAL MULTIPLE ALIGNMENT is computationally demanding both in terms of time and memory requirements</vt:lpstr>
      <vt:lpstr>ALGORITMI PER ALLINEAMENTO MULTIPLO</vt:lpstr>
      <vt:lpstr>STEPS IN MULTIPLE ALIGNMENT</vt:lpstr>
      <vt:lpstr>STEPS IN MULTIPLE ALIGNMENT</vt:lpstr>
      <vt:lpstr>STEPS IN MULTIPLE ALIGNMENT</vt:lpstr>
      <vt:lpstr>STEPS IN MULTIPLE ALIGNMENT</vt:lpstr>
      <vt:lpstr>UN ALGORITMO CLASSICO: ClustalW</vt:lpstr>
      <vt:lpstr>PowerPoint Presentation</vt:lpstr>
      <vt:lpstr>UN ALGORITMO CLASSICO: ClustalW  LIMITI</vt:lpstr>
      <vt:lpstr>PowerPoint Presentation</vt:lpstr>
      <vt:lpstr>PowerPoint Presentation</vt:lpstr>
      <vt:lpstr>Clustal Omega</vt:lpstr>
      <vt:lpstr>PowerPoint Presentation</vt:lpstr>
      <vt:lpstr>PowerPoint Presentation</vt:lpstr>
      <vt:lpstr>PowerPoint Presentation</vt:lpstr>
      <vt:lpstr>PRINCIPIO DELLA COERENZA</vt:lpstr>
      <vt:lpstr> T-coffee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Combining Many MSAs into ONE</vt:lpstr>
      <vt:lpstr>WHERE TO TRUST YOUR ALIGNMENTS</vt:lpstr>
      <vt:lpstr>PowerPoint Presentation</vt:lpstr>
      <vt:lpstr>PowerPoint Presentation</vt:lpstr>
      <vt:lpstr>PowerPoint Presentation</vt:lpstr>
      <vt:lpstr>PowerPoint Presentation</vt:lpstr>
      <vt:lpstr>PowerPoint Presentation</vt:lpstr>
      <vt:lpstr>PowerPoint Presentation</vt:lpstr>
    </vt:vector>
  </TitlesOfParts>
  <Company>Università di Padova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2014-2015 CORSO BIOINFORMATICA 2  LM in BIOLOGIA EVOLUZIONISTICA Scuola di Scienze, Università di Padova  Docenti: Dr. Giorgio Valle  Dr. Stefania Bortoluzzi  </dc:title>
  <dc:creator>Stefania Bortoluzzi</dc:creator>
  <cp:lastModifiedBy>Microsoft Office User</cp:lastModifiedBy>
  <cp:revision>78</cp:revision>
  <cp:lastPrinted>2015-10-27T16:31:14Z</cp:lastPrinted>
  <dcterms:created xsi:type="dcterms:W3CDTF">2014-09-10T13:59:02Z</dcterms:created>
  <dcterms:modified xsi:type="dcterms:W3CDTF">2021-09-28T12:54:32Z</dcterms:modified>
</cp:coreProperties>
</file>