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notesSlides/notesSlide8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sldIdLst>
    <p:sldId id="256" r:id="rId2"/>
    <p:sldId id="262" r:id="rId3"/>
    <p:sldId id="267" r:id="rId4"/>
    <p:sldId id="358" r:id="rId5"/>
    <p:sldId id="270" r:id="rId6"/>
    <p:sldId id="376" r:id="rId7"/>
    <p:sldId id="271" r:id="rId8"/>
    <p:sldId id="272" r:id="rId9"/>
    <p:sldId id="273" r:id="rId10"/>
    <p:sldId id="397" r:id="rId11"/>
    <p:sldId id="275" r:id="rId12"/>
    <p:sldId id="298" r:id="rId13"/>
    <p:sldId id="384" r:id="rId14"/>
    <p:sldId id="339" r:id="rId15"/>
    <p:sldId id="340" r:id="rId16"/>
    <p:sldId id="276" r:id="rId17"/>
    <p:sldId id="354" r:id="rId18"/>
    <p:sldId id="279" r:id="rId19"/>
    <p:sldId id="382" r:id="rId20"/>
    <p:sldId id="278" r:id="rId21"/>
    <p:sldId id="383" r:id="rId22"/>
    <p:sldId id="280" r:id="rId23"/>
    <p:sldId id="281" r:id="rId24"/>
    <p:sldId id="386" r:id="rId25"/>
    <p:sldId id="369" r:id="rId26"/>
    <p:sldId id="370" r:id="rId27"/>
    <p:sldId id="371" r:id="rId28"/>
    <p:sldId id="378" r:id="rId29"/>
    <p:sldId id="385" r:id="rId30"/>
    <p:sldId id="388" r:id="rId31"/>
    <p:sldId id="398" r:id="rId32"/>
    <p:sldId id="390" r:id="rId33"/>
    <p:sldId id="399" r:id="rId34"/>
    <p:sldId id="379" r:id="rId35"/>
    <p:sldId id="380" r:id="rId36"/>
    <p:sldId id="400" r:id="rId37"/>
    <p:sldId id="282" r:id="rId38"/>
    <p:sldId id="368" r:id="rId39"/>
    <p:sldId id="391" r:id="rId40"/>
    <p:sldId id="283" r:id="rId41"/>
    <p:sldId id="284" r:id="rId42"/>
    <p:sldId id="286" r:id="rId43"/>
    <p:sldId id="359" r:id="rId44"/>
    <p:sldId id="373" r:id="rId45"/>
    <p:sldId id="375" r:id="rId46"/>
    <p:sldId id="374" r:id="rId47"/>
    <p:sldId id="360" r:id="rId48"/>
    <p:sldId id="361" r:id="rId49"/>
    <p:sldId id="362" r:id="rId50"/>
    <p:sldId id="364" r:id="rId51"/>
    <p:sldId id="365" r:id="rId52"/>
    <p:sldId id="402" r:id="rId53"/>
    <p:sldId id="292" r:id="rId54"/>
    <p:sldId id="293" r:id="rId55"/>
    <p:sldId id="294" r:id="rId56"/>
    <p:sldId id="295" r:id="rId57"/>
    <p:sldId id="355" r:id="rId58"/>
    <p:sldId id="296" r:id="rId59"/>
    <p:sldId id="297" r:id="rId60"/>
    <p:sldId id="395" r:id="rId61"/>
    <p:sldId id="394" r:id="rId62"/>
    <p:sldId id="393" r:id="rId63"/>
    <p:sldId id="311" r:id="rId64"/>
    <p:sldId id="401" r:id="rId65"/>
    <p:sldId id="356" r:id="rId66"/>
    <p:sldId id="312" r:id="rId67"/>
    <p:sldId id="366" r:id="rId68"/>
    <p:sldId id="367" r:id="rId69"/>
    <p:sldId id="396" r:id="rId70"/>
    <p:sldId id="403" r:id="rId7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3985"/>
  </p:normalViewPr>
  <p:slideViewPr>
    <p:cSldViewPr>
      <p:cViewPr varScale="1">
        <p:scale>
          <a:sx n="103" d="100"/>
          <a:sy n="103" d="100"/>
        </p:scale>
        <p:origin x="2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8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40893-9294-0849-BDCD-380C02803EC0}" type="doc">
      <dgm:prSet loTypeId="urn:microsoft.com/office/officeart/2005/8/layout/vProcess5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625587C0-5D64-6847-BA5C-D6CA5CF9C834}">
      <dgm:prSet phldrT="[Testo]"/>
      <dgm:spPr>
        <a:solidFill>
          <a:srgbClr val="008000"/>
        </a:solidFill>
      </dgm:spPr>
      <dgm:t>
        <a:bodyPr/>
        <a:lstStyle/>
        <a:p>
          <a:pPr algn="ctr"/>
          <a:r>
            <a:rPr lang="en-US" dirty="0" err="1"/>
            <a:t>Caratterizzazione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struttura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soluzione</a:t>
          </a:r>
          <a:r>
            <a:rPr lang="en-US" dirty="0"/>
            <a:t> </a:t>
          </a:r>
          <a:r>
            <a:rPr lang="en-US" dirty="0" err="1"/>
            <a:t>ottima</a:t>
          </a:r>
          <a:r>
            <a:rPr lang="en-US" dirty="0"/>
            <a:t> </a:t>
          </a:r>
          <a:endParaRPr lang="it-IT" dirty="0"/>
        </a:p>
      </dgm:t>
    </dgm:pt>
    <dgm:pt modelId="{B7A36617-BBF2-BB44-ACCD-39582E968D49}" type="parTrans" cxnId="{365B8631-C087-2D4D-833F-463A093E5932}">
      <dgm:prSet/>
      <dgm:spPr/>
      <dgm:t>
        <a:bodyPr/>
        <a:lstStyle/>
        <a:p>
          <a:pPr algn="ctr"/>
          <a:endParaRPr lang="it-IT"/>
        </a:p>
      </dgm:t>
    </dgm:pt>
    <dgm:pt modelId="{3A420028-CC6C-B946-8952-0BB888CE8B55}" type="sibTrans" cxnId="{365B8631-C087-2D4D-833F-463A093E5932}">
      <dgm:prSet/>
      <dgm:spPr>
        <a:solidFill>
          <a:schemeClr val="tx1">
            <a:alpha val="75000"/>
          </a:schemeClr>
        </a:solidFill>
      </dgm:spPr>
      <dgm:t>
        <a:bodyPr/>
        <a:lstStyle/>
        <a:p>
          <a:pPr algn="ctr"/>
          <a:endParaRPr lang="it-IT"/>
        </a:p>
      </dgm:t>
    </dgm:pt>
    <dgm:pt modelId="{416F0201-B9B0-2C49-BE60-D438B9BFAA99}">
      <dgm:prSet phldrT="[Testo]"/>
      <dgm:spPr>
        <a:solidFill>
          <a:srgbClr val="008080"/>
        </a:solidFill>
      </dgm:spPr>
      <dgm:t>
        <a:bodyPr/>
        <a:lstStyle/>
        <a:p>
          <a:pPr algn="ctr"/>
          <a:r>
            <a:rPr lang="en-US" dirty="0" err="1"/>
            <a:t>Definizione</a:t>
          </a:r>
          <a:r>
            <a:rPr lang="en-US" dirty="0"/>
            <a:t> </a:t>
          </a:r>
          <a:r>
            <a:rPr lang="en-US" dirty="0" err="1"/>
            <a:t>ricorsiva</a:t>
          </a:r>
          <a:r>
            <a:rPr lang="en-US" dirty="0"/>
            <a:t> del </a:t>
          </a:r>
          <a:r>
            <a:rPr lang="en-US" i="1" dirty="0" err="1"/>
            <a:t>valore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soluzione</a:t>
          </a:r>
          <a:r>
            <a:rPr lang="en-US" dirty="0"/>
            <a:t> </a:t>
          </a:r>
          <a:r>
            <a:rPr lang="en-US" dirty="0" err="1"/>
            <a:t>ottima</a:t>
          </a:r>
          <a:endParaRPr lang="it-IT" dirty="0"/>
        </a:p>
      </dgm:t>
    </dgm:pt>
    <dgm:pt modelId="{43F0B4D0-8171-234C-A4DA-162E78CB11F4}" type="parTrans" cxnId="{799212C5-C097-384E-91E7-64611FD6B5CB}">
      <dgm:prSet/>
      <dgm:spPr/>
      <dgm:t>
        <a:bodyPr/>
        <a:lstStyle/>
        <a:p>
          <a:pPr algn="ctr"/>
          <a:endParaRPr lang="it-IT"/>
        </a:p>
      </dgm:t>
    </dgm:pt>
    <dgm:pt modelId="{0AD6C9BF-3B71-704A-B24A-FE5428E25289}" type="sibTrans" cxnId="{799212C5-C097-384E-91E7-64611FD6B5CB}">
      <dgm:prSet/>
      <dgm:spPr>
        <a:solidFill>
          <a:schemeClr val="tx1">
            <a:alpha val="75000"/>
          </a:schemeClr>
        </a:solidFill>
      </dgm:spPr>
      <dgm:t>
        <a:bodyPr/>
        <a:lstStyle/>
        <a:p>
          <a:pPr algn="ctr"/>
          <a:endParaRPr lang="it-IT"/>
        </a:p>
      </dgm:t>
    </dgm:pt>
    <dgm:pt modelId="{3F05AEAB-4AEE-004D-9F12-4A386357C2B8}">
      <dgm:prSet phldrT="[Testo]"/>
      <dgm:spPr>
        <a:solidFill>
          <a:srgbClr val="0000FF"/>
        </a:solidFill>
      </dgm:spPr>
      <dgm:t>
        <a:bodyPr/>
        <a:lstStyle/>
        <a:p>
          <a:pPr algn="ctr"/>
          <a:r>
            <a:rPr lang="en-US" dirty="0" err="1"/>
            <a:t>Calcolo</a:t>
          </a:r>
          <a:r>
            <a:rPr lang="en-US" dirty="0"/>
            <a:t> </a:t>
          </a:r>
          <a:r>
            <a:rPr lang="en-US" dirty="0" err="1"/>
            <a:t>iterativo</a:t>
          </a:r>
          <a:r>
            <a:rPr lang="en-US" dirty="0"/>
            <a:t> del </a:t>
          </a:r>
          <a:r>
            <a:rPr lang="en-US" i="1" dirty="0" err="1"/>
            <a:t>valore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soluzione</a:t>
          </a:r>
          <a:r>
            <a:rPr lang="en-US" dirty="0"/>
            <a:t> </a:t>
          </a:r>
          <a:r>
            <a:rPr lang="en-US" dirty="0" err="1"/>
            <a:t>ottima</a:t>
          </a:r>
          <a:r>
            <a:rPr lang="en-US" dirty="0"/>
            <a:t> </a:t>
          </a:r>
          <a:r>
            <a:rPr lang="en-US" dirty="0" err="1"/>
            <a:t>mediante</a:t>
          </a:r>
          <a:r>
            <a:rPr lang="en-US" dirty="0"/>
            <a:t> </a:t>
          </a:r>
          <a:r>
            <a:rPr lang="it-IT" dirty="0"/>
            <a:t>una strategia bottom-up</a:t>
          </a:r>
        </a:p>
      </dgm:t>
    </dgm:pt>
    <dgm:pt modelId="{C673F9E6-5960-FF43-A801-3DA54ECE8886}" type="parTrans" cxnId="{06C733BC-6B2B-F24B-BA18-5D57B1D61A5B}">
      <dgm:prSet/>
      <dgm:spPr/>
      <dgm:t>
        <a:bodyPr/>
        <a:lstStyle/>
        <a:p>
          <a:pPr algn="ctr"/>
          <a:endParaRPr lang="it-IT"/>
        </a:p>
      </dgm:t>
    </dgm:pt>
    <dgm:pt modelId="{E562462D-20DA-5140-AFF7-04E237626A9B}" type="sibTrans" cxnId="{06C733BC-6B2B-F24B-BA18-5D57B1D61A5B}">
      <dgm:prSet/>
      <dgm:spPr>
        <a:solidFill>
          <a:schemeClr val="tx1">
            <a:alpha val="75000"/>
          </a:schemeClr>
        </a:solidFill>
      </dgm:spPr>
      <dgm:t>
        <a:bodyPr/>
        <a:lstStyle/>
        <a:p>
          <a:pPr algn="ctr"/>
          <a:endParaRPr lang="it-IT"/>
        </a:p>
      </dgm:t>
    </dgm:pt>
    <dgm:pt modelId="{C33C0211-906F-3D43-9E4B-681E9E49AA6D}">
      <dgm:prSet/>
      <dgm:spPr>
        <a:solidFill>
          <a:srgbClr val="660066"/>
        </a:solidFill>
      </dgm:spPr>
      <dgm:t>
        <a:bodyPr/>
        <a:lstStyle/>
        <a:p>
          <a:pPr algn="ctr"/>
          <a:r>
            <a:rPr lang="en-US" dirty="0" err="1"/>
            <a:t>Costruzione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soluzione</a:t>
          </a:r>
          <a:r>
            <a:rPr lang="en-US" dirty="0"/>
            <a:t> </a:t>
          </a:r>
          <a:r>
            <a:rPr lang="en-US" dirty="0" err="1"/>
            <a:t>ottima</a:t>
          </a:r>
          <a:r>
            <a:rPr lang="en-US" dirty="0"/>
            <a:t> a </a:t>
          </a:r>
          <a:r>
            <a:rPr lang="en-US" dirty="0" err="1"/>
            <a:t>partire</a:t>
          </a:r>
          <a:r>
            <a:rPr lang="en-US" dirty="0"/>
            <a:t> dal </a:t>
          </a:r>
          <a:r>
            <a:rPr lang="en-US" dirty="0" err="1"/>
            <a:t>valore</a:t>
          </a:r>
          <a:r>
            <a:rPr lang="en-US" dirty="0"/>
            <a:t> </a:t>
          </a:r>
          <a:r>
            <a:rPr lang="en-US" dirty="0" err="1"/>
            <a:t>calcolato</a:t>
          </a:r>
          <a:endParaRPr lang="it-IT" dirty="0"/>
        </a:p>
      </dgm:t>
    </dgm:pt>
    <dgm:pt modelId="{EDD03928-F70B-754A-BB85-950D6B46A94D}" type="parTrans" cxnId="{3F6C20A0-BBA2-9047-A276-AA8994F550FF}">
      <dgm:prSet/>
      <dgm:spPr/>
      <dgm:t>
        <a:bodyPr/>
        <a:lstStyle/>
        <a:p>
          <a:pPr algn="ctr"/>
          <a:endParaRPr lang="it-IT"/>
        </a:p>
      </dgm:t>
    </dgm:pt>
    <dgm:pt modelId="{366878E9-D80D-094C-91A6-133ED96490AC}" type="sibTrans" cxnId="{3F6C20A0-BBA2-9047-A276-AA8994F550FF}">
      <dgm:prSet/>
      <dgm:spPr/>
      <dgm:t>
        <a:bodyPr/>
        <a:lstStyle/>
        <a:p>
          <a:pPr algn="ctr"/>
          <a:endParaRPr lang="it-IT"/>
        </a:p>
      </dgm:t>
    </dgm:pt>
    <dgm:pt modelId="{68B8D440-08C2-5045-B58E-12E07C0D5F58}" type="pres">
      <dgm:prSet presAssocID="{5EE40893-9294-0849-BDCD-380C02803EC0}" presName="outerComposite" presStyleCnt="0">
        <dgm:presLayoutVars>
          <dgm:chMax val="5"/>
          <dgm:dir/>
          <dgm:resizeHandles val="exact"/>
        </dgm:presLayoutVars>
      </dgm:prSet>
      <dgm:spPr/>
    </dgm:pt>
    <dgm:pt modelId="{3AF6BC78-AFA1-E642-ACB0-FAFBF2D4661D}" type="pres">
      <dgm:prSet presAssocID="{5EE40893-9294-0849-BDCD-380C02803EC0}" presName="dummyMaxCanvas" presStyleCnt="0">
        <dgm:presLayoutVars/>
      </dgm:prSet>
      <dgm:spPr/>
    </dgm:pt>
    <dgm:pt modelId="{AA8734D9-CABA-0B46-89DE-465324143EC7}" type="pres">
      <dgm:prSet presAssocID="{5EE40893-9294-0849-BDCD-380C02803EC0}" presName="FourNodes_1" presStyleLbl="node1" presStyleIdx="0" presStyleCnt="4">
        <dgm:presLayoutVars>
          <dgm:bulletEnabled val="1"/>
        </dgm:presLayoutVars>
      </dgm:prSet>
      <dgm:spPr/>
    </dgm:pt>
    <dgm:pt modelId="{19CB44A0-A59A-5A44-A444-6BA999F46CF1}" type="pres">
      <dgm:prSet presAssocID="{5EE40893-9294-0849-BDCD-380C02803EC0}" presName="FourNodes_2" presStyleLbl="node1" presStyleIdx="1" presStyleCnt="4">
        <dgm:presLayoutVars>
          <dgm:bulletEnabled val="1"/>
        </dgm:presLayoutVars>
      </dgm:prSet>
      <dgm:spPr/>
    </dgm:pt>
    <dgm:pt modelId="{965046AF-6083-1B40-9E62-9C230E810140}" type="pres">
      <dgm:prSet presAssocID="{5EE40893-9294-0849-BDCD-380C02803EC0}" presName="FourNodes_3" presStyleLbl="node1" presStyleIdx="2" presStyleCnt="4">
        <dgm:presLayoutVars>
          <dgm:bulletEnabled val="1"/>
        </dgm:presLayoutVars>
      </dgm:prSet>
      <dgm:spPr/>
    </dgm:pt>
    <dgm:pt modelId="{3CC0E1F0-95CE-504B-BA74-8377A39C8C11}" type="pres">
      <dgm:prSet presAssocID="{5EE40893-9294-0849-BDCD-380C02803EC0}" presName="FourNodes_4" presStyleLbl="node1" presStyleIdx="3" presStyleCnt="4">
        <dgm:presLayoutVars>
          <dgm:bulletEnabled val="1"/>
        </dgm:presLayoutVars>
      </dgm:prSet>
      <dgm:spPr/>
    </dgm:pt>
    <dgm:pt modelId="{C446B7A3-B5BD-BD4D-8C5A-B229CA1D1B4A}" type="pres">
      <dgm:prSet presAssocID="{5EE40893-9294-0849-BDCD-380C02803EC0}" presName="FourConn_1-2" presStyleLbl="fgAccFollowNode1" presStyleIdx="0" presStyleCnt="3">
        <dgm:presLayoutVars>
          <dgm:bulletEnabled val="1"/>
        </dgm:presLayoutVars>
      </dgm:prSet>
      <dgm:spPr/>
    </dgm:pt>
    <dgm:pt modelId="{FC2CBD7E-C750-2146-868E-30C339DC9E7A}" type="pres">
      <dgm:prSet presAssocID="{5EE40893-9294-0849-BDCD-380C02803EC0}" presName="FourConn_2-3" presStyleLbl="fgAccFollowNode1" presStyleIdx="1" presStyleCnt="3">
        <dgm:presLayoutVars>
          <dgm:bulletEnabled val="1"/>
        </dgm:presLayoutVars>
      </dgm:prSet>
      <dgm:spPr/>
    </dgm:pt>
    <dgm:pt modelId="{D3937A69-C252-CB48-ADA8-B76C8C3B2EE1}" type="pres">
      <dgm:prSet presAssocID="{5EE40893-9294-0849-BDCD-380C02803EC0}" presName="FourConn_3-4" presStyleLbl="fgAccFollowNode1" presStyleIdx="2" presStyleCnt="3">
        <dgm:presLayoutVars>
          <dgm:bulletEnabled val="1"/>
        </dgm:presLayoutVars>
      </dgm:prSet>
      <dgm:spPr/>
    </dgm:pt>
    <dgm:pt modelId="{727699DB-D8B2-714D-8FDB-91ABF5EFACDA}" type="pres">
      <dgm:prSet presAssocID="{5EE40893-9294-0849-BDCD-380C02803EC0}" presName="FourNodes_1_text" presStyleLbl="node1" presStyleIdx="3" presStyleCnt="4">
        <dgm:presLayoutVars>
          <dgm:bulletEnabled val="1"/>
        </dgm:presLayoutVars>
      </dgm:prSet>
      <dgm:spPr/>
    </dgm:pt>
    <dgm:pt modelId="{29787019-3255-8042-9630-957B9F3E22A6}" type="pres">
      <dgm:prSet presAssocID="{5EE40893-9294-0849-BDCD-380C02803EC0}" presName="FourNodes_2_text" presStyleLbl="node1" presStyleIdx="3" presStyleCnt="4">
        <dgm:presLayoutVars>
          <dgm:bulletEnabled val="1"/>
        </dgm:presLayoutVars>
      </dgm:prSet>
      <dgm:spPr/>
    </dgm:pt>
    <dgm:pt modelId="{CA196783-B0F0-4947-8336-0FD801882869}" type="pres">
      <dgm:prSet presAssocID="{5EE40893-9294-0849-BDCD-380C02803EC0}" presName="FourNodes_3_text" presStyleLbl="node1" presStyleIdx="3" presStyleCnt="4">
        <dgm:presLayoutVars>
          <dgm:bulletEnabled val="1"/>
        </dgm:presLayoutVars>
      </dgm:prSet>
      <dgm:spPr/>
    </dgm:pt>
    <dgm:pt modelId="{838057B8-7C55-7C4E-B539-B556AB9A9E4B}" type="pres">
      <dgm:prSet presAssocID="{5EE40893-9294-0849-BDCD-380C02803EC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C1D8A06-64A0-8D49-BFC9-DE842E93D28C}" type="presOf" srcId="{3A420028-CC6C-B946-8952-0BB888CE8B55}" destId="{C446B7A3-B5BD-BD4D-8C5A-B229CA1D1B4A}" srcOrd="0" destOrd="0" presId="urn:microsoft.com/office/officeart/2005/8/layout/vProcess5"/>
    <dgm:cxn modelId="{66268820-E0FD-374D-AA22-3B313392F06F}" type="presOf" srcId="{3F05AEAB-4AEE-004D-9F12-4A386357C2B8}" destId="{CA196783-B0F0-4947-8336-0FD801882869}" srcOrd="1" destOrd="0" presId="urn:microsoft.com/office/officeart/2005/8/layout/vProcess5"/>
    <dgm:cxn modelId="{BB785C21-C7C0-AB48-A1F6-17837C353AC2}" type="presOf" srcId="{625587C0-5D64-6847-BA5C-D6CA5CF9C834}" destId="{727699DB-D8B2-714D-8FDB-91ABF5EFACDA}" srcOrd="1" destOrd="0" presId="urn:microsoft.com/office/officeart/2005/8/layout/vProcess5"/>
    <dgm:cxn modelId="{FA53EF25-3818-2646-AAEC-17E873EA136E}" type="presOf" srcId="{416F0201-B9B0-2C49-BE60-D438B9BFAA99}" destId="{29787019-3255-8042-9630-957B9F3E22A6}" srcOrd="1" destOrd="0" presId="urn:microsoft.com/office/officeart/2005/8/layout/vProcess5"/>
    <dgm:cxn modelId="{365B8631-C087-2D4D-833F-463A093E5932}" srcId="{5EE40893-9294-0849-BDCD-380C02803EC0}" destId="{625587C0-5D64-6847-BA5C-D6CA5CF9C834}" srcOrd="0" destOrd="0" parTransId="{B7A36617-BBF2-BB44-ACCD-39582E968D49}" sibTransId="{3A420028-CC6C-B946-8952-0BB888CE8B55}"/>
    <dgm:cxn modelId="{8722633C-0D3A-B340-9CFC-ABC23B66F3C1}" type="presOf" srcId="{416F0201-B9B0-2C49-BE60-D438B9BFAA99}" destId="{19CB44A0-A59A-5A44-A444-6BA999F46CF1}" srcOrd="0" destOrd="0" presId="urn:microsoft.com/office/officeart/2005/8/layout/vProcess5"/>
    <dgm:cxn modelId="{340B1F3D-09B6-534E-B7BC-C6F2FE0F3C94}" type="presOf" srcId="{C33C0211-906F-3D43-9E4B-681E9E49AA6D}" destId="{838057B8-7C55-7C4E-B539-B556AB9A9E4B}" srcOrd="1" destOrd="0" presId="urn:microsoft.com/office/officeart/2005/8/layout/vProcess5"/>
    <dgm:cxn modelId="{2112504B-7E93-BC47-96CF-68046DB267B1}" type="presOf" srcId="{625587C0-5D64-6847-BA5C-D6CA5CF9C834}" destId="{AA8734D9-CABA-0B46-89DE-465324143EC7}" srcOrd="0" destOrd="0" presId="urn:microsoft.com/office/officeart/2005/8/layout/vProcess5"/>
    <dgm:cxn modelId="{968C0F4F-97C6-5F44-8384-6D61A6CC9362}" type="presOf" srcId="{5EE40893-9294-0849-BDCD-380C02803EC0}" destId="{68B8D440-08C2-5045-B58E-12E07C0D5F58}" srcOrd="0" destOrd="0" presId="urn:microsoft.com/office/officeart/2005/8/layout/vProcess5"/>
    <dgm:cxn modelId="{01520050-BB97-8F49-AB88-7C67CC8110B5}" type="presOf" srcId="{E562462D-20DA-5140-AFF7-04E237626A9B}" destId="{D3937A69-C252-CB48-ADA8-B76C8C3B2EE1}" srcOrd="0" destOrd="0" presId="urn:microsoft.com/office/officeart/2005/8/layout/vProcess5"/>
    <dgm:cxn modelId="{419DEF60-ECF4-2B40-A0BB-59F472EB3853}" type="presOf" srcId="{C33C0211-906F-3D43-9E4B-681E9E49AA6D}" destId="{3CC0E1F0-95CE-504B-BA74-8377A39C8C11}" srcOrd="0" destOrd="0" presId="urn:microsoft.com/office/officeart/2005/8/layout/vProcess5"/>
    <dgm:cxn modelId="{3F6C20A0-BBA2-9047-A276-AA8994F550FF}" srcId="{5EE40893-9294-0849-BDCD-380C02803EC0}" destId="{C33C0211-906F-3D43-9E4B-681E9E49AA6D}" srcOrd="3" destOrd="0" parTransId="{EDD03928-F70B-754A-BB85-950D6B46A94D}" sibTransId="{366878E9-D80D-094C-91A6-133ED96490AC}"/>
    <dgm:cxn modelId="{06C733BC-6B2B-F24B-BA18-5D57B1D61A5B}" srcId="{5EE40893-9294-0849-BDCD-380C02803EC0}" destId="{3F05AEAB-4AEE-004D-9F12-4A386357C2B8}" srcOrd="2" destOrd="0" parTransId="{C673F9E6-5960-FF43-A801-3DA54ECE8886}" sibTransId="{E562462D-20DA-5140-AFF7-04E237626A9B}"/>
    <dgm:cxn modelId="{799212C5-C097-384E-91E7-64611FD6B5CB}" srcId="{5EE40893-9294-0849-BDCD-380C02803EC0}" destId="{416F0201-B9B0-2C49-BE60-D438B9BFAA99}" srcOrd="1" destOrd="0" parTransId="{43F0B4D0-8171-234C-A4DA-162E78CB11F4}" sibTransId="{0AD6C9BF-3B71-704A-B24A-FE5428E25289}"/>
    <dgm:cxn modelId="{A25AD7EB-6655-D444-BB0D-194FC78156CD}" type="presOf" srcId="{3F05AEAB-4AEE-004D-9F12-4A386357C2B8}" destId="{965046AF-6083-1B40-9E62-9C230E810140}" srcOrd="0" destOrd="0" presId="urn:microsoft.com/office/officeart/2005/8/layout/vProcess5"/>
    <dgm:cxn modelId="{39E5E3FF-68CD-6C4B-A475-6986AE5DA0FA}" type="presOf" srcId="{0AD6C9BF-3B71-704A-B24A-FE5428E25289}" destId="{FC2CBD7E-C750-2146-868E-30C339DC9E7A}" srcOrd="0" destOrd="0" presId="urn:microsoft.com/office/officeart/2005/8/layout/vProcess5"/>
    <dgm:cxn modelId="{67C4031E-D89A-C94A-8DEE-2C2BB6346D62}" type="presParOf" srcId="{68B8D440-08C2-5045-B58E-12E07C0D5F58}" destId="{3AF6BC78-AFA1-E642-ACB0-FAFBF2D4661D}" srcOrd="0" destOrd="0" presId="urn:microsoft.com/office/officeart/2005/8/layout/vProcess5"/>
    <dgm:cxn modelId="{2B78219C-7A87-E64A-A73C-936D739BB451}" type="presParOf" srcId="{68B8D440-08C2-5045-B58E-12E07C0D5F58}" destId="{AA8734D9-CABA-0B46-89DE-465324143EC7}" srcOrd="1" destOrd="0" presId="urn:microsoft.com/office/officeart/2005/8/layout/vProcess5"/>
    <dgm:cxn modelId="{5D1232B8-C957-194E-A532-C6E4E708102E}" type="presParOf" srcId="{68B8D440-08C2-5045-B58E-12E07C0D5F58}" destId="{19CB44A0-A59A-5A44-A444-6BA999F46CF1}" srcOrd="2" destOrd="0" presId="urn:microsoft.com/office/officeart/2005/8/layout/vProcess5"/>
    <dgm:cxn modelId="{2AE692B4-0D85-C241-819C-C9EF5E494B27}" type="presParOf" srcId="{68B8D440-08C2-5045-B58E-12E07C0D5F58}" destId="{965046AF-6083-1B40-9E62-9C230E810140}" srcOrd="3" destOrd="0" presId="urn:microsoft.com/office/officeart/2005/8/layout/vProcess5"/>
    <dgm:cxn modelId="{17850002-ABA4-0047-B469-76B4F9768C24}" type="presParOf" srcId="{68B8D440-08C2-5045-B58E-12E07C0D5F58}" destId="{3CC0E1F0-95CE-504B-BA74-8377A39C8C11}" srcOrd="4" destOrd="0" presId="urn:microsoft.com/office/officeart/2005/8/layout/vProcess5"/>
    <dgm:cxn modelId="{F0BFC25C-648A-6D48-9442-B0064153D806}" type="presParOf" srcId="{68B8D440-08C2-5045-B58E-12E07C0D5F58}" destId="{C446B7A3-B5BD-BD4D-8C5A-B229CA1D1B4A}" srcOrd="5" destOrd="0" presId="urn:microsoft.com/office/officeart/2005/8/layout/vProcess5"/>
    <dgm:cxn modelId="{5C915D65-91A0-3A4D-AE52-8EDE2C467119}" type="presParOf" srcId="{68B8D440-08C2-5045-B58E-12E07C0D5F58}" destId="{FC2CBD7E-C750-2146-868E-30C339DC9E7A}" srcOrd="6" destOrd="0" presId="urn:microsoft.com/office/officeart/2005/8/layout/vProcess5"/>
    <dgm:cxn modelId="{9E3778EC-33CA-944D-8F88-3581332075EA}" type="presParOf" srcId="{68B8D440-08C2-5045-B58E-12E07C0D5F58}" destId="{D3937A69-C252-CB48-ADA8-B76C8C3B2EE1}" srcOrd="7" destOrd="0" presId="urn:microsoft.com/office/officeart/2005/8/layout/vProcess5"/>
    <dgm:cxn modelId="{03699D34-2664-854C-A7A6-099F111ACFA9}" type="presParOf" srcId="{68B8D440-08C2-5045-B58E-12E07C0D5F58}" destId="{727699DB-D8B2-714D-8FDB-91ABF5EFACDA}" srcOrd="8" destOrd="0" presId="urn:microsoft.com/office/officeart/2005/8/layout/vProcess5"/>
    <dgm:cxn modelId="{D5D9B875-333F-EB48-A53E-C91FAAE3CD73}" type="presParOf" srcId="{68B8D440-08C2-5045-B58E-12E07C0D5F58}" destId="{29787019-3255-8042-9630-957B9F3E22A6}" srcOrd="9" destOrd="0" presId="urn:microsoft.com/office/officeart/2005/8/layout/vProcess5"/>
    <dgm:cxn modelId="{1929D0B5-BDB1-C945-BE31-FA871A8C4A13}" type="presParOf" srcId="{68B8D440-08C2-5045-B58E-12E07C0D5F58}" destId="{CA196783-B0F0-4947-8336-0FD801882869}" srcOrd="10" destOrd="0" presId="urn:microsoft.com/office/officeart/2005/8/layout/vProcess5"/>
    <dgm:cxn modelId="{B41EDC06-E6A0-3544-9193-18BBEE21952F}" type="presParOf" srcId="{68B8D440-08C2-5045-B58E-12E07C0D5F58}" destId="{838057B8-7C55-7C4E-B539-B556AB9A9E4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734D9-CABA-0B46-89DE-465324143EC7}">
      <dsp:nvSpPr>
        <dsp:cNvPr id="0" name=""/>
        <dsp:cNvSpPr/>
      </dsp:nvSpPr>
      <dsp:spPr>
        <a:xfrm>
          <a:off x="0" y="0"/>
          <a:ext cx="6509523" cy="115991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Caratterizzazione</a:t>
          </a:r>
          <a:r>
            <a:rPr lang="en-US" sz="2300" kern="1200" dirty="0"/>
            <a:t> </a:t>
          </a:r>
          <a:r>
            <a:rPr lang="en-US" sz="2300" kern="1200" dirty="0" err="1"/>
            <a:t>della</a:t>
          </a:r>
          <a:r>
            <a:rPr lang="en-US" sz="2300" kern="1200" dirty="0"/>
            <a:t> </a:t>
          </a:r>
          <a:r>
            <a:rPr lang="en-US" sz="2300" kern="1200" dirty="0" err="1"/>
            <a:t>struttura</a:t>
          </a:r>
          <a:r>
            <a:rPr lang="en-US" sz="2300" kern="1200" dirty="0"/>
            <a:t> di </a:t>
          </a:r>
          <a:r>
            <a:rPr lang="en-US" sz="2300" kern="1200" dirty="0" err="1"/>
            <a:t>una</a:t>
          </a:r>
          <a:r>
            <a:rPr lang="en-US" sz="2300" kern="1200" dirty="0"/>
            <a:t> </a:t>
          </a:r>
          <a:r>
            <a:rPr lang="en-US" sz="2300" kern="1200" dirty="0" err="1"/>
            <a:t>soluzione</a:t>
          </a:r>
          <a:r>
            <a:rPr lang="en-US" sz="2300" kern="1200" dirty="0"/>
            <a:t> </a:t>
          </a:r>
          <a:r>
            <a:rPr lang="en-US" sz="2300" kern="1200" dirty="0" err="1"/>
            <a:t>ottima</a:t>
          </a:r>
          <a:r>
            <a:rPr lang="en-US" sz="2300" kern="1200" dirty="0"/>
            <a:t> </a:t>
          </a:r>
          <a:endParaRPr lang="it-IT" sz="2300" kern="1200" dirty="0"/>
        </a:p>
      </dsp:txBody>
      <dsp:txXfrm>
        <a:off x="33973" y="33973"/>
        <a:ext cx="5159866" cy="1091973"/>
      </dsp:txXfrm>
    </dsp:sp>
    <dsp:sp modelId="{19CB44A0-A59A-5A44-A444-6BA999F46CF1}">
      <dsp:nvSpPr>
        <dsp:cNvPr id="0" name=""/>
        <dsp:cNvSpPr/>
      </dsp:nvSpPr>
      <dsp:spPr>
        <a:xfrm>
          <a:off x="545172" y="1370813"/>
          <a:ext cx="6509523" cy="1159919"/>
        </a:xfrm>
        <a:prstGeom prst="roundRect">
          <a:avLst>
            <a:gd name="adj" fmla="val 10000"/>
          </a:avLst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Definizione</a:t>
          </a:r>
          <a:r>
            <a:rPr lang="en-US" sz="2300" kern="1200" dirty="0"/>
            <a:t> </a:t>
          </a:r>
          <a:r>
            <a:rPr lang="en-US" sz="2300" kern="1200" dirty="0" err="1"/>
            <a:t>ricorsiva</a:t>
          </a:r>
          <a:r>
            <a:rPr lang="en-US" sz="2300" kern="1200" dirty="0"/>
            <a:t> del </a:t>
          </a:r>
          <a:r>
            <a:rPr lang="en-US" sz="2300" i="1" kern="1200" dirty="0" err="1"/>
            <a:t>valore</a:t>
          </a:r>
          <a:r>
            <a:rPr lang="en-US" sz="2300" kern="1200" dirty="0"/>
            <a:t> di </a:t>
          </a:r>
          <a:r>
            <a:rPr lang="en-US" sz="2300" kern="1200" dirty="0" err="1"/>
            <a:t>una</a:t>
          </a:r>
          <a:r>
            <a:rPr lang="en-US" sz="2300" kern="1200" dirty="0"/>
            <a:t> </a:t>
          </a:r>
          <a:r>
            <a:rPr lang="en-US" sz="2300" kern="1200" dirty="0" err="1"/>
            <a:t>soluzione</a:t>
          </a:r>
          <a:r>
            <a:rPr lang="en-US" sz="2300" kern="1200" dirty="0"/>
            <a:t> </a:t>
          </a:r>
          <a:r>
            <a:rPr lang="en-US" sz="2300" kern="1200" dirty="0" err="1"/>
            <a:t>ottima</a:t>
          </a:r>
          <a:endParaRPr lang="it-IT" sz="2300" kern="1200" dirty="0"/>
        </a:p>
      </dsp:txBody>
      <dsp:txXfrm>
        <a:off x="579145" y="1404786"/>
        <a:ext cx="5142457" cy="1091973"/>
      </dsp:txXfrm>
    </dsp:sp>
    <dsp:sp modelId="{965046AF-6083-1B40-9E62-9C230E810140}">
      <dsp:nvSpPr>
        <dsp:cNvPr id="0" name=""/>
        <dsp:cNvSpPr/>
      </dsp:nvSpPr>
      <dsp:spPr>
        <a:xfrm>
          <a:off x="1082208" y="2741627"/>
          <a:ext cx="6509523" cy="1159919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Calcolo</a:t>
          </a:r>
          <a:r>
            <a:rPr lang="en-US" sz="2300" kern="1200" dirty="0"/>
            <a:t> </a:t>
          </a:r>
          <a:r>
            <a:rPr lang="en-US" sz="2300" kern="1200" dirty="0" err="1"/>
            <a:t>iterativo</a:t>
          </a:r>
          <a:r>
            <a:rPr lang="en-US" sz="2300" kern="1200" dirty="0"/>
            <a:t> del </a:t>
          </a:r>
          <a:r>
            <a:rPr lang="en-US" sz="2300" i="1" kern="1200" dirty="0" err="1"/>
            <a:t>valore</a:t>
          </a:r>
          <a:r>
            <a:rPr lang="en-US" sz="2300" kern="1200" dirty="0"/>
            <a:t> di </a:t>
          </a:r>
          <a:r>
            <a:rPr lang="en-US" sz="2300" kern="1200" dirty="0" err="1"/>
            <a:t>una</a:t>
          </a:r>
          <a:r>
            <a:rPr lang="en-US" sz="2300" kern="1200" dirty="0"/>
            <a:t> </a:t>
          </a:r>
          <a:r>
            <a:rPr lang="en-US" sz="2300" kern="1200" dirty="0" err="1"/>
            <a:t>soluzione</a:t>
          </a:r>
          <a:r>
            <a:rPr lang="en-US" sz="2300" kern="1200" dirty="0"/>
            <a:t> </a:t>
          </a:r>
          <a:r>
            <a:rPr lang="en-US" sz="2300" kern="1200" dirty="0" err="1"/>
            <a:t>ottima</a:t>
          </a:r>
          <a:r>
            <a:rPr lang="en-US" sz="2300" kern="1200" dirty="0"/>
            <a:t> </a:t>
          </a:r>
          <a:r>
            <a:rPr lang="en-US" sz="2300" kern="1200" dirty="0" err="1"/>
            <a:t>mediante</a:t>
          </a:r>
          <a:r>
            <a:rPr lang="en-US" sz="2300" kern="1200" dirty="0"/>
            <a:t> </a:t>
          </a:r>
          <a:r>
            <a:rPr lang="it-IT" sz="2300" kern="1200" dirty="0"/>
            <a:t>una strategia bottom-up</a:t>
          </a:r>
        </a:p>
      </dsp:txBody>
      <dsp:txXfrm>
        <a:off x="1116181" y="2775600"/>
        <a:ext cx="5150594" cy="1091973"/>
      </dsp:txXfrm>
    </dsp:sp>
    <dsp:sp modelId="{3CC0E1F0-95CE-504B-BA74-8377A39C8C11}">
      <dsp:nvSpPr>
        <dsp:cNvPr id="0" name=""/>
        <dsp:cNvSpPr/>
      </dsp:nvSpPr>
      <dsp:spPr>
        <a:xfrm>
          <a:off x="1627380" y="4112440"/>
          <a:ext cx="6509523" cy="1159919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Costruzione</a:t>
          </a:r>
          <a:r>
            <a:rPr lang="en-US" sz="2300" kern="1200" dirty="0"/>
            <a:t> di </a:t>
          </a:r>
          <a:r>
            <a:rPr lang="en-US" sz="2300" kern="1200" dirty="0" err="1"/>
            <a:t>una</a:t>
          </a:r>
          <a:r>
            <a:rPr lang="en-US" sz="2300" kern="1200" dirty="0"/>
            <a:t> </a:t>
          </a:r>
          <a:r>
            <a:rPr lang="en-US" sz="2300" kern="1200" dirty="0" err="1"/>
            <a:t>soluzione</a:t>
          </a:r>
          <a:r>
            <a:rPr lang="en-US" sz="2300" kern="1200" dirty="0"/>
            <a:t> </a:t>
          </a:r>
          <a:r>
            <a:rPr lang="en-US" sz="2300" kern="1200" dirty="0" err="1"/>
            <a:t>ottima</a:t>
          </a:r>
          <a:r>
            <a:rPr lang="en-US" sz="2300" kern="1200" dirty="0"/>
            <a:t> a </a:t>
          </a:r>
          <a:r>
            <a:rPr lang="en-US" sz="2300" kern="1200" dirty="0" err="1"/>
            <a:t>partire</a:t>
          </a:r>
          <a:r>
            <a:rPr lang="en-US" sz="2300" kern="1200" dirty="0"/>
            <a:t> dal </a:t>
          </a:r>
          <a:r>
            <a:rPr lang="en-US" sz="2300" kern="1200" dirty="0" err="1"/>
            <a:t>valore</a:t>
          </a:r>
          <a:r>
            <a:rPr lang="en-US" sz="2300" kern="1200" dirty="0"/>
            <a:t> </a:t>
          </a:r>
          <a:r>
            <a:rPr lang="en-US" sz="2300" kern="1200" dirty="0" err="1"/>
            <a:t>calcolato</a:t>
          </a:r>
          <a:endParaRPr lang="it-IT" sz="2300" kern="1200" dirty="0"/>
        </a:p>
      </dsp:txBody>
      <dsp:txXfrm>
        <a:off x="1661353" y="4146413"/>
        <a:ext cx="5142457" cy="1091973"/>
      </dsp:txXfrm>
    </dsp:sp>
    <dsp:sp modelId="{C446B7A3-B5BD-BD4D-8C5A-B229CA1D1B4A}">
      <dsp:nvSpPr>
        <dsp:cNvPr id="0" name=""/>
        <dsp:cNvSpPr/>
      </dsp:nvSpPr>
      <dsp:spPr>
        <a:xfrm>
          <a:off x="5755575" y="888392"/>
          <a:ext cx="753947" cy="75394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75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5925213" y="888392"/>
        <a:ext cx="414671" cy="567345"/>
      </dsp:txXfrm>
    </dsp:sp>
    <dsp:sp modelId="{FC2CBD7E-C750-2146-868E-30C339DC9E7A}">
      <dsp:nvSpPr>
        <dsp:cNvPr id="0" name=""/>
        <dsp:cNvSpPr/>
      </dsp:nvSpPr>
      <dsp:spPr>
        <a:xfrm>
          <a:off x="6300748" y="2259206"/>
          <a:ext cx="753947" cy="75394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75000"/>
          </a:schemeClr>
        </a:solidFill>
        <a:ln w="9525" cap="flat" cmpd="sng" algn="ctr">
          <a:solidFill>
            <a:schemeClr val="accent2">
              <a:tint val="40000"/>
              <a:alpha val="90000"/>
              <a:hueOff val="-7200000"/>
              <a:satOff val="-9747"/>
              <a:lumOff val="81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6470386" y="2259206"/>
        <a:ext cx="414671" cy="567345"/>
      </dsp:txXfrm>
    </dsp:sp>
    <dsp:sp modelId="{D3937A69-C252-CB48-ADA8-B76C8C3B2EE1}">
      <dsp:nvSpPr>
        <dsp:cNvPr id="0" name=""/>
        <dsp:cNvSpPr/>
      </dsp:nvSpPr>
      <dsp:spPr>
        <a:xfrm>
          <a:off x="6837783" y="3630019"/>
          <a:ext cx="753947" cy="75394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75000"/>
          </a:schemeClr>
        </a:solidFill>
        <a:ln w="9525" cap="flat" cmpd="sng" algn="ctr">
          <a:solidFill>
            <a:schemeClr val="accent2">
              <a:tint val="40000"/>
              <a:alpha val="90000"/>
              <a:hueOff val="-14400000"/>
              <a:satOff val="-19494"/>
              <a:lumOff val="1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7007421" y="3630019"/>
        <a:ext cx="414671" cy="567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CCAD015-DC02-F144-8137-2FB06FF728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E13949A-B159-9545-A47F-9736642CB2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B7283A9-F8A3-AF46-8BC5-EC43CA2BF0B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B87541C-EDF9-E24A-8F49-9AAD40C7CB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B384D72-AB19-924E-B8C2-8C2231E3C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CD12BA9-5630-1C4A-969B-FDA2AA815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6757694E-D21B-064D-A570-B4C4B8D3BC1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99943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9ACD4FF8-A703-1F42-B151-347A69AAA5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E42E24-217B-0345-854D-2CCC841743FE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ADCBEBF-E579-AE46-BAE8-C9D7BA986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AF7AC72-67E5-6C42-8BDB-B9A840034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0EE6E207-ADCA-534F-986B-4ADF0F8FE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922358-7366-0940-B9F2-544CA9F2D6EC}" type="slidenum">
              <a:rPr lang="it-IT" altLang="en-US" sz="1200"/>
              <a:pPr eaLnBrk="1" hangingPunct="1"/>
              <a:t>61</a:t>
            </a:fld>
            <a:endParaRPr lang="it-IT" altLang="en-US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52F20E8E-66CF-8D43-9C3F-137D1CDD5D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6AFCE84-8FBD-2C46-8264-D47F90CD7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14360B07-E59D-944A-B77B-332CBFD61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8D97F4E-034E-B54E-9F3C-78DD1BDB116E}" type="slidenum">
              <a:rPr lang="it-IT" altLang="en-US" sz="1200"/>
              <a:pPr eaLnBrk="1" hangingPunct="1"/>
              <a:t>62</a:t>
            </a:fld>
            <a:endParaRPr lang="it-IT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3A2F5BB1-4D50-D240-B5F1-F15DA7DA5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B980EB27-73F1-6D40-9167-203DA5E7A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>
            <a:extLst>
              <a:ext uri="{FF2B5EF4-FFF2-40B4-BE49-F238E27FC236}">
                <a16:creationId xmlns:a16="http://schemas.microsoft.com/office/drawing/2014/main" id="{4345B251-68D0-BD42-B17B-3A15D6835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Segnaposto note 2">
            <a:extLst>
              <a:ext uri="{FF2B5EF4-FFF2-40B4-BE49-F238E27FC236}">
                <a16:creationId xmlns:a16="http://schemas.microsoft.com/office/drawing/2014/main" id="{B6FFAEFF-4BCD-AD48-828B-61DE29549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SCORING O SUBSTITUTION MATRICES</a:t>
            </a:r>
          </a:p>
        </p:txBody>
      </p:sp>
      <p:sp>
        <p:nvSpPr>
          <p:cNvPr id="37891" name="Segnaposto numero diapositiva 3">
            <a:extLst>
              <a:ext uri="{FF2B5EF4-FFF2-40B4-BE49-F238E27FC236}">
                <a16:creationId xmlns:a16="http://schemas.microsoft.com/office/drawing/2014/main" id="{0C8DA541-7D12-BF4D-B0BE-EA3361BC1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469F78-7075-584E-94A5-50085865B847}" type="slidenum">
              <a:rPr lang="it-IT" altLang="en-US" sz="1200"/>
              <a:pPr eaLnBrk="1" hangingPunct="1"/>
              <a:t>21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immagine diapositiva 1">
            <a:extLst>
              <a:ext uri="{FF2B5EF4-FFF2-40B4-BE49-F238E27FC236}">
                <a16:creationId xmlns:a16="http://schemas.microsoft.com/office/drawing/2014/main" id="{4008A0A7-2F82-8E41-8FBF-3DFD53272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Segnaposto note 2">
            <a:extLst>
              <a:ext uri="{FF2B5EF4-FFF2-40B4-BE49-F238E27FC236}">
                <a16:creationId xmlns:a16="http://schemas.microsoft.com/office/drawing/2014/main" id="{8425C80C-2BDC-564E-89D8-51CFB241A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HMM PER STIMA MATRICI PAM &gt;1</a:t>
            </a:r>
          </a:p>
        </p:txBody>
      </p:sp>
      <p:sp>
        <p:nvSpPr>
          <p:cNvPr id="45059" name="Segnaposto numero diapositiva 3">
            <a:extLst>
              <a:ext uri="{FF2B5EF4-FFF2-40B4-BE49-F238E27FC236}">
                <a16:creationId xmlns:a16="http://schemas.microsoft.com/office/drawing/2014/main" id="{21FAFABC-8AD7-B74B-A45F-9B182EA8A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53B777-A17D-1D46-9308-87E3AE254C77}" type="slidenum">
              <a:rPr lang="it-IT" altLang="en-US" sz="1200"/>
              <a:pPr eaLnBrk="1" hangingPunct="1"/>
              <a:t>27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461DE7FD-2055-9045-B280-CC583C9940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FF8145-A4E6-9F44-9873-1107DDA5D425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508F799-C9D0-3E4A-B215-E6F929974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81F8837-C2B3-BD40-B778-9989E9416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2F476BDD-7001-E444-8A32-9ED9CB779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349D75-DD76-A64C-8C4E-6A6277A8C31B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01CF4271-90F3-3849-AAA5-08DF3FEE5A7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3313" y="674688"/>
            <a:ext cx="4603750" cy="3452812"/>
          </a:xfrm>
          <a:solidFill>
            <a:srgbClr val="FFFFFF"/>
          </a:solidFill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A1112C5-7094-CB49-B146-A1FD01302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4352925"/>
            <a:ext cx="5011738" cy="41275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1D6A481A-B8FF-E44C-BBB3-733417C290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C5F8F4-0AF8-FF42-90C6-CE5B1718CF20}" type="slidenum">
              <a:rPr lang="it-IT" altLang="en-US" sz="1200"/>
              <a:pPr eaLnBrk="1" hangingPunct="1"/>
              <a:t>55</a:t>
            </a:fld>
            <a:endParaRPr lang="it-IT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0DBC1782-4E7B-C948-805C-5452D74760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AA7AE96-D394-E84D-A899-21A02C9B8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E008D8E8-7431-6B45-83EF-E3866F7E71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183755-7C68-8941-BCDE-9323A1E3B864}" type="slidenum">
              <a:rPr lang="it-IT" altLang="en-US" sz="1200"/>
              <a:pPr eaLnBrk="1" hangingPunct="1"/>
              <a:t>58</a:t>
            </a:fld>
            <a:endParaRPr lang="it-IT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80A2126-EA72-C542-8AEA-7BC39E5CC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F81CF72-B240-5147-ABB5-54767144E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0B5E400B-05E9-054F-A39A-B683CCFEE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0DDFE1-3647-3D44-B05B-BEF78A4D926A}" type="slidenum">
              <a:rPr lang="it-IT" altLang="en-US" sz="1200"/>
              <a:pPr eaLnBrk="1" hangingPunct="1"/>
              <a:t>59</a:t>
            </a:fld>
            <a:endParaRPr lang="it-IT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30B7F4F0-CC9A-FF4A-8AFC-7DE1399A01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E3CA642-D3A5-B848-B820-D0B8DA61F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3898604F-188E-D14C-B2F7-CD54636D9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F5AA0E-DA0A-E847-BCED-68A51C918A38}" type="slidenum">
              <a:rPr lang="it-IT" altLang="en-US" sz="1200"/>
              <a:pPr eaLnBrk="1" hangingPunct="1"/>
              <a:t>60</a:t>
            </a:fld>
            <a:endParaRPr lang="it-IT" altLang="en-US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410F580E-5AAB-FD43-9E15-27D24C649D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F49946BC-9398-B748-86AC-0FAC3EDFF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0E6FAB-3D05-F64E-A27D-9DA06CFE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2872E4-5A33-714C-9A17-D3A947169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7B81A0-11B9-6A48-9078-1F634821B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17615-B39D-964D-B0D4-E1BAB57E3F6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1341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1BFE28-7B3E-A949-9C7C-86B67AFF1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C73F9-769D-E74F-9B62-4E097BC42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879225-7FAF-B446-A3E9-B1EFE8438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BF10F-7878-744C-8764-69210A3A11E6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763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574820-C53B-5E47-842B-822A0EE77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D444BA-1C43-F04F-A80B-16B350E92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86DBD7-9DC0-654B-93F3-D4D71BC0D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6D68F-0DC3-7A41-8222-1EC8FFDC33C7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0627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A06FF9-8346-9247-800B-23D080C29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4AE9E6-576A-F543-8735-299D27879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401E62-39B2-8645-8429-E82C02B14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9CA9-F959-694B-BA61-1E948D70392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7060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2F7553-2DA2-8C4F-96C7-9FC0B00E1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32DACB-E739-E640-8EB1-76C435A9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BBF96D-D607-0842-A485-590E0F7C3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924DA-9A94-E146-91BE-1D116910E75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4951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E73A56-6081-D747-9151-E332FC9D5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E5356-3A68-BC46-921B-86B1ADBA0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402EEE-7729-8F44-88E4-523A92BCE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7E644-BBEE-8C4A-AB70-B2D5401B206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1723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3AC8E-9C23-6C48-84C6-72EBACDCB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66228-54A0-DF4D-BCA7-B64517603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B4F02-17DE-5449-AD72-CDCD5752B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01354-F5D9-6A4C-B7E3-F79A28484FB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4902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E4470A-6884-DC48-A9C9-25A24CA38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4654C5-2258-7D4C-B9C5-AA8A765F4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016D33-7B87-B449-A042-17047B924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FDCAC-2565-6D4F-9F86-0297E0B1600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2177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067615-F376-3A46-9C97-DBC949373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42BCB2-C75B-2B47-9874-FE6087E5D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849429-7E22-4E4B-9222-6BDAFA695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1A7DB-01B6-664F-8F36-731B3E3F455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8680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9B157A-571F-0B42-A68B-FAB7AF3AB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D4D6EB-A601-1E42-8777-A951BC564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034DE4-9C08-C748-B08B-891F1C1FC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8C881-9439-774B-8491-7A6ABBE3E627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9338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2FBAA-CE77-2C45-AB86-B33B655C2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04743-5186-0A4D-B1A7-F6A20F7EA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81F85-367E-224C-B970-B6941CF9D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E5A56-565F-EE4F-82EC-23268E76437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450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0AADFC-924A-EE4D-9F0B-AD60321A3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F2940-460C-F949-B59A-C1D198732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F69ED-20B2-2746-9A5C-ACA6BB2BB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3F6E2-2632-6840-A12F-D5F4568535D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9931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9D1EFC-BDE7-E840-A09B-17903E5EB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2719AA-B77A-8C46-BFAE-3EB6EA1C8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DAA737-6A9A-E846-A56A-F73E1B37C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CA4282-0F0F-3440-8FEC-84A58C1852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72BD70-3AC8-FA44-B8BC-2B777CE5F6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DF241A-6CB1-4D4F-A3E0-9BB330EB2798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9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66FE1016-ED11-9142-8B3B-CE802E7819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511064"/>
            <a:ext cx="8458200" cy="1470025"/>
          </a:xfrm>
        </p:spPr>
        <p:txBody>
          <a:bodyPr>
            <a:normAutofit fontScale="90000"/>
          </a:bodyPr>
          <a:lstStyle/>
          <a:p>
            <a:pPr lvl="1">
              <a:spcAft>
                <a:spcPts val="1200"/>
              </a:spcAft>
              <a:defRPr/>
            </a:pPr>
            <a:r>
              <a:rPr lang="it-IT" altLang="en-US" sz="2800" b="1" i="1" dirty="0">
                <a:ea typeface="ＭＳ Ｐゴシック" panose="020B0600070205080204" pitchFamily="34" charset="-128"/>
              </a:rPr>
              <a:t>A.A. </a:t>
            </a:r>
            <a:r>
              <a:rPr lang="it-IT" altLang="en-US" sz="2800" b="1" i="1">
                <a:ea typeface="ＭＳ Ｐゴシック" panose="020B0600070205080204" pitchFamily="34" charset="-128"/>
              </a:rPr>
              <a:t>2021-2022</a:t>
            </a:r>
            <a:br>
              <a:rPr lang="it-IT" altLang="en-US" sz="2800" b="1" i="1" dirty="0">
                <a:ea typeface="ＭＳ Ｐゴシック" panose="020B0600070205080204" pitchFamily="34" charset="-128"/>
              </a:rPr>
            </a:br>
            <a:r>
              <a:rPr lang="it-IT" altLang="en-US" sz="48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CORSO DI METODI MOLECOLARI E </a:t>
            </a:r>
            <a:r>
              <a:rPr lang="it-IT" altLang="en-US" sz="4800" b="1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BIOINFORMATICA</a:t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per il CLM in BIOLOGIA EVOLUZIONISTICA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Scuola di Scienze, Università di Padova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</a:br>
            <a:endParaRPr lang="it-IT" altLang="en-US" sz="3200" b="1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039841-BD82-134F-87FB-5CAB310A2AD4}"/>
              </a:ext>
            </a:extLst>
          </p:cNvPr>
          <p:cNvSpPr txBox="1"/>
          <p:nvPr/>
        </p:nvSpPr>
        <p:spPr>
          <a:xfrm>
            <a:off x="1331640" y="3717032"/>
            <a:ext cx="6192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altLang="en-US" sz="2800" b="1" dirty="0"/>
            </a:br>
            <a:r>
              <a:rPr lang="it-IT" altLang="en-US" sz="2800" b="1" dirty="0"/>
              <a:t>Prof. STEFANIA BORTOLUZZI</a:t>
            </a:r>
            <a:br>
              <a:rPr lang="it-IT" altLang="en-US" sz="2800" b="1" dirty="0"/>
            </a:br>
            <a:br>
              <a:rPr lang="it-IT" b="1" dirty="0">
                <a:latin typeface="Arial" charset="0"/>
                <a:cs typeface="ＭＳ Ｐゴシック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95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>
            <a:extLst>
              <a:ext uri="{FF2B5EF4-FFF2-40B4-BE49-F238E27FC236}">
                <a16:creationId xmlns:a16="http://schemas.microsoft.com/office/drawing/2014/main" id="{3B5C942F-1B7E-DC46-AD63-2B31F3044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4371975"/>
            <a:ext cx="8753475" cy="2225675"/>
          </a:xfrm>
          <a:prstGeom prst="rect">
            <a:avLst/>
          </a:prstGeom>
          <a:solidFill>
            <a:srgbClr val="FFEE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AACCGAAGGACTTTAATC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AAGGCCTAACCCCTTTGTCC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AA..CCGAAGGACTTTAATC 		 AACCGAAGGACT      TTAATC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||  |..||...||||...| 		 |     |||.||      ||..||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AAGGCTAAACCCCTTTGTCC 		 A     AGGCCTAACCCCTTTGTC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9D047798-B909-3245-BDBC-A62EB17DC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78188"/>
            <a:ext cx="6788150" cy="1014412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6600"/>
                </a:solidFill>
              </a:rPr>
              <a:t>Fattibile solo per poche sequenze molto brevi!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0099"/>
                </a:solidFill>
              </a:rPr>
              <a:t>Possono esistere più</a:t>
            </a:r>
            <a:r>
              <a:rPr lang="it-IT" altLang="ja-JP">
                <a:solidFill>
                  <a:srgbClr val="000099"/>
                </a:solidFill>
              </a:rPr>
              <a:t> allineamenti </a:t>
            </a:r>
            <a:r>
              <a:rPr lang="ja-JP" altLang="it-IT">
                <a:solidFill>
                  <a:srgbClr val="000099"/>
                </a:solidFill>
              </a:rPr>
              <a:t>“</a:t>
            </a:r>
            <a:r>
              <a:rPr lang="it-IT" altLang="ja-JP">
                <a:solidFill>
                  <a:srgbClr val="000099"/>
                </a:solidFill>
              </a:rPr>
              <a:t>equivalenti</a:t>
            </a:r>
            <a:r>
              <a:rPr lang="ja-JP" altLang="it-IT">
                <a:solidFill>
                  <a:srgbClr val="000099"/>
                </a:solidFill>
              </a:rPr>
              <a:t>”</a:t>
            </a:r>
            <a:r>
              <a:rPr lang="it-IT" altLang="ja-JP">
                <a:solidFill>
                  <a:srgbClr val="000099"/>
                </a:solidFill>
              </a:rPr>
              <a:t> </a:t>
            </a:r>
            <a:endParaRPr lang="it-IT" altLang="en-US">
              <a:solidFill>
                <a:srgbClr val="000099"/>
              </a:solidFill>
            </a:endParaRP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35EAA2EB-035B-174A-B8BA-5A6A44EDA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55675"/>
            <a:ext cx="4267200" cy="2225675"/>
          </a:xfrm>
          <a:prstGeom prst="rect">
            <a:avLst/>
          </a:prstGeom>
          <a:solidFill>
            <a:srgbClr val="FFCEC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seq1 	AACCGTTGACTTTGACC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Seq2	ACCGTAGACTAATTAACC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AACCGTTGACT..TTGACC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| ||||.||||  ||.|||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A.CCGTAGACTAATTAACC</a:t>
            </a: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4B91B971-36DA-5C43-A09E-7FF5A85E2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5888"/>
            <a:ext cx="876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6600"/>
                </a:solidFill>
              </a:rPr>
              <a:t>Allineamento manuale basato sulla massimizzazione del numero residui identici allineati</a:t>
            </a:r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id="{29016238-7C41-EE48-B2DD-768876EA7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549275"/>
            <a:ext cx="2209800" cy="3429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FF"/>
              </a:gs>
              <a:gs pos="64999">
                <a:srgbClr val="AFAFFF"/>
              </a:gs>
              <a:gs pos="100000">
                <a:srgbClr val="8E8EFF"/>
              </a:gs>
            </a:gsLst>
            <a:lin ang="5400000" scaled="1"/>
          </a:gra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25606" name="Object 2">
            <a:extLst>
              <a:ext uri="{FF2B5EF4-FFF2-40B4-BE49-F238E27FC236}">
                <a16:creationId xmlns:a16="http://schemas.microsoft.com/office/drawing/2014/main" id="{F75C8887-88D8-F64F-BECE-6CA410B8EB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1844675"/>
          <a:ext cx="125095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6" name="Equation" r:id="rId3" imgW="184150" imgH="203200" progId="Equation.3">
                  <p:embed/>
                </p:oleObj>
              </mc:Choice>
              <mc:Fallback>
                <p:oleObj name="Equation" r:id="rId3" imgW="184150" imgH="203200" progId="Equation.3">
                  <p:embed/>
                  <p:pic>
                    <p:nvPicPr>
                      <p:cNvPr id="25606" name="Object 2">
                        <a:extLst>
                          <a:ext uri="{FF2B5EF4-FFF2-40B4-BE49-F238E27FC236}">
                            <a16:creationId xmlns:a16="http://schemas.microsoft.com/office/drawing/2014/main" id="{F75C8887-88D8-F64F-BECE-6CA410B8EB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844675"/>
                        <a:ext cx="1250950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CasellaDiTesto 9">
            <a:extLst>
              <a:ext uri="{FF2B5EF4-FFF2-40B4-BE49-F238E27FC236}">
                <a16:creationId xmlns:a16="http://schemas.microsoft.com/office/drawing/2014/main" id="{BC024A84-559B-6B4D-B38C-A58EEF14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555625"/>
            <a:ext cx="1981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800" i="1" dirty="0"/>
              <a:t>Numero possibili allineamenti di due </a:t>
            </a:r>
            <a:r>
              <a:rPr lang="it-IT" altLang="en-US" sz="1800" i="1" dirty="0" err="1"/>
              <a:t>seq</a:t>
            </a:r>
            <a:r>
              <a:rPr lang="it-IT" altLang="en-US" sz="1800" i="1" dirty="0"/>
              <a:t> lunghe </a:t>
            </a:r>
            <a:r>
              <a:rPr lang="it-IT" altLang="en-US" sz="1800" i="1" dirty="0" err="1"/>
              <a:t>N</a:t>
            </a:r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r>
              <a:rPr lang="it-IT" altLang="en-US" sz="1800" dirty="0" err="1"/>
              <a:t>N</a:t>
            </a:r>
            <a:r>
              <a:rPr lang="it-IT" altLang="en-US" sz="1800" dirty="0"/>
              <a:t>=250 </a:t>
            </a:r>
            <a:r>
              <a:rPr lang="it-IT" altLang="en-US" sz="1800" dirty="0">
                <a:sym typeface="Wingdings" pitchFamily="2" charset="2"/>
              </a:rPr>
              <a:t> </a:t>
            </a:r>
            <a:r>
              <a:rPr lang="it-IT" altLang="en-US" sz="1800" dirty="0"/>
              <a:t>10</a:t>
            </a:r>
            <a:r>
              <a:rPr lang="it-IT" altLang="en-US" sz="1800" baseline="30000" dirty="0"/>
              <a:t>149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6ECC133E-F1BA-264F-B806-79FB3F37DF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4663" y="5229225"/>
            <a:ext cx="792162" cy="50323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D8F5CAF-C115-BC44-9F6A-617459DBC3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92500" y="5229225"/>
            <a:ext cx="792163" cy="50323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9819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60F929B-4E81-3042-891C-4F7D1115E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200"/>
              <a:t>Un metodo molto semplice ed utile per la comparazione di due sequenze è</a:t>
            </a:r>
            <a:r>
              <a:rPr lang="it-IT" altLang="ja-JP" sz="2200"/>
              <a:t> quello della </a:t>
            </a:r>
            <a:r>
              <a:rPr lang="it-IT" altLang="ja-JP" sz="2200">
                <a:solidFill>
                  <a:srgbClr val="0000FF"/>
                </a:solidFill>
              </a:rPr>
              <a:t>MATRICE DOT PLOT </a:t>
            </a:r>
            <a:r>
              <a:rPr lang="it-IT" altLang="ja-JP" sz="2200"/>
              <a:t>(matrice a punti)</a:t>
            </a:r>
            <a:endParaRPr lang="it-IT" altLang="en-US" sz="2200"/>
          </a:p>
        </p:txBody>
      </p:sp>
      <p:sp>
        <p:nvSpPr>
          <p:cNvPr id="25602" name="Text Box 3">
            <a:extLst>
              <a:ext uri="{FF2B5EF4-FFF2-40B4-BE49-F238E27FC236}">
                <a16:creationId xmlns:a16="http://schemas.microsoft.com/office/drawing/2014/main" id="{F1348618-3098-7C42-8E50-27DCDE00C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4692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Times New Roman" charset="0"/>
              </a:rPr>
              <a:t>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Times New Roman" charset="0"/>
              </a:rPr>
              <a:t>     </a:t>
            </a:r>
            <a:r>
              <a:rPr lang="it-IT" b="1" dirty="0">
                <a:latin typeface="Courier New" charset="0"/>
              </a:rPr>
              <a:t>A|X        X  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T|   X     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G|      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T|   X           X          A T C A C T G T 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C|      X                   | | | |     | | |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A|X  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it-IT" b="1" dirty="0">
                <a:latin typeface="Courier New" charset="0"/>
              </a:rPr>
              <a:t>        X       A T C A - - G T 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C|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T|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it-IT" b="1" dirty="0">
                <a:latin typeface="Courier New" charset="0"/>
              </a:rPr>
              <a:t>           X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A|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it-IT" b="1" dirty="0">
                <a:latin typeface="Courier New" charset="0"/>
              </a:rPr>
              <a:t>        X        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 +-------------------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  A  T  C  A  G  T  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it-IT" b="1" dirty="0">
              <a:latin typeface="Courier New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1" descr="Screen Shot 2014-10-13 at 4.35.58 PM.png">
            <a:extLst>
              <a:ext uri="{FF2B5EF4-FFF2-40B4-BE49-F238E27FC236}">
                <a16:creationId xmlns:a16="http://schemas.microsoft.com/office/drawing/2014/main" id="{173D52DD-BA1E-F447-868A-D31FFD90C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836613"/>
            <a:ext cx="529272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B0BBE663-41A6-4D47-9593-5C2629615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404938"/>
            <a:ext cx="3810000" cy="4616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The main diagonal represents the sequence's alignment with itself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Lines off the main diagonal represent similar or repetitive patterns within the sequence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Nearly identical long terminal repeats at each end (red)</a:t>
            </a:r>
          </a:p>
        </p:txBody>
      </p:sp>
      <p:sp>
        <p:nvSpPr>
          <p:cNvPr id="27651" name="Rettangolo 1">
            <a:extLst>
              <a:ext uri="{FF2B5EF4-FFF2-40B4-BE49-F238E27FC236}">
                <a16:creationId xmlns:a16="http://schemas.microsoft.com/office/drawing/2014/main" id="{4A4786E6-98CA-1047-9562-F0FA1AA4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1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800"/>
              </a:spcAft>
            </a:pPr>
            <a:r>
              <a:rPr lang="it-IT" altLang="en-US" b="1"/>
              <a:t>Dot plot matrix – Graphic representation of an alignment Retrovirus vector sequence against itself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magine 1" descr="Screen Shot 2014-10-13 at 4.35.58 PM.png">
            <a:extLst>
              <a:ext uri="{FF2B5EF4-FFF2-40B4-BE49-F238E27FC236}">
                <a16:creationId xmlns:a16="http://schemas.microsoft.com/office/drawing/2014/main" id="{133764B8-02C1-CA43-9EE7-AC99FA3F2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836613"/>
            <a:ext cx="529272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6C93DE1E-FBFA-AC41-BA09-BD3BFFEBF816}"/>
              </a:ext>
            </a:extLst>
          </p:cNvPr>
          <p:cNvCxnSpPr/>
          <p:nvPr/>
        </p:nvCxnSpPr>
        <p:spPr>
          <a:xfrm>
            <a:off x="4067175" y="1916113"/>
            <a:ext cx="3808413" cy="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B2866A37-D2FF-1B40-9B20-12EEDB00435C}"/>
              </a:ext>
            </a:extLst>
          </p:cNvPr>
          <p:cNvCxnSpPr/>
          <p:nvPr/>
        </p:nvCxnSpPr>
        <p:spPr>
          <a:xfrm>
            <a:off x="4076700" y="2068513"/>
            <a:ext cx="3935413" cy="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83B814EB-DA4F-F64B-9D7B-DE5A83152891}"/>
              </a:ext>
            </a:extLst>
          </p:cNvPr>
          <p:cNvCxnSpPr/>
          <p:nvPr/>
        </p:nvCxnSpPr>
        <p:spPr>
          <a:xfrm flipV="1">
            <a:off x="7885113" y="1268413"/>
            <a:ext cx="0" cy="64770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5FE80B63-2355-F74E-9AD1-D38E920960D2}"/>
              </a:ext>
            </a:extLst>
          </p:cNvPr>
          <p:cNvCxnSpPr/>
          <p:nvPr/>
        </p:nvCxnSpPr>
        <p:spPr>
          <a:xfrm flipH="1">
            <a:off x="8027988" y="1268413"/>
            <a:ext cx="0" cy="80010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0D3D2B78-551C-B24C-8D9C-80F41035E7B0}"/>
              </a:ext>
            </a:extLst>
          </p:cNvPr>
          <p:cNvCxnSpPr/>
          <p:nvPr/>
        </p:nvCxnSpPr>
        <p:spPr>
          <a:xfrm flipV="1">
            <a:off x="4932363" y="1268413"/>
            <a:ext cx="0" cy="64770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C050B6A-085E-C247-8600-730864B665AB}"/>
              </a:ext>
            </a:extLst>
          </p:cNvPr>
          <p:cNvCxnSpPr/>
          <p:nvPr/>
        </p:nvCxnSpPr>
        <p:spPr>
          <a:xfrm flipH="1">
            <a:off x="5076825" y="1268413"/>
            <a:ext cx="0" cy="80010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0" name="Rectangle 2">
            <a:extLst>
              <a:ext uri="{FF2B5EF4-FFF2-40B4-BE49-F238E27FC236}">
                <a16:creationId xmlns:a16="http://schemas.microsoft.com/office/drawing/2014/main" id="{FDB8BD6A-94FB-CB44-A2C0-002E3BCE7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803400"/>
            <a:ext cx="3810000" cy="2354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Two nearly identical long terminal repeats at each end (red) 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Additional (4) small repeats (yellow)</a:t>
            </a:r>
          </a:p>
        </p:txBody>
      </p:sp>
      <p:sp>
        <p:nvSpPr>
          <p:cNvPr id="28681" name="Rettangolo 13">
            <a:extLst>
              <a:ext uri="{FF2B5EF4-FFF2-40B4-BE49-F238E27FC236}">
                <a16:creationId xmlns:a16="http://schemas.microsoft.com/office/drawing/2014/main" id="{1FA50C2A-221D-2044-B34E-80C9171A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1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800"/>
              </a:spcAft>
            </a:pPr>
            <a:r>
              <a:rPr lang="it-IT" altLang="en-US" b="1"/>
              <a:t>Dot plot matrix – Graphic representation of an alignment Retrovirus vector sequence against itself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7A4F548-EFB2-DF4C-85F2-E770FA69B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021388"/>
            <a:ext cx="8915400" cy="7540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it-IT" altLang="en-US" sz="2000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4349BB61-742D-6647-BD0E-D3034BB25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86163"/>
            <a:ext cx="8915400" cy="2363787"/>
          </a:xfrm>
          <a:prstGeom prst="rect">
            <a:avLst/>
          </a:prstGeom>
          <a:solidFill>
            <a:srgbClr val="FD9B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r>
              <a:rPr lang="en-US" altLang="en-US" sz="2000"/>
              <a:t>                  						</a:t>
            </a:r>
            <a:r>
              <a:rPr lang="en-US" altLang="en-US" sz="2000">
                <a:solidFill>
                  <a:srgbClr val="FF0000"/>
                </a:solidFill>
              </a:rPr>
              <a:t>GAP PENALTY</a:t>
            </a:r>
            <a:endParaRPr lang="it-IT" altLang="en-US" sz="2000">
              <a:solidFill>
                <a:srgbClr val="FF0000"/>
              </a:solidFill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9E0EFA3B-42C7-104A-A15B-B0A30816A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125538"/>
            <a:ext cx="8915400" cy="2374900"/>
          </a:xfrm>
          <a:prstGeom prst="rect">
            <a:avLst/>
          </a:prstGeom>
          <a:solidFill>
            <a:schemeClr val="accent1">
              <a:lumMod val="20000"/>
              <a:lumOff val="80000"/>
              <a:alpha val="50195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                          					</a:t>
            </a: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SIMILARITY SCORE</a:t>
            </a:r>
            <a:endParaRPr lang="it-IT" sz="20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FFD582E3-7C55-444A-A361-165CF3D67AC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88168" y="2032794"/>
            <a:ext cx="2128837" cy="5175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defRPr/>
            </a:pPr>
            <a:r>
              <a:rPr lang="en-US" sz="1900" b="1">
                <a:solidFill>
                  <a:srgbClr val="FFFFFF"/>
                </a:solidFill>
              </a:rPr>
              <a:t>MATCHES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1900" b="1">
                <a:solidFill>
                  <a:srgbClr val="FFFFFF"/>
                </a:solidFill>
              </a:rPr>
              <a:t>MISMATCHES</a:t>
            </a:r>
            <a:endParaRPr lang="it-IT" sz="1900" b="1">
              <a:solidFill>
                <a:srgbClr val="FFFFFF"/>
              </a:solidFill>
            </a:endParaRPr>
          </a:p>
        </p:txBody>
      </p:sp>
      <p:sp>
        <p:nvSpPr>
          <p:cNvPr id="29701" name="Text Box 6">
            <a:extLst>
              <a:ext uri="{FF2B5EF4-FFF2-40B4-BE49-F238E27FC236}">
                <a16:creationId xmlns:a16="http://schemas.microsoft.com/office/drawing/2014/main" id="{50C46AFB-C230-EE4B-B88B-01FA51A9D12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11981" y="4495007"/>
            <a:ext cx="2200275" cy="534987"/>
          </a:xfrm>
          <a:prstGeom prst="rect">
            <a:avLst/>
          </a:prstGeom>
          <a:solidFill>
            <a:srgbClr val="A5034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endParaRPr lang="en-US" altLang="en-US" sz="800">
              <a:solidFill>
                <a:srgbClr val="FFFFFF"/>
              </a:solidFill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altLang="en-US">
                <a:solidFill>
                  <a:srgbClr val="FFFFFF"/>
                </a:solidFill>
              </a:rPr>
              <a:t>GAPS</a:t>
            </a:r>
          </a:p>
          <a:p>
            <a:pPr algn="ctr" eaLnBrk="1" hangingPunct="1">
              <a:lnSpc>
                <a:spcPct val="70000"/>
              </a:lnSpc>
            </a:pPr>
            <a:endParaRPr lang="it-IT" altLang="en-US" sz="800">
              <a:solidFill>
                <a:srgbClr val="FFFFFF"/>
              </a:solidFill>
            </a:endParaRPr>
          </a:p>
        </p:txBody>
      </p:sp>
      <p:sp>
        <p:nvSpPr>
          <p:cNvPr id="29702" name="Text Box 7">
            <a:extLst>
              <a:ext uri="{FF2B5EF4-FFF2-40B4-BE49-F238E27FC236}">
                <a16:creationId xmlns:a16="http://schemas.microsoft.com/office/drawing/2014/main" id="{4A0CE4BD-8189-DC41-A99E-CBCEC162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-26988"/>
            <a:ext cx="82804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800" b="1" dirty="0"/>
              <a:t>CALCOLO DEL PUNTEGGIO PER UN ALLINEAMENTO</a:t>
            </a:r>
          </a:p>
          <a:p>
            <a:pPr eaLnBrk="1" hangingPunct="1"/>
            <a:endParaRPr lang="it-IT" altLang="en-US" sz="2000" dirty="0"/>
          </a:p>
          <a:p>
            <a:pPr eaLnBrk="1" hangingPunct="1"/>
            <a:r>
              <a:rPr lang="it-IT" altLang="en-US" sz="2000" dirty="0"/>
              <a:t>Data una coppia di sequenze </a:t>
            </a:r>
            <a:r>
              <a:rPr lang="it-IT" altLang="en-US" sz="2000" i="1" dirty="0"/>
              <a:t>Sa</a:t>
            </a:r>
            <a:r>
              <a:rPr lang="it-IT" altLang="en-US" sz="2000" dirty="0"/>
              <a:t> e </a:t>
            </a:r>
            <a:r>
              <a:rPr lang="it-IT" altLang="en-US" sz="2000" i="1" dirty="0"/>
              <a:t>Sb</a:t>
            </a:r>
          </a:p>
          <a:p>
            <a:pPr eaLnBrk="1" hangingPunct="1"/>
            <a:endParaRPr lang="it-IT" altLang="en-US" sz="2000" dirty="0"/>
          </a:p>
          <a:p>
            <a:pPr eaLnBrk="1" hangingPunct="1"/>
            <a:r>
              <a:rPr lang="it-IT" altLang="en-US" sz="2000" dirty="0">
                <a:solidFill>
                  <a:srgbClr val="000000"/>
                </a:solidFill>
              </a:rPr>
              <a:t>Per ogni coppia di elementi </a:t>
            </a:r>
            <a:r>
              <a:rPr lang="it-IT" altLang="en-US" sz="2000" i="1" dirty="0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>
                <a:solidFill>
                  <a:srgbClr val="000000"/>
                </a:solidFill>
              </a:rPr>
              <a:t>i</a:t>
            </a:r>
            <a:r>
              <a:rPr lang="it-IT" altLang="en-US" sz="2000" dirty="0">
                <a:solidFill>
                  <a:srgbClr val="000000"/>
                </a:solidFill>
              </a:rPr>
              <a:t> e </a:t>
            </a:r>
            <a:r>
              <a:rPr lang="it-IT" altLang="en-US" sz="2000" i="1" dirty="0" err="1">
                <a:solidFill>
                  <a:srgbClr val="000000"/>
                </a:solidFill>
              </a:rPr>
              <a:t>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dirty="0">
                <a:solidFill>
                  <a:srgbClr val="000000"/>
                </a:solidFill>
              </a:rPr>
              <a:t> di </a:t>
            </a:r>
            <a:r>
              <a:rPr lang="it-IT" altLang="en-US" sz="2000" i="1" dirty="0">
                <a:solidFill>
                  <a:srgbClr val="000000"/>
                </a:solidFill>
              </a:rPr>
              <a:t>Sa</a:t>
            </a:r>
            <a:r>
              <a:rPr lang="it-IT" altLang="en-US" sz="2000" dirty="0">
                <a:solidFill>
                  <a:srgbClr val="000000"/>
                </a:solidFill>
              </a:rPr>
              <a:t> e </a:t>
            </a:r>
            <a:r>
              <a:rPr lang="it-IT" altLang="en-US" sz="2000" i="1" dirty="0">
                <a:solidFill>
                  <a:srgbClr val="000000"/>
                </a:solidFill>
              </a:rPr>
              <a:t>Sb </a:t>
            </a:r>
            <a:r>
              <a:rPr lang="it-IT" altLang="en-US" sz="2000" dirty="0">
                <a:solidFill>
                  <a:srgbClr val="000000"/>
                </a:solidFill>
              </a:rPr>
              <a:t>si definisce un punteggio </a:t>
            </a:r>
            <a:r>
              <a:rPr lang="it-IT" altLang="en-US" sz="2000" i="1" dirty="0" err="1">
                <a:solidFill>
                  <a:srgbClr val="000000"/>
                </a:solidFill>
              </a:rPr>
              <a:t>s</a:t>
            </a:r>
            <a:r>
              <a:rPr lang="it-IT" altLang="en-US" sz="2000" i="1" dirty="0">
                <a:solidFill>
                  <a:srgbClr val="000000"/>
                </a:solidFill>
              </a:rPr>
              <a:t>(</a:t>
            </a:r>
            <a:r>
              <a:rPr lang="it-IT" altLang="en-US" sz="2000" i="1" dirty="0" err="1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i</a:t>
            </a:r>
            <a:r>
              <a:rPr lang="it-IT" altLang="en-US" sz="2000" i="1" dirty="0" err="1">
                <a:solidFill>
                  <a:srgbClr val="000000"/>
                </a:solidFill>
              </a:rPr>
              <a:t>,b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i="1" dirty="0">
                <a:solidFill>
                  <a:srgbClr val="000000"/>
                </a:solidFill>
              </a:rPr>
              <a:t>)</a:t>
            </a:r>
          </a:p>
          <a:p>
            <a:pPr eaLnBrk="1" hangingPunct="1"/>
            <a:r>
              <a:rPr lang="it-IT" altLang="en-US" sz="2000" dirty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it-IT" altLang="en-US" sz="2000" i="1" dirty="0" err="1">
                <a:solidFill>
                  <a:srgbClr val="000000"/>
                </a:solidFill>
              </a:rPr>
              <a:t>s</a:t>
            </a:r>
            <a:r>
              <a:rPr lang="it-IT" altLang="en-US" sz="2000" i="1" dirty="0">
                <a:solidFill>
                  <a:srgbClr val="000000"/>
                </a:solidFill>
              </a:rPr>
              <a:t>(</a:t>
            </a:r>
            <a:r>
              <a:rPr lang="it-IT" altLang="en-US" sz="2000" i="1" dirty="0" err="1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i</a:t>
            </a:r>
            <a:r>
              <a:rPr lang="it-IT" altLang="en-US" sz="2000" i="1" dirty="0" err="1">
                <a:solidFill>
                  <a:srgbClr val="000000"/>
                </a:solidFill>
              </a:rPr>
              <a:t>,b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i="1" dirty="0">
                <a:solidFill>
                  <a:srgbClr val="000000"/>
                </a:solidFill>
              </a:rPr>
              <a:t>) =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 	se </a:t>
            </a:r>
            <a:r>
              <a:rPr lang="it-IT" altLang="en-US" sz="2000" i="1" dirty="0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>
                <a:solidFill>
                  <a:srgbClr val="000000"/>
                </a:solidFill>
              </a:rPr>
              <a:t>i</a:t>
            </a:r>
            <a:r>
              <a:rPr lang="it-IT" altLang="en-US" sz="2000" i="1" dirty="0">
                <a:solidFill>
                  <a:srgbClr val="000000"/>
                </a:solidFill>
              </a:rPr>
              <a:t> = </a:t>
            </a:r>
            <a:r>
              <a:rPr lang="it-IT" altLang="en-US" sz="2000" i="1" dirty="0" err="1">
                <a:solidFill>
                  <a:srgbClr val="000000"/>
                </a:solidFill>
              </a:rPr>
              <a:t>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i="1" dirty="0">
                <a:solidFill>
                  <a:srgbClr val="000000"/>
                </a:solidFill>
              </a:rPr>
              <a:t> 	</a:t>
            </a:r>
          </a:p>
          <a:p>
            <a:pPr eaLnBrk="1" hangingPunct="1"/>
            <a:r>
              <a:rPr lang="it-IT" altLang="en-US" sz="2000" i="1" dirty="0" err="1">
                <a:solidFill>
                  <a:srgbClr val="000000"/>
                </a:solidFill>
              </a:rPr>
              <a:t>s</a:t>
            </a:r>
            <a:r>
              <a:rPr lang="it-IT" altLang="en-US" sz="2000" i="1" dirty="0">
                <a:solidFill>
                  <a:srgbClr val="000000"/>
                </a:solidFill>
              </a:rPr>
              <a:t>(</a:t>
            </a:r>
            <a:r>
              <a:rPr lang="it-IT" altLang="en-US" sz="2000" i="1" dirty="0" err="1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i</a:t>
            </a:r>
            <a:r>
              <a:rPr lang="it-IT" altLang="en-US" sz="2000" i="1" dirty="0" err="1">
                <a:solidFill>
                  <a:srgbClr val="000000"/>
                </a:solidFill>
              </a:rPr>
              <a:t>,b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i="1" dirty="0">
                <a:solidFill>
                  <a:srgbClr val="000000"/>
                </a:solidFill>
              </a:rPr>
              <a:t>) =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 	se </a:t>
            </a:r>
            <a:r>
              <a:rPr lang="it-IT" altLang="en-US" sz="2000" i="1" dirty="0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>
                <a:solidFill>
                  <a:srgbClr val="000000"/>
                </a:solidFill>
              </a:rPr>
              <a:t>i</a:t>
            </a:r>
            <a:r>
              <a:rPr lang="it-IT" altLang="en-US" sz="2000" i="1" dirty="0">
                <a:solidFill>
                  <a:srgbClr val="000000"/>
                </a:solidFill>
              </a:rPr>
              <a:t>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</a:t>
            </a:r>
            <a:r>
              <a:rPr lang="it-IT" altLang="en-US" sz="2000" i="1" dirty="0">
                <a:solidFill>
                  <a:srgbClr val="000000"/>
                </a:solidFill>
              </a:rPr>
              <a:t> </a:t>
            </a:r>
            <a:r>
              <a:rPr lang="it-IT" altLang="en-US" sz="2000" i="1" dirty="0" err="1">
                <a:solidFill>
                  <a:srgbClr val="000000"/>
                </a:solidFill>
              </a:rPr>
              <a:t>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i="1" dirty="0">
                <a:solidFill>
                  <a:srgbClr val="000000"/>
                </a:solidFill>
              </a:rPr>
              <a:t> </a:t>
            </a:r>
            <a:r>
              <a:rPr lang="it-IT" altLang="en-US" sz="2000" dirty="0">
                <a:solidFill>
                  <a:srgbClr val="000000"/>
                </a:solidFill>
              </a:rPr>
              <a:t>, con</a:t>
            </a:r>
            <a:r>
              <a:rPr lang="it-IT" altLang="en-US" sz="2000" i="1" dirty="0">
                <a:solidFill>
                  <a:srgbClr val="000000"/>
                </a:solidFill>
              </a:rPr>
              <a:t>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 &gt;</a:t>
            </a:r>
            <a:r>
              <a:rPr lang="it-IT" altLang="en-US" sz="2000" i="1" dirty="0">
                <a:solidFill>
                  <a:srgbClr val="000000"/>
                </a:solidFill>
              </a:rPr>
              <a:t>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 </a:t>
            </a:r>
            <a:endParaRPr lang="it-IT" altLang="en-US" sz="2000" i="1" dirty="0">
              <a:solidFill>
                <a:srgbClr val="000000"/>
              </a:solidFill>
            </a:endParaRPr>
          </a:p>
          <a:p>
            <a:pPr eaLnBrk="1" hangingPunct="1"/>
            <a:endParaRPr lang="it-IT" altLang="en-US" sz="2000" i="1" dirty="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 dirty="0">
                <a:solidFill>
                  <a:srgbClr val="000000"/>
                </a:solidFill>
              </a:rPr>
              <a:t>Ad ogni ogni gap viene assegnato un punteggio dato da:</a:t>
            </a:r>
          </a:p>
          <a:p>
            <a:pPr eaLnBrk="1" hangingPunct="1"/>
            <a:r>
              <a:rPr lang="it-IT" altLang="en-US" sz="2000" i="1" dirty="0" err="1">
                <a:solidFill>
                  <a:srgbClr val="000000"/>
                </a:solidFill>
              </a:rPr>
              <a:t>W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k</a:t>
            </a:r>
            <a:r>
              <a:rPr lang="it-IT" altLang="en-US" sz="2000" i="1" dirty="0">
                <a:solidFill>
                  <a:srgbClr val="000000"/>
                </a:solidFill>
              </a:rPr>
              <a:t> =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 + (k-1)</a:t>
            </a:r>
            <a:endParaRPr lang="it-IT" altLang="en-US" sz="2000" dirty="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 dirty="0">
                <a:solidFill>
                  <a:srgbClr val="000000"/>
                </a:solidFill>
              </a:rPr>
              <a:t>Dove </a:t>
            </a:r>
            <a:r>
              <a:rPr lang="it-IT" altLang="en-US" sz="2000" i="1" dirty="0" err="1">
                <a:solidFill>
                  <a:srgbClr val="000000"/>
                </a:solidFill>
              </a:rPr>
              <a:t>W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k</a:t>
            </a:r>
            <a:r>
              <a:rPr lang="it-IT" altLang="en-US" sz="2000" i="1" baseline="-25000" dirty="0">
                <a:solidFill>
                  <a:srgbClr val="000000"/>
                </a:solidFill>
              </a:rPr>
              <a:t> </a:t>
            </a:r>
            <a:r>
              <a:rPr lang="it-IT" altLang="en-US" sz="2000" dirty="0">
                <a:solidFill>
                  <a:srgbClr val="000000"/>
                </a:solidFill>
              </a:rPr>
              <a:t>e</a:t>
            </a:r>
            <a:r>
              <a:rPr lang="ja-JP" altLang="it-IT" sz="2000">
                <a:solidFill>
                  <a:srgbClr val="000000"/>
                </a:solidFill>
              </a:rPr>
              <a:t>’</a:t>
            </a:r>
            <a:r>
              <a:rPr lang="it-IT" altLang="ja-JP" sz="2000" dirty="0">
                <a:solidFill>
                  <a:srgbClr val="000000"/>
                </a:solidFill>
              </a:rPr>
              <a:t> una funzione lineare che assegna una penalità constante alla presenza del gap (</a:t>
            </a:r>
            <a:r>
              <a:rPr lang="it-IT" altLang="ja-JP" sz="2000" i="1" dirty="0">
                <a:solidFill>
                  <a:srgbClr val="000000"/>
                </a:solidFill>
                <a:sym typeface="Symbol" pitchFamily="2" charset="2"/>
              </a:rPr>
              <a:t>, ad es. -10</a:t>
            </a:r>
            <a:r>
              <a:rPr lang="it-IT" altLang="ja-JP" sz="2000" dirty="0">
                <a:solidFill>
                  <a:srgbClr val="000000"/>
                </a:solidFill>
              </a:rPr>
              <a:t>) e una penalità proporzionale alla lunghezza del gap meno uno.</a:t>
            </a:r>
          </a:p>
          <a:p>
            <a:pPr eaLnBrk="1" hangingPunct="1">
              <a:buFont typeface="Symbol" pitchFamily="2" charset="2"/>
              <a:buChar char="g"/>
            </a:pP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  (gap opening penalty, GOP)	</a:t>
            </a:r>
          </a:p>
          <a:p>
            <a:pPr eaLnBrk="1" hangingPunct="1">
              <a:buFont typeface="Symbol" pitchFamily="2" charset="2"/>
              <a:buNone/>
            </a:pP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  (gap </a:t>
            </a:r>
            <a:r>
              <a:rPr lang="it-IT" altLang="en-US" sz="2000" i="1" dirty="0" err="1">
                <a:solidFill>
                  <a:srgbClr val="000000"/>
                </a:solidFill>
                <a:sym typeface="Symbol" pitchFamily="2" charset="2"/>
              </a:rPr>
              <a:t>extension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 penalty, GEP)</a:t>
            </a:r>
          </a:p>
          <a:p>
            <a:pPr algn="ctr" eaLnBrk="1" hangingPunct="1">
              <a:buFont typeface="Symbol" pitchFamily="2" charset="2"/>
              <a:buNone/>
            </a:pPr>
            <a:endParaRPr lang="it-IT" altLang="en-US" sz="2000" b="1" dirty="0"/>
          </a:p>
          <a:p>
            <a:pPr algn="ctr" eaLnBrk="1" hangingPunct="1">
              <a:buFont typeface="Symbol" pitchFamily="2" charset="2"/>
              <a:buNone/>
            </a:pPr>
            <a:r>
              <a:rPr lang="it-IT" altLang="en-US" sz="2000" b="1" dirty="0"/>
              <a:t>Il punteggio complessivo </a:t>
            </a:r>
            <a:r>
              <a:rPr lang="it-IT" altLang="en-US" sz="2000" b="1" dirty="0" err="1"/>
              <a:t>risultera</a:t>
            </a:r>
            <a:r>
              <a:rPr lang="ja-JP" altLang="it-IT" sz="2000" b="1"/>
              <a:t>’</a:t>
            </a:r>
            <a:r>
              <a:rPr lang="it-IT" altLang="ja-JP" sz="2000" b="1" dirty="0"/>
              <a:t>:</a:t>
            </a:r>
          </a:p>
          <a:p>
            <a:pPr algn="ctr" eaLnBrk="1" hangingPunct="1">
              <a:buFont typeface="Symbol" pitchFamily="2" charset="2"/>
              <a:buNone/>
            </a:pPr>
            <a:r>
              <a:rPr lang="it-IT" altLang="en-US" b="1" i="1" dirty="0">
                <a:sym typeface="Symbol" pitchFamily="2" charset="2"/>
              </a:rPr>
              <a:t> </a:t>
            </a:r>
            <a:r>
              <a:rPr lang="it-IT" altLang="en-US" sz="2000" b="1" i="1" dirty="0">
                <a:sym typeface="Symbol" pitchFamily="2" charset="2"/>
              </a:rPr>
              <a:t>(</a:t>
            </a:r>
            <a:r>
              <a:rPr lang="it-IT" altLang="en-US" sz="2000" b="1" i="1" dirty="0" err="1"/>
              <a:t>s</a:t>
            </a:r>
            <a:r>
              <a:rPr lang="it-IT" altLang="en-US" sz="2000" b="1" i="1" dirty="0"/>
              <a:t>(</a:t>
            </a:r>
            <a:r>
              <a:rPr lang="it-IT" altLang="en-US" sz="2000" b="1" i="1" dirty="0" err="1"/>
              <a:t>a</a:t>
            </a:r>
            <a:r>
              <a:rPr lang="it-IT" altLang="en-US" sz="2000" b="1" i="1" baseline="-25000" dirty="0" err="1"/>
              <a:t>i</a:t>
            </a:r>
            <a:r>
              <a:rPr lang="it-IT" altLang="en-US" sz="2000" b="1" i="1" dirty="0" err="1"/>
              <a:t>,b</a:t>
            </a:r>
            <a:r>
              <a:rPr lang="it-IT" altLang="en-US" sz="2000" b="1" i="1" baseline="-25000" dirty="0" err="1"/>
              <a:t>j</a:t>
            </a:r>
            <a:r>
              <a:rPr lang="it-IT" altLang="en-US" sz="2000" b="1" i="1" dirty="0"/>
              <a:t>) </a:t>
            </a:r>
            <a:r>
              <a:rPr lang="it-IT" altLang="en-US" sz="2000" b="1" i="1" dirty="0">
                <a:sym typeface="Symbol" pitchFamily="2" charset="2"/>
              </a:rPr>
              <a:t>) + </a:t>
            </a:r>
            <a:r>
              <a:rPr lang="it-IT" altLang="en-US" b="1" i="1" dirty="0">
                <a:sym typeface="Symbol" pitchFamily="2" charset="2"/>
              </a:rPr>
              <a:t> (</a:t>
            </a:r>
            <a:r>
              <a:rPr lang="it-IT" altLang="en-US" sz="2000" b="1" i="1" dirty="0" err="1"/>
              <a:t>W</a:t>
            </a:r>
            <a:r>
              <a:rPr lang="it-IT" altLang="en-US" sz="2000" b="1" i="1" baseline="-25000" dirty="0" err="1"/>
              <a:t>k</a:t>
            </a:r>
            <a:r>
              <a:rPr lang="it-IT" altLang="en-US" sz="2000" b="1" i="1" dirty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7E3F7CA8-978F-294E-B852-5D5F10049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2133600"/>
            <a:ext cx="8915400" cy="1800225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                     </a:t>
            </a:r>
            <a:endParaRPr lang="it-IT" sz="20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4">
            <a:extLst>
              <a:ext uri="{FF2B5EF4-FFF2-40B4-BE49-F238E27FC236}">
                <a16:creationId xmlns:a16="http://schemas.microsoft.com/office/drawing/2014/main" id="{B658F24C-D709-154B-941A-4C11F76A7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4005263"/>
            <a:ext cx="8915400" cy="2736850"/>
          </a:xfrm>
          <a:prstGeom prst="rect">
            <a:avLst/>
          </a:prstGeom>
          <a:solidFill>
            <a:srgbClr val="FFCC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it-IT" altLang="en-US" sz="2000"/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3D3EFB44-C942-E24B-A083-5A9729C3B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044575"/>
            <a:ext cx="1800225" cy="10160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ATTCCGAG</a:t>
            </a:r>
          </a:p>
          <a:p>
            <a:pPr algn="ctr"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|    ||</a:t>
            </a:r>
          </a:p>
          <a:p>
            <a:pPr algn="ctr"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A----GAC</a:t>
            </a:r>
          </a:p>
        </p:txBody>
      </p:sp>
      <p:sp>
        <p:nvSpPr>
          <p:cNvPr id="30724" name="Text Box 6">
            <a:extLst>
              <a:ext uri="{FF2B5EF4-FFF2-40B4-BE49-F238E27FC236}">
                <a16:creationId xmlns:a16="http://schemas.microsoft.com/office/drawing/2014/main" id="{44C596BC-4D32-4847-B5B1-29A78BDBC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-171450"/>
            <a:ext cx="8610600" cy="71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40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it-IT" altLang="en-US" b="1"/>
              <a:t>CALCOLO DEL PUNTEGGIO PER UN ALLINEAMENTO: </a:t>
            </a:r>
            <a:r>
              <a:rPr lang="it-IT" altLang="en-US" b="1">
                <a:solidFill>
                  <a:srgbClr val="FF0000"/>
                </a:solidFill>
              </a:rPr>
              <a:t>ESEMPIO</a:t>
            </a:r>
          </a:p>
          <a:p>
            <a:pPr eaLnBrk="1" hangingPunct="1"/>
            <a:endParaRPr lang="it-IT" altLang="en-US" sz="900" b="1"/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Sequenze:		Possibile allineamento:</a:t>
            </a: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ATTCCGAG</a:t>
            </a: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AGAC</a:t>
            </a:r>
            <a:r>
              <a:rPr lang="it-IT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/>
            <a:r>
              <a:rPr lang="it-IT" altLang="en-US">
                <a:solidFill>
                  <a:srgbClr val="000000"/>
                </a:solidFill>
                <a:latin typeface="Courier New" panose="02070309020205020404" pitchFamily="49" charset="0"/>
              </a:rPr>
              <a:t>    		</a:t>
            </a:r>
            <a:endParaRPr lang="it-IT" altLang="en-US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en-US" sz="2000" b="1">
                <a:solidFill>
                  <a:srgbClr val="FF0000"/>
                </a:solidFill>
              </a:rPr>
              <a:t>Assegno i seguenti punteggi:</a:t>
            </a:r>
          </a:p>
          <a:p>
            <a:pPr lvl="1" eaLnBrk="1" hangingPunct="1"/>
            <a:r>
              <a:rPr lang="it-IT" altLang="en-US" sz="2000" b="1">
                <a:solidFill>
                  <a:srgbClr val="FF0000"/>
                </a:solidFill>
              </a:rPr>
              <a:t>Match:	 	+2</a:t>
            </a:r>
          </a:p>
          <a:p>
            <a:pPr lvl="1" eaLnBrk="1" hangingPunct="1"/>
            <a:r>
              <a:rPr lang="it-IT" altLang="en-US" sz="2000" b="1">
                <a:solidFill>
                  <a:srgbClr val="FF0000"/>
                </a:solidFill>
              </a:rPr>
              <a:t>Mismatch:	 	 -1</a:t>
            </a:r>
          </a:p>
          <a:p>
            <a:pPr lvl="1" eaLnBrk="1" hangingPunct="1"/>
            <a:r>
              <a:rPr lang="it-IT" altLang="en-US" sz="2000" b="1">
                <a:solidFill>
                  <a:srgbClr val="FF0000"/>
                </a:solidFill>
              </a:rPr>
              <a:t>GOP:		 -5</a:t>
            </a:r>
          </a:p>
          <a:p>
            <a:pPr lvl="1" eaLnBrk="1" hangingPunct="1"/>
            <a:r>
              <a:rPr lang="it-IT" altLang="en-US" sz="2000" b="1">
                <a:solidFill>
                  <a:srgbClr val="FF0000"/>
                </a:solidFill>
              </a:rPr>
              <a:t>GEP:		 -2</a:t>
            </a:r>
          </a:p>
          <a:p>
            <a:pPr lvl="1" eaLnBrk="1" hangingPunct="1"/>
            <a:endParaRPr lang="it-IT" altLang="en-US" sz="20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MATCHES		3	3 x 2 = 6</a:t>
            </a: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MISMATCHES		1 	1 x –1 = -1</a:t>
            </a: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</a:rPr>
              <a:t>SIMILARITY SCORE</a:t>
            </a:r>
            <a:r>
              <a:rPr lang="it-IT" altLang="en-US" sz="2000">
                <a:solidFill>
                  <a:srgbClr val="000000"/>
                </a:solidFill>
              </a:rPr>
              <a:t> 	</a:t>
            </a:r>
            <a:r>
              <a:rPr lang="it-IT" altLang="en-US" sz="2000">
                <a:solidFill>
                  <a:srgbClr val="000000"/>
                </a:solidFill>
                <a:sym typeface="Wingdings" pitchFamily="2" charset="2"/>
              </a:rPr>
              <a:t> 	</a:t>
            </a:r>
            <a:r>
              <a:rPr lang="it-IT" altLang="en-US" sz="2000">
                <a:solidFill>
                  <a:srgbClr val="000000"/>
                </a:solidFill>
              </a:rPr>
              <a:t>6 –1 = </a:t>
            </a:r>
            <a:r>
              <a:rPr lang="it-IT" altLang="en-US" sz="2000" b="1">
                <a:solidFill>
                  <a:srgbClr val="000000"/>
                </a:solidFill>
              </a:rPr>
              <a:t>5</a:t>
            </a:r>
          </a:p>
          <a:p>
            <a:pPr eaLnBrk="1" hangingPunct="1"/>
            <a:endParaRPr lang="it-IT" altLang="en-US" sz="90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GAPS	1 (lungo 4 nucleotidi) </a:t>
            </a:r>
            <a:r>
              <a:rPr lang="it-IT" altLang="en-US" sz="2000">
                <a:solidFill>
                  <a:srgbClr val="000000"/>
                </a:solidFill>
                <a:sym typeface="Wingdings" pitchFamily="2" charset="2"/>
              </a:rPr>
              <a:t>	GOP + GEP X 3</a:t>
            </a:r>
            <a:endParaRPr lang="it-IT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GOP		-5		GEP		-2 x 3</a:t>
            </a: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</a:rPr>
              <a:t>GAP PENALTY</a:t>
            </a:r>
            <a:r>
              <a:rPr lang="it-IT" altLang="en-US" sz="2000">
                <a:solidFill>
                  <a:srgbClr val="000000"/>
                </a:solidFill>
              </a:rPr>
              <a:t>		</a:t>
            </a:r>
            <a:r>
              <a:rPr lang="it-IT" altLang="en-US" sz="2000">
                <a:solidFill>
                  <a:srgbClr val="000000"/>
                </a:solidFill>
                <a:sym typeface="Wingdings" pitchFamily="2" charset="2"/>
              </a:rPr>
              <a:t> 	</a:t>
            </a:r>
            <a:r>
              <a:rPr lang="it-IT" altLang="en-US" sz="2000">
                <a:solidFill>
                  <a:srgbClr val="000000"/>
                </a:solidFill>
              </a:rPr>
              <a:t>-5 + (3 x –2) = </a:t>
            </a:r>
            <a:r>
              <a:rPr lang="it-IT" altLang="en-US" sz="2000" b="1">
                <a:solidFill>
                  <a:srgbClr val="000000"/>
                </a:solidFill>
              </a:rPr>
              <a:t>-11</a:t>
            </a:r>
          </a:p>
          <a:p>
            <a:pPr eaLnBrk="1" hangingPunct="1"/>
            <a:endParaRPr lang="it-IT" altLang="en-US" sz="120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</a:rPr>
              <a:t>PUNTEGGIO FINALE</a:t>
            </a:r>
            <a:r>
              <a:rPr lang="it-IT" altLang="en-US" sz="2000">
                <a:solidFill>
                  <a:srgbClr val="000000"/>
                </a:solidFill>
              </a:rPr>
              <a:t>		</a:t>
            </a:r>
            <a:r>
              <a:rPr lang="it-IT" altLang="en-US" sz="2000" b="1">
                <a:solidFill>
                  <a:srgbClr val="000000"/>
                </a:solidFill>
              </a:rPr>
              <a:t>5 – 11 =  -6 </a:t>
            </a:r>
          </a:p>
          <a:p>
            <a:pPr eaLnBrk="1" hangingPunct="1"/>
            <a:endParaRPr lang="it-IT" altLang="en-US" sz="2000">
              <a:solidFill>
                <a:srgbClr val="000000"/>
              </a:solidFill>
            </a:endParaRPr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0C8D4F5B-5EAC-9144-A178-708E1BA56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196975"/>
            <a:ext cx="574675" cy="5762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DD2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4D10AA2E-DA11-9D40-8665-D242BF7DB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5888"/>
            <a:ext cx="8686800" cy="6764337"/>
          </a:xfrm>
          <a:prstGeom prst="rect">
            <a:avLst/>
          </a:prstGeom>
          <a:solidFill>
            <a:schemeClr val="bg1">
              <a:alpha val="6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MISURE DI IDENTITA</a:t>
            </a:r>
            <a:r>
              <a:rPr lang="ja-JP" altLang="it-IT" sz="2800">
                <a:solidFill>
                  <a:srgbClr val="FF0000"/>
                </a:solidFill>
              </a:rPr>
              <a:t>’</a:t>
            </a:r>
            <a:r>
              <a:rPr lang="it-IT" altLang="ja-JP" sz="2800">
                <a:solidFill>
                  <a:srgbClr val="FF0000"/>
                </a:solidFill>
              </a:rPr>
              <a:t> E DI SIMILARITA</a:t>
            </a:r>
            <a:r>
              <a:rPr lang="ja-JP" altLang="it-IT" sz="2800">
                <a:solidFill>
                  <a:srgbClr val="FF0000"/>
                </a:solidFill>
              </a:rPr>
              <a:t>’</a:t>
            </a:r>
            <a:endParaRPr lang="it-IT" altLang="ja-JP" sz="28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Il modo più</a:t>
            </a:r>
            <a:r>
              <a:rPr lang="it-IT" altLang="ja-JP"/>
              <a:t> semplice per definire le relazioni di similarità tra nucleotidi è basato solo su IDENTITA</a:t>
            </a:r>
            <a:r>
              <a:rPr lang="ja-JP" altLang="it-IT"/>
              <a:t>’</a:t>
            </a:r>
            <a:r>
              <a:rPr lang="it-IT" altLang="ja-JP"/>
              <a:t> e DIVERSITA</a:t>
            </a:r>
            <a:r>
              <a:rPr lang="ja-JP" altLang="it-IT"/>
              <a:t>’</a:t>
            </a:r>
            <a:r>
              <a:rPr lang="it-IT" altLang="ja-JP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chemeClr val="accent2"/>
                </a:solidFill>
              </a:rPr>
              <a:t>La piu</a:t>
            </a:r>
            <a:r>
              <a:rPr lang="ja-JP" altLang="it-IT">
                <a:solidFill>
                  <a:schemeClr val="accent2"/>
                </a:solidFill>
              </a:rPr>
              <a:t>’</a:t>
            </a:r>
            <a:r>
              <a:rPr lang="it-IT" altLang="ja-JP">
                <a:solidFill>
                  <a:schemeClr val="accent2"/>
                </a:solidFill>
              </a:rPr>
              <a:t> semplice matrice di similarità per i nucleotidi è la </a:t>
            </a:r>
            <a:r>
              <a:rPr lang="ja-JP" altLang="it-IT">
                <a:solidFill>
                  <a:schemeClr val="accent2"/>
                </a:solidFill>
              </a:rPr>
              <a:t>“</a:t>
            </a:r>
            <a:r>
              <a:rPr lang="it-IT" altLang="ja-JP" b="1">
                <a:solidFill>
                  <a:schemeClr val="accent2"/>
                </a:solidFill>
              </a:rPr>
              <a:t>UNITARY SCORING MATRIX</a:t>
            </a:r>
            <a:r>
              <a:rPr lang="ja-JP" altLang="it-IT">
                <a:solidFill>
                  <a:schemeClr val="accent2"/>
                </a:solidFill>
              </a:rPr>
              <a:t>”</a:t>
            </a:r>
            <a:r>
              <a:rPr lang="it-IT" altLang="ja-JP">
                <a:solidFill>
                  <a:schemeClr val="accent2"/>
                </a:solidFill>
              </a:rPr>
              <a:t>, matrice che assegna punteggio 1 a coppie di residui identici e 0 ai mismatch.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    A C G T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  ---------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A | 1 0 0 0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C | 0 1 0 0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G | 0 0 1 0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T | 0 0 0 1</a:t>
            </a:r>
            <a:r>
              <a:rPr lang="it-IT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Possono esserci altri criteri per dare un peso diverso da zero a matches tra residui non identici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ad.es. pesare in modo diverso transizioni e transversioni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>
            <a:extLst>
              <a:ext uri="{FF2B5EF4-FFF2-40B4-BE49-F238E27FC236}">
                <a16:creationId xmlns:a16="http://schemas.microsoft.com/office/drawing/2014/main" id="{F690A85D-1FA7-4C44-B5A6-F8A25301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-9525"/>
            <a:ext cx="9034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800" b="1">
                <a:solidFill>
                  <a:srgbClr val="194B19"/>
                </a:solidFill>
              </a:rPr>
              <a:t>LE PROTEINE : </a:t>
            </a:r>
            <a:r>
              <a:rPr lang="it-IT" altLang="en-US" sz="4000" b="1">
                <a:solidFill>
                  <a:srgbClr val="194B19"/>
                </a:solidFill>
              </a:rPr>
              <a:t>20 AMMINOACIDI </a:t>
            </a:r>
            <a:r>
              <a:rPr lang="it-IT" altLang="en-US" sz="2000" b="1">
                <a:solidFill>
                  <a:srgbClr val="194B19"/>
                </a:solidFill>
              </a:rPr>
              <a:t>proteinogenici</a:t>
            </a:r>
            <a:endParaRPr lang="it-IT" altLang="en-US" sz="4000" b="1">
              <a:solidFill>
                <a:srgbClr val="194B19"/>
              </a:solidFill>
            </a:endParaRPr>
          </a:p>
        </p:txBody>
      </p:sp>
      <p:pic>
        <p:nvPicPr>
          <p:cNvPr id="32770" name="Picture 5">
            <a:extLst>
              <a:ext uri="{FF2B5EF4-FFF2-40B4-BE49-F238E27FC236}">
                <a16:creationId xmlns:a16="http://schemas.microsoft.com/office/drawing/2014/main" id="{C81DC1AE-0C4B-3B45-AB55-4760E5516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633663"/>
            <a:ext cx="325596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>
            <a:extLst>
              <a:ext uri="{FF2B5EF4-FFF2-40B4-BE49-F238E27FC236}">
                <a16:creationId xmlns:a16="http://schemas.microsoft.com/office/drawing/2014/main" id="{8B21AB6B-C304-D941-82F9-26D72866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329247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>
            <a:extLst>
              <a:ext uri="{FF2B5EF4-FFF2-40B4-BE49-F238E27FC236}">
                <a16:creationId xmlns:a16="http://schemas.microsoft.com/office/drawing/2014/main" id="{FD8AD288-0874-7043-BF26-0D02BE05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692150"/>
            <a:ext cx="319563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>
            <a:extLst>
              <a:ext uri="{FF2B5EF4-FFF2-40B4-BE49-F238E27FC236}">
                <a16:creationId xmlns:a16="http://schemas.microsoft.com/office/drawing/2014/main" id="{33E126DE-1C07-C548-A715-40F81C3D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25738"/>
            <a:ext cx="32734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>
            <a:extLst>
              <a:ext uri="{FF2B5EF4-FFF2-40B4-BE49-F238E27FC236}">
                <a16:creationId xmlns:a16="http://schemas.microsoft.com/office/drawing/2014/main" id="{B8EE6A08-F029-9249-8566-2895034E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87900"/>
            <a:ext cx="32686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0">
            <a:extLst>
              <a:ext uri="{FF2B5EF4-FFF2-40B4-BE49-F238E27FC236}">
                <a16:creationId xmlns:a16="http://schemas.microsoft.com/office/drawing/2014/main" id="{E2FD9315-1A68-8849-B867-2D16C2D8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637088"/>
            <a:ext cx="32813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B1AAE061-1A2A-8045-89DA-47B89118C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Esempio di matrice di sostituzione</a:t>
            </a:r>
          </a:p>
        </p:txBody>
      </p:sp>
      <p:grpSp>
        <p:nvGrpSpPr>
          <p:cNvPr id="33794" name="Group 3">
            <a:extLst>
              <a:ext uri="{FF2B5EF4-FFF2-40B4-BE49-F238E27FC236}">
                <a16:creationId xmlns:a16="http://schemas.microsoft.com/office/drawing/2014/main" id="{73B57734-8DFC-1A46-BA7A-1C131AA09E49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4776788"/>
            <a:ext cx="3048000" cy="1676400"/>
            <a:chOff x="576" y="2400"/>
            <a:chExt cx="1728" cy="891"/>
          </a:xfrm>
        </p:grpSpPr>
        <p:sp>
          <p:nvSpPr>
            <p:cNvPr id="33839" name="WordArt 4">
              <a:extLst>
                <a:ext uri="{FF2B5EF4-FFF2-40B4-BE49-F238E27FC236}">
                  <a16:creationId xmlns:a16="http://schemas.microsoft.com/office/drawing/2014/main" id="{FDAEB318-18E5-6643-92C0-8872921D67A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2400"/>
              <a:ext cx="1584" cy="7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urier" pitchFamily="2" charset="0"/>
                </a:rPr>
                <a:t>AKRANR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urier" pitchFamily="2" charset="0"/>
                </a:rPr>
                <a:t>KAAANK</a:t>
              </a:r>
            </a:p>
          </p:txBody>
        </p:sp>
        <p:sp>
          <p:nvSpPr>
            <p:cNvPr id="33840" name="WordArt 5">
              <a:extLst>
                <a:ext uri="{FF2B5EF4-FFF2-40B4-BE49-F238E27FC236}">
                  <a16:creationId xmlns:a16="http://schemas.microsoft.com/office/drawing/2014/main" id="{C04FC6CE-9EF6-784B-9858-671BA4CC20B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168"/>
              <a:ext cx="1728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urier" pitchFamily="2" charset="0"/>
                </a:rPr>
                <a:t>-1 + (-1) + (-2) + 5 + 7 + 3 = 11</a:t>
              </a:r>
            </a:p>
          </p:txBody>
        </p:sp>
      </p:grpSp>
      <p:graphicFrame>
        <p:nvGraphicFramePr>
          <p:cNvPr id="60422" name="Group 6">
            <a:extLst>
              <a:ext uri="{FF2B5EF4-FFF2-40B4-BE49-F238E27FC236}">
                <a16:creationId xmlns:a16="http://schemas.microsoft.com/office/drawing/2014/main" id="{631B9058-7410-6B4F-A42A-83E6412F8698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3479800"/>
          <a:ext cx="3048000" cy="2514601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-108" charset="0"/>
                        <a:ea typeface="Arial" pitchFamily="-108" charset="0"/>
                        <a:cs typeface="Arial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33" name="Text Box 44">
            <a:extLst>
              <a:ext uri="{FF2B5EF4-FFF2-40B4-BE49-F238E27FC236}">
                <a16:creationId xmlns:a16="http://schemas.microsoft.com/office/drawing/2014/main" id="{35EE2E45-2C9A-3F4E-93F5-020160742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79575"/>
            <a:ext cx="446405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altLang="en-US" sz="2800"/>
              <a:t> Nonostante K e R siano due amminoacidi diversi , hanno uno score positivo.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altLang="en-US" sz="2800"/>
              <a:t>  Perchè? Sono entrambi amminoacidi carichi positivamente</a:t>
            </a:r>
            <a:r>
              <a:rPr lang="en-US" altLang="en-US" sz="2800">
                <a:sym typeface="Wingdings" pitchFamily="2" charset="2"/>
              </a:rPr>
              <a:t>.</a:t>
            </a:r>
            <a:endParaRPr lang="en-US" altLang="en-US" sz="2800"/>
          </a:p>
        </p:txBody>
      </p:sp>
      <p:pic>
        <p:nvPicPr>
          <p:cNvPr id="33834" name="Immagine 2">
            <a:extLst>
              <a:ext uri="{FF2B5EF4-FFF2-40B4-BE49-F238E27FC236}">
                <a16:creationId xmlns:a16="http://schemas.microsoft.com/office/drawing/2014/main" id="{5C2F254D-FF4A-3944-863C-D0A5C0D3B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r="61989" b="78975"/>
          <a:stretch>
            <a:fillRect/>
          </a:stretch>
        </p:blipFill>
        <p:spPr bwMode="auto">
          <a:xfrm>
            <a:off x="107950" y="1260475"/>
            <a:ext cx="10160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35" name="Rettangolo 3">
            <a:extLst>
              <a:ext uri="{FF2B5EF4-FFF2-40B4-BE49-F238E27FC236}">
                <a16:creationId xmlns:a16="http://schemas.microsoft.com/office/drawing/2014/main" id="{F1C67948-5A5B-E346-9CC2-4C16B7158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544763"/>
            <a:ext cx="4392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rgbClr val="000090"/>
                </a:solidFill>
              </a:rPr>
              <a:t>    A	     R	        N	          K</a:t>
            </a:r>
          </a:p>
          <a:p>
            <a:pPr eaLnBrk="1" hangingPunct="1"/>
            <a:endParaRPr lang="it-IT" altLang="en-US">
              <a:solidFill>
                <a:srgbClr val="000090"/>
              </a:solidFill>
            </a:endParaRPr>
          </a:p>
        </p:txBody>
      </p:sp>
      <p:pic>
        <p:nvPicPr>
          <p:cNvPr id="33836" name="Immagine 10">
            <a:extLst>
              <a:ext uri="{FF2B5EF4-FFF2-40B4-BE49-F238E27FC236}">
                <a16:creationId xmlns:a16="http://schemas.microsoft.com/office/drawing/2014/main" id="{A876EF59-5AAE-0F45-91C8-138B5597F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6" t="71533" r="62386" b="1144"/>
          <a:stretch>
            <a:fillRect/>
          </a:stretch>
        </p:blipFill>
        <p:spPr bwMode="auto">
          <a:xfrm>
            <a:off x="1187450" y="887413"/>
            <a:ext cx="10160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7" name="Immagine 11">
            <a:extLst>
              <a:ext uri="{FF2B5EF4-FFF2-40B4-BE49-F238E27FC236}">
                <a16:creationId xmlns:a16="http://schemas.microsoft.com/office/drawing/2014/main" id="{E2ADC503-2413-994D-9D3E-1F8ABB4E9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t="45996" r="59811" b="30376"/>
          <a:stretch>
            <a:fillRect/>
          </a:stretch>
        </p:blipFill>
        <p:spPr bwMode="auto">
          <a:xfrm>
            <a:off x="2268538" y="1106488"/>
            <a:ext cx="10160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8" name="Immagine 12">
            <a:extLst>
              <a:ext uri="{FF2B5EF4-FFF2-40B4-BE49-F238E27FC236}">
                <a16:creationId xmlns:a16="http://schemas.microsoft.com/office/drawing/2014/main" id="{C4AB68BA-B545-4D4D-A40E-C53AD0D8F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" t="71114" r="82246" b="500"/>
          <a:stretch>
            <a:fillRect/>
          </a:stretch>
        </p:blipFill>
        <p:spPr bwMode="auto">
          <a:xfrm>
            <a:off x="3419475" y="825500"/>
            <a:ext cx="101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3BF61152-C45F-6C47-AAF0-98477EFDF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 anchor="t"/>
          <a:lstStyle/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Conservation</a:t>
            </a: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Come 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FBB83C0B-5E86-ED4C-AA0C-D2C3688DE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600" dirty="0" err="1"/>
              <a:t>Polare</a:t>
            </a:r>
            <a:r>
              <a:rPr lang="en-US" altLang="en-US" sz="3600" dirty="0"/>
              <a:t> </a:t>
            </a:r>
            <a:r>
              <a:rPr lang="en-US" altLang="en-US" sz="3600" dirty="0">
                <a:sym typeface="Wingdings" pitchFamily="2" charset="2"/>
              </a:rPr>
              <a:t> </a:t>
            </a:r>
            <a:r>
              <a:rPr lang="en-US" altLang="en-US" sz="3600" dirty="0" err="1"/>
              <a:t>polare</a:t>
            </a:r>
            <a:endParaRPr lang="en-US" altLang="en-US" sz="3600" dirty="0"/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600" dirty="0"/>
              <a:t>aspartate </a:t>
            </a:r>
            <a:r>
              <a:rPr lang="en-US" altLang="en-US" sz="3600" dirty="0">
                <a:sym typeface="Wingdings" pitchFamily="2" charset="2"/>
              </a:rPr>
              <a:t> glutamate</a:t>
            </a:r>
            <a:endParaRPr lang="en-US" altLang="en-US" sz="3600" dirty="0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600" dirty="0"/>
              <a:t>Non </a:t>
            </a:r>
            <a:r>
              <a:rPr lang="en-US" altLang="en-US" sz="3600" dirty="0" err="1"/>
              <a:t>polare</a:t>
            </a:r>
            <a:r>
              <a:rPr lang="en-US" altLang="en-US" sz="3600" dirty="0"/>
              <a:t> </a:t>
            </a:r>
            <a:r>
              <a:rPr lang="en-US" altLang="en-US" sz="3600" dirty="0">
                <a:sym typeface="Wingdings" pitchFamily="2" charset="2"/>
              </a:rPr>
              <a:t> </a:t>
            </a:r>
            <a:r>
              <a:rPr lang="en-US" altLang="en-US" sz="3600" dirty="0"/>
              <a:t>non </a:t>
            </a:r>
            <a:r>
              <a:rPr lang="en-US" altLang="en-US" sz="3600" dirty="0" err="1"/>
              <a:t>polare</a:t>
            </a:r>
            <a:endParaRPr lang="en-US" altLang="en-US" sz="3600" dirty="0"/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600" dirty="0"/>
              <a:t>alanine </a:t>
            </a:r>
            <a:r>
              <a:rPr lang="en-US" altLang="en-US" sz="3600" dirty="0">
                <a:sym typeface="Wingdings" pitchFamily="2" charset="2"/>
              </a:rPr>
              <a:t> valine</a:t>
            </a:r>
            <a:endParaRPr lang="en-US" altLang="en-US" sz="3600" dirty="0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600" dirty="0" err="1"/>
              <a:t>Residui</a:t>
            </a:r>
            <a:r>
              <a:rPr lang="en-US" altLang="en-US" sz="3600" dirty="0"/>
              <a:t> “</a:t>
            </a:r>
            <a:r>
              <a:rPr lang="en-US" altLang="ja-JP" sz="3600" dirty="0" err="1"/>
              <a:t>simili</a:t>
            </a:r>
            <a:r>
              <a:rPr lang="en-US" altLang="en-US" sz="3600" dirty="0"/>
              <a:t>”</a:t>
            </a:r>
            <a:endParaRPr lang="en-US" altLang="ja-JP" sz="3600" dirty="0"/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600" dirty="0"/>
              <a:t>leucine </a:t>
            </a:r>
            <a:r>
              <a:rPr lang="en-US" altLang="en-US" sz="3600" dirty="0">
                <a:sym typeface="Wingdings" pitchFamily="2" charset="2"/>
              </a:rPr>
              <a:t> </a:t>
            </a:r>
            <a:r>
              <a:rPr lang="en-US" altLang="en-US" sz="3600" dirty="0"/>
              <a:t>isoleucine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07482D3-F558-1D4A-88AA-F575F33F2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89588"/>
            <a:ext cx="82296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</a:rPr>
              <a:t>Come possiamo misurare la similarità?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id="{5ECE3D76-9612-B74B-AE8F-BA4B66BAF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93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600" b="1">
                <a:solidFill>
                  <a:srgbClr val="CC0000"/>
                </a:solidFill>
              </a:rPr>
              <a:t>WORKING WITH BIOSEQUENCES</a:t>
            </a:r>
          </a:p>
          <a:p>
            <a:pPr algn="ctr" eaLnBrk="1" hangingPunct="1"/>
            <a:r>
              <a:rPr lang="it-IT" altLang="en-US" sz="3200" b="1"/>
              <a:t>Alignments and similarity search</a:t>
            </a:r>
          </a:p>
        </p:txBody>
      </p:sp>
      <p:pic>
        <p:nvPicPr>
          <p:cNvPr id="16386" name="Picture 4">
            <a:extLst>
              <a:ext uri="{FF2B5EF4-FFF2-40B4-BE49-F238E27FC236}">
                <a16:creationId xmlns:a16="http://schemas.microsoft.com/office/drawing/2014/main" id="{A475E656-6FC1-6241-B704-623EDCDEA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44"/>
          <a:stretch>
            <a:fillRect/>
          </a:stretch>
        </p:blipFill>
        <p:spPr bwMode="auto">
          <a:xfrm>
            <a:off x="827088" y="1484313"/>
            <a:ext cx="74882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>
            <a:extLst>
              <a:ext uri="{FF2B5EF4-FFF2-40B4-BE49-F238E27FC236}">
                <a16:creationId xmlns:a16="http://schemas.microsoft.com/office/drawing/2014/main" id="{086FB0DD-82DA-3245-896A-645DA34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3"/>
          <a:stretch>
            <a:fillRect/>
          </a:stretch>
        </p:blipFill>
        <p:spPr bwMode="auto">
          <a:xfrm>
            <a:off x="1474788" y="3213100"/>
            <a:ext cx="61928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A35C6A48-EE2F-F748-B12F-F67FD0EC8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68275"/>
            <a:ext cx="8856663" cy="88423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it-IT" altLang="ja-JP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MATRICI DI SOSTITUZIONE (O DI PUNTEGGIO)</a:t>
            </a:r>
          </a:p>
        </p:txBody>
      </p:sp>
      <p:sp>
        <p:nvSpPr>
          <p:cNvPr id="35842" name="Text Box 3">
            <a:extLst>
              <a:ext uri="{FF2B5EF4-FFF2-40B4-BE49-F238E27FC236}">
                <a16:creationId xmlns:a16="http://schemas.microsoft.com/office/drawing/2014/main" id="{AA45563E-8B8D-9049-A7B0-AFECBACF7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454150"/>
            <a:ext cx="8243888" cy="4940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FF"/>
              </a:buClr>
              <a:buFontTx/>
              <a:buChar char="•"/>
            </a:pPr>
            <a:r>
              <a:rPr lang="it-IT" altLang="en-US" sz="3000" dirty="0"/>
              <a:t> Le matrici di sostituzione si basano su evidenze biologiche</a:t>
            </a:r>
          </a:p>
          <a:p>
            <a:pPr eaLnBrk="1" hangingPunct="1">
              <a:spcBef>
                <a:spcPct val="50000"/>
              </a:spcBef>
              <a:buClr>
                <a:srgbClr val="FF00FF"/>
              </a:buClr>
              <a:buFontTx/>
              <a:buChar char="•"/>
            </a:pPr>
            <a:r>
              <a:rPr lang="it-IT" altLang="en-US" sz="3000" dirty="0"/>
              <a:t> Le differenze che si osservano tra sequenze omologhe negli allineamenti sono riconducibili a eventi di mutazione </a:t>
            </a:r>
          </a:p>
          <a:p>
            <a:pPr eaLnBrk="1" hangingPunct="1">
              <a:spcBef>
                <a:spcPct val="50000"/>
              </a:spcBef>
              <a:buClr>
                <a:srgbClr val="FF00FF"/>
              </a:buClr>
              <a:buFontTx/>
              <a:buChar char="•"/>
            </a:pPr>
            <a:r>
              <a:rPr lang="it-IT" altLang="en-US" sz="3000" dirty="0"/>
              <a:t> Alcune di queste mutazioni hanno effetti trascurabili sulla struttura/funzione della proteina</a:t>
            </a:r>
          </a:p>
          <a:p>
            <a:pPr eaLnBrk="1" hangingPunct="1">
              <a:spcBef>
                <a:spcPct val="50000"/>
              </a:spcBef>
              <a:buClr>
                <a:srgbClr val="FF00FF"/>
              </a:buClr>
              <a:buFontTx/>
              <a:buChar char="•"/>
            </a:pPr>
            <a:r>
              <a:rPr lang="it-IT" altLang="en-US" sz="3000" dirty="0"/>
              <a:t> “Sfruttiamo gli effetti delle selezione passata”</a:t>
            </a:r>
            <a:endParaRPr lang="it-IT" altLang="en-US" sz="3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>
            <a:extLst>
              <a:ext uri="{FF2B5EF4-FFF2-40B4-BE49-F238E27FC236}">
                <a16:creationId xmlns:a16="http://schemas.microsoft.com/office/drawing/2014/main" id="{5D15FF4A-C669-C243-8AC1-9A7E2F1F3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750"/>
            <a:ext cx="8686800" cy="6710363"/>
          </a:xfrm>
          <a:prstGeom prst="rect">
            <a:avLst/>
          </a:prstGeom>
          <a:solidFill>
            <a:srgbClr val="F8F8F8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ja-JP" sz="3000" dirty="0">
                <a:solidFill>
                  <a:srgbClr val="FF0000"/>
                </a:solidFill>
              </a:rPr>
              <a:t>MATRICI DI SOSTITUZIONE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en-US" sz="2500" dirty="0"/>
              <a:t>Un modo per modo per misurare la similarità</a:t>
            </a:r>
            <a:r>
              <a:rPr lang="it-IT" altLang="ja-JP" sz="2500" dirty="0"/>
              <a:t> tra aminoacidi è fondato sulle </a:t>
            </a:r>
            <a:r>
              <a:rPr lang="it-IT" altLang="ja-JP" sz="2500" dirty="0">
                <a:solidFill>
                  <a:schemeClr val="accent2"/>
                </a:solidFill>
              </a:rPr>
              <a:t>frequenze osservate di specifiche sostituzioni amminoacidiche</a:t>
            </a:r>
            <a:r>
              <a:rPr lang="it-IT" altLang="ja-JP" sz="2500" dirty="0"/>
              <a:t> in opportuni gruppi di allineamenti.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en-US" sz="2500" dirty="0"/>
              <a:t>La similarità</a:t>
            </a:r>
            <a:r>
              <a:rPr lang="it-IT" altLang="ja-JP" sz="2500" dirty="0"/>
              <a:t> tra due specifici aminoacidi (ed es. A e G) è proporzionale alla frequenza con cui si osserva la sostituzione corrispondente (A-&gt;G) nelle proteine.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500" dirty="0">
                <a:solidFill>
                  <a:srgbClr val="FF0000"/>
                </a:solidFill>
              </a:rPr>
              <a:t>Le MATRICI DI SOSTITUZIONE più</a:t>
            </a:r>
            <a:r>
              <a:rPr lang="it-IT" altLang="ja-JP" sz="2500" dirty="0">
                <a:solidFill>
                  <a:srgbClr val="FF0000"/>
                </a:solidFill>
              </a:rPr>
              <a:t> conosciute ed utilizzate sono le.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ja-JP" sz="2500" dirty="0">
                <a:solidFill>
                  <a:srgbClr val="FF0000"/>
                </a:solidFill>
              </a:rPr>
              <a:t>matrici PAM (o </a:t>
            </a:r>
            <a:r>
              <a:rPr lang="it-IT" altLang="ja-JP" sz="2500" dirty="0" err="1">
                <a:solidFill>
                  <a:srgbClr val="FF0000"/>
                </a:solidFill>
              </a:rPr>
              <a:t>Dayhoff</a:t>
            </a:r>
            <a:r>
              <a:rPr lang="it-IT" altLang="ja-JP" sz="2500" dirty="0">
                <a:solidFill>
                  <a:srgbClr val="FF0000"/>
                </a:solidFill>
              </a:rPr>
              <a:t> </a:t>
            </a:r>
            <a:r>
              <a:rPr lang="it-IT" altLang="ja-JP" sz="2500" dirty="0" err="1">
                <a:solidFill>
                  <a:srgbClr val="FF0000"/>
                </a:solidFill>
              </a:rPr>
              <a:t>Mutation</a:t>
            </a:r>
            <a:r>
              <a:rPr lang="it-IT" altLang="ja-JP" sz="2500" dirty="0">
                <a:solidFill>
                  <a:srgbClr val="FF0000"/>
                </a:solidFill>
              </a:rPr>
              <a:t> Data (MD) </a:t>
            </a:r>
            <a:r>
              <a:rPr lang="it-IT" altLang="ja-JP" sz="2500" dirty="0" err="1">
                <a:solidFill>
                  <a:srgbClr val="FF0000"/>
                </a:solidFill>
              </a:rPr>
              <a:t>Matrices</a:t>
            </a:r>
            <a:r>
              <a:rPr lang="it-IT" altLang="ja-JP" sz="250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ja-JP" sz="2500" dirty="0">
                <a:solidFill>
                  <a:srgbClr val="FF0000"/>
                </a:solidFill>
              </a:rPr>
              <a:t>matrici BLOSUM (</a:t>
            </a:r>
            <a:r>
              <a:rPr lang="it-IT" altLang="ja-JP" sz="2500" dirty="0" err="1">
                <a:solidFill>
                  <a:srgbClr val="FF0000"/>
                </a:solidFill>
              </a:rPr>
              <a:t>Blocks</a:t>
            </a:r>
            <a:r>
              <a:rPr lang="it-IT" altLang="ja-JP" sz="2500" dirty="0">
                <a:solidFill>
                  <a:srgbClr val="FF0000"/>
                </a:solidFill>
              </a:rPr>
              <a:t> </a:t>
            </a:r>
            <a:r>
              <a:rPr lang="it-IT" altLang="ja-JP" sz="2500" dirty="0" err="1">
                <a:solidFill>
                  <a:srgbClr val="FF0000"/>
                </a:solidFill>
              </a:rPr>
              <a:t>Substitution</a:t>
            </a:r>
            <a:r>
              <a:rPr lang="it-IT" altLang="ja-JP" sz="2500" dirty="0">
                <a:solidFill>
                  <a:srgbClr val="FF0000"/>
                </a:solidFill>
              </a:rPr>
              <a:t> </a:t>
            </a:r>
            <a:r>
              <a:rPr lang="it-IT" altLang="ja-JP" sz="2500" dirty="0" err="1">
                <a:solidFill>
                  <a:srgbClr val="FF0000"/>
                </a:solidFill>
              </a:rPr>
              <a:t>Matrices</a:t>
            </a:r>
            <a:r>
              <a:rPr lang="it-IT" altLang="ja-JP" sz="250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500" dirty="0">
                <a:solidFill>
                  <a:srgbClr val="FF0000"/>
                </a:solidFill>
              </a:rPr>
              <a:t>GONNET  Cohen and </a:t>
            </a:r>
            <a:r>
              <a:rPr lang="it-IT" altLang="en-US" sz="2500" dirty="0" err="1">
                <a:solidFill>
                  <a:srgbClr val="FF0000"/>
                </a:solidFill>
              </a:rPr>
              <a:t>Benner</a:t>
            </a:r>
            <a:r>
              <a:rPr lang="it-IT" altLang="en-US" sz="2500" dirty="0">
                <a:solidFill>
                  <a:srgbClr val="FF0000"/>
                </a:solidFill>
              </a:rPr>
              <a:t>  (1992): </a:t>
            </a:r>
            <a:r>
              <a:rPr lang="it-IT" altLang="en-US" sz="2500" dirty="0" err="1">
                <a:solidFill>
                  <a:srgbClr val="FF0000"/>
                </a:solidFill>
              </a:rPr>
              <a:t>based</a:t>
            </a:r>
            <a:r>
              <a:rPr lang="it-IT" altLang="en-US" sz="2500" dirty="0">
                <a:solidFill>
                  <a:srgbClr val="FF0000"/>
                </a:solidFill>
              </a:rPr>
              <a:t>  on  an  </a:t>
            </a:r>
            <a:r>
              <a:rPr lang="it-IT" altLang="en-US" sz="2500" dirty="0" err="1">
                <a:solidFill>
                  <a:srgbClr val="FF0000"/>
                </a:solidFill>
              </a:rPr>
              <a:t>exhaustive</a:t>
            </a:r>
            <a:r>
              <a:rPr lang="it-IT" altLang="en-US" sz="2500" dirty="0">
                <a:solidFill>
                  <a:srgbClr val="FF0000"/>
                </a:solidFill>
              </a:rPr>
              <a:t>  </a:t>
            </a:r>
            <a:r>
              <a:rPr lang="it-IT" altLang="en-US" sz="2500" dirty="0" err="1">
                <a:solidFill>
                  <a:srgbClr val="FF0000"/>
                </a:solidFill>
              </a:rPr>
              <a:t>sequence</a:t>
            </a:r>
            <a:r>
              <a:rPr lang="it-IT" altLang="en-US" sz="2500" dirty="0">
                <a:solidFill>
                  <a:srgbClr val="FF0000"/>
                </a:solidFill>
              </a:rPr>
              <a:t>  </a:t>
            </a:r>
            <a:r>
              <a:rPr lang="it-IT" altLang="en-US" sz="2500" dirty="0" err="1">
                <a:solidFill>
                  <a:srgbClr val="FF0000"/>
                </a:solidFill>
              </a:rPr>
              <a:t>alignment</a:t>
            </a:r>
            <a:r>
              <a:rPr lang="it-IT" altLang="en-US" sz="2500" dirty="0">
                <a:solidFill>
                  <a:srgbClr val="FF0000"/>
                </a:solidFill>
              </a:rPr>
              <a:t>  </a:t>
            </a:r>
            <a:r>
              <a:rPr lang="it-IT" altLang="en-US" sz="2500" dirty="0" err="1">
                <a:solidFill>
                  <a:srgbClr val="FF0000"/>
                </a:solidFill>
              </a:rPr>
              <a:t>analysis</a:t>
            </a:r>
            <a:endParaRPr lang="it-IT" altLang="en-US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A16A3F95-9DF4-A748-BCB6-7C1F08FCB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1438"/>
            <a:ext cx="8991600" cy="6670675"/>
          </a:xfrm>
          <a:prstGeom prst="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308EF0B5-021E-F942-B70D-9122C60AD5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28588"/>
            <a:ext cx="8915400" cy="6324600"/>
          </a:xfrm>
        </p:spPr>
        <p:txBody>
          <a:bodyPr/>
          <a:lstStyle/>
          <a:p>
            <a:pPr algn="l" eaLnBrk="1" hangingPunct="1"/>
            <a:r>
              <a:rPr lang="it-IT" altLang="en-US" sz="3600" dirty="0">
                <a:ea typeface="ＭＳ Ｐゴシック" panose="020B0600070205080204" pitchFamily="34" charset="-128"/>
              </a:rPr>
              <a:t>MATRICI PAM </a:t>
            </a:r>
          </a:p>
          <a:p>
            <a:pPr algn="l" eaLnBrk="1" hangingPunct="1"/>
            <a:r>
              <a:rPr lang="it-IT" altLang="en-US" sz="2400" dirty="0">
                <a:ea typeface="ＭＳ Ｐゴシック" panose="020B0600070205080204" pitchFamily="34" charset="-128"/>
              </a:rPr>
              <a:t>(</a:t>
            </a:r>
            <a:r>
              <a:rPr lang="it-IT" altLang="en-US" sz="2400" dirty="0" err="1">
                <a:ea typeface="ＭＳ Ｐゴシック" panose="020B0600070205080204" pitchFamily="34" charset="-128"/>
              </a:rPr>
              <a:t>Dayhoff</a:t>
            </a:r>
            <a:r>
              <a:rPr lang="it-IT" altLang="en-US" sz="2400" dirty="0">
                <a:ea typeface="ＭＳ Ｐゴシック" panose="020B0600070205080204" pitchFamily="34" charset="-128"/>
              </a:rPr>
              <a:t> et al. 1978)</a:t>
            </a:r>
          </a:p>
          <a:p>
            <a:pPr eaLnBrk="1" hangingPunct="1"/>
            <a:endParaRPr lang="it-IT" altLang="en-US" sz="2400" dirty="0"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it-IT" altLang="en-US" sz="2300" dirty="0">
                <a:ea typeface="ＭＳ Ｐゴシック" panose="020B0600070205080204" pitchFamily="34" charset="-128"/>
              </a:rPr>
              <a:t>Sono basate sul concetto di mutazione puntiforme accettata, </a:t>
            </a:r>
            <a:r>
              <a:rPr lang="it-IT" altLang="en-US" sz="2300" b="1" dirty="0">
                <a:ea typeface="ＭＳ Ｐゴシック" panose="020B0600070205080204" pitchFamily="34" charset="-128"/>
              </a:rPr>
              <a:t>Point </a:t>
            </a:r>
            <a:r>
              <a:rPr lang="it-IT" altLang="en-US" sz="2300" b="1" dirty="0" err="1">
                <a:ea typeface="ＭＳ Ｐゴシック" panose="020B0600070205080204" pitchFamily="34" charset="-128"/>
              </a:rPr>
              <a:t>Accepted</a:t>
            </a:r>
            <a:r>
              <a:rPr lang="it-IT" altLang="en-US" sz="2300" b="1" dirty="0">
                <a:ea typeface="ＭＳ Ｐゴシック" panose="020B0600070205080204" pitchFamily="34" charset="-128"/>
              </a:rPr>
              <a:t> </a:t>
            </a:r>
            <a:r>
              <a:rPr lang="it-IT" altLang="en-US" sz="2300" b="1" dirty="0" err="1">
                <a:ea typeface="ＭＳ Ｐゴシック" panose="020B0600070205080204" pitchFamily="34" charset="-128"/>
              </a:rPr>
              <a:t>Mutation</a:t>
            </a:r>
            <a:r>
              <a:rPr lang="it-IT" altLang="en-US" sz="2300" b="1" dirty="0">
                <a:ea typeface="ＭＳ Ｐゴシック" panose="020B0600070205080204" pitchFamily="34" charset="-128"/>
              </a:rPr>
              <a:t> (PAM)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en-US" sz="2300" dirty="0">
                <a:ea typeface="ＭＳ Ｐゴシック" panose="020B0600070205080204" pitchFamily="34" charset="-128"/>
              </a:rPr>
              <a:t>Le prime matrici PAM sono state compilate in base </a:t>
            </a:r>
            <a:r>
              <a:rPr lang="it-IT" altLang="en-US" sz="2300" dirty="0" err="1">
                <a:ea typeface="ＭＳ Ｐゴシック" panose="020B0600070205080204" pitchFamily="34" charset="-128"/>
              </a:rPr>
              <a:t>all</a:t>
            </a:r>
            <a:r>
              <a:rPr lang="it-IT" altLang="ja-JP" sz="2300" dirty="0" err="1">
                <a:ea typeface="ＭＳ Ｐゴシック" panose="020B0600070205080204" pitchFamily="34" charset="-128"/>
              </a:rPr>
              <a:t>analisi</a:t>
            </a:r>
            <a:r>
              <a:rPr lang="it-IT" altLang="ja-JP" sz="2300" dirty="0">
                <a:ea typeface="ＭＳ Ｐゴシック" panose="020B0600070205080204" pitchFamily="34" charset="-128"/>
              </a:rPr>
              <a:t> delle sostituzioni osservate in un </a:t>
            </a:r>
            <a:r>
              <a:rPr lang="it-IT" altLang="ja-JP" sz="2300" dirty="0" err="1">
                <a:ea typeface="ＭＳ Ｐゴシック" panose="020B0600070205080204" pitchFamily="34" charset="-128"/>
              </a:rPr>
              <a:t>dataset</a:t>
            </a:r>
            <a:r>
              <a:rPr lang="it-IT" altLang="ja-JP" sz="2300" dirty="0">
                <a:ea typeface="ＭＳ Ｐゴシック" panose="020B0600070205080204" pitchFamily="34" charset="-128"/>
              </a:rPr>
              <a:t> costituito da diversi gruppi di proteine omologhe: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it-IT" altLang="ja-JP" sz="2300" b="1" dirty="0">
                <a:ea typeface="ＭＳ Ｐゴシック" panose="020B0600070205080204" pitchFamily="34" charset="-128"/>
              </a:rPr>
              <a:t>1572 sostituzioni osservate in 71 gruppi di sequenze di proteine omologhe con similarità molto alta (85% di identità)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en-US" sz="2300" dirty="0">
                <a:ea typeface="ＭＳ Ｐゴシック" panose="020B0600070205080204" pitchFamily="34" charset="-128"/>
              </a:rPr>
              <a:t>La scelta di proteine molto simili era motivata: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it-IT" altLang="en-US" sz="2300" dirty="0">
                <a:ea typeface="ＭＳ Ｐゴシック" panose="020B0600070205080204" pitchFamily="34" charset="-128"/>
              </a:rPr>
              <a:t> dalla semplicità</a:t>
            </a:r>
            <a:r>
              <a:rPr lang="it-IT" altLang="ja-JP" sz="2300" dirty="0">
                <a:ea typeface="ＭＳ Ｐゴシック" panose="020B0600070205080204" pitchFamily="34" charset="-128"/>
              </a:rPr>
              <a:t> dell’allineamento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it-IT" altLang="ja-JP" sz="2300" dirty="0">
                <a:ea typeface="ＭＳ Ｐゴシック" panose="020B0600070205080204" pitchFamily="34" charset="-128"/>
              </a:rPr>
              <a:t> dalla possibilità di trascurare correzioni per multiple </a:t>
            </a:r>
            <a:r>
              <a:rPr lang="it-IT" altLang="ja-JP" sz="2300" dirty="0" err="1">
                <a:ea typeface="ＭＳ Ｐゴシック" panose="020B0600070205080204" pitchFamily="34" charset="-128"/>
              </a:rPr>
              <a:t>hits</a:t>
            </a:r>
            <a:r>
              <a:rPr lang="it-IT" altLang="ja-JP" sz="2300" dirty="0">
                <a:ea typeface="ＭＳ Ｐゴシック" panose="020B0600070205080204" pitchFamily="34" charset="-128"/>
              </a:rPr>
              <a:t>, ovvero sostituzioni quali A-&gt;G-&gt;A or A-&gt;G-&gt;N.</a:t>
            </a:r>
            <a:endParaRPr lang="it-IT" altLang="en-US" sz="2300" dirty="0">
              <a:ea typeface="ＭＳ Ｐゴシック" panose="020B0600070205080204" pitchFamily="34" charset="-128"/>
            </a:endParaRPr>
          </a:p>
        </p:txBody>
      </p:sp>
      <p:grpSp>
        <p:nvGrpSpPr>
          <p:cNvPr id="38915" name="Gruppo 4">
            <a:extLst>
              <a:ext uri="{FF2B5EF4-FFF2-40B4-BE49-F238E27FC236}">
                <a16:creationId xmlns:a16="http://schemas.microsoft.com/office/drawing/2014/main" id="{E0707A2A-6442-524F-BD90-B44C2722C190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-185738"/>
            <a:ext cx="4608512" cy="2030413"/>
            <a:chOff x="4572000" y="-186501"/>
            <a:chExt cx="4608512" cy="2031325"/>
          </a:xfrm>
        </p:grpSpPr>
        <p:pic>
          <p:nvPicPr>
            <p:cNvPr id="38916" name="Immagine 1" descr="Schermata 10-2457686 alle 08.45.27.png">
              <a:extLst>
                <a:ext uri="{FF2B5EF4-FFF2-40B4-BE49-F238E27FC236}">
                  <a16:creationId xmlns:a16="http://schemas.microsoft.com/office/drawing/2014/main" id="{625E51ED-4789-864A-AA76-CBB0E286D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26"/>
            <a:stretch>
              <a:fillRect/>
            </a:stretch>
          </p:blipFill>
          <p:spPr bwMode="auto">
            <a:xfrm>
              <a:off x="5940152" y="-20425"/>
              <a:ext cx="3240360" cy="186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CasellaDiTesto 2">
              <a:extLst>
                <a:ext uri="{FF2B5EF4-FFF2-40B4-BE49-F238E27FC236}">
                  <a16:creationId xmlns:a16="http://schemas.microsoft.com/office/drawing/2014/main" id="{6C70EA41-B619-A84C-B781-C3A445589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-186501"/>
              <a:ext cx="1440160" cy="2031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r>
                <a:rPr lang="it-IT" altLang="en-US" sz="1800">
                  <a:solidFill>
                    <a:srgbClr val="000090"/>
                  </a:solidFill>
                </a:rPr>
                <a:t>Accepted mutations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8B50BC1-6F02-864B-B9F2-6C5FC20D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88913"/>
            <a:ext cx="8991600" cy="6480175"/>
          </a:xfrm>
          <a:prstGeom prst="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58EEEA16-C03E-844E-8E6D-4EB25A42B6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273050"/>
            <a:ext cx="8736012" cy="63246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it-IT" altLang="en-US" sz="2600">
                <a:ea typeface="ＭＳ Ｐゴシック" panose="020B0600070205080204" pitchFamily="34" charset="-128"/>
              </a:rPr>
              <a:t>L</a:t>
            </a:r>
            <a:r>
              <a:rPr lang="ja-JP" altLang="it-IT" sz="2600">
                <a:ea typeface="ＭＳ Ｐゴシック" panose="020B0600070205080204" pitchFamily="34" charset="-128"/>
              </a:rPr>
              <a:t>’</a:t>
            </a:r>
            <a:r>
              <a:rPr lang="it-IT" altLang="ja-JP" sz="2600">
                <a:ea typeface="ＭＳ Ｐゴシック" panose="020B0600070205080204" pitchFamily="34" charset="-128"/>
              </a:rPr>
              <a:t>analisi degli allineamenti mostrò come diverse sostituzioni aminoacidiche si presentassero con frequenze anche molto differenti (</a:t>
            </a:r>
            <a:r>
              <a:rPr lang="it-IT" altLang="ja-JP" sz="2600" i="1">
                <a:ea typeface="ＭＳ Ｐゴシック" panose="020B0600070205080204" pitchFamily="34" charset="-128"/>
              </a:rPr>
              <a:t>diversa </a:t>
            </a:r>
            <a:r>
              <a:rPr lang="it-IT" altLang="ja-JP" sz="2600" b="1" i="1">
                <a:ea typeface="ＭＳ Ｐゴシック" panose="020B0600070205080204" pitchFamily="34" charset="-128"/>
              </a:rPr>
              <a:t>mutabilità</a:t>
            </a:r>
            <a:r>
              <a:rPr lang="it-IT" altLang="ja-JP" sz="2600" i="1">
                <a:ea typeface="ＭＳ Ｐゴシック" panose="020B0600070205080204" pitchFamily="34" charset="-128"/>
              </a:rPr>
              <a:t> degli aa</a:t>
            </a:r>
            <a:r>
              <a:rPr lang="it-IT" altLang="ja-JP" sz="2600">
                <a:ea typeface="ＭＳ Ｐゴシック" panose="020B0600070205080204" pitchFamily="34" charset="-128"/>
              </a:rPr>
              <a:t>): 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it-IT" altLang="ja-JP" sz="2600" i="1">
                <a:ea typeface="ＭＳ Ｐゴシック" panose="020B0600070205080204" pitchFamily="34" charset="-128"/>
              </a:rPr>
              <a:t>le sostituzioni che non alterano </a:t>
            </a:r>
            <a:r>
              <a:rPr lang="ja-JP" altLang="it-IT" sz="2600" i="1">
                <a:ea typeface="ＭＳ Ｐゴシック" panose="020B0600070205080204" pitchFamily="34" charset="-128"/>
              </a:rPr>
              <a:t>“</a:t>
            </a:r>
            <a:r>
              <a:rPr lang="it-IT" altLang="ja-JP" sz="2600" i="1">
                <a:ea typeface="ＭＳ Ｐゴシック" panose="020B0600070205080204" pitchFamily="34" charset="-128"/>
              </a:rPr>
              <a:t>seriamente</a:t>
            </a:r>
            <a:r>
              <a:rPr lang="ja-JP" altLang="it-IT" sz="2600" i="1">
                <a:ea typeface="ＭＳ Ｐゴシック" panose="020B0600070205080204" pitchFamily="34" charset="-128"/>
              </a:rPr>
              <a:t>”</a:t>
            </a:r>
            <a:r>
              <a:rPr lang="it-IT" altLang="ja-JP" sz="2600" i="1">
                <a:ea typeface="ＭＳ Ｐゴシック" panose="020B0600070205080204" pitchFamily="34" charset="-128"/>
              </a:rPr>
              <a:t> la funzione della proteina, quelle </a:t>
            </a:r>
            <a:r>
              <a:rPr lang="ja-JP" altLang="it-IT" sz="2600" i="1">
                <a:ea typeface="ＭＳ Ｐゴシック" panose="020B0600070205080204" pitchFamily="34" charset="-128"/>
              </a:rPr>
              <a:t>“</a:t>
            </a:r>
            <a:r>
              <a:rPr lang="it-IT" altLang="ja-JP" sz="2600" i="1">
                <a:ea typeface="ＭＳ Ｐゴシック" panose="020B0600070205080204" pitchFamily="34" charset="-128"/>
              </a:rPr>
              <a:t>accettate</a:t>
            </a:r>
            <a:r>
              <a:rPr lang="ja-JP" altLang="it-IT" sz="2600" i="1">
                <a:ea typeface="ＭＳ Ｐゴシック" panose="020B0600070205080204" pitchFamily="34" charset="-128"/>
              </a:rPr>
              <a:t>”</a:t>
            </a:r>
            <a:r>
              <a:rPr lang="it-IT" altLang="ja-JP" sz="2600" i="1">
                <a:ea typeface="ＭＳ Ｐゴシック" panose="020B0600070205080204" pitchFamily="34" charset="-128"/>
              </a:rPr>
              <a:t> dalla selezione, si osservano più di frequente di quelle </a:t>
            </a:r>
            <a:r>
              <a:rPr lang="ja-JP" altLang="it-IT" sz="2600" i="1">
                <a:ea typeface="ＭＳ Ｐゴシック" panose="020B0600070205080204" pitchFamily="34" charset="-128"/>
              </a:rPr>
              <a:t>“</a:t>
            </a:r>
            <a:r>
              <a:rPr lang="it-IT" altLang="ja-JP" sz="2600" i="1">
                <a:ea typeface="ＭＳ Ｐゴシック" panose="020B0600070205080204" pitchFamily="34" charset="-128"/>
              </a:rPr>
              <a:t>distruttive</a:t>
            </a:r>
            <a:r>
              <a:rPr lang="ja-JP" altLang="it-IT" sz="2600" i="1">
                <a:ea typeface="ＭＳ Ｐゴシック" panose="020B0600070205080204" pitchFamily="34" charset="-128"/>
              </a:rPr>
              <a:t>”</a:t>
            </a:r>
            <a:r>
              <a:rPr lang="it-IT" altLang="ja-JP" sz="2600" i="1">
                <a:ea typeface="ＭＳ Ｐゴシック" panose="020B0600070205080204" pitchFamily="34" charset="-128"/>
              </a:rPr>
              <a:t>.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it-IT" altLang="en-US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La frequenza osservata per ciascuna specifica sostituzione (es. a</a:t>
            </a:r>
            <a:r>
              <a:rPr lang="it-IT" altLang="en-US" sz="2600" baseline="-25000">
                <a:solidFill>
                  <a:srgbClr val="0033CC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600">
                <a:solidFill>
                  <a:srgbClr val="0033CC"/>
                </a:solidFill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en-US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 a</a:t>
            </a:r>
            <a:r>
              <a:rPr lang="it-IT" altLang="en-US" sz="2600" baseline="-25000">
                <a:solidFill>
                  <a:srgbClr val="0033CC"/>
                </a:solidFill>
                <a:ea typeface="ＭＳ Ｐゴシック" panose="020B0600070205080204" pitchFamily="34" charset="-128"/>
              </a:rPr>
              <a:t>j</a:t>
            </a:r>
            <a:r>
              <a:rPr lang="it-IT" altLang="en-US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) sul totale delle sostituzioni viene </a:t>
            </a:r>
            <a:r>
              <a:rPr lang="it-IT" altLang="ja-JP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usata per </a:t>
            </a:r>
            <a:r>
              <a:rPr lang="it-IT" altLang="ja-JP" sz="2600">
                <a:solidFill>
                  <a:srgbClr val="FF0000"/>
                </a:solidFill>
                <a:ea typeface="ＭＳ Ｐゴシック" panose="020B0600070205080204" pitchFamily="34" charset="-128"/>
              </a:rPr>
              <a:t>stimare</a:t>
            </a:r>
            <a:r>
              <a:rPr lang="it-IT" altLang="ja-JP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 la probabilità della transizione corrispondente in un allineamento di proteine omologhe. 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en-US" sz="2600">
                <a:ea typeface="ＭＳ Ｐゴシック" panose="020B0600070205080204" pitchFamily="34" charset="-128"/>
              </a:rPr>
              <a:t>Le probabilità</a:t>
            </a:r>
            <a:r>
              <a:rPr lang="it-IT" altLang="ja-JP" sz="2600">
                <a:ea typeface="ＭＳ Ｐゴシック" panose="020B0600070205080204" pitchFamily="34" charset="-128"/>
              </a:rPr>
              <a:t> di tutte le possibili sostituzioni sono riportate nella matrice PAM</a:t>
            </a:r>
            <a:endParaRPr lang="it-IT" altLang="en-US" sz="2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7246D41-5921-6E40-9F41-075AB8950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88913"/>
            <a:ext cx="8991600" cy="6480175"/>
          </a:xfrm>
          <a:prstGeom prst="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6946DE15-72B0-1B40-8911-D3ACD6E2AD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512" y="549275"/>
            <a:ext cx="8713663" cy="6048375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it-IT" altLang="en-US" sz="2600" dirty="0">
                <a:ea typeface="ＭＳ Ｐゴシック" panose="020B0600070205080204" pitchFamily="34" charset="-128"/>
              </a:rPr>
              <a:t>La matrice PAM1 di base definisce la probabilità di transizione di un aminoacido in un altro aminoacido che consente di conservare il 99% della sequenza. </a:t>
            </a:r>
          </a:p>
          <a:p>
            <a:pPr>
              <a:spcAft>
                <a:spcPts val="1200"/>
              </a:spcAft>
            </a:pPr>
            <a:r>
              <a:rPr lang="it-IT" altLang="en-US" sz="2600" b="1" dirty="0">
                <a:ea typeface="ＭＳ Ｐゴシック" panose="020B0600070205080204" pitchFamily="34" charset="-128"/>
              </a:rPr>
              <a:t>PAM   =  </a:t>
            </a:r>
            <a:r>
              <a:rPr lang="it-IT" altLang="en-US" sz="2600" b="1" dirty="0" err="1">
                <a:ea typeface="ＭＳ Ｐゴシック" panose="020B0600070205080204" pitchFamily="34" charset="-128"/>
              </a:rPr>
              <a:t>unit</a:t>
            </a:r>
            <a:r>
              <a:rPr lang="it-IT" altLang="en-US" sz="2600" b="1" dirty="0">
                <a:ea typeface="ＭＳ Ｐゴシック" panose="020B0600070205080204" pitchFamily="34" charset="-128"/>
              </a:rPr>
              <a:t>  of  </a:t>
            </a:r>
            <a:r>
              <a:rPr lang="it-IT" altLang="en-US" sz="2600" b="1" dirty="0" err="1">
                <a:ea typeface="ＭＳ Ｐゴシック" panose="020B0600070205080204" pitchFamily="34" charset="-128"/>
              </a:rPr>
              <a:t>evolution</a:t>
            </a:r>
            <a:r>
              <a:rPr lang="it-IT" altLang="en-US" sz="2600" b="1" dirty="0">
                <a:ea typeface="ＭＳ Ｐゴシック" panose="020B0600070205080204" pitchFamily="34" charset="-128"/>
              </a:rPr>
              <a:t>  </a:t>
            </a:r>
          </a:p>
          <a:p>
            <a:pPr>
              <a:spcAft>
                <a:spcPts val="1200"/>
              </a:spcAft>
            </a:pPr>
            <a:r>
              <a:rPr lang="it-IT" altLang="en-US" sz="2600" b="1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en-US" sz="2600" b="1" dirty="0">
                <a:ea typeface="ＭＳ Ｐゴシック" panose="020B0600070205080204" pitchFamily="34" charset="-128"/>
              </a:rPr>
              <a:t>1  PAM   =  1  </a:t>
            </a:r>
            <a:r>
              <a:rPr lang="it-IT" altLang="en-US" sz="2600" b="1" dirty="0" err="1">
                <a:ea typeface="ＭＳ Ｐゴシック" panose="020B0600070205080204" pitchFamily="34" charset="-128"/>
              </a:rPr>
              <a:t>mutation</a:t>
            </a:r>
            <a:r>
              <a:rPr lang="it-IT" altLang="en-US" sz="2600" b="1" dirty="0">
                <a:ea typeface="ＭＳ Ｐゴシック" panose="020B0600070205080204" pitchFamily="34" charset="-128"/>
              </a:rPr>
              <a:t>/100  amino  acid</a:t>
            </a:r>
          </a:p>
          <a:p>
            <a:pPr algn="just">
              <a:spcAft>
                <a:spcPts val="1200"/>
              </a:spcAft>
              <a:buFontTx/>
              <a:buChar char="•"/>
            </a:pPr>
            <a:r>
              <a:rPr lang="it-IT" altLang="en-US" sz="2600" dirty="0">
                <a:ea typeface="ＭＳ Ｐゴシック" panose="020B0600070205080204" pitchFamily="34" charset="-128"/>
              </a:rPr>
              <a:t>PAM1</a:t>
            </a:r>
            <a:r>
              <a:rPr lang="it-IT" altLang="en-US" sz="26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en-US" sz="2600" dirty="0">
                <a:ea typeface="ＭＳ Ｐゴシック" panose="020B0600070205080204" pitchFamily="34" charset="-128"/>
              </a:rPr>
              <a:t>proteins  with  an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evolutionary</a:t>
            </a:r>
            <a:r>
              <a:rPr lang="it-IT" altLang="en-US" sz="2600" dirty="0">
                <a:ea typeface="ＭＳ Ｐゴシック" panose="020B0600070205080204" pitchFamily="34" charset="-128"/>
              </a:rPr>
              <a:t>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distance</a:t>
            </a:r>
            <a:r>
              <a:rPr lang="it-IT" altLang="en-US" sz="2600" dirty="0">
                <a:ea typeface="ＭＳ Ｐゴシック" panose="020B0600070205080204" pitchFamily="34" charset="-128"/>
              </a:rPr>
              <a:t>  of  1%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mutation</a:t>
            </a:r>
            <a:r>
              <a:rPr lang="it-IT" altLang="en-US" sz="2600" dirty="0">
                <a:ea typeface="ＭＳ Ｐゴシック" panose="020B0600070205080204" pitchFamily="34" charset="-128"/>
              </a:rPr>
              <a:t>/position</a:t>
            </a:r>
          </a:p>
          <a:p>
            <a:pPr algn="just">
              <a:spcAft>
                <a:spcPts val="1200"/>
              </a:spcAft>
              <a:buFontTx/>
              <a:buChar char="•"/>
            </a:pPr>
            <a:r>
              <a:rPr lang="it-IT" altLang="en-US" sz="2600" dirty="0">
                <a:ea typeface="ＭＳ Ｐゴシック" panose="020B0600070205080204" pitchFamily="34" charset="-128"/>
              </a:rPr>
              <a:t>PAM50 </a:t>
            </a:r>
            <a:r>
              <a:rPr lang="it-IT" altLang="en-US" sz="26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en-US" sz="2600" dirty="0">
                <a:ea typeface="ＭＳ Ｐゴシック" panose="020B0600070205080204" pitchFamily="34" charset="-128"/>
              </a:rPr>
              <a:t>idem  for  50%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mutations</a:t>
            </a:r>
            <a:r>
              <a:rPr lang="it-IT" altLang="en-US" sz="2600" dirty="0">
                <a:ea typeface="ＭＳ Ｐゴシック" panose="020B0600070205080204" pitchFamily="34" charset="-128"/>
              </a:rPr>
              <a:t>/position</a:t>
            </a:r>
          </a:p>
          <a:p>
            <a:pPr algn="just">
              <a:spcAft>
                <a:spcPts val="1200"/>
              </a:spcAft>
              <a:buFontTx/>
              <a:buChar char="•"/>
            </a:pPr>
            <a:r>
              <a:rPr lang="it-IT" altLang="en-US" sz="2600" dirty="0">
                <a:ea typeface="ＭＳ Ｐゴシック" panose="020B0600070205080204" pitchFamily="34" charset="-128"/>
              </a:rPr>
              <a:t>PAM250 </a:t>
            </a:r>
            <a:r>
              <a:rPr lang="it-IT" altLang="en-US" sz="26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en-US" sz="2600" dirty="0">
                <a:ea typeface="ＭＳ Ｐゴシック" panose="020B0600070205080204" pitchFamily="34" charset="-128"/>
              </a:rPr>
              <a:t>250%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mutations</a:t>
            </a:r>
            <a:r>
              <a:rPr lang="it-IT" altLang="en-US" sz="2600" dirty="0">
                <a:ea typeface="ＭＳ Ｐゴシック" panose="020B0600070205080204" pitchFamily="34" charset="-128"/>
              </a:rPr>
              <a:t>/position  </a:t>
            </a:r>
          </a:p>
          <a:p>
            <a:pPr algn="just">
              <a:spcAft>
                <a:spcPts val="1200"/>
              </a:spcAft>
            </a:pPr>
            <a:r>
              <a:rPr lang="it-IT" altLang="en-US" sz="2400" b="1" i="1" dirty="0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 Long time: </a:t>
            </a:r>
            <a:r>
              <a:rPr lang="it-IT" altLang="en-US" sz="24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a  position  </a:t>
            </a:r>
            <a:r>
              <a:rPr lang="it-IT" altLang="en-US" sz="2400" b="1" i="1" dirty="0" err="1">
                <a:solidFill>
                  <a:srgbClr val="00006E"/>
                </a:solidFill>
                <a:ea typeface="ＭＳ Ｐゴシック" panose="020B0600070205080204" pitchFamily="34" charset="-128"/>
              </a:rPr>
              <a:t>could</a:t>
            </a:r>
            <a:r>
              <a:rPr lang="it-IT" altLang="en-US" sz="24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  mutate  </a:t>
            </a:r>
            <a:r>
              <a:rPr lang="it-IT" altLang="en-US" sz="2400" b="1" i="1" dirty="0" err="1">
                <a:solidFill>
                  <a:srgbClr val="00006E"/>
                </a:solidFill>
                <a:ea typeface="ＭＳ Ｐゴシック" panose="020B0600070205080204" pitchFamily="34" charset="-128"/>
              </a:rPr>
              <a:t>several</a:t>
            </a:r>
            <a:r>
              <a:rPr lang="it-IT" altLang="en-US" sz="24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  </a:t>
            </a:r>
            <a:r>
              <a:rPr lang="it-IT" altLang="en-US" sz="2400" b="1" i="1" dirty="0" err="1">
                <a:solidFill>
                  <a:srgbClr val="00006E"/>
                </a:solidFill>
                <a:ea typeface="ＭＳ Ｐゴシック" panose="020B0600070205080204" pitchFamily="34" charset="-128"/>
              </a:rPr>
              <a:t>times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, </a:t>
            </a:r>
            <a:r>
              <a:rPr lang="it-IT" altLang="en-US" sz="2000" b="1" i="1" dirty="0" err="1">
                <a:solidFill>
                  <a:srgbClr val="00006E"/>
                </a:solidFill>
                <a:ea typeface="ＭＳ Ｐゴシック" panose="020B0600070205080204" pitchFamily="34" charset="-128"/>
              </a:rPr>
              <a:t>thus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 PAM250 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= more or </a:t>
            </a:r>
            <a:r>
              <a:rPr lang="it-IT" altLang="en-US" sz="2000" b="1" i="1" dirty="0" err="1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less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 20% </a:t>
            </a:r>
            <a:r>
              <a:rPr lang="it-IT" altLang="en-US" sz="2000" b="1" i="1" dirty="0" err="1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identity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it-IT" altLang="en-US" sz="2000" b="1" i="1" dirty="0" err="1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left</a:t>
            </a:r>
            <a:endParaRPr lang="it-IT" altLang="en-US" sz="2000" b="1" i="1" dirty="0">
              <a:solidFill>
                <a:srgbClr val="00006E"/>
              </a:solidFill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50000"/>
              </a:spcBef>
            </a:pPr>
            <a:endParaRPr lang="it-IT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magine 3" descr="Screen Shot 2014-09-12 at 4.35.37 PM.png">
            <a:extLst>
              <a:ext uri="{FF2B5EF4-FFF2-40B4-BE49-F238E27FC236}">
                <a16:creationId xmlns:a16="http://schemas.microsoft.com/office/drawing/2014/main" id="{50A7AE93-13B7-9A4D-A775-9F0B41EB6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"/>
            <a:ext cx="91440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magine 1" descr="Screen Shot 2014-09-12 at 4.36.12 PM.png">
            <a:extLst>
              <a:ext uri="{FF2B5EF4-FFF2-40B4-BE49-F238E27FC236}">
                <a16:creationId xmlns:a16="http://schemas.microsoft.com/office/drawing/2014/main" id="{FE457D0F-B606-B945-9CBC-0397686C5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144000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Immagine 2" descr="Screen Shot 2014-09-12 at 4.39.38 PM.png">
            <a:extLst>
              <a:ext uri="{FF2B5EF4-FFF2-40B4-BE49-F238E27FC236}">
                <a16:creationId xmlns:a16="http://schemas.microsoft.com/office/drawing/2014/main" id="{5BF2599F-90F6-614E-94B0-0F3A3F3E6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063"/>
            <a:ext cx="4625975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Immagine 3" descr="Screen Shot 2014-09-12 at 4.39.55 PM.png">
            <a:extLst>
              <a:ext uri="{FF2B5EF4-FFF2-40B4-BE49-F238E27FC236}">
                <a16:creationId xmlns:a16="http://schemas.microsoft.com/office/drawing/2014/main" id="{E993289A-4D08-F341-A741-06FDE3AC8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6125"/>
            <a:ext cx="4625975" cy="29511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CasellaDiTesto 6">
            <a:extLst>
              <a:ext uri="{FF2B5EF4-FFF2-40B4-BE49-F238E27FC236}">
                <a16:creationId xmlns:a16="http://schemas.microsoft.com/office/drawing/2014/main" id="{B6CF3290-9268-9842-A5AA-CF5039319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60350"/>
            <a:ext cx="357188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1</a:t>
            </a:r>
          </a:p>
        </p:txBody>
      </p:sp>
      <p:sp>
        <p:nvSpPr>
          <p:cNvPr id="44037" name="CasellaDiTesto 7">
            <a:extLst>
              <a:ext uri="{FF2B5EF4-FFF2-40B4-BE49-F238E27FC236}">
                <a16:creationId xmlns:a16="http://schemas.microsoft.com/office/drawing/2014/main" id="{3E04BDC0-EC6D-2A4B-98CA-F1A1F326E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573463"/>
            <a:ext cx="357188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2</a:t>
            </a:r>
          </a:p>
        </p:txBody>
      </p:sp>
      <p:sp>
        <p:nvSpPr>
          <p:cNvPr id="44038" name="CasellaDiTesto 9">
            <a:extLst>
              <a:ext uri="{FF2B5EF4-FFF2-40B4-BE49-F238E27FC236}">
                <a16:creationId xmlns:a16="http://schemas.microsoft.com/office/drawing/2014/main" id="{CE1B543F-BE63-564C-85A0-E0934F55D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6237288"/>
            <a:ext cx="357188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3</a:t>
            </a:r>
          </a:p>
        </p:txBody>
      </p:sp>
      <p:sp>
        <p:nvSpPr>
          <p:cNvPr id="44039" name="CasellaDiTesto 10">
            <a:extLst>
              <a:ext uri="{FF2B5EF4-FFF2-40B4-BE49-F238E27FC236}">
                <a16:creationId xmlns:a16="http://schemas.microsoft.com/office/drawing/2014/main" id="{B2D427EA-9B66-2B43-BD6A-8BCC6D21A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6334125"/>
            <a:ext cx="355600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4</a:t>
            </a:r>
          </a:p>
        </p:txBody>
      </p:sp>
      <p:sp>
        <p:nvSpPr>
          <p:cNvPr id="44040" name="CasellaDiTesto 11">
            <a:extLst>
              <a:ext uri="{FF2B5EF4-FFF2-40B4-BE49-F238E27FC236}">
                <a16:creationId xmlns:a16="http://schemas.microsoft.com/office/drawing/2014/main" id="{1AFBF9FB-12CD-8F40-A446-03F530BE6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6381750"/>
            <a:ext cx="492125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…</a:t>
            </a: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6C187200-1500-644F-A66F-7865C3A73B3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1187" y="2781301"/>
            <a:ext cx="576263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F528D1B0-31F1-A141-AD07-757B391969C0}"/>
              </a:ext>
            </a:extLst>
          </p:cNvPr>
          <p:cNvSpPr>
            <a:spLocks noChangeArrowheads="1"/>
          </p:cNvSpPr>
          <p:nvPr/>
        </p:nvSpPr>
        <p:spPr bwMode="auto">
          <a:xfrm rot="3145926">
            <a:off x="467520" y="6022181"/>
            <a:ext cx="576262" cy="5746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512D2A91-5231-4849-924D-E49FA7617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6281738"/>
            <a:ext cx="2520181" cy="57626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045" name="CasellaDiTesto 16">
            <a:extLst>
              <a:ext uri="{FF2B5EF4-FFF2-40B4-BE49-F238E27FC236}">
                <a16:creationId xmlns:a16="http://schemas.microsoft.com/office/drawing/2014/main" id="{4CC0BA6E-7AFD-C749-A3E1-C4A5A1FAF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302742"/>
            <a:ext cx="2311400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dirty="0"/>
              <a:t>PAM 1 MATRIX</a:t>
            </a:r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E4D578A2-8FD2-FB41-9E6A-60CEFA513520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6875462" y="620489"/>
            <a:ext cx="576263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2040" y="-27384"/>
            <a:ext cx="462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Matrice probabilità di mutazione</a:t>
            </a:r>
          </a:p>
        </p:txBody>
      </p:sp>
      <p:sp>
        <p:nvSpPr>
          <p:cNvPr id="44044" name="Rettangolo 14">
            <a:extLst>
              <a:ext uri="{FF2B5EF4-FFF2-40B4-BE49-F238E27FC236}">
                <a16:creationId xmlns:a16="http://schemas.microsoft.com/office/drawing/2014/main" id="{117309FA-39A6-9043-9D7E-F21D2189A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80951"/>
            <a:ext cx="4284662" cy="2232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600" i="1" dirty="0">
                <a:solidFill>
                  <a:srgbClr val="FFFFFF"/>
                </a:solidFill>
              </a:rPr>
              <a:t>logaritmo del rapporto tra la probabilità di osservare la sostituzione in sequenze evolutivamente correlate e la probabilità di osservarla per caso</a:t>
            </a:r>
          </a:p>
          <a:p>
            <a:pPr eaLnBrk="1" hangingPunct="1"/>
            <a:r>
              <a:rPr lang="it-IT" altLang="en-US" sz="1600" b="1" dirty="0">
                <a:solidFill>
                  <a:schemeClr val="bg1"/>
                </a:solidFill>
              </a:rPr>
              <a:t>log </a:t>
            </a:r>
            <a:r>
              <a:rPr lang="it-IT" altLang="en-US" sz="1600" b="1" dirty="0" err="1">
                <a:solidFill>
                  <a:schemeClr val="bg1"/>
                </a:solidFill>
              </a:rPr>
              <a:t>odds</a:t>
            </a:r>
            <a:r>
              <a:rPr lang="it-IT" altLang="en-US" sz="1600" b="1" dirty="0">
                <a:solidFill>
                  <a:schemeClr val="bg1"/>
                </a:solidFill>
              </a:rPr>
              <a:t> ratio = log2(</a:t>
            </a:r>
            <a:r>
              <a:rPr lang="it-IT" altLang="en-US" sz="1600" b="1" dirty="0" err="1">
                <a:solidFill>
                  <a:schemeClr val="bg1"/>
                </a:solidFill>
              </a:rPr>
              <a:t>observed</a:t>
            </a:r>
            <a:r>
              <a:rPr lang="it-IT" altLang="en-US" sz="1600" b="1" dirty="0">
                <a:solidFill>
                  <a:schemeClr val="bg1"/>
                </a:solidFill>
              </a:rPr>
              <a:t>/</a:t>
            </a:r>
            <a:r>
              <a:rPr lang="it-IT" altLang="en-US" sz="1600" b="1" dirty="0" err="1">
                <a:solidFill>
                  <a:schemeClr val="bg1"/>
                </a:solidFill>
              </a:rPr>
              <a:t>expected</a:t>
            </a:r>
            <a:r>
              <a:rPr lang="it-IT" altLang="en-US" sz="1600" b="1" dirty="0">
                <a:solidFill>
                  <a:schemeClr val="bg1"/>
                </a:solidFill>
              </a:rPr>
              <a:t> )</a:t>
            </a:r>
          </a:p>
          <a:p>
            <a:pPr eaLnBrk="1" hangingPunct="1"/>
            <a:endParaRPr lang="it-IT" altLang="en-US" sz="11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en-US" sz="1600" b="1" dirty="0">
                <a:solidFill>
                  <a:schemeClr val="bg1"/>
                </a:solidFill>
              </a:rPr>
              <a:t>Calcolo dei rapporti di probabilità come rapporti di verosimiglianza o log </a:t>
            </a:r>
            <a:r>
              <a:rPr lang="it-IT" altLang="en-US" sz="1600" b="1" dirty="0" err="1">
                <a:solidFill>
                  <a:schemeClr val="bg1"/>
                </a:solidFill>
              </a:rPr>
              <a:t>odds</a:t>
            </a:r>
            <a:endParaRPr lang="it-IT" altLang="en-US" sz="16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en-US" sz="1600" b="1" dirty="0">
                <a:solidFill>
                  <a:schemeClr val="bg1"/>
                </a:solidFill>
              </a:rPr>
              <a:t>(rapporti di probabilità)</a:t>
            </a:r>
          </a:p>
        </p:txBody>
      </p:sp>
      <p:sp>
        <p:nvSpPr>
          <p:cNvPr id="14" name="Freccia destra 13">
            <a:extLst>
              <a:ext uri="{FF2B5EF4-FFF2-40B4-BE49-F238E27FC236}">
                <a16:creationId xmlns:a16="http://schemas.microsoft.com/office/drawing/2014/main" id="{86906F14-4F2F-1242-9E43-B831E373FE42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6876256" y="3068167"/>
            <a:ext cx="574675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Immagine 4" descr="Screen Shot 2014-09-12 at 4.40.10 PM.png">
            <a:extLst>
              <a:ext uri="{FF2B5EF4-FFF2-40B4-BE49-F238E27FC236}">
                <a16:creationId xmlns:a16="http://schemas.microsoft.com/office/drawing/2014/main" id="{4C121475-9D78-0148-A816-05CE525F71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4" r="-1"/>
          <a:stretch/>
        </p:blipFill>
        <p:spPr>
          <a:xfrm>
            <a:off x="5580112" y="3284984"/>
            <a:ext cx="3199282" cy="317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asellaDiTesto 17"/>
          <p:cNvSpPr txBox="1"/>
          <p:nvPr/>
        </p:nvSpPr>
        <p:spPr>
          <a:xfrm>
            <a:off x="5004048" y="6453336"/>
            <a:ext cx="43924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Matrice cumulativa mutazioni accettate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contenuto 2">
            <a:extLst>
              <a:ext uri="{FF2B5EF4-FFF2-40B4-BE49-F238E27FC236}">
                <a16:creationId xmlns:a16="http://schemas.microsoft.com/office/drawing/2014/main" id="{5B58DF00-7DD7-C445-8731-F1ADAF35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261938"/>
            <a:ext cx="8677275" cy="6480175"/>
          </a:xfrm>
          <a:solidFill>
            <a:srgbClr val="FFFFFF"/>
          </a:solidFill>
        </p:spPr>
        <p:txBody>
          <a:bodyPr/>
          <a:lstStyle/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La </a:t>
            </a:r>
            <a:r>
              <a:rPr lang="it-IT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MUTABILITÀ RELATIVA 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di un AA</a:t>
            </a:r>
            <a:r>
              <a:rPr lang="it-IT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misura la tendenza di questo a mutare più o meno di quanto atteso in base alla sua </a:t>
            </a:r>
            <a:r>
              <a:rPr lang="it-IT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esposizione alla mutazione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53975" indent="0">
              <a:buFontTx/>
              <a:buNone/>
            </a:pPr>
            <a:endParaRPr lang="it-IT" altLang="en-US" sz="8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f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 =a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/A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tot		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frequenza a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 nel campione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ij</a:t>
            </a: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= n</a:t>
            </a:r>
            <a:r>
              <a:rPr lang="it-IT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ji		</a:t>
            </a: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numero scambi a</a:t>
            </a:r>
            <a:r>
              <a:rPr lang="it-IT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&lt;-&gt;a</a:t>
            </a:r>
            <a:r>
              <a:rPr lang="it-IT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j </a:t>
            </a: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(matrice di 				accumulo dei dati)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 = Σ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i≠j</a:t>
            </a: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ij		</a:t>
            </a: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numero tot di scambi che coinvolgono a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 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= Σ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i		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numero tot di scambi nel campione</a:t>
            </a:r>
            <a:endParaRPr lang="it-IT" altLang="en-US" sz="2400" baseline="-25000">
              <a:solidFill>
                <a:srgbClr val="8000FF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000066"/>
                </a:solidFill>
                <a:ea typeface="ＭＳ Ｐゴシック" panose="020B0600070205080204" pitchFamily="34" charset="-128"/>
              </a:rPr>
              <a:t>Esposizione alla mutazione di a</a:t>
            </a:r>
            <a:r>
              <a:rPr lang="it-IT" altLang="en-US" sz="2400" baseline="-25000">
                <a:solidFill>
                  <a:srgbClr val="000066"/>
                </a:solidFill>
                <a:ea typeface="ＭＳ Ｐゴシック" panose="020B0600070205080204" pitchFamily="34" charset="-128"/>
              </a:rPr>
              <a:t>i  </a:t>
            </a:r>
            <a:r>
              <a:rPr lang="it-IT" altLang="en-US" sz="2400" baseline="-25000">
                <a:solidFill>
                  <a:srgbClr val="804000"/>
                </a:solidFill>
                <a:ea typeface="ＭＳ Ｐゴシック" panose="020B0600070205080204" pitchFamily="34" charset="-128"/>
              </a:rPr>
              <a:t>	 </a:t>
            </a: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 f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	</a:t>
            </a:r>
            <a:endParaRPr lang="it-IT" altLang="en-US" sz="2400">
              <a:solidFill>
                <a:srgbClr val="804000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400" b="1">
                <a:solidFill>
                  <a:srgbClr val="804000"/>
                </a:solidFill>
                <a:ea typeface="ＭＳ Ｐゴシック" panose="020B0600070205080204" pitchFamily="34" charset="-128"/>
              </a:rPr>
              <a:t>Mutabilità relativa </a:t>
            </a: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di a</a:t>
            </a:r>
            <a:r>
              <a:rPr lang="it-IT" altLang="en-US" sz="2400" baseline="-25000">
                <a:solidFill>
                  <a:srgbClr val="80400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 rapporto tra il numero 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di mutazioni in cui è coinvolto e la sua  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esposizione alla mutazione  		 m</a:t>
            </a:r>
            <a:r>
              <a:rPr lang="it-IT" altLang="en-US" sz="2400" baseline="-25000">
                <a:solidFill>
                  <a:srgbClr val="804000"/>
                </a:solidFill>
                <a:ea typeface="ＭＳ Ｐゴシック" panose="020B0600070205080204" pitchFamily="34" charset="-128"/>
              </a:rPr>
              <a:t>i </a:t>
            </a: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=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/100* (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 f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ea typeface="ＭＳ Ｐゴシック" panose="020B0600070205080204" pitchFamily="34" charset="-128"/>
              </a:rPr>
              <a:t>)</a:t>
            </a:r>
            <a:endParaRPr lang="it-IT" altLang="en-US" sz="2400">
              <a:solidFill>
                <a:srgbClr val="804000"/>
              </a:solidFill>
              <a:ea typeface="ＭＳ Ｐゴシック" panose="020B0600070205080204" pitchFamily="34" charset="-128"/>
            </a:endParaRPr>
          </a:p>
          <a:p>
            <a:pPr marL="53975" indent="0" algn="just">
              <a:buFontTx/>
              <a:buNone/>
            </a:pPr>
            <a:endParaRPr lang="it-IT" altLang="en-US" sz="10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53975" indent="0" algn="just">
              <a:buFontTx/>
              <a:buNone/>
            </a:pP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Diversi AA hanno diversa mutabilità relativa</a:t>
            </a:r>
          </a:p>
          <a:p>
            <a:pPr marL="53975" indent="0" algn="just">
              <a:buFontTx/>
              <a:buNone/>
            </a:pP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 U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tilizzata per calcolare probabilità di mutazione</a:t>
            </a:r>
          </a:p>
          <a:p>
            <a:pPr marL="53975" indent="0" algn="just">
              <a:buFontTx/>
              <a:buNone/>
            </a:pPr>
            <a:endParaRPr lang="it-IT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3" descr="Screen Shot 2015-10-14 at 1.45.07 PM.png">
            <a:extLst>
              <a:ext uri="{FF2B5EF4-FFF2-40B4-BE49-F238E27FC236}">
                <a16:creationId xmlns:a16="http://schemas.microsoft.com/office/drawing/2014/main" id="{F7A2A2B6-A017-494A-9578-44B20646E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981075"/>
            <a:ext cx="4903788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ttangolo 4">
            <a:extLst>
              <a:ext uri="{FF2B5EF4-FFF2-40B4-BE49-F238E27FC236}">
                <a16:creationId xmlns:a16="http://schemas.microsoft.com/office/drawing/2014/main" id="{DD50207E-578C-7C42-B211-70E61644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8136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 dirty="0">
                <a:solidFill>
                  <a:srgbClr val="FF0000"/>
                </a:solidFill>
              </a:rPr>
              <a:t>Mutabilità relativa dei diversi aa (Ala=100)</a:t>
            </a:r>
          </a:p>
        </p:txBody>
      </p:sp>
      <p:sp>
        <p:nvSpPr>
          <p:cNvPr id="6" name="Freccia sinistra 5">
            <a:extLst>
              <a:ext uri="{FF2B5EF4-FFF2-40B4-BE49-F238E27FC236}">
                <a16:creationId xmlns:a16="http://schemas.microsoft.com/office/drawing/2014/main" id="{F9DCAB24-4769-2342-A958-48A6067CD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5949950"/>
            <a:ext cx="431800" cy="358775"/>
          </a:xfrm>
          <a:prstGeom prst="lef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7F7FFF"/>
              </a:gs>
              <a:gs pos="100000">
                <a:srgbClr val="4F4FFF"/>
              </a:gs>
            </a:gsLst>
            <a:lin ang="5400000"/>
          </a:gradFill>
          <a:ln w="9525">
            <a:solidFill>
              <a:srgbClr val="6060F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108" name="Rettangolo 8">
            <a:extLst>
              <a:ext uri="{FF2B5EF4-FFF2-40B4-BE49-F238E27FC236}">
                <a16:creationId xmlns:a16="http://schemas.microsoft.com/office/drawing/2014/main" id="{D950C5AF-BBD0-2944-B801-B2F17EF5E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373188"/>
            <a:ext cx="1944688" cy="831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/>
              <a:t>Molto mutabili</a:t>
            </a:r>
          </a:p>
        </p:txBody>
      </p:sp>
      <p:sp>
        <p:nvSpPr>
          <p:cNvPr id="8" name="Freccia sinistra 7">
            <a:extLst>
              <a:ext uri="{FF2B5EF4-FFF2-40B4-BE49-F238E27FC236}">
                <a16:creationId xmlns:a16="http://schemas.microsoft.com/office/drawing/2014/main" id="{F48BCC09-8459-224E-9015-80B019FEC2D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63713" y="1628775"/>
            <a:ext cx="431800" cy="360363"/>
          </a:xfrm>
          <a:prstGeom prst="lef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7F7FFF"/>
              </a:gs>
              <a:gs pos="100000">
                <a:srgbClr val="4F4FFF"/>
              </a:gs>
            </a:gsLst>
            <a:lin ang="5400000"/>
          </a:gradFill>
          <a:ln w="9525">
            <a:solidFill>
              <a:srgbClr val="6060F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110" name="Rettangolo 9">
            <a:extLst>
              <a:ext uri="{FF2B5EF4-FFF2-40B4-BE49-F238E27FC236}">
                <a16:creationId xmlns:a16="http://schemas.microsoft.com/office/drawing/2014/main" id="{803DF614-A90F-9E4C-9BC1-F7DF9A5DB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238" y="5694363"/>
            <a:ext cx="1511300" cy="830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/>
              <a:t>Poco</a:t>
            </a:r>
          </a:p>
          <a:p>
            <a:pPr algn="ctr" eaLnBrk="1" hangingPunct="1"/>
            <a:r>
              <a:rPr lang="it-IT" altLang="en-US" b="1"/>
              <a:t>mutabili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id="{1ADEBF2D-DD3D-C44D-B970-D74568EBC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816350"/>
          </a:xfrm>
          <a:solidFill>
            <a:srgbClr val="6666FF">
              <a:alpha val="30196"/>
            </a:srgbClr>
          </a:solidFill>
        </p:spPr>
        <p:txBody>
          <a:bodyPr/>
          <a:lstStyle/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endParaRPr lang="it-IT" altLang="en-US" sz="3600">
              <a:ea typeface="ＭＳ Ｐゴシック" panose="020B0600070205080204" pitchFamily="34" charset="-128"/>
            </a:endParaRP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3600">
                <a:ea typeface="ＭＳ Ｐゴシック" panose="020B0600070205080204" pitchFamily="34" charset="-128"/>
              </a:rPr>
              <a:t> Allineamento di sequenze</a:t>
            </a: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3600">
                <a:ea typeface="ＭＳ Ｐゴシック" panose="020B0600070205080204" pitchFamily="34" charset="-128"/>
              </a:rPr>
              <a:t> Programmazione dinamica</a:t>
            </a: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3600">
                <a:ea typeface="ＭＳ Ｐゴシック" panose="020B0600070205080204" pitchFamily="34" charset="-128"/>
              </a:rPr>
              <a:t> Allineamento globale</a:t>
            </a: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3600">
                <a:ea typeface="ＭＳ Ｐゴシック" panose="020B0600070205080204" pitchFamily="34" charset="-128"/>
              </a:rPr>
              <a:t>Allineamento locale</a:t>
            </a:r>
          </a:p>
          <a:p>
            <a:pPr marL="382588" indent="-187325" eaLnBrk="1" hangingPunct="1">
              <a:buClr>
                <a:srgbClr val="FF3399"/>
              </a:buClr>
              <a:buFontTx/>
              <a:buNone/>
              <a:tabLst>
                <a:tab pos="382588" algn="l"/>
              </a:tabLst>
            </a:pPr>
            <a:endParaRPr lang="it-IT" altLang="en-US" sz="3600">
              <a:ea typeface="ＭＳ Ｐゴシック" panose="020B0600070205080204" pitchFamily="34" charset="-128"/>
            </a:endParaRPr>
          </a:p>
        </p:txBody>
      </p:sp>
      <p:grpSp>
        <p:nvGrpSpPr>
          <p:cNvPr id="17410" name="Group 4">
            <a:extLst>
              <a:ext uri="{FF2B5EF4-FFF2-40B4-BE49-F238E27FC236}">
                <a16:creationId xmlns:a16="http://schemas.microsoft.com/office/drawing/2014/main" id="{40D9C356-5532-C646-A044-4EF875ACE9B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2400"/>
            <a:chOff x="48" y="336"/>
            <a:chExt cx="6192" cy="48"/>
          </a:xfrm>
        </p:grpSpPr>
        <p:sp>
          <p:nvSpPr>
            <p:cNvPr id="17423" name="Rectangle 5">
              <a:extLst>
                <a:ext uri="{FF2B5EF4-FFF2-40B4-BE49-F238E27FC236}">
                  <a16:creationId xmlns:a16="http://schemas.microsoft.com/office/drawing/2014/main" id="{015239F3-B253-7744-9EB1-2664089B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"/>
              <a:ext cx="576" cy="4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4" name="Rectangle 6">
              <a:extLst>
                <a:ext uri="{FF2B5EF4-FFF2-40B4-BE49-F238E27FC236}">
                  <a16:creationId xmlns:a16="http://schemas.microsoft.com/office/drawing/2014/main" id="{B19AE0CA-671E-4346-A588-45A3EB7CD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5" name="Rectangle 7">
              <a:extLst>
                <a:ext uri="{FF2B5EF4-FFF2-40B4-BE49-F238E27FC236}">
                  <a16:creationId xmlns:a16="http://schemas.microsoft.com/office/drawing/2014/main" id="{E37497B5-6A0E-EE4C-82AC-6D270AE3D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6"/>
              <a:ext cx="576" cy="48"/>
            </a:xfrm>
            <a:prstGeom prst="rect">
              <a:avLst/>
            </a:prstGeom>
            <a:solidFill>
              <a:srgbClr val="FE9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6" name="Rectangle 8">
              <a:extLst>
                <a:ext uri="{FF2B5EF4-FFF2-40B4-BE49-F238E27FC236}">
                  <a16:creationId xmlns:a16="http://schemas.microsoft.com/office/drawing/2014/main" id="{851DC023-2DE1-9949-81A5-D9895C960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6"/>
              <a:ext cx="576" cy="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7" name="Rectangle 9">
              <a:extLst>
                <a:ext uri="{FF2B5EF4-FFF2-40B4-BE49-F238E27FC236}">
                  <a16:creationId xmlns:a16="http://schemas.microsoft.com/office/drawing/2014/main" id="{62496856-4D63-824D-A94A-C0A9222AC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"/>
              <a:ext cx="576" cy="4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8" name="Rectangle 10">
              <a:extLst>
                <a:ext uri="{FF2B5EF4-FFF2-40B4-BE49-F238E27FC236}">
                  <a16:creationId xmlns:a16="http://schemas.microsoft.com/office/drawing/2014/main" id="{36CC26B6-3DB1-9F47-A5E3-B801819AC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576" cy="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9" name="Rectangle 11">
              <a:extLst>
                <a:ext uri="{FF2B5EF4-FFF2-40B4-BE49-F238E27FC236}">
                  <a16:creationId xmlns:a16="http://schemas.microsoft.com/office/drawing/2014/main" id="{5834C37F-66C7-A54E-8E5A-B1DBD12F4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6"/>
              <a:ext cx="576" cy="4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0" name="Rectangle 12">
              <a:extLst>
                <a:ext uri="{FF2B5EF4-FFF2-40B4-BE49-F238E27FC236}">
                  <a16:creationId xmlns:a16="http://schemas.microsoft.com/office/drawing/2014/main" id="{EF621210-515E-0448-B7F8-C69513956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"/>
              <a:ext cx="576" cy="48"/>
            </a:xfrm>
            <a:prstGeom prst="rect">
              <a:avLst/>
            </a:prstGeom>
            <a:solidFill>
              <a:srgbClr val="D3B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1" name="Rectangle 13">
              <a:extLst>
                <a:ext uri="{FF2B5EF4-FFF2-40B4-BE49-F238E27FC236}">
                  <a16:creationId xmlns:a16="http://schemas.microsoft.com/office/drawing/2014/main" id="{B1BB6F2D-EF6A-814B-A32E-ED6D431C7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2" name="Rectangle 14">
              <a:extLst>
                <a:ext uri="{FF2B5EF4-FFF2-40B4-BE49-F238E27FC236}">
                  <a16:creationId xmlns:a16="http://schemas.microsoft.com/office/drawing/2014/main" id="{351799AE-6C67-5443-9BF9-C5EBC01A4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36"/>
              <a:ext cx="576" cy="4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7411" name="Group 15">
            <a:extLst>
              <a:ext uri="{FF2B5EF4-FFF2-40B4-BE49-F238E27FC236}">
                <a16:creationId xmlns:a16="http://schemas.microsoft.com/office/drawing/2014/main" id="{01D6211B-DF9B-EB43-AA2C-5601A21C931A}"/>
              </a:ext>
            </a:extLst>
          </p:cNvPr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48" y="336"/>
            <a:chExt cx="6192" cy="48"/>
          </a:xfrm>
        </p:grpSpPr>
        <p:sp>
          <p:nvSpPr>
            <p:cNvPr id="17413" name="Rectangle 16">
              <a:extLst>
                <a:ext uri="{FF2B5EF4-FFF2-40B4-BE49-F238E27FC236}">
                  <a16:creationId xmlns:a16="http://schemas.microsoft.com/office/drawing/2014/main" id="{FA23D274-C086-A04C-ACA6-2840C63F3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"/>
              <a:ext cx="576" cy="4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4" name="Rectangle 17">
              <a:extLst>
                <a:ext uri="{FF2B5EF4-FFF2-40B4-BE49-F238E27FC236}">
                  <a16:creationId xmlns:a16="http://schemas.microsoft.com/office/drawing/2014/main" id="{BD28FE98-DE63-454E-9D0C-B44F7B3B0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5" name="Rectangle 18">
              <a:extLst>
                <a:ext uri="{FF2B5EF4-FFF2-40B4-BE49-F238E27FC236}">
                  <a16:creationId xmlns:a16="http://schemas.microsoft.com/office/drawing/2014/main" id="{CB49B25A-1BF7-1648-81C5-4902D22EA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6"/>
              <a:ext cx="576" cy="48"/>
            </a:xfrm>
            <a:prstGeom prst="rect">
              <a:avLst/>
            </a:prstGeom>
            <a:solidFill>
              <a:srgbClr val="FE9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6" name="Rectangle 19">
              <a:extLst>
                <a:ext uri="{FF2B5EF4-FFF2-40B4-BE49-F238E27FC236}">
                  <a16:creationId xmlns:a16="http://schemas.microsoft.com/office/drawing/2014/main" id="{F37D4FF7-2322-E84B-AF13-660DD9F4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6"/>
              <a:ext cx="576" cy="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7" name="Rectangle 20">
              <a:extLst>
                <a:ext uri="{FF2B5EF4-FFF2-40B4-BE49-F238E27FC236}">
                  <a16:creationId xmlns:a16="http://schemas.microsoft.com/office/drawing/2014/main" id="{1BBE5911-3DF4-3F44-8F53-D6A55FB10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"/>
              <a:ext cx="576" cy="4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8" name="Rectangle 21">
              <a:extLst>
                <a:ext uri="{FF2B5EF4-FFF2-40B4-BE49-F238E27FC236}">
                  <a16:creationId xmlns:a16="http://schemas.microsoft.com/office/drawing/2014/main" id="{CFFF37D6-A883-344A-9BAD-BA19328B9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576" cy="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9" name="Rectangle 22">
              <a:extLst>
                <a:ext uri="{FF2B5EF4-FFF2-40B4-BE49-F238E27FC236}">
                  <a16:creationId xmlns:a16="http://schemas.microsoft.com/office/drawing/2014/main" id="{65FACB22-F575-AA40-80DC-EE5B782C6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6"/>
              <a:ext cx="576" cy="4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0" name="Rectangle 23">
              <a:extLst>
                <a:ext uri="{FF2B5EF4-FFF2-40B4-BE49-F238E27FC236}">
                  <a16:creationId xmlns:a16="http://schemas.microsoft.com/office/drawing/2014/main" id="{F8AA3DCE-FF6A-BC4C-AF7C-AAF7ADD85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"/>
              <a:ext cx="576" cy="48"/>
            </a:xfrm>
            <a:prstGeom prst="rect">
              <a:avLst/>
            </a:prstGeom>
            <a:solidFill>
              <a:srgbClr val="D3B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1" name="Rectangle 24">
              <a:extLst>
                <a:ext uri="{FF2B5EF4-FFF2-40B4-BE49-F238E27FC236}">
                  <a16:creationId xmlns:a16="http://schemas.microsoft.com/office/drawing/2014/main" id="{1698F8C0-0B0C-1E4A-8F00-C939A0EB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2" name="Rectangle 25">
              <a:extLst>
                <a:ext uri="{FF2B5EF4-FFF2-40B4-BE49-F238E27FC236}">
                  <a16:creationId xmlns:a16="http://schemas.microsoft.com/office/drawing/2014/main" id="{FAA32C8C-1DEC-234D-A9E2-A7B65FB7E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36"/>
              <a:ext cx="576" cy="4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3A555ED-870D-4046-A1B8-18CEEC2D5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93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600" b="1">
                <a:solidFill>
                  <a:srgbClr val="CC0000"/>
                </a:solidFill>
              </a:rPr>
              <a:t>WORKING WITH BIOSEQUENCES</a:t>
            </a:r>
          </a:p>
          <a:p>
            <a:pPr algn="ctr" eaLnBrk="1" hangingPunct="1"/>
            <a:r>
              <a:rPr lang="it-IT" altLang="en-US" sz="3200" b="1"/>
              <a:t>Alignments and similarity search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contenuto 2">
            <a:extLst>
              <a:ext uri="{FF2B5EF4-FFF2-40B4-BE49-F238E27FC236}">
                <a16:creationId xmlns:a16="http://schemas.microsoft.com/office/drawing/2014/main" id="{2DF33FD0-CA9A-DB44-91CB-4504F1CE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8913"/>
            <a:ext cx="8496300" cy="6480175"/>
          </a:xfrm>
          <a:solidFill>
            <a:srgbClr val="FFFFFF"/>
          </a:solidFill>
        </p:spPr>
        <p:txBody>
          <a:bodyPr/>
          <a:lstStyle/>
          <a:p>
            <a:pPr marL="53975" indent="0">
              <a:buFontTx/>
              <a:buNone/>
            </a:pPr>
            <a:r>
              <a:rPr lang="it-IT" altLang="en-US" sz="2800" i="1">
                <a:solidFill>
                  <a:srgbClr val="FF0000"/>
                </a:solidFill>
                <a:ea typeface="ＭＳ Ｐゴシック" panose="020B0600070205080204" pitchFamily="34" charset="-128"/>
              </a:rPr>
              <a:t>Non non vogliamo sapere solo la probabilità che un certo AA muti, ma sapere le probabilità associate a ciascuna sostituzione</a:t>
            </a:r>
          </a:p>
          <a:p>
            <a:pPr marL="53975" indent="0">
              <a:buFontTx/>
              <a:buNone/>
            </a:pPr>
            <a:endParaRPr lang="it-IT" altLang="en-US" sz="1000"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800">
                <a:ea typeface="ＭＳ Ｐゴシック" panose="020B0600070205080204" pitchFamily="34" charset="-128"/>
              </a:rPr>
              <a:t>Si ricava M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ij</a:t>
            </a:r>
            <a:r>
              <a:rPr lang="it-IT" altLang="en-US" sz="2800">
                <a:ea typeface="ＭＳ Ｐゴシック" panose="020B0600070205080204" pitchFamily="34" charset="-128"/>
              </a:rPr>
              <a:t> la </a:t>
            </a:r>
            <a:r>
              <a:rPr lang="it-IT" altLang="en-US" sz="2800" b="1">
                <a:ea typeface="ＭＳ Ｐゴシック" panose="020B0600070205080204" pitchFamily="34" charset="-128"/>
              </a:rPr>
              <a:t>matrice di probabilità di mutazione</a:t>
            </a:r>
          </a:p>
          <a:p>
            <a:pPr marL="53975" indent="0" algn="ctr">
              <a:buFontTx/>
              <a:buNone/>
            </a:pPr>
            <a:r>
              <a:rPr lang="it-IT" altLang="en-US" sz="2800">
                <a:ea typeface="ＭＳ Ｐゴシック" panose="020B0600070205080204" pitchFamily="34" charset="-128"/>
              </a:rPr>
              <a:t>M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ij</a:t>
            </a:r>
            <a:r>
              <a:rPr lang="it-IT" altLang="en-US" sz="2800">
                <a:ea typeface="ＭＳ Ｐゴシック" panose="020B0600070205080204" pitchFamily="34" charset="-128"/>
              </a:rPr>
              <a:t> =  (</a:t>
            </a:r>
            <a:r>
              <a:rPr lang="it-IT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ij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/</a:t>
            </a:r>
            <a:r>
              <a:rPr lang="it-IT" altLang="en-US" sz="28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) </a:t>
            </a:r>
            <a:r>
              <a:rPr lang="it-IT" altLang="en-US" sz="2800">
                <a:solidFill>
                  <a:srgbClr val="804000"/>
                </a:solidFill>
                <a:ea typeface="ＭＳ Ｐゴシック" panose="020B0600070205080204" pitchFamily="34" charset="-128"/>
              </a:rPr>
              <a:t>m</a:t>
            </a:r>
            <a:r>
              <a:rPr lang="it-IT" altLang="en-US" sz="2800" baseline="-25000">
                <a:solidFill>
                  <a:srgbClr val="804000"/>
                </a:solidFill>
                <a:ea typeface="ＭＳ Ｐゴシック" panose="020B0600070205080204" pitchFamily="34" charset="-128"/>
              </a:rPr>
              <a:t>i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=  </a:t>
            </a:r>
            <a:r>
              <a:rPr lang="it-IT" altLang="en-US" sz="2800">
                <a:ea typeface="ＭＳ Ｐゴシック" panose="020B0600070205080204" pitchFamily="34" charset="-128"/>
              </a:rPr>
              <a:t>(</a:t>
            </a:r>
            <a:r>
              <a:rPr lang="it-IT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ij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/</a:t>
            </a:r>
            <a:r>
              <a:rPr lang="it-IT" altLang="en-US" sz="28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) </a:t>
            </a:r>
            <a:r>
              <a:rPr lang="it-IT" altLang="en-US" sz="28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800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/100* (</a:t>
            </a:r>
            <a:r>
              <a:rPr lang="it-IT" altLang="en-US" sz="28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</a:t>
            </a:r>
            <a:r>
              <a:rPr lang="it-IT" altLang="en-US" sz="2800">
                <a:solidFill>
                  <a:srgbClr val="0000FF"/>
                </a:solidFill>
                <a:ea typeface="ＭＳ Ｐゴシック" panose="020B0600070205080204" pitchFamily="34" charset="-128"/>
              </a:rPr>
              <a:t> f</a:t>
            </a:r>
            <a:r>
              <a:rPr lang="it-IT" altLang="en-US" sz="28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800">
                <a:ea typeface="ＭＳ Ｐゴシック" panose="020B0600070205080204" pitchFamily="34" charset="-128"/>
              </a:rPr>
              <a:t>) </a:t>
            </a:r>
          </a:p>
          <a:p>
            <a:pPr marL="53975" indent="0" algn="ctr">
              <a:buFontTx/>
              <a:buNone/>
            </a:pPr>
            <a:r>
              <a:rPr lang="it-IT" altLang="en-US" sz="2800">
                <a:ea typeface="ＭＳ Ｐゴシック" panose="020B0600070205080204" pitchFamily="34" charset="-128"/>
              </a:rPr>
              <a:t>=</a:t>
            </a:r>
            <a:r>
              <a:rPr lang="it-IT" altLang="en-US" sz="2800">
                <a:solidFill>
                  <a:srgbClr val="804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ij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 </a:t>
            </a:r>
            <a:r>
              <a:rPr lang="it-IT" altLang="en-US" sz="2800">
                <a:ea typeface="ＭＳ Ｐゴシック" panose="020B0600070205080204" pitchFamily="34" charset="-128"/>
              </a:rPr>
              <a:t>/ (100 </a:t>
            </a:r>
            <a:r>
              <a:rPr lang="it-IT" altLang="en-US" sz="28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 </a:t>
            </a:r>
            <a:r>
              <a:rPr lang="it-IT" altLang="en-US" sz="2800">
                <a:solidFill>
                  <a:srgbClr val="0000FF"/>
                </a:solidFill>
                <a:ea typeface="ＭＳ Ｐゴシック" panose="020B0600070205080204" pitchFamily="34" charset="-128"/>
              </a:rPr>
              <a:t>f</a:t>
            </a:r>
            <a:r>
              <a:rPr lang="it-IT" altLang="en-US" sz="28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800">
                <a:ea typeface="ＭＳ Ｐゴシック" panose="020B0600070205080204" pitchFamily="34" charset="-128"/>
              </a:rPr>
              <a:t>)</a:t>
            </a:r>
          </a:p>
          <a:p>
            <a:pPr marL="53975" indent="0" algn="ctr">
              <a:buFontTx/>
              <a:buNone/>
            </a:pPr>
            <a:r>
              <a:rPr lang="it-IT" altLang="en-US" sz="2800">
                <a:ea typeface="ＭＳ Ｐゴシック" panose="020B0600070205080204" pitchFamily="34" charset="-128"/>
              </a:rPr>
              <a:t>M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ij </a:t>
            </a:r>
            <a:r>
              <a:rPr lang="it-IT" altLang="en-US" sz="2800">
                <a:ea typeface="ＭＳ Ｐゴシック" panose="020B0600070205080204" pitchFamily="34" charset="-128"/>
              </a:rPr>
              <a:t>fornisce la probabilità che a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i</a:t>
            </a:r>
            <a:r>
              <a:rPr lang="it-IT" altLang="en-US" sz="2800">
                <a:ea typeface="ＭＳ Ｐゴシック" panose="020B0600070205080204" pitchFamily="34" charset="-128"/>
              </a:rPr>
              <a:t> muti e che muti in a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j </a:t>
            </a:r>
            <a:r>
              <a:rPr lang="it-IT" altLang="en-US" sz="2800">
                <a:ea typeface="ＭＳ Ｐゴシック" panose="020B0600070205080204" pitchFamily="34" charset="-128"/>
              </a:rPr>
              <a:t>nell’intervallo di 1 PAM</a:t>
            </a:r>
          </a:p>
          <a:p>
            <a:pPr marL="53975" indent="0" algn="ctr">
              <a:buFontTx/>
              <a:buNone/>
            </a:pPr>
            <a:endParaRPr lang="it-IT" altLang="en-US" sz="2800"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Si normalizza quindi la mutabilità relativa a un periodo corrispondente a PAM1</a:t>
            </a:r>
          </a:p>
          <a:p>
            <a:pPr marL="53975" indent="0" algn="ctr">
              <a:buFontTx/>
              <a:buNone/>
            </a:pPr>
            <a:endParaRPr lang="it-IT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48130" name="Immagine 1" descr="Screen Shot 2015-10-14 at 1.56.02 PM.png">
            <a:extLst>
              <a:ext uri="{FF2B5EF4-FFF2-40B4-BE49-F238E27FC236}">
                <a16:creationId xmlns:a16="http://schemas.microsoft.com/office/drawing/2014/main" id="{F334B6F0-2710-314C-AAF5-8E1F0A33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49725"/>
            <a:ext cx="91440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82DC18-E56C-024E-895A-72DB9940D9F6}"/>
              </a:ext>
            </a:extLst>
          </p:cNvPr>
          <p:cNvSpPr txBox="1"/>
          <p:nvPr/>
        </p:nvSpPr>
        <p:spPr>
          <a:xfrm>
            <a:off x="1979613" y="4687888"/>
            <a:ext cx="5762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32</a:t>
            </a:r>
          </a:p>
        </p:txBody>
      </p:sp>
      <p:sp>
        <p:nvSpPr>
          <p:cNvPr id="48132" name="CasellaDiTesto 2">
            <a:extLst>
              <a:ext uri="{FF2B5EF4-FFF2-40B4-BE49-F238E27FC236}">
                <a16:creationId xmlns:a16="http://schemas.microsoft.com/office/drawing/2014/main" id="{4E7DD157-48DC-7E42-8D67-31F7BCC5B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60638" y="15875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magine 3" descr="Screen Shot 2015-10-14 at 2.00.38 PM.png">
            <a:extLst>
              <a:ext uri="{FF2B5EF4-FFF2-40B4-BE49-F238E27FC236}">
                <a16:creationId xmlns:a16="http://schemas.microsoft.com/office/drawing/2014/main" id="{C9BD273A-AECF-E845-92CC-B32952E7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11C1E14-EF0F-864D-9727-9248738288B1}"/>
              </a:ext>
            </a:extLst>
          </p:cNvPr>
          <p:cNvSpPr/>
          <p:nvPr/>
        </p:nvSpPr>
        <p:spPr>
          <a:xfrm rot="1698557">
            <a:off x="549844" y="3150747"/>
            <a:ext cx="8552689" cy="36004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447705F-E5ED-134D-99D1-8328E82A1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656" y="3425570"/>
            <a:ext cx="3893840" cy="17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2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magine 2" descr="Screen Shot 2015-10-14 at 2.12.43 PM.png">
            <a:extLst>
              <a:ext uri="{FF2B5EF4-FFF2-40B4-BE49-F238E27FC236}">
                <a16:creationId xmlns:a16="http://schemas.microsoft.com/office/drawing/2014/main" id="{D55BACFB-4A8B-4446-BAED-2F1105613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4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ttangolo 3">
            <a:extLst>
              <a:ext uri="{FF2B5EF4-FFF2-40B4-BE49-F238E27FC236}">
                <a16:creationId xmlns:a16="http://schemas.microsoft.com/office/drawing/2014/main" id="{5F59A39F-430A-CB4E-817D-579501ADF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7244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51204" name="Immagine 4" descr="Screen Shot 2015-10-14 at 2.14.56 PM.png">
            <a:extLst>
              <a:ext uri="{FF2B5EF4-FFF2-40B4-BE49-F238E27FC236}">
                <a16:creationId xmlns:a16="http://schemas.microsoft.com/office/drawing/2014/main" id="{E1DF0C82-D0E4-D042-8A15-8D60EDB72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11750"/>
            <a:ext cx="5232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" name="Segnaposto contenuto 2">
            <a:extLst>
              <a:ext uri="{FF2B5EF4-FFF2-40B4-BE49-F238E27FC236}">
                <a16:creationId xmlns:a16="http://schemas.microsoft.com/office/drawing/2014/main" id="{DFFB7A1C-CF05-4046-8479-37F9E335D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408738"/>
          </a:xfrm>
          <a:noFill/>
        </p:spPr>
        <p:txBody>
          <a:bodyPr/>
          <a:lstStyle/>
          <a:p>
            <a:pPr marL="53975" indent="0">
              <a:spcAft>
                <a:spcPts val="600"/>
              </a:spcAft>
              <a:buFontTx/>
              <a:buNone/>
            </a:pPr>
            <a:r>
              <a:rPr lang="it-IT" altLang="en-US" sz="2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Dalla probabilità al punteggio</a:t>
            </a:r>
          </a:p>
          <a:p>
            <a:pPr marL="53975" indent="0" algn="just">
              <a:spcAft>
                <a:spcPts val="600"/>
              </a:spcAft>
              <a:buFontTx/>
              <a:buNone/>
            </a:pPr>
            <a:r>
              <a:rPr lang="it-IT" altLang="en-US" sz="2600" dirty="0">
                <a:ea typeface="ＭＳ Ｐゴシック" panose="020B0600070205080204" pitchFamily="34" charset="-128"/>
              </a:rPr>
              <a:t>Si ricava infine la matrice dei rapporti di probabilità di osservare un evento i-&gt;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j</a:t>
            </a:r>
            <a:r>
              <a:rPr lang="it-IT" altLang="en-US" sz="2600" dirty="0">
                <a:ea typeface="ＭＳ Ｐゴシック" panose="020B0600070205080204" pitchFamily="34" charset="-128"/>
              </a:rPr>
              <a:t> come evento evolutivo e di osservarlo per caso in un 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allineameno</a:t>
            </a:r>
            <a:r>
              <a:rPr lang="it-IT" altLang="en-US" sz="2600" dirty="0">
                <a:ea typeface="ＭＳ Ｐゴシック" panose="020B0600070205080204" pitchFamily="34" charset="-128"/>
              </a:rPr>
              <a:t> tra due 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seq</a:t>
            </a:r>
            <a:r>
              <a:rPr lang="it-IT" altLang="en-US" sz="2600" dirty="0">
                <a:ea typeface="ＭＳ Ｐゴシック" panose="020B0600070205080204" pitchFamily="34" charset="-128"/>
              </a:rPr>
              <a:t>. qualunque</a:t>
            </a:r>
          </a:p>
          <a:p>
            <a:pPr marL="53975" indent="0">
              <a:buFontTx/>
              <a:buNone/>
            </a:pPr>
            <a:r>
              <a:rPr lang="it-IT" altLang="en-US" sz="2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Calcolo dei rapporti di probabilità come rapporti di verosimiglianza o log </a:t>
            </a:r>
            <a:r>
              <a:rPr lang="it-IT" altLang="en-US" sz="2800" dirty="0" err="1">
                <a:solidFill>
                  <a:srgbClr val="CC0000"/>
                </a:solidFill>
                <a:ea typeface="ＭＳ Ｐゴシック" panose="020B0600070205080204" pitchFamily="34" charset="-128"/>
              </a:rPr>
              <a:t>odds</a:t>
            </a:r>
            <a:r>
              <a:rPr lang="it-IT" altLang="en-US" sz="2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(rapporti di probabilità)</a:t>
            </a:r>
          </a:p>
          <a:p>
            <a:pPr marL="53975" indent="0">
              <a:buFontTx/>
              <a:buNone/>
            </a:pPr>
            <a:endParaRPr lang="it-IT" altLang="en-US" sz="28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endParaRPr lang="it-IT" altLang="en-US" sz="28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endParaRPr lang="it-IT" altLang="en-US" sz="28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marL="53975" indent="0" algn="r">
              <a:buFontTx/>
              <a:buNone/>
              <a:tabLst>
                <a:tab pos="5199063" algn="l"/>
              </a:tabLst>
            </a:pPr>
            <a:r>
              <a:rPr lang="it-IT" altLang="en-US" sz="2400" dirty="0">
                <a:solidFill>
                  <a:srgbClr val="008080"/>
                </a:solidFill>
                <a:ea typeface="ＭＳ Ｐゴシック" panose="020B0600070205080204" pitchFamily="34" charset="-128"/>
              </a:rPr>
              <a:t>		Punteggio positivo =</a:t>
            </a:r>
          </a:p>
          <a:p>
            <a:pPr marL="53975" indent="0" algn="r">
              <a:buFontTx/>
              <a:buNone/>
              <a:tabLst>
                <a:tab pos="5199063" algn="l"/>
              </a:tabLst>
            </a:pPr>
            <a:r>
              <a:rPr lang="it-IT" altLang="en-US" sz="2400" dirty="0">
                <a:solidFill>
                  <a:srgbClr val="008080"/>
                </a:solidFill>
                <a:ea typeface="ＭＳ Ｐゴシック" panose="020B0600070205080204" pitchFamily="34" charset="-128"/>
              </a:rPr>
              <a:t>mutazione accettata</a:t>
            </a:r>
          </a:p>
          <a:p>
            <a:pPr marL="53975" indent="0" algn="r">
              <a:buFontTx/>
              <a:buNone/>
              <a:tabLst>
                <a:tab pos="5199063" algn="l"/>
              </a:tabLst>
            </a:pPr>
            <a:r>
              <a:rPr lang="it-IT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Punteggio negativo =</a:t>
            </a:r>
          </a:p>
          <a:p>
            <a:pPr marL="53975" indent="0" algn="r">
              <a:buFontTx/>
              <a:buNone/>
              <a:tabLst>
                <a:tab pos="5199063" algn="l"/>
              </a:tabLst>
            </a:pPr>
            <a:r>
              <a:rPr lang="it-IT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mutazione sfavorevole </a:t>
            </a:r>
          </a:p>
          <a:p>
            <a:pPr marL="53975" indent="0" algn="r">
              <a:spcAft>
                <a:spcPts val="600"/>
              </a:spcAft>
              <a:buFontTx/>
              <a:buNone/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marL="53975" indent="0" algn="r">
              <a:spcAft>
                <a:spcPts val="600"/>
              </a:spcAft>
              <a:buFontTx/>
              <a:buNone/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marL="53975" indent="0" algn="r">
              <a:spcAft>
                <a:spcPts val="600"/>
              </a:spcAft>
              <a:buFontTx/>
              <a:buNone/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marL="53975" indent="0" algn="r">
              <a:spcAft>
                <a:spcPts val="600"/>
              </a:spcAft>
              <a:buFontTx/>
              <a:buNone/>
            </a:pPr>
            <a:endParaRPr lang="it-IT" altLang="en-US" sz="2400" dirty="0">
              <a:solidFill>
                <a:srgbClr val="0000DC"/>
              </a:solidFill>
              <a:ea typeface="ＭＳ Ｐゴシック" panose="020B0600070205080204" pitchFamily="34" charset="-128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contenuto 2">
            <a:extLst>
              <a:ext uri="{FF2B5EF4-FFF2-40B4-BE49-F238E27FC236}">
                <a16:creationId xmlns:a16="http://schemas.microsoft.com/office/drawing/2014/main" id="{A3AEE98F-20BC-FB40-88B4-90E5ECF0E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408738"/>
          </a:xfrm>
          <a:solidFill>
            <a:srgbClr val="FFFFFF"/>
          </a:solidFill>
        </p:spPr>
        <p:txBody>
          <a:bodyPr/>
          <a:lstStyle/>
          <a:p>
            <a:pPr marL="53975" indent="0">
              <a:spcAft>
                <a:spcPts val="600"/>
              </a:spcAft>
              <a:buFontTx/>
              <a:buNone/>
            </a:pPr>
            <a:r>
              <a:rPr lang="it-IT" altLang="en-US" sz="2600">
                <a:ea typeface="ＭＳ Ｐゴシック" panose="020B0600070205080204" pitchFamily="34" charset="-128"/>
              </a:rPr>
              <a:t>Per ottenere matrici adatte a distanze evolutive maggiori:</a:t>
            </a:r>
          </a:p>
          <a:p>
            <a:pPr marL="53975" indent="0">
              <a:spcAft>
                <a:spcPts val="600"/>
              </a:spcAft>
            </a:pPr>
            <a:r>
              <a:rPr lang="it-IT" altLang="en-US" sz="2600">
                <a:ea typeface="ＭＳ Ｐゴシック" panose="020B0600070205080204" pitchFamily="34" charset="-128"/>
              </a:rPr>
              <a:t>M</a:t>
            </a:r>
            <a:r>
              <a:rPr lang="it-IT" altLang="en-US" sz="2600" baseline="-25000">
                <a:ea typeface="ＭＳ Ｐゴシック" panose="020B0600070205080204" pitchFamily="34" charset="-128"/>
              </a:rPr>
              <a:t>ij </a:t>
            </a:r>
            <a:r>
              <a:rPr lang="it-IT" altLang="en-US" sz="2600">
                <a:ea typeface="ＭＳ Ｐゴシック" panose="020B0600070205080204" pitchFamily="34" charset="-128"/>
              </a:rPr>
              <a:t>(probabilità di mutazione nell’intervallo di 1 PAM)</a:t>
            </a:r>
          </a:p>
          <a:p>
            <a:pPr marL="53975" indent="0">
              <a:spcAft>
                <a:spcPts val="600"/>
              </a:spcAft>
            </a:pPr>
            <a:r>
              <a:rPr lang="it-IT" altLang="en-US" sz="2600">
                <a:ea typeface="ＭＳ Ｐゴシック" panose="020B0600070205080204" pitchFamily="34" charset="-128"/>
              </a:rPr>
              <a:t>viene poi normalizzata in modo da stimare la mutabilità in un periodo corrispondente a PAM&gt;1 moltiplicando la matrice per se stessa.</a:t>
            </a:r>
          </a:p>
          <a:p>
            <a:pPr marL="53975" indent="0">
              <a:spcAft>
                <a:spcPts val="600"/>
              </a:spcAft>
            </a:pPr>
            <a:endParaRPr lang="it-IT" altLang="en-US" sz="2600">
              <a:ea typeface="ＭＳ Ｐゴシック" panose="020B0600070205080204" pitchFamily="34" charset="-128"/>
            </a:endParaRPr>
          </a:p>
          <a:p>
            <a:pPr marL="53975" indent="0">
              <a:spcAft>
                <a:spcPts val="600"/>
              </a:spcAft>
            </a:pPr>
            <a:endParaRPr lang="it-IT" altLang="en-US" sz="2600">
              <a:ea typeface="ＭＳ Ｐゴシック" panose="020B0600070205080204" pitchFamily="34" charset="-128"/>
            </a:endParaRPr>
          </a:p>
          <a:p>
            <a:pPr marL="53975" indent="0">
              <a:spcAft>
                <a:spcPts val="600"/>
              </a:spcAft>
              <a:buFontTx/>
              <a:buNone/>
            </a:pPr>
            <a:r>
              <a:rPr lang="it-IT" altLang="en-US" sz="2600">
                <a:solidFill>
                  <a:srgbClr val="0000DC"/>
                </a:solidFill>
                <a:ea typeface="ＭＳ Ｐゴシック" panose="020B0600070205080204" pitchFamily="34" charset="-128"/>
              </a:rPr>
              <a:t>Es.: Come si ottiene PAM2?</a:t>
            </a:r>
          </a:p>
          <a:p>
            <a:pPr marL="53975" indent="0">
              <a:spcAft>
                <a:spcPts val="600"/>
              </a:spcAft>
              <a:buFontTx/>
              <a:buNone/>
            </a:pPr>
            <a:r>
              <a:rPr lang="it-IT" altLang="en-US" sz="2600">
                <a:solidFill>
                  <a:srgbClr val="0000DC"/>
                </a:solidFill>
                <a:ea typeface="ＭＳ Ｐゴシック" panose="020B0600070205080204" pitchFamily="34" charset="-128"/>
              </a:rPr>
              <a:t>			Asn </a:t>
            </a:r>
            <a:r>
              <a:rPr lang="it-IT" altLang="en-US" sz="2600">
                <a:solidFill>
                  <a:srgbClr val="0000DC"/>
                </a:solidFill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en-US" sz="2600">
                <a:solidFill>
                  <a:schemeClr val="tx2"/>
                </a:solidFill>
                <a:ea typeface="ＭＳ Ｐゴシック" panose="020B0600070205080204" pitchFamily="34" charset="-128"/>
                <a:sym typeface="Wingdings" pitchFamily="2" charset="2"/>
              </a:rPr>
              <a:t>?</a:t>
            </a:r>
            <a:r>
              <a:rPr lang="it-IT" altLang="en-US" sz="2600">
                <a:solidFill>
                  <a:srgbClr val="0000DC"/>
                </a:solidFill>
                <a:ea typeface="ＭＳ Ｐゴシック" panose="020B0600070205080204" pitchFamily="34" charset="-128"/>
                <a:sym typeface="Wingdings" pitchFamily="2" charset="2"/>
              </a:rPr>
              <a:t> Thr</a:t>
            </a:r>
          </a:p>
          <a:p>
            <a:pPr marL="53975" indent="0">
              <a:spcAft>
                <a:spcPts val="600"/>
              </a:spcAft>
              <a:buFontTx/>
              <a:buNone/>
            </a:pPr>
            <a:endParaRPr lang="it-IT" altLang="en-US" sz="2600">
              <a:solidFill>
                <a:srgbClr val="0000DC"/>
              </a:solidFill>
              <a:ea typeface="ＭＳ Ｐゴシック" panose="020B0600070205080204" pitchFamily="34" charset="-128"/>
              <a:sym typeface="Wingdings" pitchFamily="2" charset="2"/>
            </a:endParaRPr>
          </a:p>
          <a:p>
            <a:pPr marL="53975" indent="0">
              <a:spcAft>
                <a:spcPts val="600"/>
              </a:spcAft>
              <a:buFontTx/>
              <a:buNone/>
            </a:pPr>
            <a:endParaRPr lang="it-IT" altLang="en-US" sz="2800">
              <a:ea typeface="ＭＳ Ｐゴシック" panose="020B0600070205080204" pitchFamily="34" charset="-128"/>
            </a:endParaRPr>
          </a:p>
          <a:p>
            <a:pPr marL="53975" indent="0">
              <a:spcAft>
                <a:spcPts val="600"/>
              </a:spcAft>
              <a:buFontTx/>
              <a:buNone/>
            </a:pPr>
            <a:endParaRPr lang="it-IT" altLang="en-US" sz="2600">
              <a:solidFill>
                <a:srgbClr val="0000DC"/>
              </a:solidFill>
              <a:ea typeface="ＭＳ Ｐゴシック" panose="020B0600070205080204" pitchFamily="34" charset="-128"/>
              <a:sym typeface="Wingdings" pitchFamily="2" charset="2"/>
            </a:endParaRPr>
          </a:p>
        </p:txBody>
      </p:sp>
      <p:pic>
        <p:nvPicPr>
          <p:cNvPr id="50178" name="Immagine 1" descr="Screen Shot 2015-10-14 at 2.05.00 PM.png">
            <a:extLst>
              <a:ext uri="{FF2B5EF4-FFF2-40B4-BE49-F238E27FC236}">
                <a16:creationId xmlns:a16="http://schemas.microsoft.com/office/drawing/2014/main" id="{B11FDB6B-E51C-7242-93EE-052668EF2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5875"/>
            <a:ext cx="9144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436096" y="2636912"/>
            <a:ext cx="370790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 B dopo due “cicli evolutivi” è la somma del prodotto delle probabilità di tutti i possibili passaggi che possono aver generato A  B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16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>
            <a:extLst>
              <a:ext uri="{FF2B5EF4-FFF2-40B4-BE49-F238E27FC236}">
                <a16:creationId xmlns:a16="http://schemas.microsoft.com/office/drawing/2014/main" id="{6CAAD6D8-2F2E-F847-9F10-704F67CD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it-IT" altLang="en-US">
                <a:ea typeface="ＭＳ Ｐゴシック" panose="020B0600070205080204" pitchFamily="34" charset="-128"/>
              </a:rPr>
              <a:t>PAM 250</a:t>
            </a:r>
          </a:p>
        </p:txBody>
      </p:sp>
      <p:pic>
        <p:nvPicPr>
          <p:cNvPr id="52226" name="Picture 2" descr="FigCap_4_Fig_05">
            <a:extLst>
              <a:ext uri="{FF2B5EF4-FFF2-40B4-BE49-F238E27FC236}">
                <a16:creationId xmlns:a16="http://schemas.microsoft.com/office/drawing/2014/main" id="{912271DB-3900-F64E-9D4E-AF36731685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3" t="-5731" r="-3450" b="-4083"/>
          <a:stretch>
            <a:fillRect/>
          </a:stretch>
        </p:blipFill>
        <p:spPr>
          <a:xfrm>
            <a:off x="107950" y="548680"/>
            <a:ext cx="8969375" cy="542448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22131-23A5-B548-954A-16DDE15B4DFE}"/>
              </a:ext>
            </a:extLst>
          </p:cNvPr>
          <p:cNvSpPr txBox="1"/>
          <p:nvPr/>
        </p:nvSpPr>
        <p:spPr>
          <a:xfrm>
            <a:off x="2555776" y="6239053"/>
            <a:ext cx="6583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800" dirty="0">
                <a:solidFill>
                  <a:srgbClr val="C00000"/>
                </a:solidFill>
              </a:rPr>
              <a:t>La </a:t>
            </a:r>
            <a:r>
              <a:rPr lang="en-US" sz="1800" dirty="0" err="1">
                <a:solidFill>
                  <a:srgbClr val="C00000"/>
                </a:solidFill>
              </a:rPr>
              <a:t>probabilità</a:t>
            </a:r>
            <a:r>
              <a:rPr lang="en-US" sz="1800" dirty="0">
                <a:solidFill>
                  <a:srgbClr val="C00000"/>
                </a:solidFill>
              </a:rPr>
              <a:t> di </a:t>
            </a:r>
            <a:r>
              <a:rPr lang="en-US" sz="1800" dirty="0" err="1">
                <a:solidFill>
                  <a:srgbClr val="C00000"/>
                </a:solidFill>
              </a:rPr>
              <a:t>avere</a:t>
            </a:r>
            <a:r>
              <a:rPr lang="en-US" sz="1800" dirty="0">
                <a:solidFill>
                  <a:srgbClr val="C00000"/>
                </a:solidFill>
              </a:rPr>
              <a:t> un W </a:t>
            </a:r>
            <a:r>
              <a:rPr lang="en-US" sz="1800" dirty="0" err="1">
                <a:solidFill>
                  <a:srgbClr val="C00000"/>
                </a:solidFill>
              </a:rPr>
              <a:t>conservato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è</a:t>
            </a:r>
            <a:r>
              <a:rPr lang="en-US" sz="1800" dirty="0">
                <a:solidFill>
                  <a:srgbClr val="C00000"/>
                </a:solidFill>
              </a:rPr>
              <a:t> 50 volte </a:t>
            </a:r>
            <a:r>
              <a:rPr lang="en-US" sz="1800" dirty="0" err="1">
                <a:solidFill>
                  <a:srgbClr val="C00000"/>
                </a:solidFill>
              </a:rPr>
              <a:t>maggiore</a:t>
            </a:r>
            <a:endParaRPr lang="en-US" sz="1800" dirty="0">
              <a:solidFill>
                <a:srgbClr val="C00000"/>
              </a:solidFill>
            </a:endParaRPr>
          </a:p>
          <a:p>
            <a:pPr algn="just"/>
            <a:r>
              <a:rPr lang="en-US" sz="1800" dirty="0">
                <a:solidFill>
                  <a:srgbClr val="C00000"/>
                </a:solidFill>
              </a:rPr>
              <a:t>di </a:t>
            </a:r>
            <a:r>
              <a:rPr lang="en-US" sz="1800" dirty="0" err="1">
                <a:solidFill>
                  <a:srgbClr val="C00000"/>
                </a:solidFill>
              </a:rPr>
              <a:t>quella</a:t>
            </a:r>
            <a:r>
              <a:rPr lang="en-US" sz="1800" dirty="0">
                <a:solidFill>
                  <a:srgbClr val="C00000"/>
                </a:solidFill>
              </a:rPr>
              <a:t> di </a:t>
            </a:r>
            <a:r>
              <a:rPr lang="en-US" sz="1800" dirty="0" err="1">
                <a:solidFill>
                  <a:srgbClr val="C00000"/>
                </a:solidFill>
              </a:rPr>
              <a:t>osservarlo</a:t>
            </a:r>
            <a:r>
              <a:rPr lang="en-US" sz="1800" dirty="0">
                <a:solidFill>
                  <a:srgbClr val="C00000"/>
                </a:solidFill>
              </a:rPr>
              <a:t> per </a:t>
            </a:r>
            <a:r>
              <a:rPr lang="en-US" sz="1800" dirty="0" err="1">
                <a:solidFill>
                  <a:srgbClr val="C00000"/>
                </a:solidFill>
              </a:rPr>
              <a:t>caso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nelle</a:t>
            </a:r>
            <a:r>
              <a:rPr lang="en-US" sz="1800" dirty="0">
                <a:solidFill>
                  <a:srgbClr val="C00000"/>
                </a:solidFill>
              </a:rPr>
              <a:t> due </a:t>
            </a:r>
            <a:r>
              <a:rPr lang="en-US" sz="1800" dirty="0" err="1">
                <a:solidFill>
                  <a:srgbClr val="C00000"/>
                </a:solidFill>
              </a:rPr>
              <a:t>posizioni</a:t>
            </a:r>
            <a:r>
              <a:rPr lang="en-US" sz="1800" dirty="0">
                <a:solidFill>
                  <a:srgbClr val="C00000"/>
                </a:solidFill>
              </a:rPr>
              <a:t> considerate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3EAC3A-BDBF-4B44-844C-5DEBE40FF2C8}"/>
              </a:ext>
            </a:extLst>
          </p:cNvPr>
          <p:cNvCxnSpPr>
            <a:cxnSpLocks/>
          </p:cNvCxnSpPr>
          <p:nvPr/>
        </p:nvCxnSpPr>
        <p:spPr>
          <a:xfrm flipV="1">
            <a:off x="1295859" y="5517232"/>
            <a:ext cx="216024" cy="5577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8AA1476-2F6B-2742-81D7-1A7FF9E1A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25" b="75329"/>
          <a:stretch/>
        </p:blipFill>
        <p:spPr>
          <a:xfrm>
            <a:off x="5148064" y="5970153"/>
            <a:ext cx="3168352" cy="26588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716BFB-A5C5-6941-B060-A5E06B040A32}"/>
              </a:ext>
            </a:extLst>
          </p:cNvPr>
          <p:cNvCxnSpPr>
            <a:cxnSpLocks/>
          </p:cNvCxnSpPr>
          <p:nvPr/>
        </p:nvCxnSpPr>
        <p:spPr>
          <a:xfrm flipV="1">
            <a:off x="7596336" y="5301208"/>
            <a:ext cx="72008" cy="6689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E297A4-B08F-2349-99C3-E002173C4A54}"/>
              </a:ext>
            </a:extLst>
          </p:cNvPr>
          <p:cNvSpPr txBox="1"/>
          <p:nvPr/>
        </p:nvSpPr>
        <p:spPr>
          <a:xfrm>
            <a:off x="1043608" y="610309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1">
            <a:extLst>
              <a:ext uri="{FF2B5EF4-FFF2-40B4-BE49-F238E27FC236}">
                <a16:creationId xmlns:a16="http://schemas.microsoft.com/office/drawing/2014/main" id="{206D839C-9700-A246-B81B-9E78C3AC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it-IT" altLang="en-US">
                <a:ea typeface="ＭＳ Ｐゴシック" panose="020B0600070205080204" pitchFamily="34" charset="-128"/>
              </a:rPr>
              <a:t>PAM 250 </a:t>
            </a:r>
            <a:r>
              <a:rPr lang="it-IT" altLang="en-US" sz="4000">
                <a:ea typeface="ＭＳ Ｐゴシック" panose="020B0600070205080204" pitchFamily="34" charset="-128"/>
              </a:rPr>
              <a:t>(aa raggruppati per tipo)</a:t>
            </a:r>
          </a:p>
        </p:txBody>
      </p:sp>
      <p:sp>
        <p:nvSpPr>
          <p:cNvPr id="53250" name="Segnaposto contenuto 2">
            <a:extLst>
              <a:ext uri="{FF2B5EF4-FFF2-40B4-BE49-F238E27FC236}">
                <a16:creationId xmlns:a16="http://schemas.microsoft.com/office/drawing/2014/main" id="{A1AD966B-A129-B84C-BDAB-80C583B28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3251" name="Picture 2" descr="FigCap_4_Fig_06">
            <a:extLst>
              <a:ext uri="{FF2B5EF4-FFF2-40B4-BE49-F238E27FC236}">
                <a16:creationId xmlns:a16="http://schemas.microsoft.com/office/drawing/2014/main" id="{7A0A4D4A-C8C1-724A-9291-AD6A2A18E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125538"/>
            <a:ext cx="8934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4544" y="28997"/>
            <a:ext cx="8229600" cy="1143000"/>
          </a:xfrm>
        </p:spPr>
        <p:txBody>
          <a:bodyPr/>
          <a:lstStyle/>
          <a:p>
            <a:r>
              <a:rPr lang="it-IT" dirty="0"/>
              <a:t>PAM </a:t>
            </a:r>
            <a:r>
              <a:rPr lang="it-IT" dirty="0" err="1"/>
              <a:t>distance</a:t>
            </a:r>
            <a:r>
              <a:rPr lang="it-IT" dirty="0"/>
              <a:t>    vs  IDENTITY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2936"/>
            <a:ext cx="3903143" cy="2678910"/>
          </a:xfrm>
          <a:prstGeom prst="rect">
            <a:avLst/>
          </a:prstGeom>
        </p:spPr>
      </p:pic>
      <p:pic>
        <p:nvPicPr>
          <p:cNvPr id="4" name="Immagine 3" descr="Schermata 10-2458402 alle 10.03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19436"/>
            <a:ext cx="3996367" cy="494992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4056" y="951111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Sostituzioni avvenute        vs      Percentuale di residui mutati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CF55DBE-3C52-9244-B6DC-74753E90EE3C}"/>
              </a:ext>
            </a:extLst>
          </p:cNvPr>
          <p:cNvSpPr/>
          <p:nvPr/>
        </p:nvSpPr>
        <p:spPr>
          <a:xfrm>
            <a:off x="5226043" y="3140968"/>
            <a:ext cx="2802341" cy="57606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783D241-0EC4-E341-A32C-4BED6220270B}"/>
              </a:ext>
            </a:extLst>
          </p:cNvPr>
          <p:cNvSpPr/>
          <p:nvPr/>
        </p:nvSpPr>
        <p:spPr>
          <a:xfrm>
            <a:off x="5226043" y="5949280"/>
            <a:ext cx="2802341" cy="57606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389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EC5BE497-CEFD-154C-8771-C53F35C4B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15888"/>
            <a:ext cx="8991600" cy="6553200"/>
          </a:xfrm>
          <a:prstGeom prst="rect">
            <a:avLst/>
          </a:prstGeom>
          <a:solidFill>
            <a:srgbClr val="CCFF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A76B095F-2B85-6444-AE2F-CBE21ACA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5888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en-US" sz="3600" dirty="0"/>
              <a:t>Matrici BLOSUM - </a:t>
            </a:r>
            <a:r>
              <a:rPr lang="en-US" altLang="en-US" sz="2600" b="1" dirty="0"/>
              <a:t>Blo</a:t>
            </a:r>
            <a:r>
              <a:rPr lang="en-US" altLang="en-US" sz="2600" dirty="0"/>
              <a:t>cks </a:t>
            </a:r>
            <a:r>
              <a:rPr lang="en-US" altLang="en-US" sz="2600" b="1" dirty="0"/>
              <a:t>Su</a:t>
            </a:r>
            <a:r>
              <a:rPr lang="en-US" altLang="en-US" sz="2600" dirty="0"/>
              <a:t>bstitution </a:t>
            </a:r>
            <a:r>
              <a:rPr lang="en-US" altLang="en-US" sz="2600" b="1" dirty="0"/>
              <a:t>M</a:t>
            </a:r>
            <a:r>
              <a:rPr lang="en-US" altLang="en-US" sz="2600" dirty="0"/>
              <a:t>atrix</a:t>
            </a:r>
            <a:r>
              <a:rPr lang="en-US" altLang="en-US" sz="3200" dirty="0"/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en-US" sz="2100" dirty="0"/>
              <a:t>(</a:t>
            </a:r>
            <a:r>
              <a:rPr lang="it-IT" altLang="en-US" sz="2100" dirty="0" err="1"/>
              <a:t>Henikoff</a:t>
            </a:r>
            <a:r>
              <a:rPr lang="it-IT" altLang="en-US" sz="2100" dirty="0"/>
              <a:t> and </a:t>
            </a:r>
            <a:r>
              <a:rPr lang="it-IT" altLang="en-US" sz="2100" dirty="0" err="1"/>
              <a:t>Henikoff</a:t>
            </a:r>
            <a:r>
              <a:rPr lang="it-IT" altLang="en-US" sz="2100" dirty="0"/>
              <a:t>, 1992)</a:t>
            </a:r>
          </a:p>
          <a:p>
            <a:pPr algn="ctr" eaLnBrk="1" hangingPunct="1">
              <a:spcBef>
                <a:spcPct val="20000"/>
              </a:spcBef>
            </a:pPr>
            <a:endParaRPr lang="it-IT" altLang="en-US" sz="2100" dirty="0"/>
          </a:p>
          <a:p>
            <a:pPr marL="4664075" eaLnBrk="1" hangingPunct="1">
              <a:spcBef>
                <a:spcPct val="20000"/>
              </a:spcBef>
              <a:buClr>
                <a:srgbClr val="DF33E3"/>
              </a:buClr>
              <a:buFontTx/>
              <a:buChar char="•"/>
            </a:pPr>
            <a:r>
              <a:rPr lang="it-IT" altLang="en-US" sz="2800" dirty="0"/>
              <a:t> Matrici di sostituzione derivate </a:t>
            </a:r>
            <a:r>
              <a:rPr lang="it-IT" altLang="en-US" sz="2800" b="1" dirty="0"/>
              <a:t>dall’</a:t>
            </a:r>
            <a:r>
              <a:rPr lang="it-IT" altLang="ja-JP" sz="2800" b="1" dirty="0"/>
              <a:t>analisi di oltre 2000 </a:t>
            </a:r>
            <a:r>
              <a:rPr lang="it-IT" altLang="ja-JP" sz="2800" b="1" dirty="0">
                <a:solidFill>
                  <a:srgbClr val="0000FF"/>
                </a:solidFill>
              </a:rPr>
              <a:t>blocchi di allineamenti multipli </a:t>
            </a:r>
            <a:r>
              <a:rPr lang="it-IT" altLang="ja-JP" sz="2800" b="1" dirty="0"/>
              <a:t>di sequenze, che riguardavano regioni conservate di sequenze correlate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</a:pPr>
            <a:endParaRPr lang="it-IT" altLang="en-US" dirty="0"/>
          </a:p>
        </p:txBody>
      </p:sp>
      <p:sp>
        <p:nvSpPr>
          <p:cNvPr id="54275" name="Rettangolo 1">
            <a:extLst>
              <a:ext uri="{FF2B5EF4-FFF2-40B4-BE49-F238E27FC236}">
                <a16:creationId xmlns:a16="http://schemas.microsoft.com/office/drawing/2014/main" id="{204ABC0B-4831-DD41-8C2B-8467A40C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96975"/>
            <a:ext cx="3960813" cy="5324475"/>
          </a:xfrm>
          <a:prstGeom prst="rect">
            <a:avLst/>
          </a:prstGeom>
          <a:solidFill>
            <a:srgbClr val="DAE3F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000" b="1" dirty="0" err="1">
                <a:latin typeface="Courier New" panose="02070309020205020404" pitchFamily="49" charset="0"/>
              </a:rPr>
              <a:t>Block</a:t>
            </a:r>
            <a:r>
              <a:rPr lang="it-IT" altLang="en-US" sz="1000" b="1" dirty="0">
                <a:latin typeface="Courier New" panose="02070309020205020404" pitchFamily="49" charset="0"/>
              </a:rPr>
              <a:t> IPB013510A</a:t>
            </a:r>
          </a:p>
          <a:p>
            <a:pPr eaLnBrk="1" hangingPunct="1"/>
            <a:endParaRPr lang="it-IT" altLang="en-US" sz="10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ID   Pept_M9A/M9B_C; BLOCK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AC   IPB013510A;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distance</a:t>
            </a:r>
            <a:r>
              <a:rPr lang="it-IT" altLang="en-US" sz="1000" b="1" dirty="0">
                <a:latin typeface="Courier New" panose="02070309020205020404" pitchFamily="49" charset="0"/>
              </a:rPr>
              <a:t> from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previous</a:t>
            </a:r>
            <a:r>
              <a:rPr lang="it-IT" altLang="en-US" sz="1000" b="1" dirty="0">
                <a:latin typeface="Courier New" panose="02070309020205020404" pitchFamily="49" charset="0"/>
              </a:rPr>
              <a:t>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block</a:t>
            </a:r>
            <a:r>
              <a:rPr lang="it-IT" altLang="en-US" sz="1000" b="1" dirty="0">
                <a:latin typeface="Courier New" panose="02070309020205020404" pitchFamily="49" charset="0"/>
              </a:rPr>
              <a:t>=(97,246)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DE  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Peptidase</a:t>
            </a:r>
            <a:r>
              <a:rPr lang="it-IT" altLang="en-US" sz="1000" b="1" dirty="0">
                <a:latin typeface="Courier New" panose="02070309020205020404" pitchFamily="49" charset="0"/>
              </a:rPr>
              <a:t> M9A/M9B,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collagenase</a:t>
            </a:r>
            <a:r>
              <a:rPr lang="it-IT" altLang="en-US" sz="1000" b="1" dirty="0">
                <a:latin typeface="Courier New" panose="02070309020205020404" pitchFamily="49" charset="0"/>
              </a:rPr>
              <a:t> C-terminal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BL   RYY;  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width</a:t>
            </a:r>
            <a:r>
              <a:rPr lang="it-IT" altLang="en-US" sz="1000" b="1" dirty="0">
                <a:latin typeface="Courier New" panose="02070309020205020404" pitchFamily="49" charset="0"/>
              </a:rPr>
              <a:t>=16;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seqs</a:t>
            </a:r>
            <a:r>
              <a:rPr lang="it-IT" altLang="en-US" sz="1000" b="1" dirty="0">
                <a:latin typeface="Courier New" panose="02070309020205020404" pitchFamily="49" charset="0"/>
              </a:rPr>
              <a:t>=40; 99.5%=844;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strength</a:t>
            </a:r>
            <a:r>
              <a:rPr lang="it-IT" altLang="en-US" sz="1000" b="1" dirty="0">
                <a:latin typeface="Courier New" panose="02070309020205020404" pitchFamily="49" charset="0"/>
              </a:rPr>
              <a:t>=1218 </a:t>
            </a:r>
          </a:p>
          <a:p>
            <a:pPr eaLnBrk="1" hangingPunct="1"/>
            <a:endParaRPr lang="it-IT" altLang="en-US" sz="10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O67990|O67990_VIBMI  (  98) LENYGEFIRAAYYVRY  35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Q1HLC4|Q1HLC4_VIBPA  ( 145) LEALYLYLRAGYYAEF  31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Q1V816|Q1V816_VIBAL  (  98) LENLGEFIRAAYYVRY  27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Q1VDQ5|Q1VDQ5_VIBAL  ( 145) LETLFLYLRAGYYAEF  27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Q3ERN8|Q3ERN8_BACTI  ( 161)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Q3QAL4|Q3QAL4_9GAMM  ( 247) LESHIYFVRAALYVQF  49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Q4FAC5|Q4FAC5_VIBAL  ( 145) LETLFLYLRAGYYAEF  27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Q4MQT1|Q4MQT1_BACCE  ( 161)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Q4V1V2|Q4V1V2_BACCZ  ( 160) IETFVELLRSAFYVGY  38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Q84IM4|Q84IM4_CLOSG  ( 142) IDTLVEILRSGFYLGF  46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Q84IM7|Q84IM7_CLOSE  ( 121) IAELSEVLRAGFYLGF  51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…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Q73DU5|Q73DU5_BACC1  ( 161)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Q7MBR8|Q7MBR8_VIBVY  ( 102) IENLGEYVRAAYYVRY  25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Q7MFW4|Q7MFW4_VIBVY  ( 129) IYYLAEFIKAAYKNRH 100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Q7NT10|Q7NT10_CHRVO  ( 154) LVNLTLYLRAGYYLAS  54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Q81AN3|Q81AN3_BACCR  ( 157) IETLVEVLRSGFYLGF  20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Q81BJ6|Q81BJ6_BACCR  ( 160) IETFVEVLRSAFYVGY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Q81I63|Q81I63_BACCR  ( 152)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Q81NB3|Q81NB3_BACAN  ( 160) IETFVEVLRSAFYVGY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Q81YS7|Q81YS7_BACAN  ( 161)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Q87Q10|Q87Q10_VIBPA  ( 145) LEALYLYLRAGYYAEF  31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Q8D4D6|Q8D4D6_VIBVU  ( 125) IYYLAEFIKAAYKNRH 100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Q8EJ34|Q8EJ34_SHEON  ( 174) IESHIYFVRAALYVQF  48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//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5022DA8-5C01-134D-A306-FA47EB632EA8}"/>
              </a:ext>
            </a:extLst>
          </p:cNvPr>
          <p:cNvSpPr/>
          <p:nvPr/>
        </p:nvSpPr>
        <p:spPr>
          <a:xfrm>
            <a:off x="3059113" y="2492375"/>
            <a:ext cx="106362" cy="3889375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69BA1B89-6655-1948-A089-0D7E01EEA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04800"/>
            <a:ext cx="8991600" cy="6248400"/>
          </a:xfrm>
          <a:prstGeom prst="rect">
            <a:avLst/>
          </a:prstGeom>
          <a:solidFill>
            <a:srgbClr val="CCFF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9949B2C2-711A-8F49-A3C6-7C9217234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839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en-US" sz="3600"/>
              <a:t>Matrici BLOSUM - </a:t>
            </a:r>
            <a:r>
              <a:rPr lang="en-US" altLang="en-US" sz="2600" b="1"/>
              <a:t>Blo</a:t>
            </a:r>
            <a:r>
              <a:rPr lang="en-US" altLang="en-US" sz="2600"/>
              <a:t>cks </a:t>
            </a:r>
            <a:r>
              <a:rPr lang="en-US" altLang="en-US" sz="2600" b="1"/>
              <a:t>Su</a:t>
            </a:r>
            <a:r>
              <a:rPr lang="en-US" altLang="en-US" sz="2600"/>
              <a:t>bstitution </a:t>
            </a:r>
            <a:r>
              <a:rPr lang="en-US" altLang="en-US" sz="2600" b="1"/>
              <a:t>M</a:t>
            </a:r>
            <a:r>
              <a:rPr lang="en-US" altLang="en-US" sz="2600"/>
              <a:t>atrix</a:t>
            </a:r>
            <a:r>
              <a:rPr lang="en-US" altLang="en-US" sz="3200"/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en-US" sz="2100"/>
              <a:t>(Henikoff and Henikoff, 1992)</a:t>
            </a:r>
          </a:p>
          <a:p>
            <a:pPr algn="ctr" eaLnBrk="1" hangingPunct="1">
              <a:spcBef>
                <a:spcPct val="20000"/>
              </a:spcBef>
            </a:pPr>
            <a:endParaRPr lang="it-IT" altLang="en-US" sz="2100"/>
          </a:p>
          <a:p>
            <a:pPr eaLnBrk="1" hangingPunct="1">
              <a:spcBef>
                <a:spcPct val="20000"/>
              </a:spcBef>
              <a:buClr>
                <a:srgbClr val="DF33E3"/>
              </a:buClr>
              <a:buFontTx/>
              <a:buChar char="•"/>
            </a:pPr>
            <a:r>
              <a:rPr lang="it-IT" altLang="en-US" b="1"/>
              <a:t> Per ridurre il contributo di coppie di amminoacidi di proteine altamente correlate, gruppi di sequenze molto simili sono state trattate come se fossero sequenze singole</a:t>
            </a:r>
            <a:r>
              <a:rPr lang="it-IT" altLang="en-US"/>
              <a:t> ed è</a:t>
            </a:r>
            <a:r>
              <a:rPr lang="it-IT" altLang="ja-JP"/>
              <a:t> stato calcolato il contributo medio di ciascuna posizione.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  <a:buFontTx/>
              <a:buChar char="•"/>
            </a:pPr>
            <a:r>
              <a:rPr lang="it-IT" altLang="en-US"/>
              <a:t> </a:t>
            </a:r>
            <a:r>
              <a:rPr lang="it-IT" altLang="en-US" b="1"/>
              <a:t>Utilizzando diversi cut-off per il raggruppamento di sequenze simili si sono ottenute diverse matrici BLOSUM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  <a:buFontTx/>
              <a:buChar char="•"/>
            </a:pPr>
            <a:r>
              <a:rPr lang="it-IT" altLang="en-US"/>
              <a:t>BLOSUM62, BLOSUM80, …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</a:pPr>
            <a:r>
              <a:rPr lang="en-US" altLang="en-US"/>
              <a:t>Il nome della matrici indica la distanza evolutiva soglia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</a:pPr>
            <a:r>
              <a:rPr lang="en-US" altLang="en-US"/>
              <a:t>ES. BLOSUM62 è stata creata usando sequenze che non avevano più del 62% di identità</a:t>
            </a:r>
          </a:p>
          <a:p>
            <a:pPr eaLnBrk="1" hangingPunct="1">
              <a:spcBef>
                <a:spcPct val="20000"/>
              </a:spcBef>
            </a:pPr>
            <a:endParaRPr lang="it-IT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Immagine 1" descr="Screen Shot 2015-10-14 at 2.18.46 PM.png">
            <a:extLst>
              <a:ext uri="{FF2B5EF4-FFF2-40B4-BE49-F238E27FC236}">
                <a16:creationId xmlns:a16="http://schemas.microsoft.com/office/drawing/2014/main" id="{C9D44769-60FC-5342-B8A5-80109C900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963"/>
            <a:ext cx="9144000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ttangolo 2">
            <a:extLst>
              <a:ext uri="{FF2B5EF4-FFF2-40B4-BE49-F238E27FC236}">
                <a16:creationId xmlns:a16="http://schemas.microsoft.com/office/drawing/2014/main" id="{FFF9D382-25FF-A042-BEC9-8FD976430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048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DF33E3"/>
              </a:buClr>
            </a:pPr>
            <a:r>
              <a:rPr lang="it-IT" altLang="en-US" b="1"/>
              <a:t>Utilizzando diversi cut-off per il raggruppamento di sequenze simili si sono ottenute diverse matrici BLOSUM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4ABC260-7A75-B14C-A9F7-BB28F759C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0350"/>
            <a:ext cx="8534400" cy="6370638"/>
          </a:xfrm>
          <a:prstGeom prst="rect">
            <a:avLst/>
          </a:prstGeom>
          <a:solidFill>
            <a:schemeClr val="bg1">
              <a:alpha val="6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000">
                <a:solidFill>
                  <a:srgbClr val="FF0000"/>
                </a:solidFill>
              </a:rPr>
              <a:t>ALLINEAMENTO DI SEQUENZE</a:t>
            </a:r>
            <a:endParaRPr lang="it-IT" altLang="en-US" sz="3000"/>
          </a:p>
          <a:p>
            <a:pPr algn="ctr" eaLnBrk="1" hangingPunct="1">
              <a:spcBef>
                <a:spcPct val="50000"/>
              </a:spcBef>
            </a:pPr>
            <a:endParaRPr lang="it-IT" altLang="en-US" sz="1100"/>
          </a:p>
          <a:p>
            <a:pPr algn="just" eaLnBrk="1" hangingPunct="1">
              <a:spcBef>
                <a:spcPct val="50000"/>
              </a:spcBef>
            </a:pPr>
            <a:r>
              <a:rPr lang="it-IT" altLang="en-US" sz="3000"/>
              <a:t>Procedura per comparare due o più</a:t>
            </a:r>
            <a:r>
              <a:rPr lang="it-IT" altLang="ja-JP" sz="3000"/>
              <a:t> sequenze, volta a stabilire un insieme di relazioni biunivoche tra coppie di residui delle sequenze considerate che massimizzino la </a:t>
            </a:r>
            <a:r>
              <a:rPr lang="it-IT" altLang="ja-JP" sz="3000">
                <a:solidFill>
                  <a:srgbClr val="0000FF"/>
                </a:solidFill>
              </a:rPr>
              <a:t>similarità tra le sequenze </a:t>
            </a:r>
            <a:r>
              <a:rPr lang="it-IT" altLang="ja-JP" sz="3000"/>
              <a:t>stesse</a:t>
            </a:r>
          </a:p>
          <a:p>
            <a:pPr algn="just" eaLnBrk="1" hangingPunct="1">
              <a:spcBef>
                <a:spcPct val="50000"/>
              </a:spcBef>
            </a:pPr>
            <a:endParaRPr lang="it-IT" altLang="ja-JP" sz="2800"/>
          </a:p>
          <a:p>
            <a:pPr eaLnBrk="1" hangingPunct="1">
              <a:spcBef>
                <a:spcPct val="50000"/>
              </a:spcBef>
            </a:pPr>
            <a:r>
              <a:rPr lang="it-IT" altLang="ja-JP" sz="2100" b="1">
                <a:solidFill>
                  <a:srgbClr val="0000FF"/>
                </a:solidFill>
              </a:rPr>
              <a:t>Similarità = residui identici allineati/lunghezza allineamento *100</a:t>
            </a:r>
          </a:p>
          <a:p>
            <a:pPr eaLnBrk="1" hangingPunct="1">
              <a:spcBef>
                <a:spcPct val="50000"/>
              </a:spcBef>
            </a:pPr>
            <a:endParaRPr lang="it-IT" altLang="en-US" sz="1600"/>
          </a:p>
          <a:p>
            <a:pPr algn="ctr" eaLnBrk="1" hangingPunct="1">
              <a:spcBef>
                <a:spcPct val="20000"/>
              </a:spcBef>
            </a:pPr>
            <a:r>
              <a:rPr lang="it-IT" altLang="en-US" sz="3000" i="1"/>
              <a:t>L</a:t>
            </a:r>
            <a:r>
              <a:rPr lang="ja-JP" altLang="it-IT" sz="3000" i="1"/>
              <a:t>’</a:t>
            </a:r>
            <a:r>
              <a:rPr lang="it-IT" altLang="ja-JP" sz="3000" i="1"/>
              <a:t>allineamento tra due sequenze biologiche è utile per scoprire informazione funzionale, strutturale ed evolutiva</a:t>
            </a:r>
            <a:endParaRPr lang="it-IT" altLang="en-US" sz="3000" i="1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A5A5B8A9-8B62-5042-A729-12C73AFD1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2325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00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5">
            <a:extLst>
              <a:ext uri="{FF2B5EF4-FFF2-40B4-BE49-F238E27FC236}">
                <a16:creationId xmlns:a16="http://schemas.microsoft.com/office/drawing/2014/main" id="{A15BE9CF-F2E8-4446-9BE2-676D7C8DA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-518318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Times New Roman" panose="02020603050405020304" pitchFamily="18" charset="0"/>
              </a:rPr>
              <a:t>BLOSUM62 Substitution Matrix</a:t>
            </a:r>
          </a:p>
          <a:p>
            <a:pPr algn="ctr"/>
            <a:r>
              <a:rPr lang="en-US" altLang="en-US" sz="1000">
                <a:latin typeface="Times New Roman" panose="02020603050405020304" pitchFamily="18" charset="0"/>
              </a:rPr>
              <a:t> 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6" name="Rectangle 26">
            <a:extLst>
              <a:ext uri="{FF2B5EF4-FFF2-40B4-BE49-F238E27FC236}">
                <a16:creationId xmlns:a16="http://schemas.microsoft.com/office/drawing/2014/main" id="{1570EBCA-EE16-5D4D-942A-29956B24D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1431588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Times New Roman" panose="02020603050405020304" pitchFamily="18" charset="0"/>
              </a:rPr>
              <a:t> 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57347" name="Picture 27">
            <a:extLst>
              <a:ext uri="{FF2B5EF4-FFF2-40B4-BE49-F238E27FC236}">
                <a16:creationId xmlns:a16="http://schemas.microsoft.com/office/drawing/2014/main" id="{A015E374-DCDC-9C4F-B0FC-22699D9B7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/>
          <a:stretch>
            <a:fillRect/>
          </a:stretch>
        </p:blipFill>
        <p:spPr bwMode="auto">
          <a:xfrm>
            <a:off x="250825" y="438150"/>
            <a:ext cx="9294813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ttangolo 1">
            <a:extLst>
              <a:ext uri="{FF2B5EF4-FFF2-40B4-BE49-F238E27FC236}">
                <a16:creationId xmlns:a16="http://schemas.microsoft.com/office/drawing/2014/main" id="{8C8E1E7C-C5C9-044A-BB6F-493027B0D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562600"/>
            <a:ext cx="8569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000"/>
              <a:t>I punteggi rappresentano il </a:t>
            </a:r>
            <a:r>
              <a:rPr lang="it-IT" altLang="en-US" sz="2000" b="1"/>
              <a:t>log-odds score per ciascuna sostituzione</a:t>
            </a:r>
            <a:r>
              <a:rPr lang="it-IT" altLang="en-US" sz="2000"/>
              <a:t>:</a:t>
            </a:r>
          </a:p>
          <a:p>
            <a:pPr eaLnBrk="1" hangingPunct="1"/>
            <a:endParaRPr lang="it-IT" altLang="en-US" sz="1800"/>
          </a:p>
          <a:p>
            <a:pPr eaLnBrk="1" hangingPunct="1"/>
            <a:r>
              <a:rPr lang="it-IT" altLang="en-US" sz="2000">
                <a:sym typeface="Wingdings" pitchFamily="2" charset="2"/>
              </a:rPr>
              <a:t> </a:t>
            </a:r>
            <a:r>
              <a:rPr lang="it-IT" altLang="en-US" sz="2000"/>
              <a:t>logaritmo del rapporto tra la probabilità di osservare la sostituzione in sequenze evolutivamente correlate e la probabilità di osservarla per caso</a:t>
            </a:r>
          </a:p>
        </p:txBody>
      </p:sp>
      <p:sp>
        <p:nvSpPr>
          <p:cNvPr id="57349" name="Rettangolo 2">
            <a:extLst>
              <a:ext uri="{FF2B5EF4-FFF2-40B4-BE49-F238E27FC236}">
                <a16:creationId xmlns:a16="http://schemas.microsoft.com/office/drawing/2014/main" id="{780A3155-A32F-C349-9BC3-18777F6B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-26988"/>
            <a:ext cx="8424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BLOSUM62</a:t>
            </a:r>
            <a:endParaRPr lang="it-IT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F7377BCA-99CB-D048-A6AE-29A26CA0B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2438400"/>
          </a:xfrm>
        </p:spPr>
        <p:txBody>
          <a:bodyPr/>
          <a:lstStyle/>
          <a:p>
            <a:pPr algn="l" eaLnBrk="1" hangingPunct="1"/>
            <a:r>
              <a:rPr lang="it-IT" altLang="en-US" sz="2400">
                <a:solidFill>
                  <a:schemeClr val="tx1"/>
                </a:solidFill>
                <a:ea typeface="ＭＳ Ｐゴシック" panose="020B0600070205080204" pitchFamily="34" charset="-128"/>
              </a:rPr>
              <a:t>L</a:t>
            </a:r>
            <a:r>
              <a:rPr lang="ja-JP" altLang="it-IT" sz="2400">
                <a:solidFill>
                  <a:schemeClr val="tx1"/>
                </a:solidFill>
                <a:ea typeface="ＭＳ Ｐゴシック" panose="020B0600070205080204" pitchFamily="34" charset="-128"/>
              </a:rPr>
              <a:t>’</a:t>
            </a:r>
            <a: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utilizzo della matrice di similarità appropriata per ciascuna analisi è cruciale per avere buoni risultati.</a:t>
            </a:r>
            <a:b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Infatti relazioni importanti da un punto di vista biologico possono essere indicate da una significatività statistica anche molto debole.</a:t>
            </a:r>
            <a:b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endParaRPr lang="it-IT" altLang="en-US" sz="210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26444F4-E33C-D148-9721-E2BF256D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94000"/>
            <a:ext cx="8763000" cy="3292475"/>
          </a:xfrm>
          <a:prstGeom prst="rect">
            <a:avLst/>
          </a:prstGeom>
          <a:solidFill>
            <a:srgbClr val="FFEE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latin typeface="Lucida Sans Unicode" charset="0"/>
                <a:ea typeface="ＭＳ Ｐゴシック" charset="0"/>
                <a:cs typeface="ＭＳ Ｐゴシック" charset="0"/>
              </a:rPr>
              <a:t>Sequenze</a:t>
            </a:r>
          </a:p>
          <a:p>
            <a:pPr algn="ctr">
              <a:defRPr/>
            </a:pPr>
            <a:endParaRPr lang="it-IT" b="1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it-IT" sz="2000" b="1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it-IT" sz="2000" b="1" dirty="0">
                <a:solidFill>
                  <a:srgbClr val="FF0066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poco divergenti</a:t>
            </a:r>
            <a:r>
              <a:rPr lang="it-IT" sz="2000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 		</a:t>
            </a:r>
            <a:r>
              <a:rPr lang="it-IT" sz="2000" b="1" dirty="0">
                <a:solidFill>
                  <a:srgbClr val="8000FF"/>
                </a:solidFill>
                <a:latin typeface="Lucida Sans Unicode" charset="0"/>
                <a:ea typeface="ＭＳ Ｐゴシック" charset="0"/>
                <a:cs typeface="ＭＳ Ｐゴシック" charset="0"/>
                <a:sym typeface="Wingdings" charset="0"/>
              </a:rPr>
              <a:t>   </a:t>
            </a:r>
            <a:r>
              <a:rPr lang="it-IT" sz="2000" b="1" dirty="0">
                <a:solidFill>
                  <a:srgbClr val="8000FF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>
                <a:solidFill>
                  <a:srgbClr val="FF9900"/>
                </a:solidFill>
                <a:latin typeface="Lucida Sans Unicode" charset="0"/>
                <a:ea typeface="ＭＳ Ｐゴシック" charset="0"/>
                <a:cs typeface="ＭＳ Ｐゴシック" charset="0"/>
                <a:sym typeface="Wingdings" charset="0"/>
              </a:rPr>
              <a:t>		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molto	divergenti</a:t>
            </a:r>
          </a:p>
          <a:p>
            <a:pPr>
              <a:defRPr/>
            </a:pPr>
            <a:endParaRPr lang="it-IT" b="1" dirty="0">
              <a:solidFill>
                <a:srgbClr val="FF00FF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it-IT" b="1" dirty="0">
                <a:solidFill>
                  <a:srgbClr val="FF0066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BLOSUM80	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		</a:t>
            </a:r>
            <a:r>
              <a:rPr lang="it-IT" b="1" dirty="0">
                <a:solidFill>
                  <a:srgbClr val="8000FF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BLOSUM62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		</a:t>
            </a:r>
            <a:r>
              <a:rPr lang="it-IT" b="1" dirty="0">
                <a:solidFill>
                  <a:srgbClr val="0000DC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BLOSUM45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defRPr/>
            </a:pP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 </a:t>
            </a:r>
          </a:p>
          <a:p>
            <a:pPr>
              <a:defRPr/>
            </a:pPr>
            <a:r>
              <a:rPr lang="it-IT" b="1" dirty="0">
                <a:solidFill>
                  <a:srgbClr val="FF0066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PAM1 	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		</a:t>
            </a:r>
            <a:r>
              <a:rPr lang="it-IT" b="1" dirty="0">
                <a:solidFill>
                  <a:srgbClr val="8000FF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PAM120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		</a:t>
            </a:r>
            <a:r>
              <a:rPr lang="it-IT" b="1" dirty="0">
                <a:solidFill>
                  <a:srgbClr val="0000DC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PAM250</a:t>
            </a:r>
          </a:p>
          <a:p>
            <a:pPr algn="ctr">
              <a:defRPr/>
            </a:pPr>
            <a:endParaRPr lang="en-GB" b="1" dirty="0">
              <a:solidFill>
                <a:srgbClr val="99FF33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AFD8BA2F-332E-B349-BA27-14ED4283F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8154987" cy="6248400"/>
          </a:xfrm>
          <a:solidFill>
            <a:srgbClr val="FFFFFF">
              <a:alpha val="79999"/>
            </a:srgbClr>
          </a:solidFill>
        </p:spPr>
        <p:txBody>
          <a:bodyPr/>
          <a:lstStyle/>
          <a:p>
            <a:pPr algn="l" eaLnBrk="1" hangingPunct="1"/>
            <a:r>
              <a:rPr lang="it-IT" altLang="en-US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ALGORITMI PER L</a:t>
            </a:r>
            <a:r>
              <a:rPr lang="ja-JP" altLang="it-IT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’</a:t>
            </a: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ALLINEAMENTO DI SEQUENZE</a:t>
            </a:r>
            <a:b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Algoritmo di Needleman &amp; Wunsch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allineamento globale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Algoritmo di Smith &amp; Waterman</a:t>
            </a:r>
            <a:br>
              <a:rPr lang="it-IT" altLang="ja-JP" sz="3200">
                <a:solidFill>
                  <a:schemeClr val="hlink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 allineamento locale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rgbClr val="CC0000"/>
                </a:solidFill>
                <a:ea typeface="ＭＳ Ｐゴシック" panose="020B0600070205080204" pitchFamily="34" charset="-128"/>
              </a:rPr>
              <a:t>Utilizzano la PROGRAMMAZIONE DINAMICA!</a:t>
            </a:r>
            <a:endParaRPr lang="it-IT" altLang="en-US" sz="320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59394" name="Group 3">
            <a:extLst>
              <a:ext uri="{FF2B5EF4-FFF2-40B4-BE49-F238E27FC236}">
                <a16:creationId xmlns:a16="http://schemas.microsoft.com/office/drawing/2014/main" id="{B1DB1274-F350-A34D-8B67-5F1FA844BA9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9395" name="Group 4">
              <a:extLst>
                <a:ext uri="{FF2B5EF4-FFF2-40B4-BE49-F238E27FC236}">
                  <a16:creationId xmlns:a16="http://schemas.microsoft.com/office/drawing/2014/main" id="{C201F34C-4327-B940-849A-80907BAC3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9407" name="Rectangle 5">
                <a:extLst>
                  <a:ext uri="{FF2B5EF4-FFF2-40B4-BE49-F238E27FC236}">
                    <a16:creationId xmlns:a16="http://schemas.microsoft.com/office/drawing/2014/main" id="{0507AA0C-CE27-8D4E-B1C3-52E2F38FF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8" name="Rectangle 6">
                <a:extLst>
                  <a:ext uri="{FF2B5EF4-FFF2-40B4-BE49-F238E27FC236}">
                    <a16:creationId xmlns:a16="http://schemas.microsoft.com/office/drawing/2014/main" id="{D00C0AFE-A05C-D649-A2A6-27B1C21FA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9" name="Rectangle 7">
                <a:extLst>
                  <a:ext uri="{FF2B5EF4-FFF2-40B4-BE49-F238E27FC236}">
                    <a16:creationId xmlns:a16="http://schemas.microsoft.com/office/drawing/2014/main" id="{72803230-2A4E-504A-A2E5-48A68781A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0" name="Rectangle 8">
                <a:extLst>
                  <a:ext uri="{FF2B5EF4-FFF2-40B4-BE49-F238E27FC236}">
                    <a16:creationId xmlns:a16="http://schemas.microsoft.com/office/drawing/2014/main" id="{8118FF81-7DD3-8A4F-B1E8-2B4DAE1B8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1" name="Rectangle 9">
                <a:extLst>
                  <a:ext uri="{FF2B5EF4-FFF2-40B4-BE49-F238E27FC236}">
                    <a16:creationId xmlns:a16="http://schemas.microsoft.com/office/drawing/2014/main" id="{082B2DBC-684A-0944-8EE9-CE13F309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2" name="Rectangle 10">
                <a:extLst>
                  <a:ext uri="{FF2B5EF4-FFF2-40B4-BE49-F238E27FC236}">
                    <a16:creationId xmlns:a16="http://schemas.microsoft.com/office/drawing/2014/main" id="{88601F60-D30E-7042-9F6C-2C26A6387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3" name="Rectangle 11">
                <a:extLst>
                  <a:ext uri="{FF2B5EF4-FFF2-40B4-BE49-F238E27FC236}">
                    <a16:creationId xmlns:a16="http://schemas.microsoft.com/office/drawing/2014/main" id="{23F5D93B-73DA-514C-A24F-27E10CAAF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4" name="Rectangle 12">
                <a:extLst>
                  <a:ext uri="{FF2B5EF4-FFF2-40B4-BE49-F238E27FC236}">
                    <a16:creationId xmlns:a16="http://schemas.microsoft.com/office/drawing/2014/main" id="{7170CE6F-6A49-2948-B723-8B88A3A0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5" name="Rectangle 13">
                <a:extLst>
                  <a:ext uri="{FF2B5EF4-FFF2-40B4-BE49-F238E27FC236}">
                    <a16:creationId xmlns:a16="http://schemas.microsoft.com/office/drawing/2014/main" id="{6114D3C3-BD54-CA44-A9D6-6CC21EAE6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6" name="Rectangle 14">
                <a:extLst>
                  <a:ext uri="{FF2B5EF4-FFF2-40B4-BE49-F238E27FC236}">
                    <a16:creationId xmlns:a16="http://schemas.microsoft.com/office/drawing/2014/main" id="{F361F092-3275-8E4E-96DA-15C1E42F3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59396" name="Group 15">
              <a:extLst>
                <a:ext uri="{FF2B5EF4-FFF2-40B4-BE49-F238E27FC236}">
                  <a16:creationId xmlns:a16="http://schemas.microsoft.com/office/drawing/2014/main" id="{8A5F6167-48B0-4945-9024-1F00B70EDF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9397" name="Rectangle 16">
                <a:extLst>
                  <a:ext uri="{FF2B5EF4-FFF2-40B4-BE49-F238E27FC236}">
                    <a16:creationId xmlns:a16="http://schemas.microsoft.com/office/drawing/2014/main" id="{C6F98F4F-DB73-0747-B4F3-C1AFA326D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398" name="Rectangle 17">
                <a:extLst>
                  <a:ext uri="{FF2B5EF4-FFF2-40B4-BE49-F238E27FC236}">
                    <a16:creationId xmlns:a16="http://schemas.microsoft.com/office/drawing/2014/main" id="{717D742B-D5F7-1C43-BC4A-EF92AD3A8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399" name="Rectangle 18">
                <a:extLst>
                  <a:ext uri="{FF2B5EF4-FFF2-40B4-BE49-F238E27FC236}">
                    <a16:creationId xmlns:a16="http://schemas.microsoft.com/office/drawing/2014/main" id="{C682C006-3819-7D43-8938-D83B753D9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0" name="Rectangle 19">
                <a:extLst>
                  <a:ext uri="{FF2B5EF4-FFF2-40B4-BE49-F238E27FC236}">
                    <a16:creationId xmlns:a16="http://schemas.microsoft.com/office/drawing/2014/main" id="{83513D62-CBAD-034B-A05D-4652F5DB4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1" name="Rectangle 20">
                <a:extLst>
                  <a:ext uri="{FF2B5EF4-FFF2-40B4-BE49-F238E27FC236}">
                    <a16:creationId xmlns:a16="http://schemas.microsoft.com/office/drawing/2014/main" id="{81013497-D8F0-104E-9063-879FCD070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2" name="Rectangle 21">
                <a:extLst>
                  <a:ext uri="{FF2B5EF4-FFF2-40B4-BE49-F238E27FC236}">
                    <a16:creationId xmlns:a16="http://schemas.microsoft.com/office/drawing/2014/main" id="{E4B8E09F-69AF-C243-AAFB-BF18E6C31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3" name="Rectangle 22">
                <a:extLst>
                  <a:ext uri="{FF2B5EF4-FFF2-40B4-BE49-F238E27FC236}">
                    <a16:creationId xmlns:a16="http://schemas.microsoft.com/office/drawing/2014/main" id="{FCB0CEE2-C756-2742-A817-D70CBE8D0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4" name="Rectangle 23">
                <a:extLst>
                  <a:ext uri="{FF2B5EF4-FFF2-40B4-BE49-F238E27FC236}">
                    <a16:creationId xmlns:a16="http://schemas.microsoft.com/office/drawing/2014/main" id="{B7786A9C-3D10-3845-A83F-D1A1F4B06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5" name="Rectangle 24">
                <a:extLst>
                  <a:ext uri="{FF2B5EF4-FFF2-40B4-BE49-F238E27FC236}">
                    <a16:creationId xmlns:a16="http://schemas.microsoft.com/office/drawing/2014/main" id="{DF4214B6-9207-CA4C-95BD-4963657ED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6" name="Rectangle 25">
                <a:extLst>
                  <a:ext uri="{FF2B5EF4-FFF2-40B4-BE49-F238E27FC236}">
                    <a16:creationId xmlns:a16="http://schemas.microsoft.com/office/drawing/2014/main" id="{26CF6CF9-FD14-6D46-A23A-DE5AC79EC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C68C8241-D2A2-834E-ABC1-C96E8D991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8154987" cy="6248400"/>
          </a:xfrm>
          <a:solidFill>
            <a:srgbClr val="FFFFFF">
              <a:alpha val="79999"/>
            </a:srgbClr>
          </a:solidFill>
        </p:spPr>
        <p:txBody>
          <a:bodyPr/>
          <a:lstStyle/>
          <a:p>
            <a:pPr algn="l" eaLnBrk="1" hangingPunct="1"/>
            <a:r>
              <a:rPr lang="it-IT" altLang="en-US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ALGORITMI PER L</a:t>
            </a:r>
            <a:r>
              <a:rPr lang="ja-JP" altLang="it-IT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’</a:t>
            </a: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ALLINEAMENTO DI SEQUENZE</a:t>
            </a:r>
            <a:b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Algoritmo di Needleman &amp; Wunsch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allineamento globale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Algoritmo di Smith &amp; Waterman</a:t>
            </a:r>
            <a:br>
              <a:rPr lang="it-IT" altLang="ja-JP" sz="3200">
                <a:solidFill>
                  <a:schemeClr val="hlink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 allineamento locale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rgbClr val="CC0000"/>
                </a:solidFill>
                <a:ea typeface="ＭＳ Ｐゴシック" panose="020B0600070205080204" pitchFamily="34" charset="-128"/>
              </a:rPr>
              <a:t>Utilizzano la PROGRAMMAZIONE DINAMICA!</a:t>
            </a:r>
            <a:endParaRPr lang="it-IT" altLang="en-US" sz="320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60418" name="Group 3">
            <a:extLst>
              <a:ext uri="{FF2B5EF4-FFF2-40B4-BE49-F238E27FC236}">
                <a16:creationId xmlns:a16="http://schemas.microsoft.com/office/drawing/2014/main" id="{CDD4DE32-254B-A148-B3AC-301F7658F1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0419" name="Group 4">
              <a:extLst>
                <a:ext uri="{FF2B5EF4-FFF2-40B4-BE49-F238E27FC236}">
                  <a16:creationId xmlns:a16="http://schemas.microsoft.com/office/drawing/2014/main" id="{B8BC6D30-A401-DA4A-A8A5-EEB217119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60431" name="Rectangle 5">
                <a:extLst>
                  <a:ext uri="{FF2B5EF4-FFF2-40B4-BE49-F238E27FC236}">
                    <a16:creationId xmlns:a16="http://schemas.microsoft.com/office/drawing/2014/main" id="{3D9FBD2B-2D65-EB4A-97B7-CF4EC6C40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2" name="Rectangle 6">
                <a:extLst>
                  <a:ext uri="{FF2B5EF4-FFF2-40B4-BE49-F238E27FC236}">
                    <a16:creationId xmlns:a16="http://schemas.microsoft.com/office/drawing/2014/main" id="{4B2912C3-C2C2-E441-8863-068BB717A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3" name="Rectangle 7">
                <a:extLst>
                  <a:ext uri="{FF2B5EF4-FFF2-40B4-BE49-F238E27FC236}">
                    <a16:creationId xmlns:a16="http://schemas.microsoft.com/office/drawing/2014/main" id="{253C978C-C216-F048-8E28-7AFBB650A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4" name="Rectangle 8">
                <a:extLst>
                  <a:ext uri="{FF2B5EF4-FFF2-40B4-BE49-F238E27FC236}">
                    <a16:creationId xmlns:a16="http://schemas.microsoft.com/office/drawing/2014/main" id="{1C9894FA-8490-B34B-832A-35FF7B65E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5" name="Rectangle 9">
                <a:extLst>
                  <a:ext uri="{FF2B5EF4-FFF2-40B4-BE49-F238E27FC236}">
                    <a16:creationId xmlns:a16="http://schemas.microsoft.com/office/drawing/2014/main" id="{48DB94FF-DCAB-5F47-9C68-EF144C665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6" name="Rectangle 10">
                <a:extLst>
                  <a:ext uri="{FF2B5EF4-FFF2-40B4-BE49-F238E27FC236}">
                    <a16:creationId xmlns:a16="http://schemas.microsoft.com/office/drawing/2014/main" id="{22F23295-38EE-1B4F-8FBC-9D68FB53D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7" name="Rectangle 11">
                <a:extLst>
                  <a:ext uri="{FF2B5EF4-FFF2-40B4-BE49-F238E27FC236}">
                    <a16:creationId xmlns:a16="http://schemas.microsoft.com/office/drawing/2014/main" id="{713C6F63-9A69-F844-B270-81152DCC4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8" name="Rectangle 12">
                <a:extLst>
                  <a:ext uri="{FF2B5EF4-FFF2-40B4-BE49-F238E27FC236}">
                    <a16:creationId xmlns:a16="http://schemas.microsoft.com/office/drawing/2014/main" id="{55DC2A7C-9604-8A4D-945C-693B8AE52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9" name="Rectangle 13">
                <a:extLst>
                  <a:ext uri="{FF2B5EF4-FFF2-40B4-BE49-F238E27FC236}">
                    <a16:creationId xmlns:a16="http://schemas.microsoft.com/office/drawing/2014/main" id="{517757FE-6B11-F44E-A0A1-A753A04F1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40" name="Rectangle 14">
                <a:extLst>
                  <a:ext uri="{FF2B5EF4-FFF2-40B4-BE49-F238E27FC236}">
                    <a16:creationId xmlns:a16="http://schemas.microsoft.com/office/drawing/2014/main" id="{BBA131AA-B955-DF4F-A857-0F28B1078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0420" name="Group 15">
              <a:extLst>
                <a:ext uri="{FF2B5EF4-FFF2-40B4-BE49-F238E27FC236}">
                  <a16:creationId xmlns:a16="http://schemas.microsoft.com/office/drawing/2014/main" id="{46FE4B85-731C-F14F-A124-70C63D05FB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60421" name="Rectangle 16">
                <a:extLst>
                  <a:ext uri="{FF2B5EF4-FFF2-40B4-BE49-F238E27FC236}">
                    <a16:creationId xmlns:a16="http://schemas.microsoft.com/office/drawing/2014/main" id="{519A5B81-A60C-7A44-991F-41AFA1A8E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2" name="Rectangle 17">
                <a:extLst>
                  <a:ext uri="{FF2B5EF4-FFF2-40B4-BE49-F238E27FC236}">
                    <a16:creationId xmlns:a16="http://schemas.microsoft.com/office/drawing/2014/main" id="{E7608283-6F2C-D144-9445-0E353E0C1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3" name="Rectangle 18">
                <a:extLst>
                  <a:ext uri="{FF2B5EF4-FFF2-40B4-BE49-F238E27FC236}">
                    <a16:creationId xmlns:a16="http://schemas.microsoft.com/office/drawing/2014/main" id="{93B5BC85-036D-CB46-958B-E84980B51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4" name="Rectangle 19">
                <a:extLst>
                  <a:ext uri="{FF2B5EF4-FFF2-40B4-BE49-F238E27FC236}">
                    <a16:creationId xmlns:a16="http://schemas.microsoft.com/office/drawing/2014/main" id="{7253A75E-6D57-E349-A7F1-859EA093C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5" name="Rectangle 20">
                <a:extLst>
                  <a:ext uri="{FF2B5EF4-FFF2-40B4-BE49-F238E27FC236}">
                    <a16:creationId xmlns:a16="http://schemas.microsoft.com/office/drawing/2014/main" id="{0DC26107-1B3C-844F-8518-730EC0DF6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6" name="Rectangle 21">
                <a:extLst>
                  <a:ext uri="{FF2B5EF4-FFF2-40B4-BE49-F238E27FC236}">
                    <a16:creationId xmlns:a16="http://schemas.microsoft.com/office/drawing/2014/main" id="{CB033314-B638-8B42-B36C-80DF32D40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7" name="Rectangle 22">
                <a:extLst>
                  <a:ext uri="{FF2B5EF4-FFF2-40B4-BE49-F238E27FC236}">
                    <a16:creationId xmlns:a16="http://schemas.microsoft.com/office/drawing/2014/main" id="{775783BB-FE4E-6049-BF43-EAF3EB2E0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8" name="Rectangle 23">
                <a:extLst>
                  <a:ext uri="{FF2B5EF4-FFF2-40B4-BE49-F238E27FC236}">
                    <a16:creationId xmlns:a16="http://schemas.microsoft.com/office/drawing/2014/main" id="{ABD2F6F4-912A-1248-A275-01FBCA835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9" name="Rectangle 24">
                <a:extLst>
                  <a:ext uri="{FF2B5EF4-FFF2-40B4-BE49-F238E27FC236}">
                    <a16:creationId xmlns:a16="http://schemas.microsoft.com/office/drawing/2014/main" id="{80CCA7A1-AC2B-4944-8DCE-23E5C9093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0" name="Rectangle 25">
                <a:extLst>
                  <a:ext uri="{FF2B5EF4-FFF2-40B4-BE49-F238E27FC236}">
                    <a16:creationId xmlns:a16="http://schemas.microsoft.com/office/drawing/2014/main" id="{43EDEFBE-AE5A-E944-B0AC-27745EF3A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0CD6299C-544B-B14C-9AB2-AFC15E905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Programmazione Dinamica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97E98D4-29A6-6443-8642-974B7708F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7921625" cy="4319587"/>
          </a:xfrm>
          <a:solidFill>
            <a:schemeClr val="bg1"/>
          </a:solidFill>
        </p:spPr>
        <p:txBody>
          <a:bodyPr/>
          <a:lstStyle/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ea typeface="ＭＳ Ｐゴシック" panose="020B0600070205080204" pitchFamily="34" charset="-128"/>
              </a:rPr>
              <a:t>Strategia sviluppata negli anni </a:t>
            </a:r>
            <a:r>
              <a:rPr lang="en-US" altLang="it-IT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50 nel campo dei </a:t>
            </a:r>
            <a:r>
              <a:rPr lang="en-US" altLang="ja-JP" i="1">
                <a:solidFill>
                  <a:srgbClr val="043BEA"/>
                </a:solidFill>
                <a:ea typeface="ＭＳ Ｐゴシック" panose="020B0600070205080204" pitchFamily="34" charset="-128"/>
              </a:rPr>
              <a:t>problemi di ottimizzazione</a:t>
            </a:r>
          </a:p>
          <a:p>
            <a:pPr algn="just"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 i="1">
                <a:solidFill>
                  <a:srgbClr val="043BEA"/>
                </a:solidFill>
                <a:ea typeface="ＭＳ Ｐゴシック" panose="020B0600070205080204" pitchFamily="34" charset="-128"/>
              </a:rPr>
              <a:t>Ovvero quando e’ necessario trovare la soluzione ottimale tra tutte le soluzioni fattibili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Problemi con piu’ soluzioni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Soluzioni con bontà misurabile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Si cerca la soluzione ottimale, rispetto all’indice di bontà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ea typeface="ＭＳ Ｐゴシック" panose="020B0600070205080204" pitchFamily="34" charset="-128"/>
              </a:rPr>
              <a:t>Provare tutte le soluzioni possibili puo’ essere troppo lungo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5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4EDC5EF8-98E3-8C4C-9B0F-DC604E08E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Programmazione Dinamica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E77E8DC-27CF-3344-9030-1FD34B2A7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84338"/>
            <a:ext cx="8496300" cy="4121150"/>
          </a:xfrm>
          <a:solidFill>
            <a:schemeClr val="bg1"/>
          </a:solidFill>
        </p:spPr>
        <p:txBody>
          <a:bodyPr/>
          <a:lstStyle/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ea typeface="ＭＳ Ｐゴシック" panose="020B0600070205080204" pitchFamily="34" charset="-128"/>
              </a:rPr>
              <a:t>Come nella strategia DIVIDE ET IMPERA si suddividono problemi complessi in tanti problemi piu’ piccoli e facili da risolvere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ea typeface="ＭＳ Ｐゴシック" panose="020B0600070205080204" pitchFamily="34" charset="-128"/>
              </a:rPr>
              <a:t>La strategia DIVIDE ET IMPERA spezzetta il problema in problemi </a:t>
            </a:r>
            <a:r>
              <a:rPr lang="en-US" altLang="en-US" b="1">
                <a:ea typeface="ＭＳ Ｐゴシック" panose="020B0600070205080204" pitchFamily="34" charset="-128"/>
              </a:rPr>
              <a:t>indipendenti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 b="1">
                <a:ea typeface="ＭＳ Ｐゴシック" panose="020B0600070205080204" pitchFamily="34" charset="-128"/>
              </a:rPr>
              <a:t>Nella programmazione dinamica i problemi sono non indipendenti, </a:t>
            </a:r>
            <a:r>
              <a:rPr lang="en-US" altLang="en-US">
                <a:ea typeface="ＭＳ Ｐゴシック" panose="020B0600070205080204" pitchFamily="34" charset="-128"/>
              </a:rPr>
              <a:t>e le parti condivise vengono risolte una sola volta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5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E2EB117A-FFB2-3B48-921F-9F86A0723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66075" cy="685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Programmazione Dinamica 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9760D800-8A78-7845-BFE2-09ABC99A1EEF}"/>
              </a:ext>
            </a:extLst>
          </p:cNvPr>
          <p:cNvGraphicFramePr/>
          <p:nvPr/>
        </p:nvGraphicFramePr>
        <p:xfrm>
          <a:off x="467544" y="1252984"/>
          <a:ext cx="813690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>
            <a:extLst>
              <a:ext uri="{FF2B5EF4-FFF2-40B4-BE49-F238E27FC236}">
                <a16:creationId xmlns:a16="http://schemas.microsoft.com/office/drawing/2014/main" id="{CE1BC629-0002-8945-AA12-49C6C4B2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3">
            <a:extLst>
              <a:ext uri="{FF2B5EF4-FFF2-40B4-BE49-F238E27FC236}">
                <a16:creationId xmlns:a16="http://schemas.microsoft.com/office/drawing/2014/main" id="{D0D75C00-27E7-AA41-B3A2-3E8CAD8B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r="6320" b="1294"/>
          <a:stretch>
            <a:fillRect/>
          </a:stretch>
        </p:blipFill>
        <p:spPr bwMode="auto">
          <a:xfrm>
            <a:off x="4495800" y="0"/>
            <a:ext cx="454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5" name="Object 2">
            <a:extLst>
              <a:ext uri="{FF2B5EF4-FFF2-40B4-BE49-F238E27FC236}">
                <a16:creationId xmlns:a16="http://schemas.microsoft.com/office/drawing/2014/main" id="{614BBD27-67C2-384A-B999-70AB9C22C5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-533400"/>
          <a:ext cx="9601200" cy="832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0" name="CorelDRAW" r:id="rId5" imgW="13836650" imgH="228600" progId="CorelDRAW.Graphic.11">
                  <p:embed/>
                </p:oleObj>
              </mc:Choice>
              <mc:Fallback>
                <p:oleObj name="CorelDRAW" r:id="rId5" imgW="13836650" imgH="228600" progId="CorelDRAW.Graphic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-533400"/>
                        <a:ext cx="9601200" cy="832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5">
            <a:extLst>
              <a:ext uri="{FF2B5EF4-FFF2-40B4-BE49-F238E27FC236}">
                <a16:creationId xmlns:a16="http://schemas.microsoft.com/office/drawing/2014/main" id="{588BAE5C-1533-2A44-BEF7-A87F402C4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495800" cy="3276600"/>
          </a:xfrm>
          <a:prstGeom prst="rect">
            <a:avLst/>
          </a:prstGeom>
          <a:solidFill>
            <a:srgbClr val="DAE3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7" name="Rectangle 6">
            <a:extLst>
              <a:ext uri="{FF2B5EF4-FFF2-40B4-BE49-F238E27FC236}">
                <a16:creationId xmlns:a16="http://schemas.microsoft.com/office/drawing/2014/main" id="{156474D1-F015-E84D-80F7-DE5185F3C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60725"/>
            <a:ext cx="4419600" cy="3178175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00FF"/>
              </a:buClr>
              <a:buFontTx/>
              <a:buChar char="•"/>
            </a:pPr>
            <a:r>
              <a:rPr lang="en-US" altLang="en-US" sz="2500">
                <a:solidFill>
                  <a:srgbClr val="000000"/>
                </a:solidFill>
              </a:rPr>
              <a:t> Siamo a manhattan!</a:t>
            </a:r>
          </a:p>
          <a:p>
            <a:pPr eaLnBrk="1" hangingPunct="1">
              <a:lnSpc>
                <a:spcPct val="90000"/>
              </a:lnSpc>
              <a:buClr>
                <a:srgbClr val="FF00FF"/>
              </a:buClr>
              <a:buFontTx/>
              <a:buChar char="•"/>
            </a:pPr>
            <a:r>
              <a:rPr lang="en-US" altLang="en-US" sz="2500">
                <a:solidFill>
                  <a:srgbClr val="000000"/>
                </a:solidFill>
              </a:rPr>
              <a:t> Abbiamo molte cose da visitare e solo strade a senso unico.</a:t>
            </a:r>
          </a:p>
          <a:p>
            <a:pPr eaLnBrk="1" hangingPunct="1">
              <a:lnSpc>
                <a:spcPct val="90000"/>
              </a:lnSpc>
              <a:buClr>
                <a:srgbClr val="FF00FF"/>
              </a:buClr>
              <a:buFontTx/>
              <a:buChar char="•"/>
            </a:pPr>
            <a:r>
              <a:rPr lang="en-US" altLang="en-US" sz="2500">
                <a:solidFill>
                  <a:srgbClr val="000000"/>
                </a:solidFill>
              </a:rPr>
              <a:t> Vogliamo determinare il percorso che ci porta da un estremo all’altro del quartiere e che ci premette di visitare il massimo numero di attrazioni</a:t>
            </a:r>
            <a:endParaRPr lang="it-IT" altLang="en-US" sz="2500">
              <a:solidFill>
                <a:srgbClr val="000000"/>
              </a:solidFill>
            </a:endParaRPr>
          </a:p>
        </p:txBody>
      </p:sp>
      <p:sp>
        <p:nvSpPr>
          <p:cNvPr id="64518" name="Rectangle 7">
            <a:extLst>
              <a:ext uri="{FF2B5EF4-FFF2-40B4-BE49-F238E27FC236}">
                <a16:creationId xmlns:a16="http://schemas.microsoft.com/office/drawing/2014/main" id="{85B3891A-8D1B-464A-95E7-9056EEEED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533400"/>
            <a:ext cx="45720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Manhattan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Tourist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Problem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(MTP)</a:t>
            </a:r>
          </a:p>
        </p:txBody>
      </p:sp>
      <p:sp>
        <p:nvSpPr>
          <p:cNvPr id="64519" name="Line 8">
            <a:extLst>
              <a:ext uri="{FF2B5EF4-FFF2-40B4-BE49-F238E27FC236}">
                <a16:creationId xmlns:a16="http://schemas.microsoft.com/office/drawing/2014/main" id="{BDC4A69B-7D63-0E43-9B72-E8CA7DBEA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76400"/>
            <a:ext cx="4572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>
            <a:extLst>
              <a:ext uri="{FF2B5EF4-FFF2-40B4-BE49-F238E27FC236}">
                <a16:creationId xmlns:a16="http://schemas.microsoft.com/office/drawing/2014/main" id="{A4ECFDA4-4285-B549-877A-AF83F88C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3">
            <a:extLst>
              <a:ext uri="{FF2B5EF4-FFF2-40B4-BE49-F238E27FC236}">
                <a16:creationId xmlns:a16="http://schemas.microsoft.com/office/drawing/2014/main" id="{7F0E596D-5674-DA45-8920-C0D0A280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03250"/>
            <a:ext cx="9144000" cy="3581400"/>
          </a:xfrm>
          <a:prstGeom prst="rect">
            <a:avLst/>
          </a:prstGeom>
          <a:solidFill>
            <a:srgbClr val="DAE3F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39" name="Rectangle 4">
            <a:extLst>
              <a:ext uri="{FF2B5EF4-FFF2-40B4-BE49-F238E27FC236}">
                <a16:creationId xmlns:a16="http://schemas.microsoft.com/office/drawing/2014/main" id="{2EE5DF2D-D5A8-6F4E-8FB4-5468F4C47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Manhattan Tourist Problem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(MTP)</a:t>
            </a:r>
          </a:p>
        </p:txBody>
      </p:sp>
      <p:sp>
        <p:nvSpPr>
          <p:cNvPr id="65540" name="Text Box 5">
            <a:extLst>
              <a:ext uri="{FF2B5EF4-FFF2-40B4-BE49-F238E27FC236}">
                <a16:creationId xmlns:a16="http://schemas.microsoft.com/office/drawing/2014/main" id="{3E9D68DE-1C03-7E45-86BB-2DB193746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01988"/>
            <a:ext cx="4267200" cy="3081337"/>
          </a:xfrm>
          <a:prstGeom prst="rect">
            <a:avLst/>
          </a:prstGeom>
          <a:solidFill>
            <a:srgbClr val="FFFFFF">
              <a:alpha val="8392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sz="2800">
                <a:solidFill>
                  <a:srgbClr val="010000"/>
                </a:solidFill>
                <a:ea typeface="PMingLiU" panose="02020500000000000000" pitchFamily="18" charset="-120"/>
              </a:rPr>
              <a:t>Imagine seeking a path from source to sink</a:t>
            </a:r>
          </a:p>
          <a:p>
            <a:pPr eaLnBrk="1" hangingPunct="1"/>
            <a:r>
              <a:rPr kumimoji="1" lang="en-US" altLang="zh-TW" sz="2800">
                <a:solidFill>
                  <a:srgbClr val="010000"/>
                </a:solidFill>
                <a:ea typeface="PMingLiU" panose="02020500000000000000" pitchFamily="18" charset="-120"/>
              </a:rPr>
              <a:t>to travel (only eastward and southward) </a:t>
            </a:r>
          </a:p>
          <a:p>
            <a:pPr eaLnBrk="1" hangingPunct="1"/>
            <a:r>
              <a:rPr kumimoji="1" lang="en-US" altLang="zh-TW" sz="2800">
                <a:solidFill>
                  <a:srgbClr val="010000"/>
                </a:solidFill>
                <a:ea typeface="PMingLiU" panose="02020500000000000000" pitchFamily="18" charset="-120"/>
              </a:rPr>
              <a:t>with the highest number of attractions (*) in the Manhattan grid</a:t>
            </a:r>
            <a:endParaRPr kumimoji="1" lang="en-US" altLang="en-US" sz="2800">
              <a:solidFill>
                <a:srgbClr val="010000"/>
              </a:solidFill>
              <a:ea typeface="PMingLiU" panose="02020500000000000000" pitchFamily="18" charset="-120"/>
            </a:endParaRPr>
          </a:p>
        </p:txBody>
      </p:sp>
      <p:grpSp>
        <p:nvGrpSpPr>
          <p:cNvPr id="65541" name="Group 6">
            <a:extLst>
              <a:ext uri="{FF2B5EF4-FFF2-40B4-BE49-F238E27FC236}">
                <a16:creationId xmlns:a16="http://schemas.microsoft.com/office/drawing/2014/main" id="{BC5274D7-822E-EA43-B299-A221200A031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970213"/>
            <a:ext cx="3581400" cy="3216275"/>
            <a:chOff x="1488" y="2016"/>
            <a:chExt cx="2256" cy="2026"/>
          </a:xfrm>
        </p:grpSpPr>
        <p:sp>
          <p:nvSpPr>
            <p:cNvPr id="65564" name="Text Box 7">
              <a:extLst>
                <a:ext uri="{FF2B5EF4-FFF2-40B4-BE49-F238E27FC236}">
                  <a16:creationId xmlns:a16="http://schemas.microsoft.com/office/drawing/2014/main" id="{6B95EDA9-00C6-E04E-9015-E9DFE5206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01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>
                <a:solidFill>
                  <a:schemeClr val="tx2"/>
                </a:solidFill>
              </a:endParaRPr>
            </a:p>
          </p:txBody>
        </p:sp>
        <p:grpSp>
          <p:nvGrpSpPr>
            <p:cNvPr id="65565" name="Group 8">
              <a:extLst>
                <a:ext uri="{FF2B5EF4-FFF2-40B4-BE49-F238E27FC236}">
                  <a16:creationId xmlns:a16="http://schemas.microsoft.com/office/drawing/2014/main" id="{3F87E70C-ABD9-5F4D-9E10-DD29FA327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160"/>
              <a:ext cx="432" cy="432"/>
              <a:chOff x="288" y="2448"/>
              <a:chExt cx="288" cy="288"/>
            </a:xfrm>
          </p:grpSpPr>
          <p:sp>
            <p:nvSpPr>
              <p:cNvPr id="65651" name="Line 9">
                <a:extLst>
                  <a:ext uri="{FF2B5EF4-FFF2-40B4-BE49-F238E27FC236}">
                    <a16:creationId xmlns:a16="http://schemas.microsoft.com/office/drawing/2014/main" id="{87384FB0-BA87-3241-8217-50AD710E0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52" name="Line 10">
                <a:extLst>
                  <a:ext uri="{FF2B5EF4-FFF2-40B4-BE49-F238E27FC236}">
                    <a16:creationId xmlns:a16="http://schemas.microsoft.com/office/drawing/2014/main" id="{F7880E23-D6EF-EC44-B47F-1D0884A3F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53" name="Line 11">
                <a:extLst>
                  <a:ext uri="{FF2B5EF4-FFF2-40B4-BE49-F238E27FC236}">
                    <a16:creationId xmlns:a16="http://schemas.microsoft.com/office/drawing/2014/main" id="{E5B0A5E1-DC78-0C47-9E2A-F328A44E5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54" name="Line 12">
                <a:extLst>
                  <a:ext uri="{FF2B5EF4-FFF2-40B4-BE49-F238E27FC236}">
                    <a16:creationId xmlns:a16="http://schemas.microsoft.com/office/drawing/2014/main" id="{A1C5AC10-9760-3C48-A9D9-F839A39AF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66" name="Group 13">
              <a:extLst>
                <a:ext uri="{FF2B5EF4-FFF2-40B4-BE49-F238E27FC236}">
                  <a16:creationId xmlns:a16="http://schemas.microsoft.com/office/drawing/2014/main" id="{5814352D-2BEE-B843-8AE9-49B41DF7B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160"/>
              <a:ext cx="432" cy="432"/>
              <a:chOff x="288" y="2448"/>
              <a:chExt cx="288" cy="288"/>
            </a:xfrm>
          </p:grpSpPr>
          <p:sp>
            <p:nvSpPr>
              <p:cNvPr id="65647" name="Line 14">
                <a:extLst>
                  <a:ext uri="{FF2B5EF4-FFF2-40B4-BE49-F238E27FC236}">
                    <a16:creationId xmlns:a16="http://schemas.microsoft.com/office/drawing/2014/main" id="{A00116AF-5AF4-2947-8047-0D1B79C2F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8" name="Line 15">
                <a:extLst>
                  <a:ext uri="{FF2B5EF4-FFF2-40B4-BE49-F238E27FC236}">
                    <a16:creationId xmlns:a16="http://schemas.microsoft.com/office/drawing/2014/main" id="{180DA746-E949-A74B-9DCE-7E89850AC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9" name="Line 16">
                <a:extLst>
                  <a:ext uri="{FF2B5EF4-FFF2-40B4-BE49-F238E27FC236}">
                    <a16:creationId xmlns:a16="http://schemas.microsoft.com/office/drawing/2014/main" id="{0489FAAE-CB62-3145-9975-F5B345902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50" name="Line 17">
                <a:extLst>
                  <a:ext uri="{FF2B5EF4-FFF2-40B4-BE49-F238E27FC236}">
                    <a16:creationId xmlns:a16="http://schemas.microsoft.com/office/drawing/2014/main" id="{9883EB03-11A9-FB40-87EE-4A1DFE895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67" name="Group 18">
              <a:extLst>
                <a:ext uri="{FF2B5EF4-FFF2-40B4-BE49-F238E27FC236}">
                  <a16:creationId xmlns:a16="http://schemas.microsoft.com/office/drawing/2014/main" id="{36E4F6B0-4F14-3E43-B9C9-55CA456D0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160"/>
              <a:ext cx="432" cy="432"/>
              <a:chOff x="288" y="2448"/>
              <a:chExt cx="288" cy="288"/>
            </a:xfrm>
          </p:grpSpPr>
          <p:sp>
            <p:nvSpPr>
              <p:cNvPr id="65643" name="Line 19">
                <a:extLst>
                  <a:ext uri="{FF2B5EF4-FFF2-40B4-BE49-F238E27FC236}">
                    <a16:creationId xmlns:a16="http://schemas.microsoft.com/office/drawing/2014/main" id="{843527BB-0E1C-8643-A347-089B494B4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4" name="Line 20">
                <a:extLst>
                  <a:ext uri="{FF2B5EF4-FFF2-40B4-BE49-F238E27FC236}">
                    <a16:creationId xmlns:a16="http://schemas.microsoft.com/office/drawing/2014/main" id="{CA1FD3FB-483D-644A-A5A2-F939DBAFE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5" name="Line 21">
                <a:extLst>
                  <a:ext uri="{FF2B5EF4-FFF2-40B4-BE49-F238E27FC236}">
                    <a16:creationId xmlns:a16="http://schemas.microsoft.com/office/drawing/2014/main" id="{63FF788A-FB02-4549-A5E2-10C0B8F4A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6" name="Line 22">
                <a:extLst>
                  <a:ext uri="{FF2B5EF4-FFF2-40B4-BE49-F238E27FC236}">
                    <a16:creationId xmlns:a16="http://schemas.microsoft.com/office/drawing/2014/main" id="{30109FB2-09B2-5A4C-B4A9-BF204D664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68" name="Group 23">
              <a:extLst>
                <a:ext uri="{FF2B5EF4-FFF2-40B4-BE49-F238E27FC236}">
                  <a16:creationId xmlns:a16="http://schemas.microsoft.com/office/drawing/2014/main" id="{18187256-CD4F-C944-BD6E-CFE1C50268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160"/>
              <a:ext cx="432" cy="432"/>
              <a:chOff x="288" y="2448"/>
              <a:chExt cx="288" cy="288"/>
            </a:xfrm>
          </p:grpSpPr>
          <p:sp>
            <p:nvSpPr>
              <p:cNvPr id="65639" name="Line 24">
                <a:extLst>
                  <a:ext uri="{FF2B5EF4-FFF2-40B4-BE49-F238E27FC236}">
                    <a16:creationId xmlns:a16="http://schemas.microsoft.com/office/drawing/2014/main" id="{46A7FBB0-F140-534B-8F8F-97B43E898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0" name="Line 25">
                <a:extLst>
                  <a:ext uri="{FF2B5EF4-FFF2-40B4-BE49-F238E27FC236}">
                    <a16:creationId xmlns:a16="http://schemas.microsoft.com/office/drawing/2014/main" id="{F9E7F6BD-80A6-7B40-BE0D-5007D96B5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1" name="Line 26">
                <a:extLst>
                  <a:ext uri="{FF2B5EF4-FFF2-40B4-BE49-F238E27FC236}">
                    <a16:creationId xmlns:a16="http://schemas.microsoft.com/office/drawing/2014/main" id="{C83571FE-4CB5-E049-840E-11C666C05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2" name="Line 27">
                <a:extLst>
                  <a:ext uri="{FF2B5EF4-FFF2-40B4-BE49-F238E27FC236}">
                    <a16:creationId xmlns:a16="http://schemas.microsoft.com/office/drawing/2014/main" id="{96BE61C0-A280-C44B-A1B7-AB5707734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69" name="Group 28">
              <a:extLst>
                <a:ext uri="{FF2B5EF4-FFF2-40B4-BE49-F238E27FC236}">
                  <a16:creationId xmlns:a16="http://schemas.microsoft.com/office/drawing/2014/main" id="{04C3FB52-DD80-D140-967A-2848F52788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592"/>
              <a:ext cx="432" cy="432"/>
              <a:chOff x="288" y="2448"/>
              <a:chExt cx="288" cy="288"/>
            </a:xfrm>
          </p:grpSpPr>
          <p:sp>
            <p:nvSpPr>
              <p:cNvPr id="65635" name="Line 29">
                <a:extLst>
                  <a:ext uri="{FF2B5EF4-FFF2-40B4-BE49-F238E27FC236}">
                    <a16:creationId xmlns:a16="http://schemas.microsoft.com/office/drawing/2014/main" id="{636BA9A3-1D39-0E4D-91F0-275EC578C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6" name="Line 30">
                <a:extLst>
                  <a:ext uri="{FF2B5EF4-FFF2-40B4-BE49-F238E27FC236}">
                    <a16:creationId xmlns:a16="http://schemas.microsoft.com/office/drawing/2014/main" id="{7A645829-C893-1E41-8588-0CBDBE3E4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7" name="Line 31">
                <a:extLst>
                  <a:ext uri="{FF2B5EF4-FFF2-40B4-BE49-F238E27FC236}">
                    <a16:creationId xmlns:a16="http://schemas.microsoft.com/office/drawing/2014/main" id="{6BEDD893-F807-EE45-95BB-CA2D967BF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8" name="Line 32">
                <a:extLst>
                  <a:ext uri="{FF2B5EF4-FFF2-40B4-BE49-F238E27FC236}">
                    <a16:creationId xmlns:a16="http://schemas.microsoft.com/office/drawing/2014/main" id="{46FE0D29-FE63-9A43-AEFE-B10D96F99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0" name="Group 33">
              <a:extLst>
                <a:ext uri="{FF2B5EF4-FFF2-40B4-BE49-F238E27FC236}">
                  <a16:creationId xmlns:a16="http://schemas.microsoft.com/office/drawing/2014/main" id="{6C1029D7-6B1A-F248-B7A3-780A7C8435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592"/>
              <a:ext cx="432" cy="432"/>
              <a:chOff x="288" y="2448"/>
              <a:chExt cx="288" cy="288"/>
            </a:xfrm>
          </p:grpSpPr>
          <p:sp>
            <p:nvSpPr>
              <p:cNvPr id="65631" name="Line 34">
                <a:extLst>
                  <a:ext uri="{FF2B5EF4-FFF2-40B4-BE49-F238E27FC236}">
                    <a16:creationId xmlns:a16="http://schemas.microsoft.com/office/drawing/2014/main" id="{34411930-11FA-2E46-A6CC-01B7143DA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2" name="Line 35">
                <a:extLst>
                  <a:ext uri="{FF2B5EF4-FFF2-40B4-BE49-F238E27FC236}">
                    <a16:creationId xmlns:a16="http://schemas.microsoft.com/office/drawing/2014/main" id="{5FE7D712-7A4E-BF48-BDCB-59B0247D3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3" name="Line 36">
                <a:extLst>
                  <a:ext uri="{FF2B5EF4-FFF2-40B4-BE49-F238E27FC236}">
                    <a16:creationId xmlns:a16="http://schemas.microsoft.com/office/drawing/2014/main" id="{3A48EA23-05E3-4E49-8923-2080AE17D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4" name="Line 37">
                <a:extLst>
                  <a:ext uri="{FF2B5EF4-FFF2-40B4-BE49-F238E27FC236}">
                    <a16:creationId xmlns:a16="http://schemas.microsoft.com/office/drawing/2014/main" id="{4DC05815-9428-A648-A0B2-C42D030DC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1" name="Group 38">
              <a:extLst>
                <a:ext uri="{FF2B5EF4-FFF2-40B4-BE49-F238E27FC236}">
                  <a16:creationId xmlns:a16="http://schemas.microsoft.com/office/drawing/2014/main" id="{4626114B-1E05-0449-90E3-11E105CCCC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592"/>
              <a:ext cx="432" cy="432"/>
              <a:chOff x="288" y="2448"/>
              <a:chExt cx="288" cy="288"/>
            </a:xfrm>
          </p:grpSpPr>
          <p:sp>
            <p:nvSpPr>
              <p:cNvPr id="65627" name="Line 39">
                <a:extLst>
                  <a:ext uri="{FF2B5EF4-FFF2-40B4-BE49-F238E27FC236}">
                    <a16:creationId xmlns:a16="http://schemas.microsoft.com/office/drawing/2014/main" id="{7B99B45B-74DE-9D41-8F21-A15B63FFF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8" name="Line 40">
                <a:extLst>
                  <a:ext uri="{FF2B5EF4-FFF2-40B4-BE49-F238E27FC236}">
                    <a16:creationId xmlns:a16="http://schemas.microsoft.com/office/drawing/2014/main" id="{7A575724-9FBF-A24A-9B93-0DB649787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9" name="Line 41">
                <a:extLst>
                  <a:ext uri="{FF2B5EF4-FFF2-40B4-BE49-F238E27FC236}">
                    <a16:creationId xmlns:a16="http://schemas.microsoft.com/office/drawing/2014/main" id="{FD48ECC1-5D4B-4045-B28F-319124AA2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0" name="Line 42">
                <a:extLst>
                  <a:ext uri="{FF2B5EF4-FFF2-40B4-BE49-F238E27FC236}">
                    <a16:creationId xmlns:a16="http://schemas.microsoft.com/office/drawing/2014/main" id="{6850C7D7-DAC0-204B-8438-D26401A97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2" name="Group 43">
              <a:extLst>
                <a:ext uri="{FF2B5EF4-FFF2-40B4-BE49-F238E27FC236}">
                  <a16:creationId xmlns:a16="http://schemas.microsoft.com/office/drawing/2014/main" id="{4934533F-7D95-774B-8567-BB0D5DF796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592"/>
              <a:ext cx="432" cy="432"/>
              <a:chOff x="288" y="2448"/>
              <a:chExt cx="288" cy="288"/>
            </a:xfrm>
          </p:grpSpPr>
          <p:sp>
            <p:nvSpPr>
              <p:cNvPr id="65623" name="Line 44">
                <a:extLst>
                  <a:ext uri="{FF2B5EF4-FFF2-40B4-BE49-F238E27FC236}">
                    <a16:creationId xmlns:a16="http://schemas.microsoft.com/office/drawing/2014/main" id="{73D5465C-098B-364C-8DBD-D07B4B9B8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4" name="Line 45">
                <a:extLst>
                  <a:ext uri="{FF2B5EF4-FFF2-40B4-BE49-F238E27FC236}">
                    <a16:creationId xmlns:a16="http://schemas.microsoft.com/office/drawing/2014/main" id="{356948A9-110E-5D46-ABA8-7FB8E05E7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5" name="Line 46">
                <a:extLst>
                  <a:ext uri="{FF2B5EF4-FFF2-40B4-BE49-F238E27FC236}">
                    <a16:creationId xmlns:a16="http://schemas.microsoft.com/office/drawing/2014/main" id="{6C5ED99B-09D0-A742-8E9D-A4BCD7D8A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6" name="Line 47">
                <a:extLst>
                  <a:ext uri="{FF2B5EF4-FFF2-40B4-BE49-F238E27FC236}">
                    <a16:creationId xmlns:a16="http://schemas.microsoft.com/office/drawing/2014/main" id="{0F690A8D-6C30-BA4E-9800-9A047D3DF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3" name="Group 48">
              <a:extLst>
                <a:ext uri="{FF2B5EF4-FFF2-40B4-BE49-F238E27FC236}">
                  <a16:creationId xmlns:a16="http://schemas.microsoft.com/office/drawing/2014/main" id="{A0FE6405-5121-624C-ADAD-C3C52644A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024"/>
              <a:ext cx="432" cy="432"/>
              <a:chOff x="288" y="2448"/>
              <a:chExt cx="288" cy="288"/>
            </a:xfrm>
          </p:grpSpPr>
          <p:sp>
            <p:nvSpPr>
              <p:cNvPr id="65619" name="Line 49">
                <a:extLst>
                  <a:ext uri="{FF2B5EF4-FFF2-40B4-BE49-F238E27FC236}">
                    <a16:creationId xmlns:a16="http://schemas.microsoft.com/office/drawing/2014/main" id="{EF506199-3ECE-D542-9F6B-6BDB9C8DB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0" name="Line 50">
                <a:extLst>
                  <a:ext uri="{FF2B5EF4-FFF2-40B4-BE49-F238E27FC236}">
                    <a16:creationId xmlns:a16="http://schemas.microsoft.com/office/drawing/2014/main" id="{DC6DC2D5-4398-6C42-B98C-3B61BC0C5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1" name="Line 51">
                <a:extLst>
                  <a:ext uri="{FF2B5EF4-FFF2-40B4-BE49-F238E27FC236}">
                    <a16:creationId xmlns:a16="http://schemas.microsoft.com/office/drawing/2014/main" id="{76DEE032-1947-9C45-8F15-76B522D86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2" name="Line 52">
                <a:extLst>
                  <a:ext uri="{FF2B5EF4-FFF2-40B4-BE49-F238E27FC236}">
                    <a16:creationId xmlns:a16="http://schemas.microsoft.com/office/drawing/2014/main" id="{F994D699-80AF-7E47-B674-B925EAA5C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4" name="Group 53">
              <a:extLst>
                <a:ext uri="{FF2B5EF4-FFF2-40B4-BE49-F238E27FC236}">
                  <a16:creationId xmlns:a16="http://schemas.microsoft.com/office/drawing/2014/main" id="{81DC62A5-2C5C-0642-98E5-0E31111CC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024"/>
              <a:ext cx="432" cy="432"/>
              <a:chOff x="288" y="2448"/>
              <a:chExt cx="288" cy="288"/>
            </a:xfrm>
          </p:grpSpPr>
          <p:sp>
            <p:nvSpPr>
              <p:cNvPr id="65615" name="Line 54">
                <a:extLst>
                  <a:ext uri="{FF2B5EF4-FFF2-40B4-BE49-F238E27FC236}">
                    <a16:creationId xmlns:a16="http://schemas.microsoft.com/office/drawing/2014/main" id="{B3136ACB-3923-264C-ABD5-89B10E16B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6" name="Line 55">
                <a:extLst>
                  <a:ext uri="{FF2B5EF4-FFF2-40B4-BE49-F238E27FC236}">
                    <a16:creationId xmlns:a16="http://schemas.microsoft.com/office/drawing/2014/main" id="{9094C5E7-A2C1-AA47-A890-0F33FF8AD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7" name="Line 56">
                <a:extLst>
                  <a:ext uri="{FF2B5EF4-FFF2-40B4-BE49-F238E27FC236}">
                    <a16:creationId xmlns:a16="http://schemas.microsoft.com/office/drawing/2014/main" id="{0296FCD4-A395-8F46-ADE9-06B55EEC5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8" name="Line 57">
                <a:extLst>
                  <a:ext uri="{FF2B5EF4-FFF2-40B4-BE49-F238E27FC236}">
                    <a16:creationId xmlns:a16="http://schemas.microsoft.com/office/drawing/2014/main" id="{C16110A0-5756-2A41-AE98-38A397B72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5" name="Group 58">
              <a:extLst>
                <a:ext uri="{FF2B5EF4-FFF2-40B4-BE49-F238E27FC236}">
                  <a16:creationId xmlns:a16="http://schemas.microsoft.com/office/drawing/2014/main" id="{EDE218A4-0C44-8947-AA47-33BBE8E5C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024"/>
              <a:ext cx="432" cy="432"/>
              <a:chOff x="288" y="2448"/>
              <a:chExt cx="288" cy="288"/>
            </a:xfrm>
          </p:grpSpPr>
          <p:sp>
            <p:nvSpPr>
              <p:cNvPr id="65611" name="Line 59">
                <a:extLst>
                  <a:ext uri="{FF2B5EF4-FFF2-40B4-BE49-F238E27FC236}">
                    <a16:creationId xmlns:a16="http://schemas.microsoft.com/office/drawing/2014/main" id="{9ECBDA98-7689-374A-8F9D-59EE77B47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2" name="Line 60">
                <a:extLst>
                  <a:ext uri="{FF2B5EF4-FFF2-40B4-BE49-F238E27FC236}">
                    <a16:creationId xmlns:a16="http://schemas.microsoft.com/office/drawing/2014/main" id="{50F2485A-9B30-9840-A273-6E6439BCE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3" name="Line 61">
                <a:extLst>
                  <a:ext uri="{FF2B5EF4-FFF2-40B4-BE49-F238E27FC236}">
                    <a16:creationId xmlns:a16="http://schemas.microsoft.com/office/drawing/2014/main" id="{5D167E1F-7D88-B149-AB17-862C4D502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4" name="Line 62">
                <a:extLst>
                  <a:ext uri="{FF2B5EF4-FFF2-40B4-BE49-F238E27FC236}">
                    <a16:creationId xmlns:a16="http://schemas.microsoft.com/office/drawing/2014/main" id="{2B534248-65B3-6A43-82D4-D3D9E23B5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6" name="Group 63">
              <a:extLst>
                <a:ext uri="{FF2B5EF4-FFF2-40B4-BE49-F238E27FC236}">
                  <a16:creationId xmlns:a16="http://schemas.microsoft.com/office/drawing/2014/main" id="{D2C84AD3-34FB-C04B-9CFF-8F447FA4CE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024"/>
              <a:ext cx="432" cy="432"/>
              <a:chOff x="288" y="2448"/>
              <a:chExt cx="288" cy="288"/>
            </a:xfrm>
          </p:grpSpPr>
          <p:sp>
            <p:nvSpPr>
              <p:cNvPr id="65607" name="Line 64">
                <a:extLst>
                  <a:ext uri="{FF2B5EF4-FFF2-40B4-BE49-F238E27FC236}">
                    <a16:creationId xmlns:a16="http://schemas.microsoft.com/office/drawing/2014/main" id="{764ACE7A-57E4-604F-90ED-15D5D8C1A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8" name="Line 65">
                <a:extLst>
                  <a:ext uri="{FF2B5EF4-FFF2-40B4-BE49-F238E27FC236}">
                    <a16:creationId xmlns:a16="http://schemas.microsoft.com/office/drawing/2014/main" id="{9A5C77F4-53DB-6E4C-8E90-7266A6E71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9" name="Line 66">
                <a:extLst>
                  <a:ext uri="{FF2B5EF4-FFF2-40B4-BE49-F238E27FC236}">
                    <a16:creationId xmlns:a16="http://schemas.microsoft.com/office/drawing/2014/main" id="{76C1B7EF-E95D-664F-BF08-B39B03A70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0" name="Line 67">
                <a:extLst>
                  <a:ext uri="{FF2B5EF4-FFF2-40B4-BE49-F238E27FC236}">
                    <a16:creationId xmlns:a16="http://schemas.microsoft.com/office/drawing/2014/main" id="{E597D173-DC2D-EB46-9326-13F11458D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7" name="Group 68">
              <a:extLst>
                <a:ext uri="{FF2B5EF4-FFF2-40B4-BE49-F238E27FC236}">
                  <a16:creationId xmlns:a16="http://schemas.microsoft.com/office/drawing/2014/main" id="{833AA8EA-E1D8-CB43-B0FA-3B5186999B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456"/>
              <a:ext cx="432" cy="432"/>
              <a:chOff x="288" y="2448"/>
              <a:chExt cx="288" cy="288"/>
            </a:xfrm>
          </p:grpSpPr>
          <p:sp>
            <p:nvSpPr>
              <p:cNvPr id="65603" name="Line 69">
                <a:extLst>
                  <a:ext uri="{FF2B5EF4-FFF2-40B4-BE49-F238E27FC236}">
                    <a16:creationId xmlns:a16="http://schemas.microsoft.com/office/drawing/2014/main" id="{BC6E7B96-3E72-524C-84ED-5B09F7263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4" name="Line 70">
                <a:extLst>
                  <a:ext uri="{FF2B5EF4-FFF2-40B4-BE49-F238E27FC236}">
                    <a16:creationId xmlns:a16="http://schemas.microsoft.com/office/drawing/2014/main" id="{C2E3F39D-C1DD-C843-8026-27DFA09E4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5" name="Line 71">
                <a:extLst>
                  <a:ext uri="{FF2B5EF4-FFF2-40B4-BE49-F238E27FC236}">
                    <a16:creationId xmlns:a16="http://schemas.microsoft.com/office/drawing/2014/main" id="{41AF8956-6845-1044-9B1A-18A9F8D99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6" name="Line 72">
                <a:extLst>
                  <a:ext uri="{FF2B5EF4-FFF2-40B4-BE49-F238E27FC236}">
                    <a16:creationId xmlns:a16="http://schemas.microsoft.com/office/drawing/2014/main" id="{0A8B841C-93E5-674A-A861-006FB804C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8" name="Group 73">
              <a:extLst>
                <a:ext uri="{FF2B5EF4-FFF2-40B4-BE49-F238E27FC236}">
                  <a16:creationId xmlns:a16="http://schemas.microsoft.com/office/drawing/2014/main" id="{7F392DA6-A20D-3F48-9164-E7BB84CDA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456"/>
              <a:ext cx="432" cy="432"/>
              <a:chOff x="288" y="2448"/>
              <a:chExt cx="288" cy="288"/>
            </a:xfrm>
          </p:grpSpPr>
          <p:sp>
            <p:nvSpPr>
              <p:cNvPr id="65599" name="Line 74">
                <a:extLst>
                  <a:ext uri="{FF2B5EF4-FFF2-40B4-BE49-F238E27FC236}">
                    <a16:creationId xmlns:a16="http://schemas.microsoft.com/office/drawing/2014/main" id="{4CE2E024-CFCE-4540-969B-ADF3CBBB6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0" name="Line 75">
                <a:extLst>
                  <a:ext uri="{FF2B5EF4-FFF2-40B4-BE49-F238E27FC236}">
                    <a16:creationId xmlns:a16="http://schemas.microsoft.com/office/drawing/2014/main" id="{5E46E1C7-647B-B846-8B18-8B975566D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1" name="Line 76">
                <a:extLst>
                  <a:ext uri="{FF2B5EF4-FFF2-40B4-BE49-F238E27FC236}">
                    <a16:creationId xmlns:a16="http://schemas.microsoft.com/office/drawing/2014/main" id="{09A35977-63A9-A54A-BE9F-C2C645ECF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2" name="Line 77">
                <a:extLst>
                  <a:ext uri="{FF2B5EF4-FFF2-40B4-BE49-F238E27FC236}">
                    <a16:creationId xmlns:a16="http://schemas.microsoft.com/office/drawing/2014/main" id="{BCDFD02D-5E81-2649-BD7B-E1079AACC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9" name="Group 78">
              <a:extLst>
                <a:ext uri="{FF2B5EF4-FFF2-40B4-BE49-F238E27FC236}">
                  <a16:creationId xmlns:a16="http://schemas.microsoft.com/office/drawing/2014/main" id="{75321ACD-C55A-734F-880D-E661033146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456"/>
              <a:ext cx="432" cy="432"/>
              <a:chOff x="288" y="2448"/>
              <a:chExt cx="288" cy="288"/>
            </a:xfrm>
          </p:grpSpPr>
          <p:sp>
            <p:nvSpPr>
              <p:cNvPr id="65595" name="Line 79">
                <a:extLst>
                  <a:ext uri="{FF2B5EF4-FFF2-40B4-BE49-F238E27FC236}">
                    <a16:creationId xmlns:a16="http://schemas.microsoft.com/office/drawing/2014/main" id="{A3F8EFE8-645A-6842-A127-D47BC6DCD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6" name="Line 80">
                <a:extLst>
                  <a:ext uri="{FF2B5EF4-FFF2-40B4-BE49-F238E27FC236}">
                    <a16:creationId xmlns:a16="http://schemas.microsoft.com/office/drawing/2014/main" id="{73A4CEDF-01F2-8C44-84B4-586A07233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7" name="Line 81">
                <a:extLst>
                  <a:ext uri="{FF2B5EF4-FFF2-40B4-BE49-F238E27FC236}">
                    <a16:creationId xmlns:a16="http://schemas.microsoft.com/office/drawing/2014/main" id="{40B0BC2D-5524-3B43-9E6A-05C4312D3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8" name="Line 82">
                <a:extLst>
                  <a:ext uri="{FF2B5EF4-FFF2-40B4-BE49-F238E27FC236}">
                    <a16:creationId xmlns:a16="http://schemas.microsoft.com/office/drawing/2014/main" id="{6B42D332-8BC4-394F-BF8C-6392371EA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80" name="Group 83">
              <a:extLst>
                <a:ext uri="{FF2B5EF4-FFF2-40B4-BE49-F238E27FC236}">
                  <a16:creationId xmlns:a16="http://schemas.microsoft.com/office/drawing/2014/main" id="{A4E7A783-7F87-B04B-B181-37D6C2AE4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456"/>
              <a:ext cx="432" cy="432"/>
              <a:chOff x="288" y="2448"/>
              <a:chExt cx="288" cy="288"/>
            </a:xfrm>
          </p:grpSpPr>
          <p:sp>
            <p:nvSpPr>
              <p:cNvPr id="65591" name="Line 84">
                <a:extLst>
                  <a:ext uri="{FF2B5EF4-FFF2-40B4-BE49-F238E27FC236}">
                    <a16:creationId xmlns:a16="http://schemas.microsoft.com/office/drawing/2014/main" id="{BC246B45-154A-224D-A878-7DAC18BC3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2" name="Line 85">
                <a:extLst>
                  <a:ext uri="{FF2B5EF4-FFF2-40B4-BE49-F238E27FC236}">
                    <a16:creationId xmlns:a16="http://schemas.microsoft.com/office/drawing/2014/main" id="{9DCF7520-5216-904A-8056-2E962A9FB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3" name="Line 86">
                <a:extLst>
                  <a:ext uri="{FF2B5EF4-FFF2-40B4-BE49-F238E27FC236}">
                    <a16:creationId xmlns:a16="http://schemas.microsoft.com/office/drawing/2014/main" id="{76FE2E2D-EF7C-8A4A-804C-248C48D29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4" name="Line 87">
                <a:extLst>
                  <a:ext uri="{FF2B5EF4-FFF2-40B4-BE49-F238E27FC236}">
                    <a16:creationId xmlns:a16="http://schemas.microsoft.com/office/drawing/2014/main" id="{E9BA08BF-75D2-BF45-A1AD-3156938BA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5581" name="Oval 88">
              <a:extLst>
                <a:ext uri="{FF2B5EF4-FFF2-40B4-BE49-F238E27FC236}">
                  <a16:creationId xmlns:a16="http://schemas.microsoft.com/office/drawing/2014/main" id="{554A77A8-663F-1745-9808-929C95AF48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68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82" name="Oval 89">
              <a:extLst>
                <a:ext uri="{FF2B5EF4-FFF2-40B4-BE49-F238E27FC236}">
                  <a16:creationId xmlns:a16="http://schemas.microsoft.com/office/drawing/2014/main" id="{2879BEC7-E21F-984E-B85F-DEEF2C5CC47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40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83" name="Text Box 90">
              <a:extLst>
                <a:ext uri="{FF2B5EF4-FFF2-40B4-BE49-F238E27FC236}">
                  <a16:creationId xmlns:a16="http://schemas.microsoft.com/office/drawing/2014/main" id="{6D9CF851-2C84-2D4B-89D8-CC4556FB2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792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>
                <a:solidFill>
                  <a:schemeClr val="tx2"/>
                </a:solidFill>
              </a:endParaRPr>
            </a:p>
          </p:txBody>
        </p:sp>
        <p:sp>
          <p:nvSpPr>
            <p:cNvPr id="65584" name="Line 91">
              <a:extLst>
                <a:ext uri="{FF2B5EF4-FFF2-40B4-BE49-F238E27FC236}">
                  <a16:creationId xmlns:a16="http://schemas.microsoft.com/office/drawing/2014/main" id="{F35C042F-4B33-3845-BF3E-64C3830F7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160"/>
              <a:ext cx="48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5" name="Line 92">
              <a:extLst>
                <a:ext uri="{FF2B5EF4-FFF2-40B4-BE49-F238E27FC236}">
                  <a16:creationId xmlns:a16="http://schemas.microsoft.com/office/drawing/2014/main" id="{81F8C31B-A6C9-454C-8C43-C0E0ACAD9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160"/>
              <a:ext cx="0" cy="4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6" name="Line 93">
              <a:extLst>
                <a:ext uri="{FF2B5EF4-FFF2-40B4-BE49-F238E27FC236}">
                  <a16:creationId xmlns:a16="http://schemas.microsoft.com/office/drawing/2014/main" id="{74069DB4-A4F2-9A4C-9147-F82B0DC95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592"/>
              <a:ext cx="48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7" name="Line 94">
              <a:extLst>
                <a:ext uri="{FF2B5EF4-FFF2-40B4-BE49-F238E27FC236}">
                  <a16:creationId xmlns:a16="http://schemas.microsoft.com/office/drawing/2014/main" id="{8C980169-DE7B-254C-8451-08DA33C7E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592"/>
              <a:ext cx="0" cy="91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8" name="Line 95">
              <a:extLst>
                <a:ext uri="{FF2B5EF4-FFF2-40B4-BE49-F238E27FC236}">
                  <a16:creationId xmlns:a16="http://schemas.microsoft.com/office/drawing/2014/main" id="{19B8792A-156D-344F-95C2-1C0B2AF28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456"/>
              <a:ext cx="48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9" name="Line 96">
              <a:extLst>
                <a:ext uri="{FF2B5EF4-FFF2-40B4-BE49-F238E27FC236}">
                  <a16:creationId xmlns:a16="http://schemas.microsoft.com/office/drawing/2014/main" id="{F4135411-1469-3148-BA51-43A4065EC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456"/>
              <a:ext cx="0" cy="4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90" name="Line 97">
              <a:extLst>
                <a:ext uri="{FF2B5EF4-FFF2-40B4-BE49-F238E27FC236}">
                  <a16:creationId xmlns:a16="http://schemas.microsoft.com/office/drawing/2014/main" id="{98E4B195-98B1-874D-BAEE-A00F8A20A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888"/>
              <a:ext cx="4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5542" name="Text Box 98">
            <a:extLst>
              <a:ext uri="{FF2B5EF4-FFF2-40B4-BE49-F238E27FC236}">
                <a16:creationId xmlns:a16="http://schemas.microsoft.com/office/drawing/2014/main" id="{423ECFE7-E6E7-CE47-8C1A-79F77292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94201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Sink</a:t>
            </a:r>
          </a:p>
        </p:txBody>
      </p:sp>
      <p:sp>
        <p:nvSpPr>
          <p:cNvPr id="65543" name="Text Box 99">
            <a:extLst>
              <a:ext uri="{FF2B5EF4-FFF2-40B4-BE49-F238E27FC236}">
                <a16:creationId xmlns:a16="http://schemas.microsoft.com/office/drawing/2014/main" id="{F8B304C6-9042-FD40-998A-18B7ED6A6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6372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4" name="Text Box 100">
            <a:extLst>
              <a:ext uri="{FF2B5EF4-FFF2-40B4-BE49-F238E27FC236}">
                <a16:creationId xmlns:a16="http://schemas.microsoft.com/office/drawing/2014/main" id="{6A3331F1-3C5F-2645-B803-C129CAC13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9514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5" name="Text Box 101">
            <a:extLst>
              <a:ext uri="{FF2B5EF4-FFF2-40B4-BE49-F238E27FC236}">
                <a16:creationId xmlns:a16="http://schemas.microsoft.com/office/drawing/2014/main" id="{0CFE1EA6-F334-6140-A8AE-05E5C755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6372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6" name="Text Box 102">
            <a:extLst>
              <a:ext uri="{FF2B5EF4-FFF2-40B4-BE49-F238E27FC236}">
                <a16:creationId xmlns:a16="http://schemas.microsoft.com/office/drawing/2014/main" id="{A914FBD9-4CA2-A642-95B9-20F587C31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7990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7" name="Text Box 103">
            <a:extLst>
              <a:ext uri="{FF2B5EF4-FFF2-40B4-BE49-F238E27FC236}">
                <a16:creationId xmlns:a16="http://schemas.microsoft.com/office/drawing/2014/main" id="{6CB072D8-00B7-A448-AB65-DDB73B111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408613"/>
            <a:ext cx="457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8" name="Text Box 104">
            <a:extLst>
              <a:ext uri="{FF2B5EF4-FFF2-40B4-BE49-F238E27FC236}">
                <a16:creationId xmlns:a16="http://schemas.microsoft.com/office/drawing/2014/main" id="{68F15DCC-32B9-5243-BFE0-1478A6096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097338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9" name="Text Box 105">
            <a:extLst>
              <a:ext uri="{FF2B5EF4-FFF2-40B4-BE49-F238E27FC236}">
                <a16:creationId xmlns:a16="http://schemas.microsoft.com/office/drawing/2014/main" id="{6F4D9ECE-7F5F-0249-9F57-5B26EA774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0370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0" name="Text Box 106">
            <a:extLst>
              <a:ext uri="{FF2B5EF4-FFF2-40B4-BE49-F238E27FC236}">
                <a16:creationId xmlns:a16="http://schemas.microsoft.com/office/drawing/2014/main" id="{8F6728FE-7445-8042-9492-F44C113B6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3512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1" name="Text Box 107">
            <a:extLst>
              <a:ext uri="{FF2B5EF4-FFF2-40B4-BE49-F238E27FC236}">
                <a16:creationId xmlns:a16="http://schemas.microsoft.com/office/drawing/2014/main" id="{AB6F5654-CE26-0B48-8AA5-5F0871FAB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512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2" name="Text Box 108">
            <a:extLst>
              <a:ext uri="{FF2B5EF4-FFF2-40B4-BE49-F238E27FC236}">
                <a16:creationId xmlns:a16="http://schemas.microsoft.com/office/drawing/2014/main" id="{F2DE4908-DDF8-F340-A9EF-836937313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7228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3" name="Line 109">
            <a:extLst>
              <a:ext uri="{FF2B5EF4-FFF2-40B4-BE49-F238E27FC236}">
                <a16:creationId xmlns:a16="http://schemas.microsoft.com/office/drawing/2014/main" id="{026AF528-8B30-7645-A15A-F8314897E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1988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4" name="Line 110">
            <a:extLst>
              <a:ext uri="{FF2B5EF4-FFF2-40B4-BE49-F238E27FC236}">
                <a16:creationId xmlns:a16="http://schemas.microsoft.com/office/drawing/2014/main" id="{3743D8A8-37AF-EA4C-9B34-C48DC6BFA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8846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5" name="Line 111">
            <a:extLst>
              <a:ext uri="{FF2B5EF4-FFF2-40B4-BE49-F238E27FC236}">
                <a16:creationId xmlns:a16="http://schemas.microsoft.com/office/drawing/2014/main" id="{78DE4DFB-2835-A946-9C7E-E8E0385C5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5704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6" name="Line 112">
            <a:extLst>
              <a:ext uri="{FF2B5EF4-FFF2-40B4-BE49-F238E27FC236}">
                <a16:creationId xmlns:a16="http://schemas.microsoft.com/office/drawing/2014/main" id="{C2506F1B-6C32-EB4E-85A6-9C5A0B35C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2562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7" name="Line 113">
            <a:extLst>
              <a:ext uri="{FF2B5EF4-FFF2-40B4-BE49-F238E27FC236}">
                <a16:creationId xmlns:a16="http://schemas.microsoft.com/office/drawing/2014/main" id="{A7D07040-D3A7-E248-9C1B-04E378EE5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256213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8" name="Line 114">
            <a:extLst>
              <a:ext uri="{FF2B5EF4-FFF2-40B4-BE49-F238E27FC236}">
                <a16:creationId xmlns:a16="http://schemas.microsoft.com/office/drawing/2014/main" id="{6C1DB049-0E68-AF4B-B001-F3069967E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942013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9" name="Line 115">
            <a:extLst>
              <a:ext uri="{FF2B5EF4-FFF2-40B4-BE49-F238E27FC236}">
                <a16:creationId xmlns:a16="http://schemas.microsoft.com/office/drawing/2014/main" id="{664E7D0C-94BB-684F-8F1B-E8B5314F3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942013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60" name="Line 116">
            <a:extLst>
              <a:ext uri="{FF2B5EF4-FFF2-40B4-BE49-F238E27FC236}">
                <a16:creationId xmlns:a16="http://schemas.microsoft.com/office/drawing/2014/main" id="{80D2620B-0460-AD4C-B4E2-DB385BB15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5942013"/>
            <a:ext cx="6858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61" name="Text Box 117">
            <a:extLst>
              <a:ext uri="{FF2B5EF4-FFF2-40B4-BE49-F238E27FC236}">
                <a16:creationId xmlns:a16="http://schemas.microsoft.com/office/drawing/2014/main" id="{6AD2FE28-8216-634F-AD68-C9F8E79F8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7213"/>
            <a:ext cx="457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62" name="Line 118">
            <a:extLst>
              <a:ext uri="{FF2B5EF4-FFF2-40B4-BE49-F238E27FC236}">
                <a16:creationId xmlns:a16="http://schemas.microsoft.com/office/drawing/2014/main" id="{8966181E-6591-E443-8742-B86ADAE54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3198813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63" name="Text Box 119">
            <a:extLst>
              <a:ext uri="{FF2B5EF4-FFF2-40B4-BE49-F238E27FC236}">
                <a16:creationId xmlns:a16="http://schemas.microsoft.com/office/drawing/2014/main" id="{0E3FEC17-A545-F146-B46E-39F0A7EF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261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Source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61CE6371-B46C-3441-BDEB-5D25110B3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85825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MTP: Greedy Algorithm Is Not Optimal</a:t>
            </a:r>
          </a:p>
        </p:txBody>
      </p:sp>
      <p:grpSp>
        <p:nvGrpSpPr>
          <p:cNvPr id="66562" name="Group 86">
            <a:extLst>
              <a:ext uri="{FF2B5EF4-FFF2-40B4-BE49-F238E27FC236}">
                <a16:creationId xmlns:a16="http://schemas.microsoft.com/office/drawing/2014/main" id="{5F97F65D-49EF-6345-96C6-5B19904CC310}"/>
              </a:ext>
            </a:extLst>
          </p:cNvPr>
          <p:cNvGrpSpPr>
            <a:grpSpLocks/>
          </p:cNvGrpSpPr>
          <p:nvPr/>
        </p:nvGrpSpPr>
        <p:grpSpPr bwMode="auto">
          <a:xfrm>
            <a:off x="0" y="2681288"/>
            <a:ext cx="5473700" cy="4176712"/>
            <a:chOff x="22" y="1560"/>
            <a:chExt cx="3735" cy="2777"/>
          </a:xfrm>
        </p:grpSpPr>
        <p:sp>
          <p:nvSpPr>
            <p:cNvPr id="66565" name="Line 3">
              <a:extLst>
                <a:ext uri="{FF2B5EF4-FFF2-40B4-BE49-F238E27FC236}">
                  <a16:creationId xmlns:a16="http://schemas.microsoft.com/office/drawing/2014/main" id="{0392A27B-C224-384B-8C2E-6B2AAC3FA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1745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6" name="Line 4">
              <a:extLst>
                <a:ext uri="{FF2B5EF4-FFF2-40B4-BE49-F238E27FC236}">
                  <a16:creationId xmlns:a16="http://schemas.microsoft.com/office/drawing/2014/main" id="{D4C9766B-76C9-F743-8FDF-9139B2C4A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1745"/>
              <a:ext cx="0" cy="7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7" name="Line 5">
              <a:extLst>
                <a:ext uri="{FF2B5EF4-FFF2-40B4-BE49-F238E27FC236}">
                  <a16:creationId xmlns:a16="http://schemas.microsoft.com/office/drawing/2014/main" id="{8D40C1CF-5FF4-CB4A-A370-C6362F512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745"/>
              <a:ext cx="0" cy="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8" name="Line 6">
              <a:extLst>
                <a:ext uri="{FF2B5EF4-FFF2-40B4-BE49-F238E27FC236}">
                  <a16:creationId xmlns:a16="http://schemas.microsoft.com/office/drawing/2014/main" id="{2EB721A5-60B6-B44F-BCC1-8FFD7FF5A0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2519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9" name="Line 7">
              <a:extLst>
                <a:ext uri="{FF2B5EF4-FFF2-40B4-BE49-F238E27FC236}">
                  <a16:creationId xmlns:a16="http://schemas.microsoft.com/office/drawing/2014/main" id="{7044C06B-C6EA-9542-A2E7-1BB9AF353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745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0" name="Line 8">
              <a:extLst>
                <a:ext uri="{FF2B5EF4-FFF2-40B4-BE49-F238E27FC236}">
                  <a16:creationId xmlns:a16="http://schemas.microsoft.com/office/drawing/2014/main" id="{9BE92449-12DD-AD40-897C-E7BEAFB97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1745"/>
              <a:ext cx="0" cy="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1" name="Line 9">
              <a:extLst>
                <a:ext uri="{FF2B5EF4-FFF2-40B4-BE49-F238E27FC236}">
                  <a16:creationId xmlns:a16="http://schemas.microsoft.com/office/drawing/2014/main" id="{01D7BA8D-EEFA-0740-BF52-87D0A1205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2519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2" name="Line 10">
              <a:extLst>
                <a:ext uri="{FF2B5EF4-FFF2-40B4-BE49-F238E27FC236}">
                  <a16:creationId xmlns:a16="http://schemas.microsoft.com/office/drawing/2014/main" id="{43A65A3F-780C-9D49-814F-7D281089B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1745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3" name="Line 11">
              <a:extLst>
                <a:ext uri="{FF2B5EF4-FFF2-40B4-BE49-F238E27FC236}">
                  <a16:creationId xmlns:a16="http://schemas.microsoft.com/office/drawing/2014/main" id="{F5CAD01F-46D0-3442-A030-7516A0501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4" y="1745"/>
              <a:ext cx="0" cy="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4" name="Line 12">
              <a:extLst>
                <a:ext uri="{FF2B5EF4-FFF2-40B4-BE49-F238E27FC236}">
                  <a16:creationId xmlns:a16="http://schemas.microsoft.com/office/drawing/2014/main" id="{CD479EDE-EBF7-2444-94D8-F4DBF4E4B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2519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5" name="Line 13">
              <a:extLst>
                <a:ext uri="{FF2B5EF4-FFF2-40B4-BE49-F238E27FC236}">
                  <a16:creationId xmlns:a16="http://schemas.microsoft.com/office/drawing/2014/main" id="{E73EFB6E-D934-5247-BD58-C3672928A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2519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6" name="Line 14">
              <a:extLst>
                <a:ext uri="{FF2B5EF4-FFF2-40B4-BE49-F238E27FC236}">
                  <a16:creationId xmlns:a16="http://schemas.microsoft.com/office/drawing/2014/main" id="{EAE7D713-2568-9E4F-9433-DBD1B0F07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2519"/>
              <a:ext cx="0" cy="7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7" name="Line 15">
              <a:extLst>
                <a:ext uri="{FF2B5EF4-FFF2-40B4-BE49-F238E27FC236}">
                  <a16:creationId xmlns:a16="http://schemas.microsoft.com/office/drawing/2014/main" id="{72BA9C60-4783-FF41-AA92-1A5D39DA4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2519"/>
              <a:ext cx="0" cy="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8" name="Line 16">
              <a:extLst>
                <a:ext uri="{FF2B5EF4-FFF2-40B4-BE49-F238E27FC236}">
                  <a16:creationId xmlns:a16="http://schemas.microsoft.com/office/drawing/2014/main" id="{A8AC3279-59F0-3E41-9442-5C068092B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3294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6579" name="Group 17">
              <a:extLst>
                <a:ext uri="{FF2B5EF4-FFF2-40B4-BE49-F238E27FC236}">
                  <a16:creationId xmlns:a16="http://schemas.microsoft.com/office/drawing/2014/main" id="{FB0EFBA8-923C-7E4F-A536-B36CD1E79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2519"/>
              <a:ext cx="774" cy="775"/>
              <a:chOff x="864" y="720"/>
              <a:chExt cx="576" cy="576"/>
            </a:xfrm>
          </p:grpSpPr>
          <p:sp>
            <p:nvSpPr>
              <p:cNvPr id="66642" name="Line 18">
                <a:extLst>
                  <a:ext uri="{FF2B5EF4-FFF2-40B4-BE49-F238E27FC236}">
                    <a16:creationId xmlns:a16="http://schemas.microsoft.com/office/drawing/2014/main" id="{CE7250D4-7C95-7040-815F-BB8FCCDC0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3" name="Line 19">
                <a:extLst>
                  <a:ext uri="{FF2B5EF4-FFF2-40B4-BE49-F238E27FC236}">
                    <a16:creationId xmlns:a16="http://schemas.microsoft.com/office/drawing/2014/main" id="{7040A83E-28B0-9247-BE25-737922C4D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4" name="Line 20">
                <a:extLst>
                  <a:ext uri="{FF2B5EF4-FFF2-40B4-BE49-F238E27FC236}">
                    <a16:creationId xmlns:a16="http://schemas.microsoft.com/office/drawing/2014/main" id="{467737FE-7CD9-0446-A4C1-A148202AB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5" name="Line 21">
                <a:extLst>
                  <a:ext uri="{FF2B5EF4-FFF2-40B4-BE49-F238E27FC236}">
                    <a16:creationId xmlns:a16="http://schemas.microsoft.com/office/drawing/2014/main" id="{9FA47FD7-5302-9F45-9CC4-7F09ACEFC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6580" name="Group 22">
              <a:extLst>
                <a:ext uri="{FF2B5EF4-FFF2-40B4-BE49-F238E27FC236}">
                  <a16:creationId xmlns:a16="http://schemas.microsoft.com/office/drawing/2014/main" id="{C14D750E-82F2-B948-990D-6DBF1E85F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1" y="2519"/>
              <a:ext cx="773" cy="775"/>
              <a:chOff x="864" y="720"/>
              <a:chExt cx="576" cy="576"/>
            </a:xfrm>
          </p:grpSpPr>
          <p:sp>
            <p:nvSpPr>
              <p:cNvPr id="66638" name="Line 23">
                <a:extLst>
                  <a:ext uri="{FF2B5EF4-FFF2-40B4-BE49-F238E27FC236}">
                    <a16:creationId xmlns:a16="http://schemas.microsoft.com/office/drawing/2014/main" id="{66B2C37A-D0A5-844A-AF92-A82B9CE7F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9" name="Line 24">
                <a:extLst>
                  <a:ext uri="{FF2B5EF4-FFF2-40B4-BE49-F238E27FC236}">
                    <a16:creationId xmlns:a16="http://schemas.microsoft.com/office/drawing/2014/main" id="{5D348E17-C306-994D-8710-DA286E376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0" name="Line 25">
                <a:extLst>
                  <a:ext uri="{FF2B5EF4-FFF2-40B4-BE49-F238E27FC236}">
                    <a16:creationId xmlns:a16="http://schemas.microsoft.com/office/drawing/2014/main" id="{151CAA83-9FF1-EB4D-B654-2783DF663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1" name="Line 26">
                <a:extLst>
                  <a:ext uri="{FF2B5EF4-FFF2-40B4-BE49-F238E27FC236}">
                    <a16:creationId xmlns:a16="http://schemas.microsoft.com/office/drawing/2014/main" id="{A031DCC9-5D5D-8F47-BC31-2499C19D2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6581" name="Group 27">
              <a:extLst>
                <a:ext uri="{FF2B5EF4-FFF2-40B4-BE49-F238E27FC236}">
                  <a16:creationId xmlns:a16="http://schemas.microsoft.com/office/drawing/2014/main" id="{7D3FD53A-3D42-D24D-9EFF-8F23E28D7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3" y="3294"/>
              <a:ext cx="774" cy="773"/>
              <a:chOff x="864" y="720"/>
              <a:chExt cx="576" cy="576"/>
            </a:xfrm>
          </p:grpSpPr>
          <p:sp>
            <p:nvSpPr>
              <p:cNvPr id="66634" name="Line 28">
                <a:extLst>
                  <a:ext uri="{FF2B5EF4-FFF2-40B4-BE49-F238E27FC236}">
                    <a16:creationId xmlns:a16="http://schemas.microsoft.com/office/drawing/2014/main" id="{3C891167-5A2C-7947-95EA-D6AD888B1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5" name="Line 29">
                <a:extLst>
                  <a:ext uri="{FF2B5EF4-FFF2-40B4-BE49-F238E27FC236}">
                    <a16:creationId xmlns:a16="http://schemas.microsoft.com/office/drawing/2014/main" id="{D3FA1364-BBA4-8A4E-A8AD-1613EC852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6" name="Line 30">
                <a:extLst>
                  <a:ext uri="{FF2B5EF4-FFF2-40B4-BE49-F238E27FC236}">
                    <a16:creationId xmlns:a16="http://schemas.microsoft.com/office/drawing/2014/main" id="{83771309-3171-D947-9874-F5A2749C8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7" name="Line 31">
                <a:extLst>
                  <a:ext uri="{FF2B5EF4-FFF2-40B4-BE49-F238E27FC236}">
                    <a16:creationId xmlns:a16="http://schemas.microsoft.com/office/drawing/2014/main" id="{A102F21B-E90D-7343-BAE8-8CEA6FA41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6582" name="Group 32">
              <a:extLst>
                <a:ext uri="{FF2B5EF4-FFF2-40B4-BE49-F238E27FC236}">
                  <a16:creationId xmlns:a16="http://schemas.microsoft.com/office/drawing/2014/main" id="{0BBC9974-811D-E74C-9A41-EF2D01D38A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3294"/>
              <a:ext cx="774" cy="773"/>
              <a:chOff x="864" y="720"/>
              <a:chExt cx="576" cy="576"/>
            </a:xfrm>
          </p:grpSpPr>
          <p:sp>
            <p:nvSpPr>
              <p:cNvPr id="66630" name="Line 33">
                <a:extLst>
                  <a:ext uri="{FF2B5EF4-FFF2-40B4-BE49-F238E27FC236}">
                    <a16:creationId xmlns:a16="http://schemas.microsoft.com/office/drawing/2014/main" id="{E85797EA-0DD9-2D41-8283-6500F413C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1" name="Line 34">
                <a:extLst>
                  <a:ext uri="{FF2B5EF4-FFF2-40B4-BE49-F238E27FC236}">
                    <a16:creationId xmlns:a16="http://schemas.microsoft.com/office/drawing/2014/main" id="{9B00BE2A-AA17-B44D-807B-67E6F6D13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2" name="Line 35">
                <a:extLst>
                  <a:ext uri="{FF2B5EF4-FFF2-40B4-BE49-F238E27FC236}">
                    <a16:creationId xmlns:a16="http://schemas.microsoft.com/office/drawing/2014/main" id="{8ABB7558-B30F-ED44-8B8B-A3077CDA1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3" name="Line 36">
                <a:extLst>
                  <a:ext uri="{FF2B5EF4-FFF2-40B4-BE49-F238E27FC236}">
                    <a16:creationId xmlns:a16="http://schemas.microsoft.com/office/drawing/2014/main" id="{26D3A115-1BB1-4646-AB54-979E1551B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6583" name="Group 37">
              <a:extLst>
                <a:ext uri="{FF2B5EF4-FFF2-40B4-BE49-F238E27FC236}">
                  <a16:creationId xmlns:a16="http://schemas.microsoft.com/office/drawing/2014/main" id="{A4CF5026-0817-C747-97F7-3D2892D402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1" y="3294"/>
              <a:ext cx="773" cy="773"/>
              <a:chOff x="864" y="720"/>
              <a:chExt cx="576" cy="576"/>
            </a:xfrm>
          </p:grpSpPr>
          <p:sp>
            <p:nvSpPr>
              <p:cNvPr id="66626" name="Line 38">
                <a:extLst>
                  <a:ext uri="{FF2B5EF4-FFF2-40B4-BE49-F238E27FC236}">
                    <a16:creationId xmlns:a16="http://schemas.microsoft.com/office/drawing/2014/main" id="{982EB35A-6C50-D14B-B631-1F26B9AC7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27" name="Line 39">
                <a:extLst>
                  <a:ext uri="{FF2B5EF4-FFF2-40B4-BE49-F238E27FC236}">
                    <a16:creationId xmlns:a16="http://schemas.microsoft.com/office/drawing/2014/main" id="{778E4353-BA28-C444-97B0-59AAC0C50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28" name="Line 40">
                <a:extLst>
                  <a:ext uri="{FF2B5EF4-FFF2-40B4-BE49-F238E27FC236}">
                    <a16:creationId xmlns:a16="http://schemas.microsoft.com/office/drawing/2014/main" id="{8E204CE5-57A0-ED42-B334-6E930CDEA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29" name="Line 41">
                <a:extLst>
                  <a:ext uri="{FF2B5EF4-FFF2-40B4-BE49-F238E27FC236}">
                    <a16:creationId xmlns:a16="http://schemas.microsoft.com/office/drawing/2014/main" id="{6E3C6F59-0BF9-5C49-8819-45387F2D7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6584" name="Text Box 42">
              <a:extLst>
                <a:ext uri="{FF2B5EF4-FFF2-40B4-BE49-F238E27FC236}">
                  <a16:creationId xmlns:a16="http://schemas.microsoft.com/office/drawing/2014/main" id="{ABD6E696-71BE-E848-A8FC-7AB594741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1560"/>
              <a:ext cx="18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6585" name="Text Box 43">
              <a:extLst>
                <a:ext uri="{FF2B5EF4-FFF2-40B4-BE49-F238E27FC236}">
                  <a16:creationId xmlns:a16="http://schemas.microsoft.com/office/drawing/2014/main" id="{BCD742E6-A6AA-2C4D-A749-E92CF6C23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1560"/>
              <a:ext cx="18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6586" name="Text Box 44">
              <a:extLst>
                <a:ext uri="{FF2B5EF4-FFF2-40B4-BE49-F238E27FC236}">
                  <a16:creationId xmlns:a16="http://schemas.microsoft.com/office/drawing/2014/main" id="{7503C91A-2D91-0640-A750-AB0557371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" y="1560"/>
              <a:ext cx="31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6587" name="Text Box 45">
              <a:extLst>
                <a:ext uri="{FF2B5EF4-FFF2-40B4-BE49-F238E27FC236}">
                  <a16:creationId xmlns:a16="http://schemas.microsoft.com/office/drawing/2014/main" id="{F847420C-D590-7F49-A08F-7548E52EA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" y="2318"/>
              <a:ext cx="27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 2</a:t>
              </a:r>
            </a:p>
          </p:txBody>
        </p:sp>
        <p:sp>
          <p:nvSpPr>
            <p:cNvPr id="66588" name="Text Box 46">
              <a:extLst>
                <a:ext uri="{FF2B5EF4-FFF2-40B4-BE49-F238E27FC236}">
                  <a16:creationId xmlns:a16="http://schemas.microsoft.com/office/drawing/2014/main" id="{C2483538-42DD-2F4E-9595-81E2666E4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9" y="2321"/>
              <a:ext cx="18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66589" name="Text Box 47">
              <a:extLst>
                <a:ext uri="{FF2B5EF4-FFF2-40B4-BE49-F238E27FC236}">
                  <a16:creationId xmlns:a16="http://schemas.microsoft.com/office/drawing/2014/main" id="{BC0411BE-9B4A-C444-A349-A69991AB5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2318"/>
              <a:ext cx="2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6590" name="Text Box 48">
              <a:extLst>
                <a:ext uri="{FF2B5EF4-FFF2-40B4-BE49-F238E27FC236}">
                  <a16:creationId xmlns:a16="http://schemas.microsoft.com/office/drawing/2014/main" id="{88355B6B-8CA8-204C-890F-6B160A3F9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" y="3092"/>
              <a:ext cx="28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6591" name="Text Box 49">
              <a:extLst>
                <a:ext uri="{FF2B5EF4-FFF2-40B4-BE49-F238E27FC236}">
                  <a16:creationId xmlns:a16="http://schemas.microsoft.com/office/drawing/2014/main" id="{FBF2813E-7058-1343-936C-2F5E893F0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3092"/>
              <a:ext cx="18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6592" name="Text Box 50">
              <a:extLst>
                <a:ext uri="{FF2B5EF4-FFF2-40B4-BE49-F238E27FC236}">
                  <a16:creationId xmlns:a16="http://schemas.microsoft.com/office/drawing/2014/main" id="{8B6DD38C-31FE-9A45-B39D-CE4714F53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" y="3086"/>
              <a:ext cx="18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66593" name="Text Box 51">
              <a:extLst>
                <a:ext uri="{FF2B5EF4-FFF2-40B4-BE49-F238E27FC236}">
                  <a16:creationId xmlns:a16="http://schemas.microsoft.com/office/drawing/2014/main" id="{02D4603C-146D-114D-B1EF-ED09265B6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3881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6594" name="Text Box 52">
              <a:extLst>
                <a:ext uri="{FF2B5EF4-FFF2-40B4-BE49-F238E27FC236}">
                  <a16:creationId xmlns:a16="http://schemas.microsoft.com/office/drawing/2014/main" id="{E834FFEF-B354-B849-8911-D6DBF5285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3881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6595" name="Text Box 53">
              <a:extLst>
                <a:ext uri="{FF2B5EF4-FFF2-40B4-BE49-F238E27FC236}">
                  <a16:creationId xmlns:a16="http://schemas.microsoft.com/office/drawing/2014/main" id="{F1FD30CD-9E24-DE40-837D-820C5A364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" y="3856"/>
              <a:ext cx="18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6596" name="Text Box 54">
              <a:extLst>
                <a:ext uri="{FF2B5EF4-FFF2-40B4-BE49-F238E27FC236}">
                  <a16:creationId xmlns:a16="http://schemas.microsoft.com/office/drawing/2014/main" id="{37A3530B-7116-3544-9456-B628361CD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" y="2030"/>
              <a:ext cx="1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66597" name="Text Box 55">
              <a:extLst>
                <a:ext uri="{FF2B5EF4-FFF2-40B4-BE49-F238E27FC236}">
                  <a16:creationId xmlns:a16="http://schemas.microsoft.com/office/drawing/2014/main" id="{A743C462-C8D9-7044-B7A0-D61C3D31B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" y="2798"/>
              <a:ext cx="19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6598" name="Text Box 56">
              <a:extLst>
                <a:ext uri="{FF2B5EF4-FFF2-40B4-BE49-F238E27FC236}">
                  <a16:creationId xmlns:a16="http://schemas.microsoft.com/office/drawing/2014/main" id="{E9C56504-4FFD-3F4E-BB6E-E94115486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" y="3617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6599" name="Text Box 57">
              <a:extLst>
                <a:ext uri="{FF2B5EF4-FFF2-40B4-BE49-F238E27FC236}">
                  <a16:creationId xmlns:a16="http://schemas.microsoft.com/office/drawing/2014/main" id="{051D2A71-DCE2-B845-8D51-262BF0308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" y="2024"/>
              <a:ext cx="18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66600" name="Text Box 58">
              <a:extLst>
                <a:ext uri="{FF2B5EF4-FFF2-40B4-BE49-F238E27FC236}">
                  <a16:creationId xmlns:a16="http://schemas.microsoft.com/office/drawing/2014/main" id="{D66499EB-2AE8-434C-A435-6B41DAB81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2" y="2798"/>
              <a:ext cx="17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6601" name="Text Box 59">
              <a:extLst>
                <a:ext uri="{FF2B5EF4-FFF2-40B4-BE49-F238E27FC236}">
                  <a16:creationId xmlns:a16="http://schemas.microsoft.com/office/drawing/2014/main" id="{994D0E63-6197-4D4E-AB5F-0DDA5F164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2" y="3614"/>
              <a:ext cx="17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6602" name="Text Box 60">
              <a:extLst>
                <a:ext uri="{FF2B5EF4-FFF2-40B4-BE49-F238E27FC236}">
                  <a16:creationId xmlns:a16="http://schemas.microsoft.com/office/drawing/2014/main" id="{956395CA-4663-124F-9507-F5242E3B1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2024"/>
              <a:ext cx="3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10</a:t>
              </a:r>
            </a:p>
          </p:txBody>
        </p:sp>
        <p:sp>
          <p:nvSpPr>
            <p:cNvPr id="66603" name="Text Box 61">
              <a:extLst>
                <a:ext uri="{FF2B5EF4-FFF2-40B4-BE49-F238E27FC236}">
                  <a16:creationId xmlns:a16="http://schemas.microsoft.com/office/drawing/2014/main" id="{C6839562-4DCC-2948-9A7C-A18B1812F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" y="2798"/>
              <a:ext cx="23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66604" name="Text Box 62">
              <a:extLst>
                <a:ext uri="{FF2B5EF4-FFF2-40B4-BE49-F238E27FC236}">
                  <a16:creationId xmlns:a16="http://schemas.microsoft.com/office/drawing/2014/main" id="{04862CD0-4001-6047-BA81-688473B92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" y="3603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66605" name="Text Box 63">
              <a:extLst>
                <a:ext uri="{FF2B5EF4-FFF2-40B4-BE49-F238E27FC236}">
                  <a16:creationId xmlns:a16="http://schemas.microsoft.com/office/drawing/2014/main" id="{FEE8F125-AE03-D344-AAA4-990B9EB5A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5" y="2033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6606" name="Text Box 64">
              <a:extLst>
                <a:ext uri="{FF2B5EF4-FFF2-40B4-BE49-F238E27FC236}">
                  <a16:creationId xmlns:a16="http://schemas.microsoft.com/office/drawing/2014/main" id="{D9638D9F-E001-9D4D-9523-28C3A4CFB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" y="2798"/>
              <a:ext cx="18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66607" name="Text Box 65">
              <a:extLst>
                <a:ext uri="{FF2B5EF4-FFF2-40B4-BE49-F238E27FC236}">
                  <a16:creationId xmlns:a16="http://schemas.microsoft.com/office/drawing/2014/main" id="{8CB32B37-1E79-C740-9179-6D01D4A33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" y="3614"/>
              <a:ext cx="18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6608" name="Oval 66">
              <a:extLst>
                <a:ext uri="{FF2B5EF4-FFF2-40B4-BE49-F238E27FC236}">
                  <a16:creationId xmlns:a16="http://schemas.microsoft.com/office/drawing/2014/main" id="{F9FF95B5-4514-8C41-8A6F-EDA41CE6B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1697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609" name="Oval 67">
              <a:extLst>
                <a:ext uri="{FF2B5EF4-FFF2-40B4-BE49-F238E27FC236}">
                  <a16:creationId xmlns:a16="http://schemas.microsoft.com/office/drawing/2014/main" id="{1D9A0EC1-63FE-D146-9666-D93BCB9D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4023"/>
              <a:ext cx="91" cy="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610" name="Line 68">
              <a:extLst>
                <a:ext uri="{FF2B5EF4-FFF2-40B4-BE49-F238E27FC236}">
                  <a16:creationId xmlns:a16="http://schemas.microsoft.com/office/drawing/2014/main" id="{0F140881-CD17-0D42-BC91-E8B725153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" y="2129"/>
              <a:ext cx="288" cy="288"/>
            </a:xfrm>
            <a:prstGeom prst="line">
              <a:avLst/>
            </a:prstGeom>
            <a:noFill/>
            <a:ln w="28575">
              <a:solidFill>
                <a:srgbClr val="CA00C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1" name="Text Box 69">
              <a:extLst>
                <a:ext uri="{FF2B5EF4-FFF2-40B4-BE49-F238E27FC236}">
                  <a16:creationId xmlns:a16="http://schemas.microsoft.com/office/drawing/2014/main" id="{60A44292-EB7E-2649-B0BD-0C9370743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" y="2388"/>
              <a:ext cx="772" cy="8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promising start, but leads to bad choices!</a:t>
              </a:r>
            </a:p>
          </p:txBody>
        </p:sp>
        <p:sp>
          <p:nvSpPr>
            <p:cNvPr id="66612" name="Text Box 70">
              <a:extLst>
                <a:ext uri="{FF2B5EF4-FFF2-40B4-BE49-F238E27FC236}">
                  <a16:creationId xmlns:a16="http://schemas.microsoft.com/office/drawing/2014/main" id="{7035A8BA-202C-F04B-B5EA-B75A84C7A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" y="1601"/>
              <a:ext cx="624" cy="244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source</a:t>
              </a:r>
            </a:p>
          </p:txBody>
        </p:sp>
        <p:sp>
          <p:nvSpPr>
            <p:cNvPr id="66613" name="Text Box 71">
              <a:extLst>
                <a:ext uri="{FF2B5EF4-FFF2-40B4-BE49-F238E27FC236}">
                  <a16:creationId xmlns:a16="http://schemas.microsoft.com/office/drawing/2014/main" id="{65916562-8BC0-9B40-BEBA-1F942BB5F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" y="3953"/>
              <a:ext cx="43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sink</a:t>
              </a:r>
            </a:p>
          </p:txBody>
        </p:sp>
        <p:sp>
          <p:nvSpPr>
            <p:cNvPr id="66614" name="Line 72">
              <a:extLst>
                <a:ext uri="{FF2B5EF4-FFF2-40B4-BE49-F238E27FC236}">
                  <a16:creationId xmlns:a16="http://schemas.microsoft.com/office/drawing/2014/main" id="{1B3C843B-BF52-C34D-ADEF-CBBFC5C9E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3281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5" name="Line 73">
              <a:extLst>
                <a:ext uri="{FF2B5EF4-FFF2-40B4-BE49-F238E27FC236}">
                  <a16:creationId xmlns:a16="http://schemas.microsoft.com/office/drawing/2014/main" id="{A09766E0-8EDB-F54D-8330-D1FFDB926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1" y="3281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6" name="Line 74">
              <a:extLst>
                <a:ext uri="{FF2B5EF4-FFF2-40B4-BE49-F238E27FC236}">
                  <a16:creationId xmlns:a16="http://schemas.microsoft.com/office/drawing/2014/main" id="{79E4C4AD-DB7D-7B4D-9753-BBCE8A895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3329"/>
              <a:ext cx="0" cy="7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7" name="Line 75">
              <a:extLst>
                <a:ext uri="{FF2B5EF4-FFF2-40B4-BE49-F238E27FC236}">
                  <a16:creationId xmlns:a16="http://schemas.microsoft.com/office/drawing/2014/main" id="{5C268684-B1C8-864E-93FB-A8476F56C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4049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8" name="Oval 76">
              <a:extLst>
                <a:ext uri="{FF2B5EF4-FFF2-40B4-BE49-F238E27FC236}">
                  <a16:creationId xmlns:a16="http://schemas.microsoft.com/office/drawing/2014/main" id="{C405DFC1-C867-C54C-A55E-E4325FA4E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" y="4097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18</a:t>
              </a:r>
            </a:p>
          </p:txBody>
        </p:sp>
        <p:sp>
          <p:nvSpPr>
            <p:cNvPr id="66619" name="Line 77">
              <a:extLst>
                <a:ext uri="{FF2B5EF4-FFF2-40B4-BE49-F238E27FC236}">
                  <a16:creationId xmlns:a16="http://schemas.microsoft.com/office/drawing/2014/main" id="{8B199266-E524-B943-953A-E315E83A6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" y="1752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0" name="Line 78">
              <a:extLst>
                <a:ext uri="{FF2B5EF4-FFF2-40B4-BE49-F238E27FC236}">
                  <a16:creationId xmlns:a16="http://schemas.microsoft.com/office/drawing/2014/main" id="{6B3AC58F-6EA6-9243-B00A-F73254C37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1" y="1745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1" name="Line 79">
              <a:extLst>
                <a:ext uri="{FF2B5EF4-FFF2-40B4-BE49-F238E27FC236}">
                  <a16:creationId xmlns:a16="http://schemas.microsoft.com/office/drawing/2014/main" id="{1DCDFDB9-2398-2843-8ABE-611DEA379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1745"/>
              <a:ext cx="0" cy="7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2" name="Line 80">
              <a:extLst>
                <a:ext uri="{FF2B5EF4-FFF2-40B4-BE49-F238E27FC236}">
                  <a16:creationId xmlns:a16="http://schemas.microsoft.com/office/drawing/2014/main" id="{68C58878-5996-784E-8BB8-4C536C854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" y="3281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3" name="Line 81">
              <a:extLst>
                <a:ext uri="{FF2B5EF4-FFF2-40B4-BE49-F238E27FC236}">
                  <a16:creationId xmlns:a16="http://schemas.microsoft.com/office/drawing/2014/main" id="{3563AAB7-85BE-AA4C-B383-A978AC5BD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2513"/>
              <a:ext cx="0" cy="8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4" name="Line 82">
              <a:extLst>
                <a:ext uri="{FF2B5EF4-FFF2-40B4-BE49-F238E27FC236}">
                  <a16:creationId xmlns:a16="http://schemas.microsoft.com/office/drawing/2014/main" id="{E323773D-F1F5-FF40-83B4-E0B1DE741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7" y="3281"/>
              <a:ext cx="0" cy="7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5" name="Oval 83">
              <a:extLst>
                <a:ext uri="{FF2B5EF4-FFF2-40B4-BE49-F238E27FC236}">
                  <a16:creationId xmlns:a16="http://schemas.microsoft.com/office/drawing/2014/main" id="{52815425-3F69-AD44-BB61-C77611618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7" y="3713"/>
              <a:ext cx="240" cy="24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22</a:t>
              </a:r>
            </a:p>
          </p:txBody>
        </p:sp>
      </p:grpSp>
      <p:sp>
        <p:nvSpPr>
          <p:cNvPr id="66563" name="Text Box 84">
            <a:extLst>
              <a:ext uri="{FF2B5EF4-FFF2-40B4-BE49-F238E27FC236}">
                <a16:creationId xmlns:a16="http://schemas.microsoft.com/office/drawing/2014/main" id="{BC16A1CE-7568-0448-A88D-0ECE5930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17588"/>
            <a:ext cx="8712200" cy="1616075"/>
          </a:xfrm>
          <a:prstGeom prst="rect">
            <a:avLst/>
          </a:prstGeom>
          <a:solidFill>
            <a:srgbClr val="FFFFFF">
              <a:alpha val="8392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kumimoji="1" lang="en-US" altLang="zh-TW" sz="2000">
                <a:solidFill>
                  <a:srgbClr val="010000"/>
                </a:solidFill>
                <a:ea typeface="PMingLiU" panose="02020500000000000000" pitchFamily="18" charset="-120"/>
              </a:rPr>
              <a:t> Adotto l’algoritmo “ingordo”! </a:t>
            </a:r>
          </a:p>
          <a:p>
            <a:pPr algn="just" eaLnBrk="1" hangingPunct="1">
              <a:buFontTx/>
              <a:buChar char="•"/>
            </a:pPr>
            <a:r>
              <a:rPr kumimoji="1" lang="en-US" altLang="zh-TW" sz="2000">
                <a:solidFill>
                  <a:srgbClr val="010000"/>
                </a:solidFill>
                <a:ea typeface="PMingLiU" panose="02020500000000000000" pitchFamily="18" charset="-120"/>
              </a:rPr>
              <a:t> Ad ogni nodo, scelgo di spostarmi lungo l’arco con il massimo valore.</a:t>
            </a:r>
          </a:p>
          <a:p>
            <a:pPr algn="just" eaLnBrk="1" hangingPunct="1">
              <a:buFontTx/>
              <a:buChar char="•"/>
            </a:pPr>
            <a:r>
              <a:rPr kumimoji="1" lang="en-US" altLang="en-US" sz="2000"/>
              <a:t> </a:t>
            </a:r>
            <a:r>
              <a:rPr kumimoji="1" lang="en-US" altLang="en-US" sz="2000">
                <a:solidFill>
                  <a:srgbClr val="010000"/>
                </a:solidFill>
              </a:rPr>
              <a:t>Applicando questo criterio a ciascun passo ottengo un percorso che sarà molto probabilmente diverso da quello ottimale, cioè quello che corrisponde al massimo punteggio globale (alla fine del percorso).</a:t>
            </a:r>
            <a:endParaRPr kumimoji="1" lang="en-US" altLang="zh-TW" sz="2000">
              <a:solidFill>
                <a:srgbClr val="010000"/>
              </a:solidFill>
            </a:endParaRPr>
          </a:p>
        </p:txBody>
      </p:sp>
      <p:sp>
        <p:nvSpPr>
          <p:cNvPr id="66564" name="Rectangle 85">
            <a:extLst>
              <a:ext uri="{FF2B5EF4-FFF2-40B4-BE49-F238E27FC236}">
                <a16:creationId xmlns:a16="http://schemas.microsoft.com/office/drawing/2014/main" id="{B16711EC-75D8-AA42-91E9-4C655D090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636838"/>
            <a:ext cx="38512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kumimoji="1" lang="en-US" altLang="en-US" sz="2000">
                <a:solidFill>
                  <a:srgbClr val="000066"/>
                </a:solidFill>
              </a:rPr>
              <a:t> In alternativa, posso comporre un percorso che tenga conto del valore totalizzato man mano lungo gli archi selezionati (programmazione dinamica: i punteggi parziali sono calcolati, memorizzati in una tabella e riutilizzati)</a:t>
            </a:r>
          </a:p>
          <a:p>
            <a:pPr eaLnBrk="1" hangingPunct="1">
              <a:buFontTx/>
              <a:buChar char="•"/>
            </a:pPr>
            <a:r>
              <a:rPr kumimoji="1" lang="en-US" altLang="en-US" sz="2000">
                <a:solidFill>
                  <a:srgbClr val="000066"/>
                </a:solidFill>
              </a:rPr>
              <a:t> Partendo dalla fine, vado a ritroso seguendo il percorso che massimizza la somma dei punteggi totalizzati</a:t>
            </a:r>
          </a:p>
          <a:p>
            <a:pPr eaLnBrk="1" hangingPunct="1">
              <a:buFontTx/>
              <a:buChar char="•"/>
            </a:pPr>
            <a:r>
              <a:rPr kumimoji="1" lang="en-US" altLang="en-US" sz="2000">
                <a:solidFill>
                  <a:srgbClr val="000066"/>
                </a:solidFill>
              </a:rPr>
              <a:t> </a:t>
            </a:r>
            <a:r>
              <a:rPr kumimoji="1" lang="en-US" altLang="en-US" sz="2000" b="1">
                <a:solidFill>
                  <a:srgbClr val="000066"/>
                </a:solidFill>
              </a:rPr>
              <a:t>Otterrò il percorso ottimale!</a:t>
            </a:r>
            <a:endParaRPr lang="en-US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AE8FFF9-40B0-D047-9658-EE230168C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5575"/>
            <a:ext cx="8839200" cy="4929188"/>
          </a:xfrm>
          <a:solidFill>
            <a:srgbClr val="FFFFFF">
              <a:alpha val="70195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 sz="3600">
                <a:solidFill>
                  <a:srgbClr val="FF0000"/>
                </a:solidFill>
                <a:ea typeface="ＭＳ Ｐゴシック" panose="020B0600070205080204" pitchFamily="34" charset="-128"/>
              </a:rPr>
              <a:t>Cosa vuol dire allineare due sequenze </a:t>
            </a:r>
            <a:r>
              <a:rPr lang="it-IT" altLang="en-US" sz="3600" i="1">
                <a:solidFill>
                  <a:srgbClr val="FF0000"/>
                </a:solidFill>
                <a:ea typeface="ＭＳ Ｐゴシック" panose="020B0600070205080204" pitchFamily="34" charset="-128"/>
              </a:rPr>
              <a:t>(proteine o acidi nucleici)</a:t>
            </a:r>
            <a:r>
              <a:rPr lang="it-IT" altLang="en-US" sz="3600">
                <a:solidFill>
                  <a:srgbClr val="FF0000"/>
                </a:solidFill>
                <a:ea typeface="ＭＳ Ｐゴシック" panose="020B0600070205080204" pitchFamily="34" charset="-128"/>
              </a:rPr>
              <a:t>?</a:t>
            </a:r>
          </a:p>
          <a:p>
            <a:pPr eaLnBrk="1" hangingPunct="1">
              <a:buFontTx/>
              <a:buNone/>
            </a:pPr>
            <a:endParaRPr lang="it-IT" altLang="en-US" sz="30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None/>
            </a:pPr>
            <a:r>
              <a:rPr lang="it-IT" altLang="en-US" sz="3000">
                <a:ea typeface="ＭＳ Ｐゴシック" panose="020B0600070205080204" pitchFamily="34" charset="-128"/>
              </a:rPr>
              <a:t>	Scrivere due sequenze orizzontalmente in modo da avere il maggior numero di simboli identici o simili in registro verticale anche introducendo intervalli (gaps – inserzioni/delezioni – </a:t>
            </a:r>
            <a:r>
              <a:rPr lang="it-IT" altLang="en-US" sz="3000" i="1">
                <a:ea typeface="ＭＳ Ｐゴシック" panose="020B0600070205080204" pitchFamily="34" charset="-128"/>
              </a:rPr>
              <a:t>indels</a:t>
            </a:r>
            <a:r>
              <a:rPr lang="it-IT" altLang="en-US" sz="300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buFontTx/>
              <a:buNone/>
            </a:pPr>
            <a:endParaRPr lang="it-IT" altLang="en-US" sz="1600"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rgbClr val="FF00FF"/>
              </a:buClr>
              <a:buFontTx/>
              <a:buChar char="•"/>
            </a:pPr>
            <a:r>
              <a:rPr lang="it-IT" altLang="en-US" sz="2600"/>
              <a:t>seq1: TCATG </a:t>
            </a:r>
          </a:p>
          <a:p>
            <a:pPr lvl="1" eaLnBrk="1" hangingPunct="1">
              <a:buClr>
                <a:srgbClr val="FF00FF"/>
              </a:buClr>
              <a:buFontTx/>
              <a:buChar char="•"/>
            </a:pPr>
            <a:r>
              <a:rPr lang="it-IT" altLang="en-US" sz="2600">
                <a:solidFill>
                  <a:srgbClr val="FF0000"/>
                </a:solidFill>
              </a:rPr>
              <a:t>seq2: CATTG</a:t>
            </a:r>
          </a:p>
        </p:txBody>
      </p:sp>
      <p:sp>
        <p:nvSpPr>
          <p:cNvPr id="19458" name="Text Box 3">
            <a:extLst>
              <a:ext uri="{FF2B5EF4-FFF2-40B4-BE49-F238E27FC236}">
                <a16:creationId xmlns:a16="http://schemas.microsoft.com/office/drawing/2014/main" id="{E7B3B04A-8A5D-554B-8508-5D28D0A81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4222750"/>
            <a:ext cx="512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A648D654-00FE-554A-B015-8D44B39D7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5286375"/>
            <a:ext cx="20129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4000">
                <a:latin typeface="Andale Mono" panose="020B0509000000000004" pitchFamily="49" charset="0"/>
              </a:rPr>
              <a:t>TCAT-G</a:t>
            </a:r>
          </a:p>
          <a:p>
            <a:pPr eaLnBrk="1" hangingPunct="1"/>
            <a:r>
              <a:rPr lang="it-IT" altLang="en-US" sz="4000">
                <a:solidFill>
                  <a:srgbClr val="FF3300"/>
                </a:solidFill>
                <a:latin typeface="Andale Mono" panose="020B0509000000000004" pitchFamily="49" charset="0"/>
              </a:rPr>
              <a:t>.CATTG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C1359FCA-1A8C-5A46-822A-0B61F43B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5362575"/>
            <a:ext cx="914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F338F757-49B3-1945-8151-C1ECC092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5" y="5362575"/>
            <a:ext cx="3810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1B3F35E8-458F-7445-ADFA-441DF0AEF2B8}"/>
              </a:ext>
            </a:extLst>
          </p:cNvPr>
          <p:cNvGrpSpPr>
            <a:grpSpLocks/>
          </p:cNvGrpSpPr>
          <p:nvPr/>
        </p:nvGrpSpPr>
        <p:grpSpPr bwMode="auto">
          <a:xfrm>
            <a:off x="3711575" y="5422900"/>
            <a:ext cx="4964113" cy="1006475"/>
            <a:chOff x="2496" y="2966"/>
            <a:chExt cx="3127" cy="634"/>
          </a:xfrm>
        </p:grpSpPr>
        <p:sp>
          <p:nvSpPr>
            <p:cNvPr id="19463" name="AutoShape 8">
              <a:extLst>
                <a:ext uri="{FF2B5EF4-FFF2-40B4-BE49-F238E27FC236}">
                  <a16:creationId xmlns:a16="http://schemas.microsoft.com/office/drawing/2014/main" id="{717688FF-FA95-814E-98BC-293D47688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216"/>
              <a:ext cx="576" cy="96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4" name="Text Box 9">
              <a:extLst>
                <a:ext uri="{FF2B5EF4-FFF2-40B4-BE49-F238E27FC236}">
                  <a16:creationId xmlns:a16="http://schemas.microsoft.com/office/drawing/2014/main" id="{3300A40A-9A8F-6844-A4B0-2B158D8F8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5" y="2966"/>
              <a:ext cx="249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3000"/>
                <a:t>4 caratteri uguali </a:t>
              </a:r>
            </a:p>
            <a:p>
              <a:pPr eaLnBrk="1" hangingPunct="1"/>
              <a:r>
                <a:rPr lang="it-IT" altLang="en-US" sz="3000"/>
                <a:t>1 inserzione/delezione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 autoUpdateAnimBg="0"/>
      <p:bldP spid="51205" grpId="0" animBg="1"/>
      <p:bldP spid="5120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BC3F8857-B510-1447-B2D3-6108FAEF9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17525"/>
            <a:ext cx="7772400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Longest Common Subsequence (LCS) – Alignment without Mismatches</a:t>
            </a:r>
          </a:p>
        </p:txBody>
      </p:sp>
      <p:grpSp>
        <p:nvGrpSpPr>
          <p:cNvPr id="67586" name="Group 3">
            <a:extLst>
              <a:ext uri="{FF2B5EF4-FFF2-40B4-BE49-F238E27FC236}">
                <a16:creationId xmlns:a16="http://schemas.microsoft.com/office/drawing/2014/main" id="{F3283489-1A47-DA40-81BB-76932DEAEBE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7588" name="Group 4">
              <a:extLst>
                <a:ext uri="{FF2B5EF4-FFF2-40B4-BE49-F238E27FC236}">
                  <a16:creationId xmlns:a16="http://schemas.microsoft.com/office/drawing/2014/main" id="{B347066B-BABD-F644-A448-2F0F38D65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5" cy="96"/>
              <a:chOff x="48" y="336"/>
              <a:chExt cx="6192" cy="48"/>
            </a:xfrm>
          </p:grpSpPr>
          <p:sp>
            <p:nvSpPr>
              <p:cNvPr id="67600" name="Rectangle 5">
                <a:extLst>
                  <a:ext uri="{FF2B5EF4-FFF2-40B4-BE49-F238E27FC236}">
                    <a16:creationId xmlns:a16="http://schemas.microsoft.com/office/drawing/2014/main" id="{2330BDA4-E2AA-9445-B3D2-4FF782626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1" name="Rectangle 6">
                <a:extLst>
                  <a:ext uri="{FF2B5EF4-FFF2-40B4-BE49-F238E27FC236}">
                    <a16:creationId xmlns:a16="http://schemas.microsoft.com/office/drawing/2014/main" id="{FF16480F-2FD6-1947-9120-307C66061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2" name="Rectangle 7">
                <a:extLst>
                  <a:ext uri="{FF2B5EF4-FFF2-40B4-BE49-F238E27FC236}">
                    <a16:creationId xmlns:a16="http://schemas.microsoft.com/office/drawing/2014/main" id="{513CA566-F189-7444-9613-259C58A70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3" name="Rectangle 8">
                <a:extLst>
                  <a:ext uri="{FF2B5EF4-FFF2-40B4-BE49-F238E27FC236}">
                    <a16:creationId xmlns:a16="http://schemas.microsoft.com/office/drawing/2014/main" id="{89931F13-3699-7349-ABCB-C2CA152BC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4" name="Rectangle 9">
                <a:extLst>
                  <a:ext uri="{FF2B5EF4-FFF2-40B4-BE49-F238E27FC236}">
                    <a16:creationId xmlns:a16="http://schemas.microsoft.com/office/drawing/2014/main" id="{F5EBB3FC-1CA1-E840-AD8A-8ECE09DFA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5" name="Rectangle 10">
                <a:extLst>
                  <a:ext uri="{FF2B5EF4-FFF2-40B4-BE49-F238E27FC236}">
                    <a16:creationId xmlns:a16="http://schemas.microsoft.com/office/drawing/2014/main" id="{FA998DEC-262A-5A46-A94B-1EC0F6E9C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6" name="Rectangle 11">
                <a:extLst>
                  <a:ext uri="{FF2B5EF4-FFF2-40B4-BE49-F238E27FC236}">
                    <a16:creationId xmlns:a16="http://schemas.microsoft.com/office/drawing/2014/main" id="{A00C56D5-4027-664A-9A07-A5227C57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7" name="Rectangle 12">
                <a:extLst>
                  <a:ext uri="{FF2B5EF4-FFF2-40B4-BE49-F238E27FC236}">
                    <a16:creationId xmlns:a16="http://schemas.microsoft.com/office/drawing/2014/main" id="{4958E444-A4E7-C640-9852-6AC8524F8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8" name="Rectangle 13">
                <a:extLst>
                  <a:ext uri="{FF2B5EF4-FFF2-40B4-BE49-F238E27FC236}">
                    <a16:creationId xmlns:a16="http://schemas.microsoft.com/office/drawing/2014/main" id="{4F93C928-F4A6-F44A-94D0-BCD56F5EC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9" name="Rectangle 14">
                <a:extLst>
                  <a:ext uri="{FF2B5EF4-FFF2-40B4-BE49-F238E27FC236}">
                    <a16:creationId xmlns:a16="http://schemas.microsoft.com/office/drawing/2014/main" id="{84E1D2E6-86CA-CC47-BFD1-7D4214A81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7589" name="Group 15">
              <a:extLst>
                <a:ext uri="{FF2B5EF4-FFF2-40B4-BE49-F238E27FC236}">
                  <a16:creationId xmlns:a16="http://schemas.microsoft.com/office/drawing/2014/main" id="{7DE58399-1A8E-0A4B-B6B3-EC1C6CE1F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5" cy="96"/>
              <a:chOff x="48" y="336"/>
              <a:chExt cx="6192" cy="48"/>
            </a:xfrm>
          </p:grpSpPr>
          <p:sp>
            <p:nvSpPr>
              <p:cNvPr id="67590" name="Rectangle 16">
                <a:extLst>
                  <a:ext uri="{FF2B5EF4-FFF2-40B4-BE49-F238E27FC236}">
                    <a16:creationId xmlns:a16="http://schemas.microsoft.com/office/drawing/2014/main" id="{0960C7FB-DA53-B24F-9CAA-8E2C9272A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1" name="Rectangle 17">
                <a:extLst>
                  <a:ext uri="{FF2B5EF4-FFF2-40B4-BE49-F238E27FC236}">
                    <a16:creationId xmlns:a16="http://schemas.microsoft.com/office/drawing/2014/main" id="{5D0E57EB-FFC8-0E40-BDFF-A6AF6BAAB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2" name="Rectangle 18">
                <a:extLst>
                  <a:ext uri="{FF2B5EF4-FFF2-40B4-BE49-F238E27FC236}">
                    <a16:creationId xmlns:a16="http://schemas.microsoft.com/office/drawing/2014/main" id="{0A075001-013F-8842-BC36-4DE6A06EF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3" name="Rectangle 19">
                <a:extLst>
                  <a:ext uri="{FF2B5EF4-FFF2-40B4-BE49-F238E27FC236}">
                    <a16:creationId xmlns:a16="http://schemas.microsoft.com/office/drawing/2014/main" id="{35103A5A-F769-A043-85CC-F1FA5F5B9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4" name="Rectangle 20">
                <a:extLst>
                  <a:ext uri="{FF2B5EF4-FFF2-40B4-BE49-F238E27FC236}">
                    <a16:creationId xmlns:a16="http://schemas.microsoft.com/office/drawing/2014/main" id="{E7C68BFB-6665-4241-946B-7E2C205C1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5" name="Rectangle 21">
                <a:extLst>
                  <a:ext uri="{FF2B5EF4-FFF2-40B4-BE49-F238E27FC236}">
                    <a16:creationId xmlns:a16="http://schemas.microsoft.com/office/drawing/2014/main" id="{AFA11034-911A-994A-9938-5BA5CDF4C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6" name="Rectangle 22">
                <a:extLst>
                  <a:ext uri="{FF2B5EF4-FFF2-40B4-BE49-F238E27FC236}">
                    <a16:creationId xmlns:a16="http://schemas.microsoft.com/office/drawing/2014/main" id="{051FC8C9-8F7D-594C-AC4E-B970E1248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7" name="Rectangle 23">
                <a:extLst>
                  <a:ext uri="{FF2B5EF4-FFF2-40B4-BE49-F238E27FC236}">
                    <a16:creationId xmlns:a16="http://schemas.microsoft.com/office/drawing/2014/main" id="{A86E8C45-168A-8241-A49D-FDE683BCA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8" name="Rectangle 24">
                <a:extLst>
                  <a:ext uri="{FF2B5EF4-FFF2-40B4-BE49-F238E27FC236}">
                    <a16:creationId xmlns:a16="http://schemas.microsoft.com/office/drawing/2014/main" id="{06C439C0-D97F-BF43-BE1B-115448CE2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9" name="Rectangle 25">
                <a:extLst>
                  <a:ext uri="{FF2B5EF4-FFF2-40B4-BE49-F238E27FC236}">
                    <a16:creationId xmlns:a16="http://schemas.microsoft.com/office/drawing/2014/main" id="{0A63C4DE-8B26-9740-AEC5-EE3B88F1F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67587" name="Immagine 120">
            <a:extLst>
              <a:ext uri="{FF2B5EF4-FFF2-40B4-BE49-F238E27FC236}">
                <a16:creationId xmlns:a16="http://schemas.microsoft.com/office/drawing/2014/main" id="{CAABF4A4-1EE7-8744-98FA-E8F69B59A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38300"/>
            <a:ext cx="8788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6DB60E86-1535-C449-9106-E36139F74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6858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LCS Problem as Manhattan Tourist Problem</a:t>
            </a:r>
          </a:p>
        </p:txBody>
      </p:sp>
      <p:sp>
        <p:nvSpPr>
          <p:cNvPr id="69634" name="Line 3">
            <a:extLst>
              <a:ext uri="{FF2B5EF4-FFF2-40B4-BE49-F238E27FC236}">
                <a16:creationId xmlns:a16="http://schemas.microsoft.com/office/drawing/2014/main" id="{13B653DB-EDB0-5749-8B01-1ADE3795D73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5" name="Line 4">
            <a:extLst>
              <a:ext uri="{FF2B5EF4-FFF2-40B4-BE49-F238E27FC236}">
                <a16:creationId xmlns:a16="http://schemas.microsoft.com/office/drawing/2014/main" id="{17D52B7A-1FFD-8142-8F28-DF2805F9D04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6" name="Line 5">
            <a:extLst>
              <a:ext uri="{FF2B5EF4-FFF2-40B4-BE49-F238E27FC236}">
                <a16:creationId xmlns:a16="http://schemas.microsoft.com/office/drawing/2014/main" id="{67C133E6-477A-D34A-BCD3-A4F718006A4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7" name="Line 6">
            <a:extLst>
              <a:ext uri="{FF2B5EF4-FFF2-40B4-BE49-F238E27FC236}">
                <a16:creationId xmlns:a16="http://schemas.microsoft.com/office/drawing/2014/main" id="{42BC2C04-A028-C246-9D8F-E60238F5279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8" name="Line 7">
            <a:extLst>
              <a:ext uri="{FF2B5EF4-FFF2-40B4-BE49-F238E27FC236}">
                <a16:creationId xmlns:a16="http://schemas.microsoft.com/office/drawing/2014/main" id="{FE82300E-2395-1146-BE09-F4702877DAF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9" name="Line 8">
            <a:extLst>
              <a:ext uri="{FF2B5EF4-FFF2-40B4-BE49-F238E27FC236}">
                <a16:creationId xmlns:a16="http://schemas.microsoft.com/office/drawing/2014/main" id="{2D7B5180-C34B-8649-8994-EA7EFCE5493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0" name="Line 9">
            <a:extLst>
              <a:ext uri="{FF2B5EF4-FFF2-40B4-BE49-F238E27FC236}">
                <a16:creationId xmlns:a16="http://schemas.microsoft.com/office/drawing/2014/main" id="{88A8A1B9-A326-AF4D-B7F7-100C5E284B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1" name="Line 10">
            <a:extLst>
              <a:ext uri="{FF2B5EF4-FFF2-40B4-BE49-F238E27FC236}">
                <a16:creationId xmlns:a16="http://schemas.microsoft.com/office/drawing/2014/main" id="{19A3A608-670E-2E46-B3E5-A63743F50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2" name="Line 11">
            <a:extLst>
              <a:ext uri="{FF2B5EF4-FFF2-40B4-BE49-F238E27FC236}">
                <a16:creationId xmlns:a16="http://schemas.microsoft.com/office/drawing/2014/main" id="{F78A02B8-B792-344E-B719-397824113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3" name="Line 12">
            <a:extLst>
              <a:ext uri="{FF2B5EF4-FFF2-40B4-BE49-F238E27FC236}">
                <a16:creationId xmlns:a16="http://schemas.microsoft.com/office/drawing/2014/main" id="{D511801F-5293-6448-A6DA-BEC6FA912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4" name="Line 13">
            <a:extLst>
              <a:ext uri="{FF2B5EF4-FFF2-40B4-BE49-F238E27FC236}">
                <a16:creationId xmlns:a16="http://schemas.microsoft.com/office/drawing/2014/main" id="{AB06A924-1074-884A-952F-C6B3C5C73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5" name="Line 14">
            <a:extLst>
              <a:ext uri="{FF2B5EF4-FFF2-40B4-BE49-F238E27FC236}">
                <a16:creationId xmlns:a16="http://schemas.microsoft.com/office/drawing/2014/main" id="{8E9203E0-E78B-0A44-BDC1-55A8F900C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6" name="Line 15">
            <a:extLst>
              <a:ext uri="{FF2B5EF4-FFF2-40B4-BE49-F238E27FC236}">
                <a16:creationId xmlns:a16="http://schemas.microsoft.com/office/drawing/2014/main" id="{63D9C60D-4FF6-CB48-AA0D-32B7F4855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7" name="Line 16">
            <a:extLst>
              <a:ext uri="{FF2B5EF4-FFF2-40B4-BE49-F238E27FC236}">
                <a16:creationId xmlns:a16="http://schemas.microsoft.com/office/drawing/2014/main" id="{CC806D43-91B9-DB4D-9CB9-4CFFBE5B8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8" name="Line 17">
            <a:extLst>
              <a:ext uri="{FF2B5EF4-FFF2-40B4-BE49-F238E27FC236}">
                <a16:creationId xmlns:a16="http://schemas.microsoft.com/office/drawing/2014/main" id="{90AA88BF-AADA-BE46-B213-0D4F97D1B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9" name="Line 18">
            <a:extLst>
              <a:ext uri="{FF2B5EF4-FFF2-40B4-BE49-F238E27FC236}">
                <a16:creationId xmlns:a16="http://schemas.microsoft.com/office/drawing/2014/main" id="{C56EB658-D7F7-5344-9A6D-0B38792173E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0" name="Line 19">
            <a:extLst>
              <a:ext uri="{FF2B5EF4-FFF2-40B4-BE49-F238E27FC236}">
                <a16:creationId xmlns:a16="http://schemas.microsoft.com/office/drawing/2014/main" id="{96E8B1E0-FB1A-6445-A5DB-C3198A221C3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1" name="Line 20">
            <a:extLst>
              <a:ext uri="{FF2B5EF4-FFF2-40B4-BE49-F238E27FC236}">
                <a16:creationId xmlns:a16="http://schemas.microsoft.com/office/drawing/2014/main" id="{5A54CAD7-2C7E-8245-B70B-FA8E002243D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2" name="Line 21">
            <a:extLst>
              <a:ext uri="{FF2B5EF4-FFF2-40B4-BE49-F238E27FC236}">
                <a16:creationId xmlns:a16="http://schemas.microsoft.com/office/drawing/2014/main" id="{07248662-867D-FC41-AC33-C2A5EFC43E7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3" name="Line 22">
            <a:extLst>
              <a:ext uri="{FF2B5EF4-FFF2-40B4-BE49-F238E27FC236}">
                <a16:creationId xmlns:a16="http://schemas.microsoft.com/office/drawing/2014/main" id="{151710A4-0864-6646-B938-E0457A86285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4" name="Line 23">
            <a:extLst>
              <a:ext uri="{FF2B5EF4-FFF2-40B4-BE49-F238E27FC236}">
                <a16:creationId xmlns:a16="http://schemas.microsoft.com/office/drawing/2014/main" id="{37634D32-1805-1B45-A8EB-B9DB1DDD3BB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5" name="Line 24">
            <a:extLst>
              <a:ext uri="{FF2B5EF4-FFF2-40B4-BE49-F238E27FC236}">
                <a16:creationId xmlns:a16="http://schemas.microsoft.com/office/drawing/2014/main" id="{F09DD8BE-E753-AB47-8E8C-DF7A988ED8B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6" name="Line 25">
            <a:extLst>
              <a:ext uri="{FF2B5EF4-FFF2-40B4-BE49-F238E27FC236}">
                <a16:creationId xmlns:a16="http://schemas.microsoft.com/office/drawing/2014/main" id="{2FE5531E-BB48-4F4D-927B-1EFE4EFF7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7" name="Line 26">
            <a:extLst>
              <a:ext uri="{FF2B5EF4-FFF2-40B4-BE49-F238E27FC236}">
                <a16:creationId xmlns:a16="http://schemas.microsoft.com/office/drawing/2014/main" id="{9961FECD-2DE0-B441-B5B1-656099E9F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8" name="Line 27">
            <a:extLst>
              <a:ext uri="{FF2B5EF4-FFF2-40B4-BE49-F238E27FC236}">
                <a16:creationId xmlns:a16="http://schemas.microsoft.com/office/drawing/2014/main" id="{6DC93444-B7A4-3341-BC75-9EAB9AAC8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9" name="Line 28">
            <a:extLst>
              <a:ext uri="{FF2B5EF4-FFF2-40B4-BE49-F238E27FC236}">
                <a16:creationId xmlns:a16="http://schemas.microsoft.com/office/drawing/2014/main" id="{D1CA5589-07DD-A545-A280-9C298D512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0" name="Line 29">
            <a:extLst>
              <a:ext uri="{FF2B5EF4-FFF2-40B4-BE49-F238E27FC236}">
                <a16:creationId xmlns:a16="http://schemas.microsoft.com/office/drawing/2014/main" id="{D6B762C8-567E-F64A-AB25-9EEF08267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1" name="Line 30">
            <a:extLst>
              <a:ext uri="{FF2B5EF4-FFF2-40B4-BE49-F238E27FC236}">
                <a16:creationId xmlns:a16="http://schemas.microsoft.com/office/drawing/2014/main" id="{71AF47E8-C97A-6141-8B24-7C4DF0231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2" name="Line 31">
            <a:extLst>
              <a:ext uri="{FF2B5EF4-FFF2-40B4-BE49-F238E27FC236}">
                <a16:creationId xmlns:a16="http://schemas.microsoft.com/office/drawing/2014/main" id="{886E34CC-4DA2-BE43-B4A6-F8CE8FA23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3" name="Line 32">
            <a:extLst>
              <a:ext uri="{FF2B5EF4-FFF2-40B4-BE49-F238E27FC236}">
                <a16:creationId xmlns:a16="http://schemas.microsoft.com/office/drawing/2014/main" id="{DB57CD58-C224-884D-84BD-26BEA7BC9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4" name="Line 33">
            <a:extLst>
              <a:ext uri="{FF2B5EF4-FFF2-40B4-BE49-F238E27FC236}">
                <a16:creationId xmlns:a16="http://schemas.microsoft.com/office/drawing/2014/main" id="{94AACB6F-DE0F-544E-9C9E-1424724489A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5" name="Line 34">
            <a:extLst>
              <a:ext uri="{FF2B5EF4-FFF2-40B4-BE49-F238E27FC236}">
                <a16:creationId xmlns:a16="http://schemas.microsoft.com/office/drawing/2014/main" id="{44D82EE7-F6E3-EB4E-B494-42B9A732327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6" name="Line 35">
            <a:extLst>
              <a:ext uri="{FF2B5EF4-FFF2-40B4-BE49-F238E27FC236}">
                <a16:creationId xmlns:a16="http://schemas.microsoft.com/office/drawing/2014/main" id="{A0857A1A-530E-DD4F-96A7-2FE832ED9D0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7" name="Line 36">
            <a:extLst>
              <a:ext uri="{FF2B5EF4-FFF2-40B4-BE49-F238E27FC236}">
                <a16:creationId xmlns:a16="http://schemas.microsoft.com/office/drawing/2014/main" id="{187748A3-7F0F-9E48-8D70-D9B17A61D20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8" name="Line 37">
            <a:extLst>
              <a:ext uri="{FF2B5EF4-FFF2-40B4-BE49-F238E27FC236}">
                <a16:creationId xmlns:a16="http://schemas.microsoft.com/office/drawing/2014/main" id="{8EE27CD6-0141-3D46-AC09-434A38D73FF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9" name="Line 38">
            <a:extLst>
              <a:ext uri="{FF2B5EF4-FFF2-40B4-BE49-F238E27FC236}">
                <a16:creationId xmlns:a16="http://schemas.microsoft.com/office/drawing/2014/main" id="{81E21736-2430-B94C-8293-C74F63A8763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0" name="Line 39">
            <a:extLst>
              <a:ext uri="{FF2B5EF4-FFF2-40B4-BE49-F238E27FC236}">
                <a16:creationId xmlns:a16="http://schemas.microsoft.com/office/drawing/2014/main" id="{B560D69B-C25C-8942-AEFF-AFF5BF0C3BD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1" name="Line 40">
            <a:extLst>
              <a:ext uri="{FF2B5EF4-FFF2-40B4-BE49-F238E27FC236}">
                <a16:creationId xmlns:a16="http://schemas.microsoft.com/office/drawing/2014/main" id="{9B3E0A7C-038E-2449-BB42-954C14548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2" name="Line 41">
            <a:extLst>
              <a:ext uri="{FF2B5EF4-FFF2-40B4-BE49-F238E27FC236}">
                <a16:creationId xmlns:a16="http://schemas.microsoft.com/office/drawing/2014/main" id="{8566DF84-23F4-6245-B716-8BB17A9CD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3" name="Line 42">
            <a:extLst>
              <a:ext uri="{FF2B5EF4-FFF2-40B4-BE49-F238E27FC236}">
                <a16:creationId xmlns:a16="http://schemas.microsoft.com/office/drawing/2014/main" id="{2F01A24E-6186-B040-A01B-60D7745E3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4" name="Line 43">
            <a:extLst>
              <a:ext uri="{FF2B5EF4-FFF2-40B4-BE49-F238E27FC236}">
                <a16:creationId xmlns:a16="http://schemas.microsoft.com/office/drawing/2014/main" id="{1F4DDEEF-35A0-FF46-BF8E-52D87C7A7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5" name="Line 44">
            <a:extLst>
              <a:ext uri="{FF2B5EF4-FFF2-40B4-BE49-F238E27FC236}">
                <a16:creationId xmlns:a16="http://schemas.microsoft.com/office/drawing/2014/main" id="{42B73397-4144-844A-8211-94DC2AE55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6" name="Line 45">
            <a:extLst>
              <a:ext uri="{FF2B5EF4-FFF2-40B4-BE49-F238E27FC236}">
                <a16:creationId xmlns:a16="http://schemas.microsoft.com/office/drawing/2014/main" id="{E92AF4FE-AE10-0845-8622-40C6DAFF2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7" name="Line 46">
            <a:extLst>
              <a:ext uri="{FF2B5EF4-FFF2-40B4-BE49-F238E27FC236}">
                <a16:creationId xmlns:a16="http://schemas.microsoft.com/office/drawing/2014/main" id="{80475681-CE39-1F45-825A-3D9106EE0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8" name="Line 47">
            <a:extLst>
              <a:ext uri="{FF2B5EF4-FFF2-40B4-BE49-F238E27FC236}">
                <a16:creationId xmlns:a16="http://schemas.microsoft.com/office/drawing/2014/main" id="{5599A694-20F6-CC43-8D4B-5091A3480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9" name="Line 48">
            <a:extLst>
              <a:ext uri="{FF2B5EF4-FFF2-40B4-BE49-F238E27FC236}">
                <a16:creationId xmlns:a16="http://schemas.microsoft.com/office/drawing/2014/main" id="{B5376B07-37CF-824D-8BBB-0DF9B87CA32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0" name="Line 49">
            <a:extLst>
              <a:ext uri="{FF2B5EF4-FFF2-40B4-BE49-F238E27FC236}">
                <a16:creationId xmlns:a16="http://schemas.microsoft.com/office/drawing/2014/main" id="{E7D1FBCA-EA4E-734F-8E8B-B05E4E19A5E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1" name="Line 50">
            <a:extLst>
              <a:ext uri="{FF2B5EF4-FFF2-40B4-BE49-F238E27FC236}">
                <a16:creationId xmlns:a16="http://schemas.microsoft.com/office/drawing/2014/main" id="{2E6F2B78-DA82-8A43-9071-0BFE4C7C06E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2" name="Line 51">
            <a:extLst>
              <a:ext uri="{FF2B5EF4-FFF2-40B4-BE49-F238E27FC236}">
                <a16:creationId xmlns:a16="http://schemas.microsoft.com/office/drawing/2014/main" id="{7166CE2A-6E30-AD4C-B717-E9C1739C44C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3" name="Line 52">
            <a:extLst>
              <a:ext uri="{FF2B5EF4-FFF2-40B4-BE49-F238E27FC236}">
                <a16:creationId xmlns:a16="http://schemas.microsoft.com/office/drawing/2014/main" id="{95C2B80B-75F9-5945-BBDF-49636F53C14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4" name="Line 53">
            <a:extLst>
              <a:ext uri="{FF2B5EF4-FFF2-40B4-BE49-F238E27FC236}">
                <a16:creationId xmlns:a16="http://schemas.microsoft.com/office/drawing/2014/main" id="{8EE235C3-4D8B-9A4C-BD60-F7CCF7DBF30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5" name="Line 54">
            <a:extLst>
              <a:ext uri="{FF2B5EF4-FFF2-40B4-BE49-F238E27FC236}">
                <a16:creationId xmlns:a16="http://schemas.microsoft.com/office/drawing/2014/main" id="{54BB1174-AA1B-1449-9D6B-5B289D0E6AF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6" name="Line 55">
            <a:extLst>
              <a:ext uri="{FF2B5EF4-FFF2-40B4-BE49-F238E27FC236}">
                <a16:creationId xmlns:a16="http://schemas.microsoft.com/office/drawing/2014/main" id="{70F36AC1-5D9D-9342-B57F-A99B3BCE7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7" name="Line 56">
            <a:extLst>
              <a:ext uri="{FF2B5EF4-FFF2-40B4-BE49-F238E27FC236}">
                <a16:creationId xmlns:a16="http://schemas.microsoft.com/office/drawing/2014/main" id="{13C4E2E9-B67A-874D-811E-E1729A339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8" name="Line 57">
            <a:extLst>
              <a:ext uri="{FF2B5EF4-FFF2-40B4-BE49-F238E27FC236}">
                <a16:creationId xmlns:a16="http://schemas.microsoft.com/office/drawing/2014/main" id="{82737F52-F382-044E-903E-B81CF2606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9" name="Line 58">
            <a:extLst>
              <a:ext uri="{FF2B5EF4-FFF2-40B4-BE49-F238E27FC236}">
                <a16:creationId xmlns:a16="http://schemas.microsoft.com/office/drawing/2014/main" id="{B95A9643-04F9-F343-84F4-84865663F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0" name="Line 59">
            <a:extLst>
              <a:ext uri="{FF2B5EF4-FFF2-40B4-BE49-F238E27FC236}">
                <a16:creationId xmlns:a16="http://schemas.microsoft.com/office/drawing/2014/main" id="{3F7C96C7-0640-2147-8930-6E3F78AD3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1" name="Line 60">
            <a:extLst>
              <a:ext uri="{FF2B5EF4-FFF2-40B4-BE49-F238E27FC236}">
                <a16:creationId xmlns:a16="http://schemas.microsoft.com/office/drawing/2014/main" id="{6A33EC7E-844D-6B40-8500-00421F6DA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2" name="Line 61">
            <a:extLst>
              <a:ext uri="{FF2B5EF4-FFF2-40B4-BE49-F238E27FC236}">
                <a16:creationId xmlns:a16="http://schemas.microsoft.com/office/drawing/2014/main" id="{882F3FA5-7F2A-8C41-BC44-9FBC6FC09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3" name="Line 62">
            <a:extLst>
              <a:ext uri="{FF2B5EF4-FFF2-40B4-BE49-F238E27FC236}">
                <a16:creationId xmlns:a16="http://schemas.microsoft.com/office/drawing/2014/main" id="{7AD24F03-AF54-AE42-8E9D-E91FBF38D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4" name="Line 63">
            <a:extLst>
              <a:ext uri="{FF2B5EF4-FFF2-40B4-BE49-F238E27FC236}">
                <a16:creationId xmlns:a16="http://schemas.microsoft.com/office/drawing/2014/main" id="{851A3B84-5F01-4A46-9946-17C82BA0B3A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5" name="Line 64">
            <a:extLst>
              <a:ext uri="{FF2B5EF4-FFF2-40B4-BE49-F238E27FC236}">
                <a16:creationId xmlns:a16="http://schemas.microsoft.com/office/drawing/2014/main" id="{220B46E6-D310-F84E-9D8C-5B4A5D31FC5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6" name="Line 65">
            <a:extLst>
              <a:ext uri="{FF2B5EF4-FFF2-40B4-BE49-F238E27FC236}">
                <a16:creationId xmlns:a16="http://schemas.microsoft.com/office/drawing/2014/main" id="{4FDA7FC2-9DC7-4944-81B9-C3E1D667DD5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7" name="Line 66">
            <a:extLst>
              <a:ext uri="{FF2B5EF4-FFF2-40B4-BE49-F238E27FC236}">
                <a16:creationId xmlns:a16="http://schemas.microsoft.com/office/drawing/2014/main" id="{C8D91BEC-E3C4-5540-A557-637B2147059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8" name="Line 67">
            <a:extLst>
              <a:ext uri="{FF2B5EF4-FFF2-40B4-BE49-F238E27FC236}">
                <a16:creationId xmlns:a16="http://schemas.microsoft.com/office/drawing/2014/main" id="{790E3405-91E7-DA4A-A75C-FB0D271CE44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9" name="Line 68">
            <a:extLst>
              <a:ext uri="{FF2B5EF4-FFF2-40B4-BE49-F238E27FC236}">
                <a16:creationId xmlns:a16="http://schemas.microsoft.com/office/drawing/2014/main" id="{CDDA2C0D-8B3C-A444-B041-BBB8089E98B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0" name="Line 69">
            <a:extLst>
              <a:ext uri="{FF2B5EF4-FFF2-40B4-BE49-F238E27FC236}">
                <a16:creationId xmlns:a16="http://schemas.microsoft.com/office/drawing/2014/main" id="{3400D512-839B-6647-AB13-DE40918B29F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1" name="Line 70">
            <a:extLst>
              <a:ext uri="{FF2B5EF4-FFF2-40B4-BE49-F238E27FC236}">
                <a16:creationId xmlns:a16="http://schemas.microsoft.com/office/drawing/2014/main" id="{4B29F31D-10BC-C54C-9F14-FF207623D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2" name="Line 71">
            <a:extLst>
              <a:ext uri="{FF2B5EF4-FFF2-40B4-BE49-F238E27FC236}">
                <a16:creationId xmlns:a16="http://schemas.microsoft.com/office/drawing/2014/main" id="{7F708C2C-03C2-4E40-8DE1-6E292333E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3" name="Line 72">
            <a:extLst>
              <a:ext uri="{FF2B5EF4-FFF2-40B4-BE49-F238E27FC236}">
                <a16:creationId xmlns:a16="http://schemas.microsoft.com/office/drawing/2014/main" id="{B91F0D16-4CCE-1543-8045-C7537C483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4" name="Line 73">
            <a:extLst>
              <a:ext uri="{FF2B5EF4-FFF2-40B4-BE49-F238E27FC236}">
                <a16:creationId xmlns:a16="http://schemas.microsoft.com/office/drawing/2014/main" id="{2B81CCBD-1A3E-5546-82E7-0BA660E78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5" name="Line 74">
            <a:extLst>
              <a:ext uri="{FF2B5EF4-FFF2-40B4-BE49-F238E27FC236}">
                <a16:creationId xmlns:a16="http://schemas.microsoft.com/office/drawing/2014/main" id="{DAAEA51A-A922-274A-AF17-E4A086DD6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6" name="Line 75">
            <a:extLst>
              <a:ext uri="{FF2B5EF4-FFF2-40B4-BE49-F238E27FC236}">
                <a16:creationId xmlns:a16="http://schemas.microsoft.com/office/drawing/2014/main" id="{A57595EC-11CE-7641-B645-3DA8E6035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7" name="Line 76">
            <a:extLst>
              <a:ext uri="{FF2B5EF4-FFF2-40B4-BE49-F238E27FC236}">
                <a16:creationId xmlns:a16="http://schemas.microsoft.com/office/drawing/2014/main" id="{8F34E0A8-B267-8147-BD37-81BD3DDD5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8" name="Line 77">
            <a:extLst>
              <a:ext uri="{FF2B5EF4-FFF2-40B4-BE49-F238E27FC236}">
                <a16:creationId xmlns:a16="http://schemas.microsoft.com/office/drawing/2014/main" id="{AE2B052E-95C5-394F-8055-D9D95853E1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9" name="Line 78">
            <a:extLst>
              <a:ext uri="{FF2B5EF4-FFF2-40B4-BE49-F238E27FC236}">
                <a16:creationId xmlns:a16="http://schemas.microsoft.com/office/drawing/2014/main" id="{12FB32DD-E0F8-E645-96BA-FEE5B5C7D53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0" name="Line 79">
            <a:extLst>
              <a:ext uri="{FF2B5EF4-FFF2-40B4-BE49-F238E27FC236}">
                <a16:creationId xmlns:a16="http://schemas.microsoft.com/office/drawing/2014/main" id="{BDA49940-B0A1-544E-A5DF-D7E5383373D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1" name="Line 80">
            <a:extLst>
              <a:ext uri="{FF2B5EF4-FFF2-40B4-BE49-F238E27FC236}">
                <a16:creationId xmlns:a16="http://schemas.microsoft.com/office/drawing/2014/main" id="{84B69BD1-DC43-CC46-975D-0C404ECF823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2" name="Line 81">
            <a:extLst>
              <a:ext uri="{FF2B5EF4-FFF2-40B4-BE49-F238E27FC236}">
                <a16:creationId xmlns:a16="http://schemas.microsoft.com/office/drawing/2014/main" id="{565ECC44-A535-F244-9335-8FE7C988AB2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3" name="Line 82">
            <a:extLst>
              <a:ext uri="{FF2B5EF4-FFF2-40B4-BE49-F238E27FC236}">
                <a16:creationId xmlns:a16="http://schemas.microsoft.com/office/drawing/2014/main" id="{FAB190A5-9649-304A-A512-50A409B6FE6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4" name="Line 83">
            <a:extLst>
              <a:ext uri="{FF2B5EF4-FFF2-40B4-BE49-F238E27FC236}">
                <a16:creationId xmlns:a16="http://schemas.microsoft.com/office/drawing/2014/main" id="{063B13ED-D0C5-B946-BB78-0619E00260D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5" name="Line 84">
            <a:extLst>
              <a:ext uri="{FF2B5EF4-FFF2-40B4-BE49-F238E27FC236}">
                <a16:creationId xmlns:a16="http://schemas.microsoft.com/office/drawing/2014/main" id="{F4EA918E-AE48-9D4E-AF55-EA9E9909417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6" name="Line 85">
            <a:extLst>
              <a:ext uri="{FF2B5EF4-FFF2-40B4-BE49-F238E27FC236}">
                <a16:creationId xmlns:a16="http://schemas.microsoft.com/office/drawing/2014/main" id="{F25A5788-1120-0C4F-89AC-AC87BCC89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7" name="Line 86">
            <a:extLst>
              <a:ext uri="{FF2B5EF4-FFF2-40B4-BE49-F238E27FC236}">
                <a16:creationId xmlns:a16="http://schemas.microsoft.com/office/drawing/2014/main" id="{C2FA04FE-0B83-F041-B1F0-CE4962581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8" name="Line 87">
            <a:extLst>
              <a:ext uri="{FF2B5EF4-FFF2-40B4-BE49-F238E27FC236}">
                <a16:creationId xmlns:a16="http://schemas.microsoft.com/office/drawing/2014/main" id="{8F7D598D-BDAF-6941-878B-07BCF204C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9" name="Line 88">
            <a:extLst>
              <a:ext uri="{FF2B5EF4-FFF2-40B4-BE49-F238E27FC236}">
                <a16:creationId xmlns:a16="http://schemas.microsoft.com/office/drawing/2014/main" id="{D3CC7C4A-15EE-8B44-864C-A53668F5C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0" name="Line 89">
            <a:extLst>
              <a:ext uri="{FF2B5EF4-FFF2-40B4-BE49-F238E27FC236}">
                <a16:creationId xmlns:a16="http://schemas.microsoft.com/office/drawing/2014/main" id="{10593060-AE99-2449-ABFC-59060B444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1" name="Line 90">
            <a:extLst>
              <a:ext uri="{FF2B5EF4-FFF2-40B4-BE49-F238E27FC236}">
                <a16:creationId xmlns:a16="http://schemas.microsoft.com/office/drawing/2014/main" id="{5B2A5823-FE3C-7144-A3CE-32419A9E3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2" name="Line 91">
            <a:extLst>
              <a:ext uri="{FF2B5EF4-FFF2-40B4-BE49-F238E27FC236}">
                <a16:creationId xmlns:a16="http://schemas.microsoft.com/office/drawing/2014/main" id="{6552E0EA-E849-474B-88AF-D6130E21C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3" name="Line 92">
            <a:extLst>
              <a:ext uri="{FF2B5EF4-FFF2-40B4-BE49-F238E27FC236}">
                <a16:creationId xmlns:a16="http://schemas.microsoft.com/office/drawing/2014/main" id="{E9B0C038-030E-4549-9849-C4030D45D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4" name="Line 93">
            <a:extLst>
              <a:ext uri="{FF2B5EF4-FFF2-40B4-BE49-F238E27FC236}">
                <a16:creationId xmlns:a16="http://schemas.microsoft.com/office/drawing/2014/main" id="{DEB98BFF-1A8E-204E-BC7F-14874181A8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5" name="Line 94">
            <a:extLst>
              <a:ext uri="{FF2B5EF4-FFF2-40B4-BE49-F238E27FC236}">
                <a16:creationId xmlns:a16="http://schemas.microsoft.com/office/drawing/2014/main" id="{3AD1094E-ED80-7E49-AEB2-FF9D4584E2D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6" name="Line 95">
            <a:extLst>
              <a:ext uri="{FF2B5EF4-FFF2-40B4-BE49-F238E27FC236}">
                <a16:creationId xmlns:a16="http://schemas.microsoft.com/office/drawing/2014/main" id="{700CBD0B-4E37-AF4F-8705-DF28F91A1D4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7" name="Line 96">
            <a:extLst>
              <a:ext uri="{FF2B5EF4-FFF2-40B4-BE49-F238E27FC236}">
                <a16:creationId xmlns:a16="http://schemas.microsoft.com/office/drawing/2014/main" id="{AD68951A-C85F-1C4E-A029-C973F8E6B8E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8" name="Line 97">
            <a:extLst>
              <a:ext uri="{FF2B5EF4-FFF2-40B4-BE49-F238E27FC236}">
                <a16:creationId xmlns:a16="http://schemas.microsoft.com/office/drawing/2014/main" id="{BCB71D52-D240-5747-8627-41A2613B908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9" name="Line 98">
            <a:extLst>
              <a:ext uri="{FF2B5EF4-FFF2-40B4-BE49-F238E27FC236}">
                <a16:creationId xmlns:a16="http://schemas.microsoft.com/office/drawing/2014/main" id="{88CA79EE-E231-834B-A18D-49F5484E6AA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0" name="Line 99">
            <a:extLst>
              <a:ext uri="{FF2B5EF4-FFF2-40B4-BE49-F238E27FC236}">
                <a16:creationId xmlns:a16="http://schemas.microsoft.com/office/drawing/2014/main" id="{0C189F9E-B479-0A4A-BE02-3EFCBC4B6A3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1" name="Line 100">
            <a:extLst>
              <a:ext uri="{FF2B5EF4-FFF2-40B4-BE49-F238E27FC236}">
                <a16:creationId xmlns:a16="http://schemas.microsoft.com/office/drawing/2014/main" id="{D4977E2A-2406-144D-AA3B-B7958161D5D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2" name="Line 101">
            <a:extLst>
              <a:ext uri="{FF2B5EF4-FFF2-40B4-BE49-F238E27FC236}">
                <a16:creationId xmlns:a16="http://schemas.microsoft.com/office/drawing/2014/main" id="{C6EB5280-B4FD-184E-AB89-BD4A89E238E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3" name="Line 102">
            <a:extLst>
              <a:ext uri="{FF2B5EF4-FFF2-40B4-BE49-F238E27FC236}">
                <a16:creationId xmlns:a16="http://schemas.microsoft.com/office/drawing/2014/main" id="{6EFF10CE-6465-A543-9F39-2D649B1D6F5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4" name="Line 103">
            <a:extLst>
              <a:ext uri="{FF2B5EF4-FFF2-40B4-BE49-F238E27FC236}">
                <a16:creationId xmlns:a16="http://schemas.microsoft.com/office/drawing/2014/main" id="{0E310B10-4671-D649-B88F-91E76DC8012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5" name="Line 104">
            <a:extLst>
              <a:ext uri="{FF2B5EF4-FFF2-40B4-BE49-F238E27FC236}">
                <a16:creationId xmlns:a16="http://schemas.microsoft.com/office/drawing/2014/main" id="{2AD977D7-6DD8-5E40-8503-A6E7FB8787D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6" name="Line 105">
            <a:extLst>
              <a:ext uri="{FF2B5EF4-FFF2-40B4-BE49-F238E27FC236}">
                <a16:creationId xmlns:a16="http://schemas.microsoft.com/office/drawing/2014/main" id="{6F073FC3-AF00-5A4B-922C-C06C151D640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7" name="Line 106">
            <a:extLst>
              <a:ext uri="{FF2B5EF4-FFF2-40B4-BE49-F238E27FC236}">
                <a16:creationId xmlns:a16="http://schemas.microsoft.com/office/drawing/2014/main" id="{987DE00B-1EBB-F448-B504-C2FA3D893D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8" name="Line 107">
            <a:extLst>
              <a:ext uri="{FF2B5EF4-FFF2-40B4-BE49-F238E27FC236}">
                <a16:creationId xmlns:a16="http://schemas.microsoft.com/office/drawing/2014/main" id="{320D3AAD-1A86-CF44-BBD8-731CB214C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9" name="Line 108">
            <a:extLst>
              <a:ext uri="{FF2B5EF4-FFF2-40B4-BE49-F238E27FC236}">
                <a16:creationId xmlns:a16="http://schemas.microsoft.com/office/drawing/2014/main" id="{51ACD261-82C5-764B-BB80-AA312EF42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0" name="Line 109">
            <a:extLst>
              <a:ext uri="{FF2B5EF4-FFF2-40B4-BE49-F238E27FC236}">
                <a16:creationId xmlns:a16="http://schemas.microsoft.com/office/drawing/2014/main" id="{52261E10-50AB-634F-9D45-A1D87CEA4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1" name="Line 110">
            <a:extLst>
              <a:ext uri="{FF2B5EF4-FFF2-40B4-BE49-F238E27FC236}">
                <a16:creationId xmlns:a16="http://schemas.microsoft.com/office/drawing/2014/main" id="{82405735-C478-6F4C-9611-5965CE1F2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2" name="Line 111">
            <a:extLst>
              <a:ext uri="{FF2B5EF4-FFF2-40B4-BE49-F238E27FC236}">
                <a16:creationId xmlns:a16="http://schemas.microsoft.com/office/drawing/2014/main" id="{A59B31CA-7029-6D43-A9BD-7A6298581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3" name="Line 112">
            <a:extLst>
              <a:ext uri="{FF2B5EF4-FFF2-40B4-BE49-F238E27FC236}">
                <a16:creationId xmlns:a16="http://schemas.microsoft.com/office/drawing/2014/main" id="{56ED8385-299F-FB41-A93A-8899AB7FE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4" name="Line 113">
            <a:extLst>
              <a:ext uri="{FF2B5EF4-FFF2-40B4-BE49-F238E27FC236}">
                <a16:creationId xmlns:a16="http://schemas.microsoft.com/office/drawing/2014/main" id="{7A69853C-059A-2D45-9405-9E2E5A9D8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5" name="Line 114">
            <a:extLst>
              <a:ext uri="{FF2B5EF4-FFF2-40B4-BE49-F238E27FC236}">
                <a16:creationId xmlns:a16="http://schemas.microsoft.com/office/drawing/2014/main" id="{E8E83F4F-E7DA-2B4D-B2BD-57CA25212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6" name="Line 115">
            <a:extLst>
              <a:ext uri="{FF2B5EF4-FFF2-40B4-BE49-F238E27FC236}">
                <a16:creationId xmlns:a16="http://schemas.microsoft.com/office/drawing/2014/main" id="{A2A1B5F1-B1E5-DB42-A45A-9B9DBDFA1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7085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7" name="Line 116">
            <a:extLst>
              <a:ext uri="{FF2B5EF4-FFF2-40B4-BE49-F238E27FC236}">
                <a16:creationId xmlns:a16="http://schemas.microsoft.com/office/drawing/2014/main" id="{9469597D-3F07-354C-A10D-EFF544B1E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751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8" name="Line 117">
            <a:extLst>
              <a:ext uri="{FF2B5EF4-FFF2-40B4-BE49-F238E27FC236}">
                <a16:creationId xmlns:a16="http://schemas.microsoft.com/office/drawing/2014/main" id="{DF7DADAF-2876-E146-BCE6-304BF05ACE8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9" name="Line 118">
            <a:extLst>
              <a:ext uri="{FF2B5EF4-FFF2-40B4-BE49-F238E27FC236}">
                <a16:creationId xmlns:a16="http://schemas.microsoft.com/office/drawing/2014/main" id="{5A3B6377-FABF-9548-8D6E-37EC55DCF88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0" name="Line 119">
            <a:extLst>
              <a:ext uri="{FF2B5EF4-FFF2-40B4-BE49-F238E27FC236}">
                <a16:creationId xmlns:a16="http://schemas.microsoft.com/office/drawing/2014/main" id="{13EB96EB-E778-8C46-BA4F-F39F61818AF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1" name="Line 120">
            <a:extLst>
              <a:ext uri="{FF2B5EF4-FFF2-40B4-BE49-F238E27FC236}">
                <a16:creationId xmlns:a16="http://schemas.microsoft.com/office/drawing/2014/main" id="{DA1C6B50-688B-2F42-B80A-41C3350AB4E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2" name="Line 121">
            <a:extLst>
              <a:ext uri="{FF2B5EF4-FFF2-40B4-BE49-F238E27FC236}">
                <a16:creationId xmlns:a16="http://schemas.microsoft.com/office/drawing/2014/main" id="{DB80A60F-33CD-7E4D-9A10-9894D01FF33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3" name="Line 122">
            <a:extLst>
              <a:ext uri="{FF2B5EF4-FFF2-40B4-BE49-F238E27FC236}">
                <a16:creationId xmlns:a16="http://schemas.microsoft.com/office/drawing/2014/main" id="{EBD410D1-247D-1547-BF1C-274B19ACD3F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4" name="Line 123">
            <a:extLst>
              <a:ext uri="{FF2B5EF4-FFF2-40B4-BE49-F238E27FC236}">
                <a16:creationId xmlns:a16="http://schemas.microsoft.com/office/drawing/2014/main" id="{B6BAC689-39AD-5A48-8051-984491F1AE4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5" name="Line 124">
            <a:extLst>
              <a:ext uri="{FF2B5EF4-FFF2-40B4-BE49-F238E27FC236}">
                <a16:creationId xmlns:a16="http://schemas.microsoft.com/office/drawing/2014/main" id="{7709B0DA-7291-244E-A808-4A5A33E95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6" name="Line 125">
            <a:extLst>
              <a:ext uri="{FF2B5EF4-FFF2-40B4-BE49-F238E27FC236}">
                <a16:creationId xmlns:a16="http://schemas.microsoft.com/office/drawing/2014/main" id="{EAEEEE06-6BD5-5F48-82F2-A87AFFCBD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7" name="Line 126">
            <a:extLst>
              <a:ext uri="{FF2B5EF4-FFF2-40B4-BE49-F238E27FC236}">
                <a16:creationId xmlns:a16="http://schemas.microsoft.com/office/drawing/2014/main" id="{309C223F-33AF-094F-8FA9-DB9F6CEFA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8" name="Line 127">
            <a:extLst>
              <a:ext uri="{FF2B5EF4-FFF2-40B4-BE49-F238E27FC236}">
                <a16:creationId xmlns:a16="http://schemas.microsoft.com/office/drawing/2014/main" id="{AC1E1A92-9268-F443-B1B5-310EDFC14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9" name="Line 128">
            <a:extLst>
              <a:ext uri="{FF2B5EF4-FFF2-40B4-BE49-F238E27FC236}">
                <a16:creationId xmlns:a16="http://schemas.microsoft.com/office/drawing/2014/main" id="{86CA527F-6ED6-1147-A268-375E8E1E9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0" name="Line 129">
            <a:extLst>
              <a:ext uri="{FF2B5EF4-FFF2-40B4-BE49-F238E27FC236}">
                <a16:creationId xmlns:a16="http://schemas.microsoft.com/office/drawing/2014/main" id="{8AD10F6B-648E-B64D-8856-B0A50BFC2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1" name="Line 130">
            <a:extLst>
              <a:ext uri="{FF2B5EF4-FFF2-40B4-BE49-F238E27FC236}">
                <a16:creationId xmlns:a16="http://schemas.microsoft.com/office/drawing/2014/main" id="{CF8870CB-3A43-4849-A016-E0D9BEA0E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2" name="Line 131">
            <a:extLst>
              <a:ext uri="{FF2B5EF4-FFF2-40B4-BE49-F238E27FC236}">
                <a16:creationId xmlns:a16="http://schemas.microsoft.com/office/drawing/2014/main" id="{E17D4C51-C3B1-3748-9B17-339BBADCB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3" name="Line 132">
            <a:extLst>
              <a:ext uri="{FF2B5EF4-FFF2-40B4-BE49-F238E27FC236}">
                <a16:creationId xmlns:a16="http://schemas.microsoft.com/office/drawing/2014/main" id="{02B3A333-8E9E-B84D-BCCA-11A02BAA7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419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4" name="Line 133">
            <a:extLst>
              <a:ext uri="{FF2B5EF4-FFF2-40B4-BE49-F238E27FC236}">
                <a16:creationId xmlns:a16="http://schemas.microsoft.com/office/drawing/2014/main" id="{4717966E-7DBB-BA47-87AB-AFE13AEB6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1083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5" name="Line 134">
            <a:extLst>
              <a:ext uri="{FF2B5EF4-FFF2-40B4-BE49-F238E27FC236}">
                <a16:creationId xmlns:a16="http://schemas.microsoft.com/office/drawing/2014/main" id="{D0FC4BBB-DCD9-C341-B424-F35E62ED8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0415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6" name="Line 135">
            <a:extLst>
              <a:ext uri="{FF2B5EF4-FFF2-40B4-BE49-F238E27FC236}">
                <a16:creationId xmlns:a16="http://schemas.microsoft.com/office/drawing/2014/main" id="{A5176A64-9DE2-4D46-9A39-A57F80BAE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0415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7" name="Line 136">
            <a:extLst>
              <a:ext uri="{FF2B5EF4-FFF2-40B4-BE49-F238E27FC236}">
                <a16:creationId xmlns:a16="http://schemas.microsoft.com/office/drawing/2014/main" id="{86E2CDD8-F15A-7E48-B4AA-2D7135A80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7085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8" name="Line 137">
            <a:extLst>
              <a:ext uri="{FF2B5EF4-FFF2-40B4-BE49-F238E27FC236}">
                <a16:creationId xmlns:a16="http://schemas.microsoft.com/office/drawing/2014/main" id="{627684B9-6095-E94A-BAB0-EA26081B5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2419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9" name="Line 138">
            <a:extLst>
              <a:ext uri="{FF2B5EF4-FFF2-40B4-BE49-F238E27FC236}">
                <a16:creationId xmlns:a16="http://schemas.microsoft.com/office/drawing/2014/main" id="{73F64E5A-FEB7-814E-BC4E-DE3F28E6729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2840831"/>
            <a:ext cx="5334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70" name="Line 139">
            <a:extLst>
              <a:ext uri="{FF2B5EF4-FFF2-40B4-BE49-F238E27FC236}">
                <a16:creationId xmlns:a16="http://schemas.microsoft.com/office/drawing/2014/main" id="{AB9D3DDF-3C22-6949-94E6-04A55D04019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3907631"/>
            <a:ext cx="5334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71" name="Text Box 140">
            <a:extLst>
              <a:ext uri="{FF2B5EF4-FFF2-40B4-BE49-F238E27FC236}">
                <a16:creationId xmlns:a16="http://schemas.microsoft.com/office/drawing/2014/main" id="{EB5D3DB5-3883-B04E-950C-BDB78B09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304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72" name="Text Box 141">
            <a:extLst>
              <a:ext uri="{FF2B5EF4-FFF2-40B4-BE49-F238E27FC236}">
                <a16:creationId xmlns:a16="http://schemas.microsoft.com/office/drawing/2014/main" id="{52BCFF74-BF47-C54F-ADF9-311CB877D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638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1"/>
                </a:solidFill>
              </a:rPr>
              <a:t>G</a:t>
            </a:r>
          </a:p>
        </p:txBody>
      </p:sp>
      <p:sp>
        <p:nvSpPr>
          <p:cNvPr id="69773" name="Text Box 142">
            <a:extLst>
              <a:ext uri="{FF2B5EF4-FFF2-40B4-BE49-F238E27FC236}">
                <a16:creationId xmlns:a16="http://schemas.microsoft.com/office/drawing/2014/main" id="{E00C7FDF-AF44-BA4B-AF77-0A129871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972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69774" name="Text Box 143">
            <a:extLst>
              <a:ext uri="{FF2B5EF4-FFF2-40B4-BE49-F238E27FC236}">
                <a16:creationId xmlns:a16="http://schemas.microsoft.com/office/drawing/2014/main" id="{57749102-B4E3-5E42-9546-04775765F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306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775" name="Text Box 144">
            <a:extLst>
              <a:ext uri="{FF2B5EF4-FFF2-40B4-BE49-F238E27FC236}">
                <a16:creationId xmlns:a16="http://schemas.microsoft.com/office/drawing/2014/main" id="{1E8A3FAA-00B3-0743-8391-68B202EA8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799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76" name="Text Box 145">
            <a:extLst>
              <a:ext uri="{FF2B5EF4-FFF2-40B4-BE49-F238E27FC236}">
                <a16:creationId xmlns:a16="http://schemas.microsoft.com/office/drawing/2014/main" id="{5540846A-6D93-6147-B201-FF49F286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133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777" name="Text Box 146">
            <a:extLst>
              <a:ext uri="{FF2B5EF4-FFF2-40B4-BE49-F238E27FC236}">
                <a16:creationId xmlns:a16="http://schemas.microsoft.com/office/drawing/2014/main" id="{DB693B49-9C0F-CB44-BD9F-BB5FE5721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546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69778" name="Text Box 147">
            <a:extLst>
              <a:ext uri="{FF2B5EF4-FFF2-40B4-BE49-F238E27FC236}">
                <a16:creationId xmlns:a16="http://schemas.microsoft.com/office/drawing/2014/main" id="{6AE97E8E-C7A2-6A4D-BD40-782BEFB28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066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9779" name="Text Box 148">
            <a:extLst>
              <a:ext uri="{FF2B5EF4-FFF2-40B4-BE49-F238E27FC236}">
                <a16:creationId xmlns:a16="http://schemas.microsoft.com/office/drawing/2014/main" id="{BDB3DCB4-AFCF-974B-8F81-3B1A73C26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400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9780" name="Text Box 149">
            <a:extLst>
              <a:ext uri="{FF2B5EF4-FFF2-40B4-BE49-F238E27FC236}">
                <a16:creationId xmlns:a16="http://schemas.microsoft.com/office/drawing/2014/main" id="{B82BCE74-008C-A048-AB28-4D8D90D3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4734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69781" name="Text Box 150">
            <a:extLst>
              <a:ext uri="{FF2B5EF4-FFF2-40B4-BE49-F238E27FC236}">
                <a16:creationId xmlns:a16="http://schemas.microsoft.com/office/drawing/2014/main" id="{D0DE001F-A13F-0044-B47F-0762FA83D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0068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69782" name="Text Box 151">
            <a:extLst>
              <a:ext uri="{FF2B5EF4-FFF2-40B4-BE49-F238E27FC236}">
                <a16:creationId xmlns:a16="http://schemas.microsoft.com/office/drawing/2014/main" id="{DD2C0E43-4734-D046-A0EB-202B4FCA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561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69783" name="Text Box 152">
            <a:extLst>
              <a:ext uri="{FF2B5EF4-FFF2-40B4-BE49-F238E27FC236}">
                <a16:creationId xmlns:a16="http://schemas.microsoft.com/office/drawing/2014/main" id="{9AF7271F-04A8-A74F-9AA0-CD52BAA6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0895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69784" name="Text Box 153">
            <a:extLst>
              <a:ext uri="{FF2B5EF4-FFF2-40B4-BE49-F238E27FC236}">
                <a16:creationId xmlns:a16="http://schemas.microsoft.com/office/drawing/2014/main" id="{189E2E1E-147D-A149-A696-C7BA45CF2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6229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69785" name="Text Box 154">
            <a:extLst>
              <a:ext uri="{FF2B5EF4-FFF2-40B4-BE49-F238E27FC236}">
                <a16:creationId xmlns:a16="http://schemas.microsoft.com/office/drawing/2014/main" id="{7CBD059C-3505-9049-AB7B-A25609C52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192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9786" name="Text Box 155">
            <a:extLst>
              <a:ext uri="{FF2B5EF4-FFF2-40B4-BE49-F238E27FC236}">
                <a16:creationId xmlns:a16="http://schemas.microsoft.com/office/drawing/2014/main" id="{98772BA1-8C90-9F4D-A5F8-4E029F5BA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192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69787" name="Text Box 156">
            <a:extLst>
              <a:ext uri="{FF2B5EF4-FFF2-40B4-BE49-F238E27FC236}">
                <a16:creationId xmlns:a16="http://schemas.microsoft.com/office/drawing/2014/main" id="{C3B5AAB1-2F56-6241-9DFA-8DABCE13D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788" name="Text Box 157">
            <a:extLst>
              <a:ext uri="{FF2B5EF4-FFF2-40B4-BE49-F238E27FC236}">
                <a16:creationId xmlns:a16="http://schemas.microsoft.com/office/drawing/2014/main" id="{7EC03D84-7755-A84A-9130-9F5ACCFC9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89" name="Text Box 158">
            <a:extLst>
              <a:ext uri="{FF2B5EF4-FFF2-40B4-BE49-F238E27FC236}">
                <a16:creationId xmlns:a16="http://schemas.microsoft.com/office/drawing/2014/main" id="{1DE0731F-EA04-B34A-A0EE-4F40B2D48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69790" name="Text Box 159">
            <a:extLst>
              <a:ext uri="{FF2B5EF4-FFF2-40B4-BE49-F238E27FC236}">
                <a16:creationId xmlns:a16="http://schemas.microsoft.com/office/drawing/2014/main" id="{91138619-60E6-EF40-A71C-04147263B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91" name="Text Box 160">
            <a:extLst>
              <a:ext uri="{FF2B5EF4-FFF2-40B4-BE49-F238E27FC236}">
                <a16:creationId xmlns:a16="http://schemas.microsoft.com/office/drawing/2014/main" id="{8C020D86-D63F-CC4D-AF84-1A7612CB4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1"/>
                </a:solidFill>
              </a:rPr>
              <a:t>G</a:t>
            </a:r>
          </a:p>
        </p:txBody>
      </p:sp>
      <p:sp>
        <p:nvSpPr>
          <p:cNvPr id="69792" name="Text Box 161">
            <a:extLst>
              <a:ext uri="{FF2B5EF4-FFF2-40B4-BE49-F238E27FC236}">
                <a16:creationId xmlns:a16="http://schemas.microsoft.com/office/drawing/2014/main" id="{BF932202-4E84-2745-90B5-CD8E6371B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793" name="Text Box 162">
            <a:extLst>
              <a:ext uri="{FF2B5EF4-FFF2-40B4-BE49-F238E27FC236}">
                <a16:creationId xmlns:a16="http://schemas.microsoft.com/office/drawing/2014/main" id="{E35B385F-43C3-1646-AF68-D4BCD77D0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94" name="Text Box 163">
            <a:extLst>
              <a:ext uri="{FF2B5EF4-FFF2-40B4-BE49-F238E27FC236}">
                <a16:creationId xmlns:a16="http://schemas.microsoft.com/office/drawing/2014/main" id="{B3702C3D-64F9-464D-9ED5-77FAFF318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69795" name="Text Box 164">
            <a:extLst>
              <a:ext uri="{FF2B5EF4-FFF2-40B4-BE49-F238E27FC236}">
                <a16:creationId xmlns:a16="http://schemas.microsoft.com/office/drawing/2014/main" id="{B6C2BF6C-05A3-AA4E-B762-E69B28DDF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9796" name="Text Box 165">
            <a:extLst>
              <a:ext uri="{FF2B5EF4-FFF2-40B4-BE49-F238E27FC236}">
                <a16:creationId xmlns:a16="http://schemas.microsoft.com/office/drawing/2014/main" id="{E816C7D9-A532-6E49-9D6D-BC69297AB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9797" name="Text Box 166">
            <a:extLst>
              <a:ext uri="{FF2B5EF4-FFF2-40B4-BE49-F238E27FC236}">
                <a16:creationId xmlns:a16="http://schemas.microsoft.com/office/drawing/2014/main" id="{3256858D-7CE0-F343-8111-FE0573A3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9798" name="Text Box 167">
            <a:extLst>
              <a:ext uri="{FF2B5EF4-FFF2-40B4-BE49-F238E27FC236}">
                <a16:creationId xmlns:a16="http://schemas.microsoft.com/office/drawing/2014/main" id="{280D6B5E-76C1-154B-8312-B3DA5BDB8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69799" name="Text Box 168">
            <a:extLst>
              <a:ext uri="{FF2B5EF4-FFF2-40B4-BE49-F238E27FC236}">
                <a16:creationId xmlns:a16="http://schemas.microsoft.com/office/drawing/2014/main" id="{2F833C52-DCFE-004C-B2E3-8222C278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69800" name="Text Box 169">
            <a:extLst>
              <a:ext uri="{FF2B5EF4-FFF2-40B4-BE49-F238E27FC236}">
                <a16:creationId xmlns:a16="http://schemas.microsoft.com/office/drawing/2014/main" id="{55572A3D-5EAB-DC48-AF02-5B2FA1190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69801" name="Text Box 170">
            <a:extLst>
              <a:ext uri="{FF2B5EF4-FFF2-40B4-BE49-F238E27FC236}">
                <a16:creationId xmlns:a16="http://schemas.microsoft.com/office/drawing/2014/main" id="{1B206B08-650A-7449-A471-FCC1208C2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69802" name="Text Box 171">
            <a:extLst>
              <a:ext uri="{FF2B5EF4-FFF2-40B4-BE49-F238E27FC236}">
                <a16:creationId xmlns:a16="http://schemas.microsoft.com/office/drawing/2014/main" id="{13BE123B-6097-3A46-A6CB-224C494EA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69803" name="Text Box 172">
            <a:extLst>
              <a:ext uri="{FF2B5EF4-FFF2-40B4-BE49-F238E27FC236}">
                <a16:creationId xmlns:a16="http://schemas.microsoft.com/office/drawing/2014/main" id="{3B281A07-C2CD-654B-BA9F-090A41F8A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69804" name="Text Box 173">
            <a:extLst>
              <a:ext uri="{FF2B5EF4-FFF2-40B4-BE49-F238E27FC236}">
                <a16:creationId xmlns:a16="http://schemas.microsoft.com/office/drawing/2014/main" id="{200B4E6E-75BC-994E-833E-FA0480C65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4319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j</a:t>
            </a:r>
          </a:p>
        </p:txBody>
      </p:sp>
      <p:sp>
        <p:nvSpPr>
          <p:cNvPr id="69805" name="Line 174">
            <a:extLst>
              <a:ext uri="{FF2B5EF4-FFF2-40B4-BE49-F238E27FC236}">
                <a16:creationId xmlns:a16="http://schemas.microsoft.com/office/drawing/2014/main" id="{255F3B8C-8036-DE46-9899-EC1B27DA7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90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06" name="Line 175">
            <a:extLst>
              <a:ext uri="{FF2B5EF4-FFF2-40B4-BE49-F238E27FC236}">
                <a16:creationId xmlns:a16="http://schemas.microsoft.com/office/drawing/2014/main" id="{8B4D5F88-9060-3E4E-BA68-A4D9096DA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057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07" name="Line 176">
            <a:extLst>
              <a:ext uri="{FF2B5EF4-FFF2-40B4-BE49-F238E27FC236}">
                <a16:creationId xmlns:a16="http://schemas.microsoft.com/office/drawing/2014/main" id="{A06376A0-B723-764C-B5FC-AF04AEAA6E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057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08" name="Line 177">
            <a:extLst>
              <a:ext uri="{FF2B5EF4-FFF2-40B4-BE49-F238E27FC236}">
                <a16:creationId xmlns:a16="http://schemas.microsoft.com/office/drawing/2014/main" id="{542D4804-CCA5-B54A-BF76-1DE69FA1A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657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09" name="Line 178">
            <a:extLst>
              <a:ext uri="{FF2B5EF4-FFF2-40B4-BE49-F238E27FC236}">
                <a16:creationId xmlns:a16="http://schemas.microsoft.com/office/drawing/2014/main" id="{1C7BF71A-8427-F441-AA07-48295330E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657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0" name="Line 179">
            <a:extLst>
              <a:ext uri="{FF2B5EF4-FFF2-40B4-BE49-F238E27FC236}">
                <a16:creationId xmlns:a16="http://schemas.microsoft.com/office/drawing/2014/main" id="{40C7A474-007F-404A-A6D3-F08564C20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91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1" name="Line 180">
            <a:extLst>
              <a:ext uri="{FF2B5EF4-FFF2-40B4-BE49-F238E27FC236}">
                <a16:creationId xmlns:a16="http://schemas.microsoft.com/office/drawing/2014/main" id="{C90EBA02-E592-4F41-A061-6DD4B3F32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91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2" name="Line 181">
            <a:extLst>
              <a:ext uri="{FF2B5EF4-FFF2-40B4-BE49-F238E27FC236}">
                <a16:creationId xmlns:a16="http://schemas.microsoft.com/office/drawing/2014/main" id="{D9444682-2CC7-514C-AFFC-AA9D4A15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724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3" name="Line 182">
            <a:extLst>
              <a:ext uri="{FF2B5EF4-FFF2-40B4-BE49-F238E27FC236}">
                <a16:creationId xmlns:a16="http://schemas.microsoft.com/office/drawing/2014/main" id="{05333D17-3974-E24B-83B2-7C74264B8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57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4" name="Line 183">
            <a:extLst>
              <a:ext uri="{FF2B5EF4-FFF2-40B4-BE49-F238E27FC236}">
                <a16:creationId xmlns:a16="http://schemas.microsoft.com/office/drawing/2014/main" id="{B77AE1D3-DD2A-3048-8AD7-EA5E713A9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5" name="Text Box 184">
            <a:extLst>
              <a:ext uri="{FF2B5EF4-FFF2-40B4-BE49-F238E27FC236}">
                <a16:creationId xmlns:a16="http://schemas.microsoft.com/office/drawing/2014/main" id="{F706377F-1EDD-134A-ADA7-143018B71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752600"/>
            <a:ext cx="22098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/>
              <a:t>Every path is a common subsequence.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i="1"/>
              <a:t>Every diagonal edge adds an extra element to common subsequence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/>
              <a:t>LCS Problem:</a:t>
            </a:r>
            <a:r>
              <a:rPr lang="en-US" altLang="en-US" sz="2000" i="1"/>
              <a:t> Find a path with maximum number of diagonal edges</a:t>
            </a:r>
          </a:p>
        </p:txBody>
      </p:sp>
      <p:grpSp>
        <p:nvGrpSpPr>
          <p:cNvPr id="69816" name="Group 3">
            <a:extLst>
              <a:ext uri="{FF2B5EF4-FFF2-40B4-BE49-F238E27FC236}">
                <a16:creationId xmlns:a16="http://schemas.microsoft.com/office/drawing/2014/main" id="{7C2AD1C3-D6C6-0F4C-8D63-E80E3D786BB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9817" name="Group 4">
              <a:extLst>
                <a:ext uri="{FF2B5EF4-FFF2-40B4-BE49-F238E27FC236}">
                  <a16:creationId xmlns:a16="http://schemas.microsoft.com/office/drawing/2014/main" id="{E1EA1DE0-7C63-A843-9BC1-5B43D52F33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5" cy="96"/>
              <a:chOff x="48" y="336"/>
              <a:chExt cx="6192" cy="48"/>
            </a:xfrm>
          </p:grpSpPr>
          <p:sp>
            <p:nvSpPr>
              <p:cNvPr id="69829" name="Rectangle 5">
                <a:extLst>
                  <a:ext uri="{FF2B5EF4-FFF2-40B4-BE49-F238E27FC236}">
                    <a16:creationId xmlns:a16="http://schemas.microsoft.com/office/drawing/2014/main" id="{E5A401D5-7A19-DB4E-9E5A-3F59B2292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0" name="Rectangle 6">
                <a:extLst>
                  <a:ext uri="{FF2B5EF4-FFF2-40B4-BE49-F238E27FC236}">
                    <a16:creationId xmlns:a16="http://schemas.microsoft.com/office/drawing/2014/main" id="{EAF6EBB1-D673-DA45-A5FC-080663A77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1" name="Rectangle 7">
                <a:extLst>
                  <a:ext uri="{FF2B5EF4-FFF2-40B4-BE49-F238E27FC236}">
                    <a16:creationId xmlns:a16="http://schemas.microsoft.com/office/drawing/2014/main" id="{A7F50E2F-A523-3C40-95F2-CE1AD655A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2" name="Rectangle 8">
                <a:extLst>
                  <a:ext uri="{FF2B5EF4-FFF2-40B4-BE49-F238E27FC236}">
                    <a16:creationId xmlns:a16="http://schemas.microsoft.com/office/drawing/2014/main" id="{3E09CF4A-FA8C-7E41-81EA-4D5E518E6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3" name="Rectangle 9">
                <a:extLst>
                  <a:ext uri="{FF2B5EF4-FFF2-40B4-BE49-F238E27FC236}">
                    <a16:creationId xmlns:a16="http://schemas.microsoft.com/office/drawing/2014/main" id="{CE87C66F-172E-534F-9220-9F8C1095A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4" name="Rectangle 10">
                <a:extLst>
                  <a:ext uri="{FF2B5EF4-FFF2-40B4-BE49-F238E27FC236}">
                    <a16:creationId xmlns:a16="http://schemas.microsoft.com/office/drawing/2014/main" id="{400945D2-D313-0842-8278-9D21CB66A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5" name="Rectangle 11">
                <a:extLst>
                  <a:ext uri="{FF2B5EF4-FFF2-40B4-BE49-F238E27FC236}">
                    <a16:creationId xmlns:a16="http://schemas.microsoft.com/office/drawing/2014/main" id="{F76A9091-EF62-1941-9AB5-90F8E2BF7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6" name="Rectangle 12">
                <a:extLst>
                  <a:ext uri="{FF2B5EF4-FFF2-40B4-BE49-F238E27FC236}">
                    <a16:creationId xmlns:a16="http://schemas.microsoft.com/office/drawing/2014/main" id="{06A7726E-3EBA-B541-B2CF-AAE9948BB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7" name="Rectangle 13">
                <a:extLst>
                  <a:ext uri="{FF2B5EF4-FFF2-40B4-BE49-F238E27FC236}">
                    <a16:creationId xmlns:a16="http://schemas.microsoft.com/office/drawing/2014/main" id="{66E53C48-0022-ED4E-A279-D971EB583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8" name="Rectangle 14">
                <a:extLst>
                  <a:ext uri="{FF2B5EF4-FFF2-40B4-BE49-F238E27FC236}">
                    <a16:creationId xmlns:a16="http://schemas.microsoft.com/office/drawing/2014/main" id="{C5044334-D776-D349-A180-01B08EDFC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9818" name="Group 15">
              <a:extLst>
                <a:ext uri="{FF2B5EF4-FFF2-40B4-BE49-F238E27FC236}">
                  <a16:creationId xmlns:a16="http://schemas.microsoft.com/office/drawing/2014/main" id="{70E01329-97F5-8D49-9123-CE15020BC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5" cy="96"/>
              <a:chOff x="48" y="336"/>
              <a:chExt cx="6192" cy="48"/>
            </a:xfrm>
          </p:grpSpPr>
          <p:sp>
            <p:nvSpPr>
              <p:cNvPr id="69819" name="Rectangle 16">
                <a:extLst>
                  <a:ext uri="{FF2B5EF4-FFF2-40B4-BE49-F238E27FC236}">
                    <a16:creationId xmlns:a16="http://schemas.microsoft.com/office/drawing/2014/main" id="{188F0B7E-C47F-3649-A13B-B7CE07822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0" name="Rectangle 17">
                <a:extLst>
                  <a:ext uri="{FF2B5EF4-FFF2-40B4-BE49-F238E27FC236}">
                    <a16:creationId xmlns:a16="http://schemas.microsoft.com/office/drawing/2014/main" id="{C3B6A95D-FB6C-A041-B307-1B5D75BDA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1" name="Rectangle 18">
                <a:extLst>
                  <a:ext uri="{FF2B5EF4-FFF2-40B4-BE49-F238E27FC236}">
                    <a16:creationId xmlns:a16="http://schemas.microsoft.com/office/drawing/2014/main" id="{B87864AD-663D-3742-9D74-237466042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2" name="Rectangle 19">
                <a:extLst>
                  <a:ext uri="{FF2B5EF4-FFF2-40B4-BE49-F238E27FC236}">
                    <a16:creationId xmlns:a16="http://schemas.microsoft.com/office/drawing/2014/main" id="{B2101DAC-CC40-9A49-BFE8-283C6275C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3" name="Rectangle 20">
                <a:extLst>
                  <a:ext uri="{FF2B5EF4-FFF2-40B4-BE49-F238E27FC236}">
                    <a16:creationId xmlns:a16="http://schemas.microsoft.com/office/drawing/2014/main" id="{29A66B48-3EBD-FD46-979F-2D89B4DA4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4" name="Rectangle 21">
                <a:extLst>
                  <a:ext uri="{FF2B5EF4-FFF2-40B4-BE49-F238E27FC236}">
                    <a16:creationId xmlns:a16="http://schemas.microsoft.com/office/drawing/2014/main" id="{F2122042-9952-4C44-9F12-0828C333B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5" name="Rectangle 22">
                <a:extLst>
                  <a:ext uri="{FF2B5EF4-FFF2-40B4-BE49-F238E27FC236}">
                    <a16:creationId xmlns:a16="http://schemas.microsoft.com/office/drawing/2014/main" id="{92B0D5A9-1907-C940-8385-AEE03E1C4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6" name="Rectangle 23">
                <a:extLst>
                  <a:ext uri="{FF2B5EF4-FFF2-40B4-BE49-F238E27FC236}">
                    <a16:creationId xmlns:a16="http://schemas.microsoft.com/office/drawing/2014/main" id="{F05389AF-D634-1845-B6C4-012FD6130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7" name="Rectangle 24">
                <a:extLst>
                  <a:ext uri="{FF2B5EF4-FFF2-40B4-BE49-F238E27FC236}">
                    <a16:creationId xmlns:a16="http://schemas.microsoft.com/office/drawing/2014/main" id="{6229B759-FEE2-CF43-B1F9-C7250E101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8" name="Rectangle 25">
                <a:extLst>
                  <a:ext uri="{FF2B5EF4-FFF2-40B4-BE49-F238E27FC236}">
                    <a16:creationId xmlns:a16="http://schemas.microsoft.com/office/drawing/2014/main" id="{FA9322B8-5A44-ED40-8A88-BA4D6C943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6B0E629-2BA0-B749-BF11-57F932781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780"/>
            <a:ext cx="9144000" cy="503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571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>
            <a:extLst>
              <a:ext uri="{FF2B5EF4-FFF2-40B4-BE49-F238E27FC236}">
                <a16:creationId xmlns:a16="http://schemas.microsoft.com/office/drawing/2014/main" id="{A968A06E-81E6-9946-860F-4919A93AD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04800"/>
            <a:ext cx="8856662" cy="6242050"/>
          </a:xfrm>
          <a:prstGeom prst="rect">
            <a:avLst/>
          </a:prstGeom>
          <a:solidFill>
            <a:srgbClr val="F8F8F8">
              <a:alpha val="8117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800" dirty="0">
                <a:solidFill>
                  <a:srgbClr val="FF0000"/>
                </a:solidFill>
              </a:rPr>
              <a:t>ALGORITMO DI NEEDLEMAN &amp; WUNSCH </a:t>
            </a:r>
          </a:p>
          <a:p>
            <a:pPr algn="ctr" eaLnBrk="1" hangingPunct="1"/>
            <a:r>
              <a:rPr lang="it-IT" altLang="en-US" sz="2800" dirty="0">
                <a:solidFill>
                  <a:srgbClr val="FF0000"/>
                </a:solidFill>
              </a:rPr>
              <a:t>PER L</a:t>
            </a:r>
            <a:r>
              <a:rPr lang="ja-JP" altLang="it-IT" sz="2800">
                <a:solidFill>
                  <a:srgbClr val="FF0000"/>
                </a:solidFill>
              </a:rPr>
              <a:t>’</a:t>
            </a:r>
            <a:r>
              <a:rPr lang="it-IT" altLang="ja-JP" sz="2800" dirty="0">
                <a:solidFill>
                  <a:srgbClr val="FF0000"/>
                </a:solidFill>
              </a:rPr>
              <a:t>ALLINEAMENTO GLOBALE</a:t>
            </a: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FontTx/>
              <a:buChar char="•"/>
            </a:pPr>
            <a:r>
              <a:rPr lang="it-IT" altLang="en-US" sz="2200" dirty="0"/>
              <a:t> </a:t>
            </a:r>
            <a:r>
              <a:rPr lang="it-IT" altLang="en-US" dirty="0"/>
              <a:t>Questo metodo permette di determinare l’</a:t>
            </a:r>
            <a:r>
              <a:rPr lang="it-IT" altLang="ja-JP" dirty="0"/>
              <a:t>allineamento globale ottimale attraverso un’interpretazione computazionale della matrice </a:t>
            </a:r>
            <a:r>
              <a:rPr lang="it-IT" altLang="ja-JP" dirty="0" err="1"/>
              <a:t>dotplot</a:t>
            </a:r>
            <a:r>
              <a:rPr lang="it-IT" altLang="ja-JP" dirty="0"/>
              <a:t>: le sequenze vengono comparate attraverso una matrice 2D, le celle rappresentanti </a:t>
            </a:r>
            <a:r>
              <a:rPr lang="it-IT" altLang="ja-JP" dirty="0" err="1"/>
              <a:t>matches</a:t>
            </a:r>
            <a:r>
              <a:rPr lang="it-IT" altLang="ja-JP" dirty="0"/>
              <a:t> hanno punteggio 1 (0 per i </a:t>
            </a:r>
            <a:r>
              <a:rPr lang="it-IT" altLang="ja-JP" dirty="0" err="1"/>
              <a:t>mismatches</a:t>
            </a:r>
            <a:r>
              <a:rPr lang="it-IT" altLang="ja-JP" dirty="0"/>
              <a:t>)</a:t>
            </a: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FontTx/>
              <a:buChar char="•"/>
            </a:pPr>
            <a:r>
              <a:rPr lang="it-IT" altLang="en-US" dirty="0"/>
              <a:t> L</a:t>
            </a:r>
            <a:r>
              <a:rPr lang="ja-JP" altLang="it-IT"/>
              <a:t>’</a:t>
            </a:r>
            <a:r>
              <a:rPr lang="it-IT" altLang="ja-JP" dirty="0"/>
              <a:t>allineamento ottimale viene calcolato ricorsivamente per </a:t>
            </a:r>
            <a:r>
              <a:rPr lang="it-IT" altLang="ja-JP" dirty="0" err="1"/>
              <a:t>sottosequenze</a:t>
            </a:r>
            <a:r>
              <a:rPr lang="it-IT" altLang="ja-JP" dirty="0"/>
              <a:t> via via più lunghe, cosa possibile in virtù </a:t>
            </a:r>
            <a:r>
              <a:rPr lang="it-IT" altLang="ja-JP" dirty="0" err="1"/>
              <a:t>dell</a:t>
            </a:r>
            <a:r>
              <a:rPr lang="ja-JP" altLang="it-IT"/>
              <a:t>’</a:t>
            </a:r>
            <a:r>
              <a:rPr lang="it-IT" altLang="ja-JP" dirty="0"/>
              <a:t>indipendenza e </a:t>
            </a:r>
            <a:r>
              <a:rPr lang="it-IT" altLang="ja-JP" dirty="0" err="1"/>
              <a:t>delladditività</a:t>
            </a:r>
            <a:r>
              <a:rPr lang="it-IT" altLang="ja-JP" dirty="0"/>
              <a:t> dei punteggi di “</a:t>
            </a:r>
            <a:r>
              <a:rPr lang="it-IT" altLang="ja-JP" dirty="0" err="1"/>
              <a:t>sottoallineamenti</a:t>
            </a:r>
            <a:r>
              <a:rPr lang="it-IT" altLang="ja-JP" dirty="0"/>
              <a:t>”</a:t>
            </a: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FontTx/>
              <a:buChar char="•"/>
            </a:pPr>
            <a:r>
              <a:rPr lang="it-IT" altLang="en-US" dirty="0"/>
              <a:t> L</a:t>
            </a:r>
            <a:r>
              <a:rPr lang="ja-JP" altLang="it-IT"/>
              <a:t>’</a:t>
            </a:r>
            <a:r>
              <a:rPr lang="it-IT" altLang="ja-JP" dirty="0"/>
              <a:t>algoritmo prevede una serie di somme successive dei punteggi contenuti nelle celle, che dà luogo ad una matrice di punteggi, la cui analisi permette la costruzione </a:t>
            </a:r>
            <a:r>
              <a:rPr lang="it-IT" altLang="ja-JP" dirty="0" err="1"/>
              <a:t>dell</a:t>
            </a:r>
            <a:r>
              <a:rPr lang="ja-JP" altLang="it-IT"/>
              <a:t>’</a:t>
            </a:r>
            <a:r>
              <a:rPr lang="it-IT" altLang="ja-JP" dirty="0"/>
              <a:t>allineamento finale</a:t>
            </a:r>
            <a:endParaRPr lang="it-IT" altLang="en-US" dirty="0"/>
          </a:p>
        </p:txBody>
      </p:sp>
      <p:grpSp>
        <p:nvGrpSpPr>
          <p:cNvPr id="71682" name="Group 3">
            <a:extLst>
              <a:ext uri="{FF2B5EF4-FFF2-40B4-BE49-F238E27FC236}">
                <a16:creationId xmlns:a16="http://schemas.microsoft.com/office/drawing/2014/main" id="{2F1A2CCA-C1A3-C44A-8BEC-2E0F56C675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1683" name="Group 4">
              <a:extLst>
                <a:ext uri="{FF2B5EF4-FFF2-40B4-BE49-F238E27FC236}">
                  <a16:creationId xmlns:a16="http://schemas.microsoft.com/office/drawing/2014/main" id="{E66517E6-80D4-2E47-A8B0-A2CE59487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1695" name="Rectangle 5">
                <a:extLst>
                  <a:ext uri="{FF2B5EF4-FFF2-40B4-BE49-F238E27FC236}">
                    <a16:creationId xmlns:a16="http://schemas.microsoft.com/office/drawing/2014/main" id="{088B0DEB-41B1-4642-8EFE-511BE4AA2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6" name="Rectangle 6">
                <a:extLst>
                  <a:ext uri="{FF2B5EF4-FFF2-40B4-BE49-F238E27FC236}">
                    <a16:creationId xmlns:a16="http://schemas.microsoft.com/office/drawing/2014/main" id="{248027FF-A86F-6440-970A-203C7819E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7" name="Rectangle 7">
                <a:extLst>
                  <a:ext uri="{FF2B5EF4-FFF2-40B4-BE49-F238E27FC236}">
                    <a16:creationId xmlns:a16="http://schemas.microsoft.com/office/drawing/2014/main" id="{4E0F8664-A029-4648-8A2A-51CDB77C7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8" name="Rectangle 8">
                <a:extLst>
                  <a:ext uri="{FF2B5EF4-FFF2-40B4-BE49-F238E27FC236}">
                    <a16:creationId xmlns:a16="http://schemas.microsoft.com/office/drawing/2014/main" id="{E2E1C1C0-D5D7-154D-B9C6-3713A1856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9" name="Rectangle 9">
                <a:extLst>
                  <a:ext uri="{FF2B5EF4-FFF2-40B4-BE49-F238E27FC236}">
                    <a16:creationId xmlns:a16="http://schemas.microsoft.com/office/drawing/2014/main" id="{47FD6E34-8B8E-C647-869A-4DAAB6484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0" name="Rectangle 10">
                <a:extLst>
                  <a:ext uri="{FF2B5EF4-FFF2-40B4-BE49-F238E27FC236}">
                    <a16:creationId xmlns:a16="http://schemas.microsoft.com/office/drawing/2014/main" id="{7C4D03F2-B5B1-514A-8BAB-A170CD243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1" name="Rectangle 11">
                <a:extLst>
                  <a:ext uri="{FF2B5EF4-FFF2-40B4-BE49-F238E27FC236}">
                    <a16:creationId xmlns:a16="http://schemas.microsoft.com/office/drawing/2014/main" id="{9A45574D-944A-ED4C-8AAF-9E66570A4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2" name="Rectangle 12">
                <a:extLst>
                  <a:ext uri="{FF2B5EF4-FFF2-40B4-BE49-F238E27FC236}">
                    <a16:creationId xmlns:a16="http://schemas.microsoft.com/office/drawing/2014/main" id="{8CE473CF-66DB-AD42-884A-969FE52E8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3" name="Rectangle 13">
                <a:extLst>
                  <a:ext uri="{FF2B5EF4-FFF2-40B4-BE49-F238E27FC236}">
                    <a16:creationId xmlns:a16="http://schemas.microsoft.com/office/drawing/2014/main" id="{90B67C26-D0AE-7249-A917-E90D91641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4" name="Rectangle 14">
                <a:extLst>
                  <a:ext uri="{FF2B5EF4-FFF2-40B4-BE49-F238E27FC236}">
                    <a16:creationId xmlns:a16="http://schemas.microsoft.com/office/drawing/2014/main" id="{8BB8329B-F7AF-BF4E-8F62-EE8DFB8F3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1684" name="Group 15">
              <a:extLst>
                <a:ext uri="{FF2B5EF4-FFF2-40B4-BE49-F238E27FC236}">
                  <a16:creationId xmlns:a16="http://schemas.microsoft.com/office/drawing/2014/main" id="{AAE1F23B-6338-5542-9109-E0F419C38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1685" name="Rectangle 16">
                <a:extLst>
                  <a:ext uri="{FF2B5EF4-FFF2-40B4-BE49-F238E27FC236}">
                    <a16:creationId xmlns:a16="http://schemas.microsoft.com/office/drawing/2014/main" id="{480BD331-CA42-C84B-8F68-5C87F38AC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6" name="Rectangle 17">
                <a:extLst>
                  <a:ext uri="{FF2B5EF4-FFF2-40B4-BE49-F238E27FC236}">
                    <a16:creationId xmlns:a16="http://schemas.microsoft.com/office/drawing/2014/main" id="{FB7FBC65-7048-7748-89C0-40E4655C6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7" name="Rectangle 18">
                <a:extLst>
                  <a:ext uri="{FF2B5EF4-FFF2-40B4-BE49-F238E27FC236}">
                    <a16:creationId xmlns:a16="http://schemas.microsoft.com/office/drawing/2014/main" id="{581924C4-2538-A249-AB0F-5E210152E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8" name="Rectangle 19">
                <a:extLst>
                  <a:ext uri="{FF2B5EF4-FFF2-40B4-BE49-F238E27FC236}">
                    <a16:creationId xmlns:a16="http://schemas.microsoft.com/office/drawing/2014/main" id="{5589BE88-CB40-6047-9F1F-BC09A9A3D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9" name="Rectangle 20">
                <a:extLst>
                  <a:ext uri="{FF2B5EF4-FFF2-40B4-BE49-F238E27FC236}">
                    <a16:creationId xmlns:a16="http://schemas.microsoft.com/office/drawing/2014/main" id="{3638A519-C71E-014B-A8BB-3E0541ACB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0" name="Rectangle 21">
                <a:extLst>
                  <a:ext uri="{FF2B5EF4-FFF2-40B4-BE49-F238E27FC236}">
                    <a16:creationId xmlns:a16="http://schemas.microsoft.com/office/drawing/2014/main" id="{8F007F4C-35C6-4F46-8CD0-18AEF641E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1" name="Rectangle 22">
                <a:extLst>
                  <a:ext uri="{FF2B5EF4-FFF2-40B4-BE49-F238E27FC236}">
                    <a16:creationId xmlns:a16="http://schemas.microsoft.com/office/drawing/2014/main" id="{C2274D60-AB8F-F342-8356-DF83EC7C6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2" name="Rectangle 23">
                <a:extLst>
                  <a:ext uri="{FF2B5EF4-FFF2-40B4-BE49-F238E27FC236}">
                    <a16:creationId xmlns:a16="http://schemas.microsoft.com/office/drawing/2014/main" id="{AD73EB5C-C872-3544-8553-F7D1C7A16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3" name="Rectangle 24">
                <a:extLst>
                  <a:ext uri="{FF2B5EF4-FFF2-40B4-BE49-F238E27FC236}">
                    <a16:creationId xmlns:a16="http://schemas.microsoft.com/office/drawing/2014/main" id="{6176D9FD-F52E-404D-820F-926018828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4" name="Rectangle 25">
                <a:extLst>
                  <a:ext uri="{FF2B5EF4-FFF2-40B4-BE49-F238E27FC236}">
                    <a16:creationId xmlns:a16="http://schemas.microsoft.com/office/drawing/2014/main" id="{A4F08586-1C71-F143-B3CE-D17F0059E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>
            <a:extLst>
              <a:ext uri="{FF2B5EF4-FFF2-40B4-BE49-F238E27FC236}">
                <a16:creationId xmlns:a16="http://schemas.microsoft.com/office/drawing/2014/main" id="{F38B35C0-EE91-B54D-A698-2BB5AB743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496300" cy="4384675"/>
          </a:xfrm>
          <a:solidFill>
            <a:srgbClr val="DAE3FE"/>
          </a:solidFill>
        </p:spPr>
        <p:txBody>
          <a:bodyPr/>
          <a:lstStyle/>
          <a:p>
            <a:pPr marL="609600" indent="-609600" defTabSz="762000"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Tre fasi</a:t>
            </a:r>
          </a:p>
          <a:p>
            <a:pPr marL="609600" indent="-609600" defTabSz="762000" eaLnBrk="1" hangingPunct="1">
              <a:lnSpc>
                <a:spcPct val="90000"/>
              </a:lnSpc>
              <a:buFontTx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marL="990600" lvl="1" indent="-533400" defTabSz="762000" eaLnBrk="1" hangingPunct="1">
              <a:lnSpc>
                <a:spcPct val="90000"/>
              </a:lnSpc>
              <a:buClr>
                <a:schemeClr val="accent1"/>
              </a:buClr>
              <a:buFontTx/>
              <a:buAutoNum type="arabicPeriod"/>
            </a:pPr>
            <a:r>
              <a:rPr lang="en-US" altLang="en-US"/>
              <a:t>Determinazione residui identici</a:t>
            </a:r>
          </a:p>
          <a:p>
            <a:pPr marL="990600" lvl="1" indent="-533400" defTabSz="762000" eaLnBrk="1" hangingPunct="1">
              <a:lnSpc>
                <a:spcPct val="90000"/>
              </a:lnSpc>
              <a:buClr>
                <a:schemeClr val="accent1"/>
              </a:buClr>
              <a:buFontTx/>
              <a:buAutoNum type="arabicPeriod"/>
            </a:pPr>
            <a:r>
              <a:rPr lang="en-US" altLang="en-US"/>
              <a:t>Per ogni cella, cercare il valore massimo nei percorsi che dalla cella stessa portano all’inizio della sequenza e dare alla cella il valore del maximum scoring pathway</a:t>
            </a:r>
          </a:p>
          <a:p>
            <a:pPr marL="990600" lvl="1" indent="-533400" defTabSz="762000" eaLnBrk="1" hangingPunct="1">
              <a:lnSpc>
                <a:spcPct val="90000"/>
              </a:lnSpc>
              <a:buClr>
                <a:schemeClr val="accent1"/>
              </a:buClr>
              <a:buFontTx/>
              <a:buAutoNum type="arabicPeriod"/>
            </a:pPr>
            <a:r>
              <a:rPr lang="en-US" altLang="en-US"/>
              <a:t>Costruire l’allineamento ottimale, andando indietro dalla cella con il punteggio piu’ alto fino all’inizio della matrice</a:t>
            </a:r>
          </a:p>
        </p:txBody>
      </p:sp>
      <p:grpSp>
        <p:nvGrpSpPr>
          <p:cNvPr id="72706" name="Group 4">
            <a:extLst>
              <a:ext uri="{FF2B5EF4-FFF2-40B4-BE49-F238E27FC236}">
                <a16:creationId xmlns:a16="http://schemas.microsoft.com/office/drawing/2014/main" id="{0325DA0A-1B1F-B245-9969-B0B9F423A25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2708" name="Group 5">
              <a:extLst>
                <a:ext uri="{FF2B5EF4-FFF2-40B4-BE49-F238E27FC236}">
                  <a16:creationId xmlns:a16="http://schemas.microsoft.com/office/drawing/2014/main" id="{D4910EA9-46CA-BC4F-A2C7-73656E834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2720" name="Rectangle 6">
                <a:extLst>
                  <a:ext uri="{FF2B5EF4-FFF2-40B4-BE49-F238E27FC236}">
                    <a16:creationId xmlns:a16="http://schemas.microsoft.com/office/drawing/2014/main" id="{32D05997-D215-E943-AC07-52E7D90D8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1" name="Rectangle 7">
                <a:extLst>
                  <a:ext uri="{FF2B5EF4-FFF2-40B4-BE49-F238E27FC236}">
                    <a16:creationId xmlns:a16="http://schemas.microsoft.com/office/drawing/2014/main" id="{6B0EB892-1EF6-9E48-AF28-2FCA65C0C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2" name="Rectangle 8">
                <a:extLst>
                  <a:ext uri="{FF2B5EF4-FFF2-40B4-BE49-F238E27FC236}">
                    <a16:creationId xmlns:a16="http://schemas.microsoft.com/office/drawing/2014/main" id="{0F140295-D03B-014E-8519-ABEB97CF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3" name="Rectangle 9">
                <a:extLst>
                  <a:ext uri="{FF2B5EF4-FFF2-40B4-BE49-F238E27FC236}">
                    <a16:creationId xmlns:a16="http://schemas.microsoft.com/office/drawing/2014/main" id="{3CE3B29C-18E5-DD45-8FF7-FD2CA2A5B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4" name="Rectangle 10">
                <a:extLst>
                  <a:ext uri="{FF2B5EF4-FFF2-40B4-BE49-F238E27FC236}">
                    <a16:creationId xmlns:a16="http://schemas.microsoft.com/office/drawing/2014/main" id="{2A0779DD-805A-D347-A4BC-EC8C00374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5" name="Rectangle 11">
                <a:extLst>
                  <a:ext uri="{FF2B5EF4-FFF2-40B4-BE49-F238E27FC236}">
                    <a16:creationId xmlns:a16="http://schemas.microsoft.com/office/drawing/2014/main" id="{D36406DC-8D5D-C846-91A6-17F032D90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6" name="Rectangle 12">
                <a:extLst>
                  <a:ext uri="{FF2B5EF4-FFF2-40B4-BE49-F238E27FC236}">
                    <a16:creationId xmlns:a16="http://schemas.microsoft.com/office/drawing/2014/main" id="{B14930F4-1E3E-9E46-AC66-FE2B37D95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7" name="Rectangle 13">
                <a:extLst>
                  <a:ext uri="{FF2B5EF4-FFF2-40B4-BE49-F238E27FC236}">
                    <a16:creationId xmlns:a16="http://schemas.microsoft.com/office/drawing/2014/main" id="{EA9E7242-6B7B-0646-B9D5-CBA21194B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8" name="Rectangle 14">
                <a:extLst>
                  <a:ext uri="{FF2B5EF4-FFF2-40B4-BE49-F238E27FC236}">
                    <a16:creationId xmlns:a16="http://schemas.microsoft.com/office/drawing/2014/main" id="{1D0FDA5E-7F0A-8849-A580-1D8E2FCAA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9" name="Rectangle 15">
                <a:extLst>
                  <a:ext uri="{FF2B5EF4-FFF2-40B4-BE49-F238E27FC236}">
                    <a16:creationId xmlns:a16="http://schemas.microsoft.com/office/drawing/2014/main" id="{266FD085-753B-9849-BBF5-EE078B58C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2709" name="Group 16">
              <a:extLst>
                <a:ext uri="{FF2B5EF4-FFF2-40B4-BE49-F238E27FC236}">
                  <a16:creationId xmlns:a16="http://schemas.microsoft.com/office/drawing/2014/main" id="{F2CCA028-2D3E-B541-AC38-E90870796A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2710" name="Rectangle 17">
                <a:extLst>
                  <a:ext uri="{FF2B5EF4-FFF2-40B4-BE49-F238E27FC236}">
                    <a16:creationId xmlns:a16="http://schemas.microsoft.com/office/drawing/2014/main" id="{526B88BF-2C9B-BE45-BC0E-6A53ED3B3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1" name="Rectangle 18">
                <a:extLst>
                  <a:ext uri="{FF2B5EF4-FFF2-40B4-BE49-F238E27FC236}">
                    <a16:creationId xmlns:a16="http://schemas.microsoft.com/office/drawing/2014/main" id="{028CBBF0-91B7-494B-B696-8C3F73EA4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2" name="Rectangle 19">
                <a:extLst>
                  <a:ext uri="{FF2B5EF4-FFF2-40B4-BE49-F238E27FC236}">
                    <a16:creationId xmlns:a16="http://schemas.microsoft.com/office/drawing/2014/main" id="{0FC59AB0-F1DE-6F44-8A20-75FEB468D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3" name="Rectangle 20">
                <a:extLst>
                  <a:ext uri="{FF2B5EF4-FFF2-40B4-BE49-F238E27FC236}">
                    <a16:creationId xmlns:a16="http://schemas.microsoft.com/office/drawing/2014/main" id="{C08DB656-1FF0-D44D-924A-5A09742AD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4" name="Rectangle 21">
                <a:extLst>
                  <a:ext uri="{FF2B5EF4-FFF2-40B4-BE49-F238E27FC236}">
                    <a16:creationId xmlns:a16="http://schemas.microsoft.com/office/drawing/2014/main" id="{CAD5C141-3881-E44F-A04E-163EB1AFB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5" name="Rectangle 22">
                <a:extLst>
                  <a:ext uri="{FF2B5EF4-FFF2-40B4-BE49-F238E27FC236}">
                    <a16:creationId xmlns:a16="http://schemas.microsoft.com/office/drawing/2014/main" id="{AF31A6AF-C368-D748-A8DB-A98CE11A6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6" name="Rectangle 23">
                <a:extLst>
                  <a:ext uri="{FF2B5EF4-FFF2-40B4-BE49-F238E27FC236}">
                    <a16:creationId xmlns:a16="http://schemas.microsoft.com/office/drawing/2014/main" id="{103C4AF3-A127-5244-92CC-F12461C83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7" name="Rectangle 24">
                <a:extLst>
                  <a:ext uri="{FF2B5EF4-FFF2-40B4-BE49-F238E27FC236}">
                    <a16:creationId xmlns:a16="http://schemas.microsoft.com/office/drawing/2014/main" id="{95961750-B8F5-E541-81A6-63455DBCB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8" name="Rectangle 25">
                <a:extLst>
                  <a:ext uri="{FF2B5EF4-FFF2-40B4-BE49-F238E27FC236}">
                    <a16:creationId xmlns:a16="http://schemas.microsoft.com/office/drawing/2014/main" id="{DDC80F80-645F-1042-B9BB-38C8BCC6F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9" name="Rectangle 26">
                <a:extLst>
                  <a:ext uri="{FF2B5EF4-FFF2-40B4-BE49-F238E27FC236}">
                    <a16:creationId xmlns:a16="http://schemas.microsoft.com/office/drawing/2014/main" id="{F162E6DF-F090-BA4C-8B61-66F58446D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72707" name="Text Box 2">
            <a:extLst>
              <a:ext uri="{FF2B5EF4-FFF2-40B4-BE49-F238E27FC236}">
                <a16:creationId xmlns:a16="http://schemas.microsoft.com/office/drawing/2014/main" id="{64B2ABA5-97FC-8F4A-87F8-4F793FE1D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5888"/>
            <a:ext cx="8515350" cy="2100262"/>
          </a:xfrm>
          <a:prstGeom prst="rect">
            <a:avLst/>
          </a:prstGeom>
          <a:solidFill>
            <a:srgbClr val="F8F8F8">
              <a:alpha val="8117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>
                <a:solidFill>
                  <a:srgbClr val="FF0000"/>
                </a:solidFill>
              </a:rPr>
              <a:t>ALGORITMO DI NEEDLEMAN &amp; WUNSCH </a:t>
            </a:r>
          </a:p>
          <a:p>
            <a:pPr algn="ctr" eaLnBrk="1" hangingPunct="1"/>
            <a:r>
              <a:rPr lang="it-IT" altLang="en-US">
                <a:solidFill>
                  <a:srgbClr val="FF0000"/>
                </a:solidFill>
              </a:rPr>
              <a:t>PER L</a:t>
            </a:r>
            <a:r>
              <a:rPr lang="ja-JP" altLang="it-IT">
                <a:solidFill>
                  <a:srgbClr val="FF0000"/>
                </a:solidFill>
              </a:rPr>
              <a:t>’</a:t>
            </a:r>
            <a:r>
              <a:rPr lang="it-IT" altLang="ja-JP">
                <a:solidFill>
                  <a:srgbClr val="FF0000"/>
                </a:solidFill>
              </a:rPr>
              <a:t>ALLINEAMENTO GLOBALE</a:t>
            </a:r>
          </a:p>
          <a:p>
            <a:pPr algn="ctr" eaLnBrk="1" hangingPunct="1"/>
            <a:endParaRPr lang="it-IT" altLang="ja-JP" sz="1000">
              <a:solidFill>
                <a:srgbClr val="FF0000"/>
              </a:solidFill>
            </a:endParaRPr>
          </a:p>
          <a:p>
            <a:r>
              <a:rPr lang="it-IT" altLang="en-US"/>
              <a:t>È un esempio di un algoritmo di programmazione dinamica:</a:t>
            </a:r>
          </a:p>
          <a:p>
            <a:r>
              <a:rPr lang="it-IT" altLang="en-US"/>
              <a:t>un percorso ottimale (allineamento) è identificato dall’estensione graduale di sottopercorsi localmente ottimali.</a:t>
            </a:r>
            <a:endParaRPr lang="it-IT" altLang="ja-JP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CF5C9BF3-00D5-4746-A860-B518FAF24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1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B88C95CE-C2C3-1A48-BC55-884B6D4779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3581400" cy="5486400"/>
          </a:xfrm>
          <a:solidFill>
            <a:srgbClr val="F8F8F8">
              <a:alpha val="78822"/>
            </a:srgbClr>
          </a:solidFill>
        </p:spPr>
        <p:txBody>
          <a:bodyPr/>
          <a:lstStyle/>
          <a:p>
            <a:pPr defTabSz="762000" eaLnBrk="1" hangingPunct="1">
              <a:lnSpc>
                <a:spcPct val="80000"/>
              </a:lnSpc>
              <a:buFontTx/>
              <a:buNone/>
            </a:pPr>
            <a:r>
              <a:rPr lang="en-US" altLang="en-US" b="1" u="sng">
                <a:ea typeface="ＭＳ Ｐゴシック" panose="020B0600070205080204" pitchFamily="34" charset="-128"/>
              </a:rPr>
              <a:t>Similarity values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</a:pPr>
            <a:endParaRPr lang="en-US" altLang="en-US" b="1" u="sng">
              <a:ea typeface="ＭＳ Ｐゴシック" panose="020B0600070205080204" pitchFamily="34" charset="-128"/>
            </a:endParaRP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Inizializzazionne matrice: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- valore 1 oppure 0 ad ogni cella, in base alla similarita’dei residui corrispondenti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Nell’esempio:</a:t>
            </a:r>
          </a:p>
          <a:p>
            <a:pPr lvl="1" defTabSz="762000" eaLnBrk="1" hangingPunct="1">
              <a:lnSpc>
                <a:spcPct val="80000"/>
              </a:lnSpc>
            </a:pPr>
            <a:r>
              <a:rPr lang="en-US" altLang="en-US" sz="2800"/>
              <a:t>match = +1</a:t>
            </a:r>
          </a:p>
          <a:p>
            <a:pPr lvl="1" defTabSz="762000" eaLnBrk="1" hangingPunct="1">
              <a:lnSpc>
                <a:spcPct val="80000"/>
              </a:lnSpc>
            </a:pPr>
            <a:r>
              <a:rPr lang="en-US" altLang="en-US" sz="2800"/>
              <a:t>mismatch = 0</a:t>
            </a:r>
            <a:endParaRPr lang="en-US" altLang="en-US"/>
          </a:p>
        </p:txBody>
      </p:sp>
      <p:graphicFrame>
        <p:nvGraphicFramePr>
          <p:cNvPr id="73731" name="Object 2">
            <a:extLst>
              <a:ext uri="{FF2B5EF4-FFF2-40B4-BE49-F238E27FC236}">
                <a16:creationId xmlns:a16="http://schemas.microsoft.com/office/drawing/2014/main" id="{496DE9E1-7307-B345-9659-174BAC1DAE2E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3733800" y="1600200"/>
          <a:ext cx="51816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5" name="Worksheet" r:id="rId4" imgW="1270000" imgH="1060450" progId="Excel.Sheet.8">
                  <p:embed/>
                </p:oleObj>
              </mc:Choice>
              <mc:Fallback>
                <p:oleObj name="Worksheet" r:id="rId4" imgW="1270000" imgH="106045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00200"/>
                        <a:ext cx="5181600" cy="4597400"/>
                      </a:xfrm>
                      <a:prstGeom prst="rect">
                        <a:avLst/>
                      </a:prstGeom>
                      <a:solidFill>
                        <a:srgbClr val="FFE0D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732" name="Group 5">
            <a:extLst>
              <a:ext uri="{FF2B5EF4-FFF2-40B4-BE49-F238E27FC236}">
                <a16:creationId xmlns:a16="http://schemas.microsoft.com/office/drawing/2014/main" id="{59B6B9CE-D107-194A-AA56-0BDCD3A8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3733" name="Group 6">
              <a:extLst>
                <a:ext uri="{FF2B5EF4-FFF2-40B4-BE49-F238E27FC236}">
                  <a16:creationId xmlns:a16="http://schemas.microsoft.com/office/drawing/2014/main" id="{A6F4BE53-4DEB-F34C-BF23-B68C5E6A8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3745" name="Rectangle 7">
                <a:extLst>
                  <a:ext uri="{FF2B5EF4-FFF2-40B4-BE49-F238E27FC236}">
                    <a16:creationId xmlns:a16="http://schemas.microsoft.com/office/drawing/2014/main" id="{AE7013C9-A331-544E-8C35-A811486E0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6" name="Rectangle 8">
                <a:extLst>
                  <a:ext uri="{FF2B5EF4-FFF2-40B4-BE49-F238E27FC236}">
                    <a16:creationId xmlns:a16="http://schemas.microsoft.com/office/drawing/2014/main" id="{4C1029BB-B1A0-7349-B346-423CF0883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7" name="Rectangle 9">
                <a:extLst>
                  <a:ext uri="{FF2B5EF4-FFF2-40B4-BE49-F238E27FC236}">
                    <a16:creationId xmlns:a16="http://schemas.microsoft.com/office/drawing/2014/main" id="{C4A58FDD-5232-2546-9340-CD2D40670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8" name="Rectangle 10">
                <a:extLst>
                  <a:ext uri="{FF2B5EF4-FFF2-40B4-BE49-F238E27FC236}">
                    <a16:creationId xmlns:a16="http://schemas.microsoft.com/office/drawing/2014/main" id="{8AEDB949-5EC3-7946-8942-CADED574C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9" name="Rectangle 11">
                <a:extLst>
                  <a:ext uri="{FF2B5EF4-FFF2-40B4-BE49-F238E27FC236}">
                    <a16:creationId xmlns:a16="http://schemas.microsoft.com/office/drawing/2014/main" id="{F5A578B8-EFED-5D4D-BE95-E23C7F70F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0" name="Rectangle 12">
                <a:extLst>
                  <a:ext uri="{FF2B5EF4-FFF2-40B4-BE49-F238E27FC236}">
                    <a16:creationId xmlns:a16="http://schemas.microsoft.com/office/drawing/2014/main" id="{C6A0C474-2552-A746-91A5-9E6772E79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1" name="Rectangle 13">
                <a:extLst>
                  <a:ext uri="{FF2B5EF4-FFF2-40B4-BE49-F238E27FC236}">
                    <a16:creationId xmlns:a16="http://schemas.microsoft.com/office/drawing/2014/main" id="{BB3C078E-7089-8E4E-9B91-933D3590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2" name="Rectangle 14">
                <a:extLst>
                  <a:ext uri="{FF2B5EF4-FFF2-40B4-BE49-F238E27FC236}">
                    <a16:creationId xmlns:a16="http://schemas.microsoft.com/office/drawing/2014/main" id="{0CD17211-A99F-C247-B2F0-5360C5194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3" name="Rectangle 15">
                <a:extLst>
                  <a:ext uri="{FF2B5EF4-FFF2-40B4-BE49-F238E27FC236}">
                    <a16:creationId xmlns:a16="http://schemas.microsoft.com/office/drawing/2014/main" id="{72B48654-8A20-D643-BE64-C75421F2A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4" name="Rectangle 16">
                <a:extLst>
                  <a:ext uri="{FF2B5EF4-FFF2-40B4-BE49-F238E27FC236}">
                    <a16:creationId xmlns:a16="http://schemas.microsoft.com/office/drawing/2014/main" id="{A30AE3BE-358A-FD44-992A-8A0E7AA6D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3734" name="Group 17">
              <a:extLst>
                <a:ext uri="{FF2B5EF4-FFF2-40B4-BE49-F238E27FC236}">
                  <a16:creationId xmlns:a16="http://schemas.microsoft.com/office/drawing/2014/main" id="{65D81D21-8B9C-514F-B20B-09F007B00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3735" name="Rectangle 18">
                <a:extLst>
                  <a:ext uri="{FF2B5EF4-FFF2-40B4-BE49-F238E27FC236}">
                    <a16:creationId xmlns:a16="http://schemas.microsoft.com/office/drawing/2014/main" id="{F4A4F314-7153-B34A-BEC4-A6D7350E5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36" name="Rectangle 19">
                <a:extLst>
                  <a:ext uri="{FF2B5EF4-FFF2-40B4-BE49-F238E27FC236}">
                    <a16:creationId xmlns:a16="http://schemas.microsoft.com/office/drawing/2014/main" id="{94A439E8-A91D-2845-B338-CA2875A7F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37" name="Rectangle 20">
                <a:extLst>
                  <a:ext uri="{FF2B5EF4-FFF2-40B4-BE49-F238E27FC236}">
                    <a16:creationId xmlns:a16="http://schemas.microsoft.com/office/drawing/2014/main" id="{6EC4047A-A150-FB47-8671-5B8353514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38" name="Rectangle 21">
                <a:extLst>
                  <a:ext uri="{FF2B5EF4-FFF2-40B4-BE49-F238E27FC236}">
                    <a16:creationId xmlns:a16="http://schemas.microsoft.com/office/drawing/2014/main" id="{CCB5B740-1646-6B40-BDC6-1DA45D57B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39" name="Rectangle 22">
                <a:extLst>
                  <a:ext uri="{FF2B5EF4-FFF2-40B4-BE49-F238E27FC236}">
                    <a16:creationId xmlns:a16="http://schemas.microsoft.com/office/drawing/2014/main" id="{26FFF5A2-079C-2D4F-8208-5D2DAB8F5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0" name="Rectangle 23">
                <a:extLst>
                  <a:ext uri="{FF2B5EF4-FFF2-40B4-BE49-F238E27FC236}">
                    <a16:creationId xmlns:a16="http://schemas.microsoft.com/office/drawing/2014/main" id="{2DED746E-0A06-AA48-AFC3-91B88FC04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1" name="Rectangle 24">
                <a:extLst>
                  <a:ext uri="{FF2B5EF4-FFF2-40B4-BE49-F238E27FC236}">
                    <a16:creationId xmlns:a16="http://schemas.microsoft.com/office/drawing/2014/main" id="{C95BA500-D1FB-5A47-99A1-E7123DBF1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2" name="Rectangle 25">
                <a:extLst>
                  <a:ext uri="{FF2B5EF4-FFF2-40B4-BE49-F238E27FC236}">
                    <a16:creationId xmlns:a16="http://schemas.microsoft.com/office/drawing/2014/main" id="{EBAB18DE-5E23-E443-8BFD-53C011B65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3" name="Rectangle 26">
                <a:extLst>
                  <a:ext uri="{FF2B5EF4-FFF2-40B4-BE49-F238E27FC236}">
                    <a16:creationId xmlns:a16="http://schemas.microsoft.com/office/drawing/2014/main" id="{49F5A779-3498-5B49-BAB4-D59BB9665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4" name="Rectangle 27">
                <a:extLst>
                  <a:ext uri="{FF2B5EF4-FFF2-40B4-BE49-F238E27FC236}">
                    <a16:creationId xmlns:a16="http://schemas.microsoft.com/office/drawing/2014/main" id="{23A2D989-CFE1-1B4F-97EC-78D6F56A4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00EB40E5-5174-8C46-A1A5-E13181312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2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B5F6750E-FFF7-F349-BAF3-E5D3424CBA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66788"/>
            <a:ext cx="5795963" cy="5486400"/>
          </a:xfrm>
          <a:solidFill>
            <a:schemeClr val="bg1">
              <a:alpha val="79999"/>
            </a:schemeClr>
          </a:solidFill>
        </p:spPr>
        <p:txBody>
          <a:bodyPr/>
          <a:lstStyle/>
          <a:p>
            <a:pPr defTabSz="762000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Procedo da “in alto sinistra” verso “in basso a destra” nella matrice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Per ogni cella, voglio determinare il valore massimo possibile per un allineamento che termini in corrispondenza della cella stessa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Cerco le celle appartenenti alla colonna e alla riga precedenti a quelle della cella per trovare il valore massimo in esse contenuto 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Aggiungo questo valore al valore della cella corrente</a:t>
            </a:r>
          </a:p>
        </p:txBody>
      </p:sp>
      <p:grpSp>
        <p:nvGrpSpPr>
          <p:cNvPr id="75779" name="Group 5">
            <a:extLst>
              <a:ext uri="{FF2B5EF4-FFF2-40B4-BE49-F238E27FC236}">
                <a16:creationId xmlns:a16="http://schemas.microsoft.com/office/drawing/2014/main" id="{E570E908-2D4B-FA46-AE79-BE65073E2D9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5791" name="Group 6">
              <a:extLst>
                <a:ext uri="{FF2B5EF4-FFF2-40B4-BE49-F238E27FC236}">
                  <a16:creationId xmlns:a16="http://schemas.microsoft.com/office/drawing/2014/main" id="{81227B95-132F-724F-8F0A-2C77A6AAA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5803" name="Rectangle 7">
                <a:extLst>
                  <a:ext uri="{FF2B5EF4-FFF2-40B4-BE49-F238E27FC236}">
                    <a16:creationId xmlns:a16="http://schemas.microsoft.com/office/drawing/2014/main" id="{631FE821-0D82-7B45-B95B-8AA88C38D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4" name="Rectangle 8">
                <a:extLst>
                  <a:ext uri="{FF2B5EF4-FFF2-40B4-BE49-F238E27FC236}">
                    <a16:creationId xmlns:a16="http://schemas.microsoft.com/office/drawing/2014/main" id="{CC39159D-F460-224B-94CC-F7A867F58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5" name="Rectangle 9">
                <a:extLst>
                  <a:ext uri="{FF2B5EF4-FFF2-40B4-BE49-F238E27FC236}">
                    <a16:creationId xmlns:a16="http://schemas.microsoft.com/office/drawing/2014/main" id="{B7CAA1D2-291B-BE47-B6D2-E0799B437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6" name="Rectangle 10">
                <a:extLst>
                  <a:ext uri="{FF2B5EF4-FFF2-40B4-BE49-F238E27FC236}">
                    <a16:creationId xmlns:a16="http://schemas.microsoft.com/office/drawing/2014/main" id="{49CB5994-CBFA-7348-A251-C23877758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7" name="Rectangle 11">
                <a:extLst>
                  <a:ext uri="{FF2B5EF4-FFF2-40B4-BE49-F238E27FC236}">
                    <a16:creationId xmlns:a16="http://schemas.microsoft.com/office/drawing/2014/main" id="{8F779FF9-726F-6C4D-AFA7-C7ADA02CA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8" name="Rectangle 12">
                <a:extLst>
                  <a:ext uri="{FF2B5EF4-FFF2-40B4-BE49-F238E27FC236}">
                    <a16:creationId xmlns:a16="http://schemas.microsoft.com/office/drawing/2014/main" id="{48B640D9-2DDD-AA49-A9A9-92EDA0978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9" name="Rectangle 13">
                <a:extLst>
                  <a:ext uri="{FF2B5EF4-FFF2-40B4-BE49-F238E27FC236}">
                    <a16:creationId xmlns:a16="http://schemas.microsoft.com/office/drawing/2014/main" id="{FBD1ABE6-8EA4-8B4D-9442-81809F70A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10" name="Rectangle 14">
                <a:extLst>
                  <a:ext uri="{FF2B5EF4-FFF2-40B4-BE49-F238E27FC236}">
                    <a16:creationId xmlns:a16="http://schemas.microsoft.com/office/drawing/2014/main" id="{72FE743B-152E-8C4E-850B-0DE9B076F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11" name="Rectangle 15">
                <a:extLst>
                  <a:ext uri="{FF2B5EF4-FFF2-40B4-BE49-F238E27FC236}">
                    <a16:creationId xmlns:a16="http://schemas.microsoft.com/office/drawing/2014/main" id="{2DD54500-43E6-7C47-9CB6-6E5E08FE0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12" name="Rectangle 16">
                <a:extLst>
                  <a:ext uri="{FF2B5EF4-FFF2-40B4-BE49-F238E27FC236}">
                    <a16:creationId xmlns:a16="http://schemas.microsoft.com/office/drawing/2014/main" id="{4D2E2BE0-35B4-E943-96B5-1EAF54257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5792" name="Group 17">
              <a:extLst>
                <a:ext uri="{FF2B5EF4-FFF2-40B4-BE49-F238E27FC236}">
                  <a16:creationId xmlns:a16="http://schemas.microsoft.com/office/drawing/2014/main" id="{448EEC54-FAD1-A442-9F43-B3365AF1D7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5793" name="Rectangle 18">
                <a:extLst>
                  <a:ext uri="{FF2B5EF4-FFF2-40B4-BE49-F238E27FC236}">
                    <a16:creationId xmlns:a16="http://schemas.microsoft.com/office/drawing/2014/main" id="{854006D3-667A-3F45-B348-CF23146CC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4" name="Rectangle 19">
                <a:extLst>
                  <a:ext uri="{FF2B5EF4-FFF2-40B4-BE49-F238E27FC236}">
                    <a16:creationId xmlns:a16="http://schemas.microsoft.com/office/drawing/2014/main" id="{52F24935-6058-B24C-B7C9-FFB24BD9D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5" name="Rectangle 20">
                <a:extLst>
                  <a:ext uri="{FF2B5EF4-FFF2-40B4-BE49-F238E27FC236}">
                    <a16:creationId xmlns:a16="http://schemas.microsoft.com/office/drawing/2014/main" id="{6C729863-DB8D-2240-AA47-64BA5166D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6" name="Rectangle 21">
                <a:extLst>
                  <a:ext uri="{FF2B5EF4-FFF2-40B4-BE49-F238E27FC236}">
                    <a16:creationId xmlns:a16="http://schemas.microsoft.com/office/drawing/2014/main" id="{3D0FAEC6-B275-7740-A581-53F893159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7" name="Rectangle 22">
                <a:extLst>
                  <a:ext uri="{FF2B5EF4-FFF2-40B4-BE49-F238E27FC236}">
                    <a16:creationId xmlns:a16="http://schemas.microsoft.com/office/drawing/2014/main" id="{992958EB-64EA-4242-8723-EAC82D6D9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8" name="Rectangle 23">
                <a:extLst>
                  <a:ext uri="{FF2B5EF4-FFF2-40B4-BE49-F238E27FC236}">
                    <a16:creationId xmlns:a16="http://schemas.microsoft.com/office/drawing/2014/main" id="{9CCFA3A8-FA6D-AB49-A573-DE8461157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9" name="Rectangle 24">
                <a:extLst>
                  <a:ext uri="{FF2B5EF4-FFF2-40B4-BE49-F238E27FC236}">
                    <a16:creationId xmlns:a16="http://schemas.microsoft.com/office/drawing/2014/main" id="{AC56C60C-3055-F849-B8A3-FF2DB55DE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0" name="Rectangle 25">
                <a:extLst>
                  <a:ext uri="{FF2B5EF4-FFF2-40B4-BE49-F238E27FC236}">
                    <a16:creationId xmlns:a16="http://schemas.microsoft.com/office/drawing/2014/main" id="{5A8EE02A-3DF7-104D-9CDB-868AD5FB1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1" name="Rectangle 26">
                <a:extLst>
                  <a:ext uri="{FF2B5EF4-FFF2-40B4-BE49-F238E27FC236}">
                    <a16:creationId xmlns:a16="http://schemas.microsoft.com/office/drawing/2014/main" id="{DA973594-4B30-4449-8D38-5CB98D64B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2" name="Rectangle 27">
                <a:extLst>
                  <a:ext uri="{FF2B5EF4-FFF2-40B4-BE49-F238E27FC236}">
                    <a16:creationId xmlns:a16="http://schemas.microsoft.com/office/drawing/2014/main" id="{588590A2-9A82-1545-A143-9338FF43A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75780" name="Immagine 1">
            <a:extLst>
              <a:ext uri="{FF2B5EF4-FFF2-40B4-BE49-F238E27FC236}">
                <a16:creationId xmlns:a16="http://schemas.microsoft.com/office/drawing/2014/main" id="{E3F36F25-5D02-684E-A70A-8793D47A1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37" b="61511"/>
          <a:stretch>
            <a:fillRect/>
          </a:stretch>
        </p:blipFill>
        <p:spPr bwMode="auto">
          <a:xfrm>
            <a:off x="6084888" y="1125538"/>
            <a:ext cx="26670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Immagine 5">
            <a:extLst>
              <a:ext uri="{FF2B5EF4-FFF2-40B4-BE49-F238E27FC236}">
                <a16:creationId xmlns:a16="http://schemas.microsoft.com/office/drawing/2014/main" id="{C3DAEC56-86E1-044E-8267-02525676E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88" b="61781"/>
          <a:stretch>
            <a:fillRect/>
          </a:stretch>
        </p:blipFill>
        <p:spPr bwMode="auto">
          <a:xfrm>
            <a:off x="6084888" y="3716338"/>
            <a:ext cx="26638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8ABC1840-99D2-DC48-A9B3-7AD2B4A9F243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628775"/>
            <a:ext cx="700088" cy="628650"/>
            <a:chOff x="6588224" y="1628800"/>
            <a:chExt cx="700593" cy="62825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36E868E0-ED82-1F48-B695-822A4F262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224" y="1628800"/>
              <a:ext cx="576679" cy="504505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Freccia giù 8">
              <a:extLst>
                <a:ext uri="{FF2B5EF4-FFF2-40B4-BE49-F238E27FC236}">
                  <a16:creationId xmlns:a16="http://schemas.microsoft.com/office/drawing/2014/main" id="{2BA3FE56-D506-5545-A8F0-779FDB04FE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90892">
              <a:off x="6999879" y="1968114"/>
              <a:ext cx="288742" cy="289133"/>
            </a:xfrm>
            <a:prstGeom prst="down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FF"/>
                </a:gs>
                <a:gs pos="100000">
                  <a:srgbClr val="4F4FFF"/>
                </a:gs>
              </a:gsLst>
              <a:lin ang="5400000"/>
            </a:gradFill>
            <a:ln w="9525">
              <a:solidFill>
                <a:srgbClr val="6060F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B0000BED-CBB6-5142-99FB-343D3A99B67A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628775"/>
            <a:ext cx="1223963" cy="1131888"/>
            <a:chOff x="6064681" y="1124744"/>
            <a:chExt cx="1224136" cy="1132308"/>
          </a:xfrm>
        </p:grpSpPr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0367CF56-116F-284F-B8B7-8E60A3F8D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681" y="1124744"/>
              <a:ext cx="1100293" cy="1008437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ccia giù 38">
              <a:extLst>
                <a:ext uri="{FF2B5EF4-FFF2-40B4-BE49-F238E27FC236}">
                  <a16:creationId xmlns:a16="http://schemas.microsoft.com/office/drawing/2014/main" id="{144154DF-3863-5B40-9AEC-6BFB2931F1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90892">
              <a:off x="6999818" y="1968053"/>
              <a:ext cx="289032" cy="288966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7F7FFF"/>
                </a:gs>
                <a:gs pos="100000">
                  <a:srgbClr val="4F4FFF"/>
                </a:gs>
              </a:gsLst>
              <a:lin ang="5400000"/>
            </a:gradFill>
            <a:ln w="9525">
              <a:solidFill>
                <a:srgbClr val="6060F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CD8BC54E-58FC-954B-9D25-7FE1EE70C6D2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628775"/>
            <a:ext cx="1892300" cy="1749425"/>
            <a:chOff x="6064681" y="1124744"/>
            <a:chExt cx="1892869" cy="1748710"/>
          </a:xfrm>
        </p:grpSpPr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044F5AF3-265C-284D-9D7B-94C6F72DE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681" y="1124744"/>
              <a:ext cx="1611798" cy="151227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Freccia giù 41">
              <a:extLst>
                <a:ext uri="{FF2B5EF4-FFF2-40B4-BE49-F238E27FC236}">
                  <a16:creationId xmlns:a16="http://schemas.microsoft.com/office/drawing/2014/main" id="{90975A66-3C07-E047-96F0-5DB5334BC1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90892">
              <a:off x="7668641" y="2584545"/>
              <a:ext cx="288807" cy="289012"/>
            </a:xfrm>
            <a:prstGeom prst="down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FF"/>
                </a:gs>
                <a:gs pos="100000">
                  <a:srgbClr val="4F4FFF"/>
                </a:gs>
              </a:gsLst>
              <a:lin ang="5400000"/>
            </a:gradFill>
            <a:ln w="9525">
              <a:solidFill>
                <a:srgbClr val="6060F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B00A5E64-DBD4-F749-A0E7-8B6AF52F6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2</a:t>
            </a:r>
          </a:p>
        </p:txBody>
      </p:sp>
      <p:graphicFrame>
        <p:nvGraphicFramePr>
          <p:cNvPr id="76802" name="Object 2">
            <a:extLst>
              <a:ext uri="{FF2B5EF4-FFF2-40B4-BE49-F238E27FC236}">
                <a16:creationId xmlns:a16="http://schemas.microsoft.com/office/drawing/2014/main" id="{94FCAFD5-287B-504D-B753-13EBFBA7F218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1403350" y="1014413"/>
          <a:ext cx="6122988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6" name="Worksheet" r:id="rId3" imgW="1270000" imgH="1060450" progId="Excel.Sheet.8">
                  <p:embed/>
                </p:oleObj>
              </mc:Choice>
              <mc:Fallback>
                <p:oleObj name="Worksheet" r:id="rId3" imgW="1270000" imgH="106045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014413"/>
                        <a:ext cx="6122988" cy="5438775"/>
                      </a:xfrm>
                      <a:prstGeom prst="rect">
                        <a:avLst/>
                      </a:prstGeom>
                      <a:solidFill>
                        <a:srgbClr val="FFE0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803" name="Group 5">
            <a:extLst>
              <a:ext uri="{FF2B5EF4-FFF2-40B4-BE49-F238E27FC236}">
                <a16:creationId xmlns:a16="http://schemas.microsoft.com/office/drawing/2014/main" id="{310508B1-3752-1248-B5D3-80D12DFA6D6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6804" name="Group 6">
              <a:extLst>
                <a:ext uri="{FF2B5EF4-FFF2-40B4-BE49-F238E27FC236}">
                  <a16:creationId xmlns:a16="http://schemas.microsoft.com/office/drawing/2014/main" id="{BD968A58-32F9-A64A-908C-88F425FAD3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6816" name="Rectangle 7">
                <a:extLst>
                  <a:ext uri="{FF2B5EF4-FFF2-40B4-BE49-F238E27FC236}">
                    <a16:creationId xmlns:a16="http://schemas.microsoft.com/office/drawing/2014/main" id="{B5EA50AF-2DB9-2645-A877-DD91E5B67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7" name="Rectangle 8">
                <a:extLst>
                  <a:ext uri="{FF2B5EF4-FFF2-40B4-BE49-F238E27FC236}">
                    <a16:creationId xmlns:a16="http://schemas.microsoft.com/office/drawing/2014/main" id="{96167EE3-A3B7-664B-BD76-5BB70276D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8" name="Rectangle 9">
                <a:extLst>
                  <a:ext uri="{FF2B5EF4-FFF2-40B4-BE49-F238E27FC236}">
                    <a16:creationId xmlns:a16="http://schemas.microsoft.com/office/drawing/2014/main" id="{159D693D-8DD4-AC42-BCA3-AB772CB64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9" name="Rectangle 10">
                <a:extLst>
                  <a:ext uri="{FF2B5EF4-FFF2-40B4-BE49-F238E27FC236}">
                    <a16:creationId xmlns:a16="http://schemas.microsoft.com/office/drawing/2014/main" id="{9DF173AB-6E75-8E48-A968-307C2F84D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0" name="Rectangle 11">
                <a:extLst>
                  <a:ext uri="{FF2B5EF4-FFF2-40B4-BE49-F238E27FC236}">
                    <a16:creationId xmlns:a16="http://schemas.microsoft.com/office/drawing/2014/main" id="{67697C80-FC19-2845-8E21-FB664B717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1" name="Rectangle 12">
                <a:extLst>
                  <a:ext uri="{FF2B5EF4-FFF2-40B4-BE49-F238E27FC236}">
                    <a16:creationId xmlns:a16="http://schemas.microsoft.com/office/drawing/2014/main" id="{A1F97232-610B-7640-92BD-6F815933F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2" name="Rectangle 13">
                <a:extLst>
                  <a:ext uri="{FF2B5EF4-FFF2-40B4-BE49-F238E27FC236}">
                    <a16:creationId xmlns:a16="http://schemas.microsoft.com/office/drawing/2014/main" id="{B11DFF5B-4CBA-6A40-9619-9E0C0387A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3" name="Rectangle 14">
                <a:extLst>
                  <a:ext uri="{FF2B5EF4-FFF2-40B4-BE49-F238E27FC236}">
                    <a16:creationId xmlns:a16="http://schemas.microsoft.com/office/drawing/2014/main" id="{B5CDD77D-D3E3-3E4F-9AD3-B92759107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4" name="Rectangle 15">
                <a:extLst>
                  <a:ext uri="{FF2B5EF4-FFF2-40B4-BE49-F238E27FC236}">
                    <a16:creationId xmlns:a16="http://schemas.microsoft.com/office/drawing/2014/main" id="{AF1F52B1-355C-3948-8E34-B778356A3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5" name="Rectangle 16">
                <a:extLst>
                  <a:ext uri="{FF2B5EF4-FFF2-40B4-BE49-F238E27FC236}">
                    <a16:creationId xmlns:a16="http://schemas.microsoft.com/office/drawing/2014/main" id="{59B47FDB-E4DE-DA47-AE7C-1D4196F3E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6805" name="Group 17">
              <a:extLst>
                <a:ext uri="{FF2B5EF4-FFF2-40B4-BE49-F238E27FC236}">
                  <a16:creationId xmlns:a16="http://schemas.microsoft.com/office/drawing/2014/main" id="{9D97DBB1-38A2-1247-AA03-4BB3E5F0F5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6806" name="Rectangle 18">
                <a:extLst>
                  <a:ext uri="{FF2B5EF4-FFF2-40B4-BE49-F238E27FC236}">
                    <a16:creationId xmlns:a16="http://schemas.microsoft.com/office/drawing/2014/main" id="{72307C20-6CC7-194E-B071-31161101E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07" name="Rectangle 19">
                <a:extLst>
                  <a:ext uri="{FF2B5EF4-FFF2-40B4-BE49-F238E27FC236}">
                    <a16:creationId xmlns:a16="http://schemas.microsoft.com/office/drawing/2014/main" id="{86BBCB14-EB71-8C40-9EB5-7055ACDAD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08" name="Rectangle 20">
                <a:extLst>
                  <a:ext uri="{FF2B5EF4-FFF2-40B4-BE49-F238E27FC236}">
                    <a16:creationId xmlns:a16="http://schemas.microsoft.com/office/drawing/2014/main" id="{04904AF4-01EC-C843-BBCF-A566B98EE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09" name="Rectangle 21">
                <a:extLst>
                  <a:ext uri="{FF2B5EF4-FFF2-40B4-BE49-F238E27FC236}">
                    <a16:creationId xmlns:a16="http://schemas.microsoft.com/office/drawing/2014/main" id="{89F9BB93-3E7B-9145-A421-59FDB6983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0" name="Rectangle 22">
                <a:extLst>
                  <a:ext uri="{FF2B5EF4-FFF2-40B4-BE49-F238E27FC236}">
                    <a16:creationId xmlns:a16="http://schemas.microsoft.com/office/drawing/2014/main" id="{AC86A1A5-EC2C-474E-A8F6-0F3EFA797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1" name="Rectangle 23">
                <a:extLst>
                  <a:ext uri="{FF2B5EF4-FFF2-40B4-BE49-F238E27FC236}">
                    <a16:creationId xmlns:a16="http://schemas.microsoft.com/office/drawing/2014/main" id="{C4DF9485-0560-1C48-A323-55FBA43DA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2" name="Rectangle 24">
                <a:extLst>
                  <a:ext uri="{FF2B5EF4-FFF2-40B4-BE49-F238E27FC236}">
                    <a16:creationId xmlns:a16="http://schemas.microsoft.com/office/drawing/2014/main" id="{F0F92D2F-EA95-D34A-8556-DC1164972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3" name="Rectangle 25">
                <a:extLst>
                  <a:ext uri="{FF2B5EF4-FFF2-40B4-BE49-F238E27FC236}">
                    <a16:creationId xmlns:a16="http://schemas.microsoft.com/office/drawing/2014/main" id="{244CB833-F90C-024B-8A70-CF56D121D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4" name="Rectangle 26">
                <a:extLst>
                  <a:ext uri="{FF2B5EF4-FFF2-40B4-BE49-F238E27FC236}">
                    <a16:creationId xmlns:a16="http://schemas.microsoft.com/office/drawing/2014/main" id="{D0BA0504-E0B2-904F-B77B-48ADC6B7D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5" name="Rectangle 27">
                <a:extLst>
                  <a:ext uri="{FF2B5EF4-FFF2-40B4-BE49-F238E27FC236}">
                    <a16:creationId xmlns:a16="http://schemas.microsoft.com/office/drawing/2014/main" id="{8DC090DA-ADF9-174D-8B55-D954ED425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C0987E9D-5EA3-3646-B049-2B4FC61D5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3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6069F306-2AB9-F34F-A33E-45CCDA17F6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4267200" cy="5943600"/>
          </a:xfrm>
          <a:solidFill>
            <a:srgbClr val="F8F8F8">
              <a:alpha val="78038"/>
            </a:srgbClr>
          </a:solidFill>
        </p:spPr>
        <p:txBody>
          <a:bodyPr/>
          <a:lstStyle/>
          <a:p>
            <a:pPr defTabSz="7620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>
                <a:ea typeface="ＭＳ Ｐゴシック" panose="020B0600070205080204" pitchFamily="34" charset="-128"/>
              </a:rPr>
              <a:t>Costruisco l’allineamento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Il punteggio dell’allineamento e’ cumulativo (posso sommare lungo i percorsi nella direzione stabilita)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Il miglior allineamento ha il massimo punteggio (ovvero il massimo numero di matches)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Questo massimo numero di matches si ritrovera’ nelle ultime righe o colonne 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L’allineamento si costruisce andando indietro alla cella 1,1 a partire dalla cella in basso a destra con punteggio massimo.</a:t>
            </a:r>
          </a:p>
        </p:txBody>
      </p:sp>
      <p:grpSp>
        <p:nvGrpSpPr>
          <p:cNvPr id="77827" name="Group 4">
            <a:extLst>
              <a:ext uri="{FF2B5EF4-FFF2-40B4-BE49-F238E27FC236}">
                <a16:creationId xmlns:a16="http://schemas.microsoft.com/office/drawing/2014/main" id="{A2783B9C-051A-DA47-961C-9C52B8FACAD1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838200"/>
            <a:ext cx="5029200" cy="5791200"/>
            <a:chOff x="2592" y="624"/>
            <a:chExt cx="3168" cy="3504"/>
          </a:xfrm>
        </p:grpSpPr>
        <p:sp>
          <p:nvSpPr>
            <p:cNvPr id="77851" name="Rectangle 5">
              <a:extLst>
                <a:ext uri="{FF2B5EF4-FFF2-40B4-BE49-F238E27FC236}">
                  <a16:creationId xmlns:a16="http://schemas.microsoft.com/office/drawing/2014/main" id="{AE2D1D1F-DF41-144F-A4B8-595AD42E8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624"/>
              <a:ext cx="3168" cy="3504"/>
            </a:xfrm>
            <a:prstGeom prst="rect">
              <a:avLst/>
            </a:prstGeom>
            <a:solidFill>
              <a:srgbClr val="FFE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7852" name="Object 2">
              <a:extLst>
                <a:ext uri="{FF2B5EF4-FFF2-40B4-BE49-F238E27FC236}">
                  <a16:creationId xmlns:a16="http://schemas.microsoft.com/office/drawing/2014/main" id="{CB561216-F45F-B240-B096-ADA0E8C068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88" y="1460"/>
            <a:ext cx="3024" cy="2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74" name="Worksheet" r:id="rId4" imgW="1270000" imgH="1060450" progId="Excel.Sheet.8">
                    <p:embed/>
                  </p:oleObj>
                </mc:Choice>
                <mc:Fallback>
                  <p:oleObj name="Worksheet" r:id="rId4" imgW="1270000" imgH="1060450" progId="Excel.Shee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1460"/>
                          <a:ext cx="3024" cy="2620"/>
                        </a:xfrm>
                        <a:prstGeom prst="rect">
                          <a:avLst/>
                        </a:prstGeom>
                        <a:solidFill>
                          <a:srgbClr val="FFE0D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853" name="Text Box 7">
              <a:extLst>
                <a:ext uri="{FF2B5EF4-FFF2-40B4-BE49-F238E27FC236}">
                  <a16:creationId xmlns:a16="http://schemas.microsoft.com/office/drawing/2014/main" id="{56159FB8-CD80-3745-85FA-4DED46F9D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767"/>
              <a:ext cx="1841" cy="554"/>
            </a:xfrm>
            <a:prstGeom prst="rect">
              <a:avLst/>
            </a:prstGeom>
            <a:solidFill>
              <a:srgbClr val="FFE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b="1">
                  <a:latin typeface="Courier New" panose="02070309020205020404" pitchFamily="49" charset="0"/>
                </a:rPr>
                <a:t>MP-RCLCQR-JNCBA</a:t>
              </a:r>
            </a:p>
            <a:p>
              <a:pPr>
                <a:lnSpc>
                  <a:spcPct val="75000"/>
                </a:lnSpc>
              </a:pPr>
              <a:r>
                <a:rPr lang="en-US" altLang="en-US" b="1">
                  <a:latin typeface="Courier New" panose="02070309020205020404" pitchFamily="49" charset="0"/>
                </a:rPr>
                <a:t> | || | | | | |</a:t>
              </a:r>
            </a:p>
            <a:p>
              <a:pPr>
                <a:lnSpc>
                  <a:spcPct val="75000"/>
                </a:lnSpc>
              </a:pPr>
              <a:r>
                <a:rPr lang="en-US" altLang="en-US" b="1">
                  <a:latin typeface="Courier New" panose="02070309020205020404" pitchFamily="49" charset="0"/>
                </a:rPr>
                <a:t>-PBRCKC-RNJ-CJA</a:t>
              </a:r>
            </a:p>
          </p:txBody>
        </p:sp>
      </p:grpSp>
      <p:grpSp>
        <p:nvGrpSpPr>
          <p:cNvPr id="77828" name="Group 8">
            <a:extLst>
              <a:ext uri="{FF2B5EF4-FFF2-40B4-BE49-F238E27FC236}">
                <a16:creationId xmlns:a16="http://schemas.microsoft.com/office/drawing/2014/main" id="{6E9ADBC9-314D-C346-AFF0-853A8466742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7829" name="Group 9">
              <a:extLst>
                <a:ext uri="{FF2B5EF4-FFF2-40B4-BE49-F238E27FC236}">
                  <a16:creationId xmlns:a16="http://schemas.microsoft.com/office/drawing/2014/main" id="{90753881-E7DF-DE4F-8569-D27DB10F9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7841" name="Rectangle 10">
                <a:extLst>
                  <a:ext uri="{FF2B5EF4-FFF2-40B4-BE49-F238E27FC236}">
                    <a16:creationId xmlns:a16="http://schemas.microsoft.com/office/drawing/2014/main" id="{A5048614-70AD-024D-98AA-DE4F2285D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2" name="Rectangle 11">
                <a:extLst>
                  <a:ext uri="{FF2B5EF4-FFF2-40B4-BE49-F238E27FC236}">
                    <a16:creationId xmlns:a16="http://schemas.microsoft.com/office/drawing/2014/main" id="{94F3CC75-C9DA-2A45-9AFB-5B6609C33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3" name="Rectangle 12">
                <a:extLst>
                  <a:ext uri="{FF2B5EF4-FFF2-40B4-BE49-F238E27FC236}">
                    <a16:creationId xmlns:a16="http://schemas.microsoft.com/office/drawing/2014/main" id="{91747888-C3A3-CA43-8D47-7699E8446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4" name="Rectangle 13">
                <a:extLst>
                  <a:ext uri="{FF2B5EF4-FFF2-40B4-BE49-F238E27FC236}">
                    <a16:creationId xmlns:a16="http://schemas.microsoft.com/office/drawing/2014/main" id="{0F5ED35E-5469-D240-AAEA-E47384E7C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5" name="Rectangle 14">
                <a:extLst>
                  <a:ext uri="{FF2B5EF4-FFF2-40B4-BE49-F238E27FC236}">
                    <a16:creationId xmlns:a16="http://schemas.microsoft.com/office/drawing/2014/main" id="{00DB086C-756C-3445-8EE6-1430B1FA6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6" name="Rectangle 15">
                <a:extLst>
                  <a:ext uri="{FF2B5EF4-FFF2-40B4-BE49-F238E27FC236}">
                    <a16:creationId xmlns:a16="http://schemas.microsoft.com/office/drawing/2014/main" id="{4B6D26B1-47AD-B34E-8252-A402C1A27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7" name="Rectangle 16">
                <a:extLst>
                  <a:ext uri="{FF2B5EF4-FFF2-40B4-BE49-F238E27FC236}">
                    <a16:creationId xmlns:a16="http://schemas.microsoft.com/office/drawing/2014/main" id="{D201B5E7-99EC-9B45-B79B-DB2E51F1A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8" name="Rectangle 17">
                <a:extLst>
                  <a:ext uri="{FF2B5EF4-FFF2-40B4-BE49-F238E27FC236}">
                    <a16:creationId xmlns:a16="http://schemas.microsoft.com/office/drawing/2014/main" id="{A20E6E76-F9A7-8343-99A9-B89E4F73F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9" name="Rectangle 18">
                <a:extLst>
                  <a:ext uri="{FF2B5EF4-FFF2-40B4-BE49-F238E27FC236}">
                    <a16:creationId xmlns:a16="http://schemas.microsoft.com/office/drawing/2014/main" id="{35EC3223-5097-EA4D-8D7C-E9635B730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50" name="Rectangle 19">
                <a:extLst>
                  <a:ext uri="{FF2B5EF4-FFF2-40B4-BE49-F238E27FC236}">
                    <a16:creationId xmlns:a16="http://schemas.microsoft.com/office/drawing/2014/main" id="{DE91B3C2-1429-5E40-8170-56802BC6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7830" name="Group 20">
              <a:extLst>
                <a:ext uri="{FF2B5EF4-FFF2-40B4-BE49-F238E27FC236}">
                  <a16:creationId xmlns:a16="http://schemas.microsoft.com/office/drawing/2014/main" id="{2F6D850F-1379-B94A-9C28-8811DE730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7831" name="Rectangle 21">
                <a:extLst>
                  <a:ext uri="{FF2B5EF4-FFF2-40B4-BE49-F238E27FC236}">
                    <a16:creationId xmlns:a16="http://schemas.microsoft.com/office/drawing/2014/main" id="{6661F21F-5FB9-4344-A04C-22247CB54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2" name="Rectangle 22">
                <a:extLst>
                  <a:ext uri="{FF2B5EF4-FFF2-40B4-BE49-F238E27FC236}">
                    <a16:creationId xmlns:a16="http://schemas.microsoft.com/office/drawing/2014/main" id="{E17F98FB-76B2-2A49-A31A-48C4395B5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3" name="Rectangle 23">
                <a:extLst>
                  <a:ext uri="{FF2B5EF4-FFF2-40B4-BE49-F238E27FC236}">
                    <a16:creationId xmlns:a16="http://schemas.microsoft.com/office/drawing/2014/main" id="{2B4D69BE-DE15-8A4F-9F71-55C3D2F16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4" name="Rectangle 24">
                <a:extLst>
                  <a:ext uri="{FF2B5EF4-FFF2-40B4-BE49-F238E27FC236}">
                    <a16:creationId xmlns:a16="http://schemas.microsoft.com/office/drawing/2014/main" id="{9DA35F28-3A4F-CD4D-ACDF-C00A33FF0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5" name="Rectangle 25">
                <a:extLst>
                  <a:ext uri="{FF2B5EF4-FFF2-40B4-BE49-F238E27FC236}">
                    <a16:creationId xmlns:a16="http://schemas.microsoft.com/office/drawing/2014/main" id="{815B061F-AAFB-5D47-A690-D0FF1A352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6" name="Rectangle 26">
                <a:extLst>
                  <a:ext uri="{FF2B5EF4-FFF2-40B4-BE49-F238E27FC236}">
                    <a16:creationId xmlns:a16="http://schemas.microsoft.com/office/drawing/2014/main" id="{CD2D6D1F-9797-9046-A32C-0B9CB2FCF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7" name="Rectangle 27">
                <a:extLst>
                  <a:ext uri="{FF2B5EF4-FFF2-40B4-BE49-F238E27FC236}">
                    <a16:creationId xmlns:a16="http://schemas.microsoft.com/office/drawing/2014/main" id="{9BE6DF65-BDFC-6943-B24E-0621F047D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8" name="Rectangle 28">
                <a:extLst>
                  <a:ext uri="{FF2B5EF4-FFF2-40B4-BE49-F238E27FC236}">
                    <a16:creationId xmlns:a16="http://schemas.microsoft.com/office/drawing/2014/main" id="{2B4BC49D-5A3A-5543-8DED-BB90863BF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9" name="Rectangle 29">
                <a:extLst>
                  <a:ext uri="{FF2B5EF4-FFF2-40B4-BE49-F238E27FC236}">
                    <a16:creationId xmlns:a16="http://schemas.microsoft.com/office/drawing/2014/main" id="{B1EFFB3F-73CD-3B4E-BB81-22B5BADE3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0" name="Rectangle 30">
                <a:extLst>
                  <a:ext uri="{FF2B5EF4-FFF2-40B4-BE49-F238E27FC236}">
                    <a16:creationId xmlns:a16="http://schemas.microsoft.com/office/drawing/2014/main" id="{9FB1E694-8463-A942-944E-836E0AF0B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6F0F2321-55D5-0B4B-99B3-B6DB6AA05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3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02DFE704-789A-C547-8935-94140475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486400"/>
          </a:xfrm>
          <a:prstGeom prst="rect">
            <a:avLst/>
          </a:prstGeom>
          <a:solidFill>
            <a:srgbClr val="E9E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9875" name="Object 2">
            <a:extLst>
              <a:ext uri="{FF2B5EF4-FFF2-40B4-BE49-F238E27FC236}">
                <a16:creationId xmlns:a16="http://schemas.microsoft.com/office/drawing/2014/main" id="{B70C117A-C054-B846-9E71-88EFE99195A7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4648200" y="1295400"/>
          <a:ext cx="434340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0" name="Worksheet" r:id="rId4" imgW="1270000" imgH="1060450" progId="Excel.Sheet.8">
                  <p:embed/>
                </p:oleObj>
              </mc:Choice>
              <mc:Fallback>
                <p:oleObj name="Worksheet" r:id="rId4" imgW="1270000" imgH="106045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95400"/>
                        <a:ext cx="4343400" cy="3829050"/>
                      </a:xfrm>
                      <a:prstGeom prst="rect">
                        <a:avLst/>
                      </a:prstGeom>
                      <a:solidFill>
                        <a:srgbClr val="FFE0D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Text Box 5">
            <a:extLst>
              <a:ext uri="{FF2B5EF4-FFF2-40B4-BE49-F238E27FC236}">
                <a16:creationId xmlns:a16="http://schemas.microsoft.com/office/drawing/2014/main" id="{B6A17801-0C8C-C843-A24F-03CF7EEF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5486400"/>
            <a:ext cx="29225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en-US" b="1">
                <a:latin typeface="Courier New" panose="02070309020205020404" pitchFamily="49" charset="0"/>
              </a:rPr>
              <a:t>MP-RCLCQR-JNCBA</a:t>
            </a:r>
          </a:p>
          <a:p>
            <a:pPr>
              <a:lnSpc>
                <a:spcPct val="75000"/>
              </a:lnSpc>
            </a:pPr>
            <a:r>
              <a:rPr lang="en-US" altLang="en-US" b="1">
                <a:latin typeface="Courier New" panose="02070309020205020404" pitchFamily="49" charset="0"/>
              </a:rPr>
              <a:t> | || | | | | |</a:t>
            </a:r>
          </a:p>
          <a:p>
            <a:pPr>
              <a:lnSpc>
                <a:spcPct val="75000"/>
              </a:lnSpc>
            </a:pPr>
            <a:r>
              <a:rPr lang="en-US" altLang="en-US" b="1">
                <a:latin typeface="Courier New" panose="02070309020205020404" pitchFamily="49" charset="0"/>
              </a:rPr>
              <a:t>-PBRCKC-RNJ-CJA</a:t>
            </a:r>
          </a:p>
        </p:txBody>
      </p:sp>
      <p:graphicFrame>
        <p:nvGraphicFramePr>
          <p:cNvPr id="79877" name="Object 3">
            <a:extLst>
              <a:ext uri="{FF2B5EF4-FFF2-40B4-BE49-F238E27FC236}">
                <a16:creationId xmlns:a16="http://schemas.microsoft.com/office/drawing/2014/main" id="{FE340883-1975-5046-81EC-106E96122B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295400"/>
          <a:ext cx="42672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1" name="Worksheet" r:id="rId6" imgW="1270000" imgH="1060450" progId="Excel.Sheet.8">
                  <p:embed/>
                </p:oleObj>
              </mc:Choice>
              <mc:Fallback>
                <p:oleObj name="Worksheet" r:id="rId6" imgW="1270000" imgH="106045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4267200" cy="3810000"/>
                      </a:xfrm>
                      <a:prstGeom prst="rect">
                        <a:avLst/>
                      </a:prstGeom>
                      <a:solidFill>
                        <a:srgbClr val="FFE0D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878" name="Group 7">
            <a:extLst>
              <a:ext uri="{FF2B5EF4-FFF2-40B4-BE49-F238E27FC236}">
                <a16:creationId xmlns:a16="http://schemas.microsoft.com/office/drawing/2014/main" id="{B798C8C7-7653-B84D-8F5B-ABB22F73DE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9879" name="Group 8">
              <a:extLst>
                <a:ext uri="{FF2B5EF4-FFF2-40B4-BE49-F238E27FC236}">
                  <a16:creationId xmlns:a16="http://schemas.microsoft.com/office/drawing/2014/main" id="{E787DE1C-7C3D-E64F-9A7A-A60C3D4BA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9891" name="Rectangle 9">
                <a:extLst>
                  <a:ext uri="{FF2B5EF4-FFF2-40B4-BE49-F238E27FC236}">
                    <a16:creationId xmlns:a16="http://schemas.microsoft.com/office/drawing/2014/main" id="{D1D53AE6-C4AC-714C-882F-26AA88C35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2" name="Rectangle 10">
                <a:extLst>
                  <a:ext uri="{FF2B5EF4-FFF2-40B4-BE49-F238E27FC236}">
                    <a16:creationId xmlns:a16="http://schemas.microsoft.com/office/drawing/2014/main" id="{567CDA3A-E894-D946-ABF2-46FA6417C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3" name="Rectangle 11">
                <a:extLst>
                  <a:ext uri="{FF2B5EF4-FFF2-40B4-BE49-F238E27FC236}">
                    <a16:creationId xmlns:a16="http://schemas.microsoft.com/office/drawing/2014/main" id="{3AFD2170-85E3-394B-8DDC-1073BEF8A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4" name="Rectangle 12">
                <a:extLst>
                  <a:ext uri="{FF2B5EF4-FFF2-40B4-BE49-F238E27FC236}">
                    <a16:creationId xmlns:a16="http://schemas.microsoft.com/office/drawing/2014/main" id="{70BE7A5D-A237-6A49-97AE-3A2DA7E01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5" name="Rectangle 13">
                <a:extLst>
                  <a:ext uri="{FF2B5EF4-FFF2-40B4-BE49-F238E27FC236}">
                    <a16:creationId xmlns:a16="http://schemas.microsoft.com/office/drawing/2014/main" id="{8A7EB3D1-3891-EF41-86BF-EF618C296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6" name="Rectangle 14">
                <a:extLst>
                  <a:ext uri="{FF2B5EF4-FFF2-40B4-BE49-F238E27FC236}">
                    <a16:creationId xmlns:a16="http://schemas.microsoft.com/office/drawing/2014/main" id="{EF3F2F6B-B177-7948-815E-B30910BB1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7" name="Rectangle 15">
                <a:extLst>
                  <a:ext uri="{FF2B5EF4-FFF2-40B4-BE49-F238E27FC236}">
                    <a16:creationId xmlns:a16="http://schemas.microsoft.com/office/drawing/2014/main" id="{838A0FFC-57ED-2A48-B78A-0AE91CC7B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8" name="Rectangle 16">
                <a:extLst>
                  <a:ext uri="{FF2B5EF4-FFF2-40B4-BE49-F238E27FC236}">
                    <a16:creationId xmlns:a16="http://schemas.microsoft.com/office/drawing/2014/main" id="{DFACAC77-76C8-7D49-B821-F4E81E31A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9" name="Rectangle 17">
                <a:extLst>
                  <a:ext uri="{FF2B5EF4-FFF2-40B4-BE49-F238E27FC236}">
                    <a16:creationId xmlns:a16="http://schemas.microsoft.com/office/drawing/2014/main" id="{1AA8B97A-0D3E-DD4E-B1DC-74663FFA1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900" name="Rectangle 18">
                <a:extLst>
                  <a:ext uri="{FF2B5EF4-FFF2-40B4-BE49-F238E27FC236}">
                    <a16:creationId xmlns:a16="http://schemas.microsoft.com/office/drawing/2014/main" id="{F0808049-BFF7-1A41-AD21-0FB3F79D7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9880" name="Group 19">
              <a:extLst>
                <a:ext uri="{FF2B5EF4-FFF2-40B4-BE49-F238E27FC236}">
                  <a16:creationId xmlns:a16="http://schemas.microsoft.com/office/drawing/2014/main" id="{1D63CEDC-FAFE-1E48-B0C6-A50F7CCB22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9881" name="Rectangle 20">
                <a:extLst>
                  <a:ext uri="{FF2B5EF4-FFF2-40B4-BE49-F238E27FC236}">
                    <a16:creationId xmlns:a16="http://schemas.microsoft.com/office/drawing/2014/main" id="{2EB5A174-272B-1A47-9D01-D87B0594B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2" name="Rectangle 21">
                <a:extLst>
                  <a:ext uri="{FF2B5EF4-FFF2-40B4-BE49-F238E27FC236}">
                    <a16:creationId xmlns:a16="http://schemas.microsoft.com/office/drawing/2014/main" id="{57E26DC3-7867-1240-A36C-E2BE92308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3" name="Rectangle 22">
                <a:extLst>
                  <a:ext uri="{FF2B5EF4-FFF2-40B4-BE49-F238E27FC236}">
                    <a16:creationId xmlns:a16="http://schemas.microsoft.com/office/drawing/2014/main" id="{E731DA2D-F596-094C-B85A-A350745EA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4" name="Rectangle 23">
                <a:extLst>
                  <a:ext uri="{FF2B5EF4-FFF2-40B4-BE49-F238E27FC236}">
                    <a16:creationId xmlns:a16="http://schemas.microsoft.com/office/drawing/2014/main" id="{C67A00D2-2CC3-E847-A86B-9B464321D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5" name="Rectangle 24">
                <a:extLst>
                  <a:ext uri="{FF2B5EF4-FFF2-40B4-BE49-F238E27FC236}">
                    <a16:creationId xmlns:a16="http://schemas.microsoft.com/office/drawing/2014/main" id="{964E12D8-6094-924A-B9FA-8192569B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6" name="Rectangle 25">
                <a:extLst>
                  <a:ext uri="{FF2B5EF4-FFF2-40B4-BE49-F238E27FC236}">
                    <a16:creationId xmlns:a16="http://schemas.microsoft.com/office/drawing/2014/main" id="{BB3BB0B1-02BD-EA4F-8DF1-D99AB022D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7" name="Rectangle 26">
                <a:extLst>
                  <a:ext uri="{FF2B5EF4-FFF2-40B4-BE49-F238E27FC236}">
                    <a16:creationId xmlns:a16="http://schemas.microsoft.com/office/drawing/2014/main" id="{1D0138F9-C374-4C44-85AB-04EEA6BBF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8" name="Rectangle 27">
                <a:extLst>
                  <a:ext uri="{FF2B5EF4-FFF2-40B4-BE49-F238E27FC236}">
                    <a16:creationId xmlns:a16="http://schemas.microsoft.com/office/drawing/2014/main" id="{CF44AB6C-C517-4345-9639-92C7AC3F1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9" name="Rectangle 28">
                <a:extLst>
                  <a:ext uri="{FF2B5EF4-FFF2-40B4-BE49-F238E27FC236}">
                    <a16:creationId xmlns:a16="http://schemas.microsoft.com/office/drawing/2014/main" id="{605C4344-9CB1-D74F-BB9F-CE1155112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0" name="Rectangle 29">
                <a:extLst>
                  <a:ext uri="{FF2B5EF4-FFF2-40B4-BE49-F238E27FC236}">
                    <a16:creationId xmlns:a16="http://schemas.microsoft.com/office/drawing/2014/main" id="{9D571002-32F5-EB45-92DB-DB08A881F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3A54186F-73E5-6B4D-BBA9-B56F35585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</p:spPr>
        <p:txBody>
          <a:bodyPr/>
          <a:lstStyle/>
          <a:p>
            <a:r>
              <a:rPr lang="en-US" altLang="zh-TW">
                <a:ea typeface="PMingLiU" panose="02020500000000000000" pitchFamily="18" charset="-120"/>
              </a:rPr>
              <a:t>Aligning DNA Sequences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Text Box 3">
            <a:extLst>
              <a:ext uri="{FF2B5EF4-FFF2-40B4-BE49-F238E27FC236}">
                <a16:creationId xmlns:a16="http://schemas.microsoft.com/office/drawing/2014/main" id="{B0A1ECD9-F41F-4548-BA32-7D2B3A755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578100"/>
            <a:ext cx="253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b="1">
                <a:ea typeface="PMingLiU" panose="02020500000000000000" pitchFamily="18" charset="-120"/>
              </a:rPr>
              <a:t>V</a:t>
            </a:r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  = ATCTGATG</a:t>
            </a:r>
            <a:endParaRPr kumimoji="1" lang="en-US" altLang="zh-TW">
              <a:latin typeface="Brush Script MT" panose="03060802040406070304" pitchFamily="66" charset="-122"/>
              <a:ea typeface="PMingLiU" panose="02020500000000000000" pitchFamily="18" charset="-120"/>
            </a:endParaRPr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B6828434-D453-424C-BB15-333223E5E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3117850"/>
            <a:ext cx="253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b="1">
                <a:ea typeface="PMingLiU" panose="02020500000000000000" pitchFamily="18" charset="-120"/>
              </a:rPr>
              <a:t>W </a:t>
            </a:r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= TGCATAC</a:t>
            </a:r>
            <a:endParaRPr kumimoji="1" lang="en-US" altLang="zh-TW">
              <a:latin typeface="Brush Script MT" panose="03060802040406070304" pitchFamily="66" charset="-122"/>
              <a:ea typeface="PMingLiU" panose="02020500000000000000" pitchFamily="18" charset="-120"/>
            </a:endParaRP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6A727FCB-CFEF-2C49-A43B-66762FD7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2541588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n = 8</a:t>
            </a:r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95AAD0EE-3006-0A4A-987B-7ADC1552B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299878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m = 7</a:t>
            </a:r>
          </a:p>
        </p:txBody>
      </p:sp>
      <p:graphicFrame>
        <p:nvGraphicFramePr>
          <p:cNvPr id="63495" name="Group 7">
            <a:extLst>
              <a:ext uri="{FF2B5EF4-FFF2-40B4-BE49-F238E27FC236}">
                <a16:creationId xmlns:a16="http://schemas.microsoft.com/office/drawing/2014/main" id="{BB43C636-2C94-C741-A61E-6E5AA6AE718C}"/>
              </a:ext>
            </a:extLst>
          </p:cNvPr>
          <p:cNvGraphicFramePr>
            <a:graphicFrameLocks noGrp="1"/>
          </p:cNvGraphicFramePr>
          <p:nvPr/>
        </p:nvGraphicFramePr>
        <p:xfrm>
          <a:off x="1330325" y="4337050"/>
          <a:ext cx="4572000" cy="1036638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A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G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G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G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21" name="Line 42">
            <a:extLst>
              <a:ext uri="{FF2B5EF4-FFF2-40B4-BE49-F238E27FC236}">
                <a16:creationId xmlns:a16="http://schemas.microsoft.com/office/drawing/2014/main" id="{BE823CEC-ADEC-7246-9492-A4C4B77E4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0925" y="4641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2" name="Line 43">
            <a:extLst>
              <a:ext uri="{FF2B5EF4-FFF2-40B4-BE49-F238E27FC236}">
                <a16:creationId xmlns:a16="http://schemas.microsoft.com/office/drawing/2014/main" id="{72D10B30-96B1-594E-B799-8339B96AB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325" y="4641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3" name="Line 45">
            <a:extLst>
              <a:ext uri="{FF2B5EF4-FFF2-40B4-BE49-F238E27FC236}">
                <a16:creationId xmlns:a16="http://schemas.microsoft.com/office/drawing/2014/main" id="{C91FA8DA-E554-CA4D-8D60-80EDCD76B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9725" y="50990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4" name="Line 46">
            <a:extLst>
              <a:ext uri="{FF2B5EF4-FFF2-40B4-BE49-F238E27FC236}">
                <a16:creationId xmlns:a16="http://schemas.microsoft.com/office/drawing/2014/main" id="{3B347B71-6C10-FA45-AEB8-0E8A91B09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6525" y="50990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5" name="Text Box 47">
            <a:extLst>
              <a:ext uri="{FF2B5EF4-FFF2-40B4-BE49-F238E27FC236}">
                <a16:creationId xmlns:a16="http://schemas.microsoft.com/office/drawing/2014/main" id="{F9CE6D93-4330-F544-B40B-CC7A12F0E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4381500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sz="3000" b="1">
                <a:ea typeface="PMingLiU" panose="02020500000000000000" pitchFamily="18" charset="-120"/>
              </a:rPr>
              <a:t>V</a:t>
            </a:r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 </a:t>
            </a:r>
            <a:endParaRPr kumimoji="1" lang="zh-TW" altLang="en-US"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sp>
        <p:nvSpPr>
          <p:cNvPr id="20526" name="Text Box 48">
            <a:extLst>
              <a:ext uri="{FF2B5EF4-FFF2-40B4-BE49-F238E27FC236}">
                <a16:creationId xmlns:a16="http://schemas.microsoft.com/office/drawing/2014/main" id="{FCD7F1A0-2C53-9F43-A519-506134DA2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38700"/>
            <a:ext cx="649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sz="3000" b="1">
                <a:ea typeface="PMingLiU" panose="02020500000000000000" pitchFamily="18" charset="-120"/>
              </a:rPr>
              <a:t>W </a:t>
            </a:r>
            <a:endParaRPr kumimoji="1" lang="zh-TW" altLang="en-US" sz="3000" b="1">
              <a:ea typeface="PMingLiU" panose="02020500000000000000" pitchFamily="18" charset="-120"/>
            </a:endParaRPr>
          </a:p>
        </p:txBody>
      </p:sp>
      <p:grpSp>
        <p:nvGrpSpPr>
          <p:cNvPr id="2" name="Group 80">
            <a:extLst>
              <a:ext uri="{FF2B5EF4-FFF2-40B4-BE49-F238E27FC236}">
                <a16:creationId xmlns:a16="http://schemas.microsoft.com/office/drawing/2014/main" id="{79B2ACFD-9AC4-B14B-8FE1-5CF63B1E0444}"/>
              </a:ext>
            </a:extLst>
          </p:cNvPr>
          <p:cNvGrpSpPr>
            <a:grpSpLocks/>
          </p:cNvGrpSpPr>
          <p:nvPr/>
        </p:nvGrpSpPr>
        <p:grpSpPr bwMode="auto">
          <a:xfrm>
            <a:off x="1787525" y="3482975"/>
            <a:ext cx="3124200" cy="1844675"/>
            <a:chOff x="1488" y="2194"/>
            <a:chExt cx="1968" cy="1162"/>
          </a:xfrm>
        </p:grpSpPr>
        <p:sp>
          <p:nvSpPr>
            <p:cNvPr id="20582" name="Oval 49">
              <a:extLst>
                <a:ext uri="{FF2B5EF4-FFF2-40B4-BE49-F238E27FC236}">
                  <a16:creationId xmlns:a16="http://schemas.microsoft.com/office/drawing/2014/main" id="{ADAF6B9D-2369-F74C-9634-408A209E1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780"/>
              <a:ext cx="240" cy="57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3" name="Oval 50">
              <a:extLst>
                <a:ext uri="{FF2B5EF4-FFF2-40B4-BE49-F238E27FC236}">
                  <a16:creationId xmlns:a16="http://schemas.microsoft.com/office/drawing/2014/main" id="{15360897-5FDA-3042-8316-27DEB458D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780"/>
              <a:ext cx="240" cy="57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4" name="Oval 51">
              <a:extLst>
                <a:ext uri="{FF2B5EF4-FFF2-40B4-BE49-F238E27FC236}">
                  <a16:creationId xmlns:a16="http://schemas.microsoft.com/office/drawing/2014/main" id="{24F1C022-6931-034A-A4F5-FF79BC6AF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780"/>
              <a:ext cx="240" cy="57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5" name="Oval 52">
              <a:extLst>
                <a:ext uri="{FF2B5EF4-FFF2-40B4-BE49-F238E27FC236}">
                  <a16:creationId xmlns:a16="http://schemas.microsoft.com/office/drawing/2014/main" id="{49D0A61E-BD39-E241-8574-E637DEBDB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780"/>
              <a:ext cx="240" cy="57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6" name="Line 53">
              <a:extLst>
                <a:ext uri="{FF2B5EF4-FFF2-40B4-BE49-F238E27FC236}">
                  <a16:creationId xmlns:a16="http://schemas.microsoft.com/office/drawing/2014/main" id="{00EB83D8-4DC3-9640-99C1-BBDF79E3C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348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7" name="Line 54">
              <a:extLst>
                <a:ext uri="{FF2B5EF4-FFF2-40B4-BE49-F238E27FC236}">
                  <a16:creationId xmlns:a16="http://schemas.microsoft.com/office/drawing/2014/main" id="{96017C2E-6EE2-AF40-905F-B176E0215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2396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8" name="Line 55">
              <a:extLst>
                <a:ext uri="{FF2B5EF4-FFF2-40B4-BE49-F238E27FC236}">
                  <a16:creationId xmlns:a16="http://schemas.microsoft.com/office/drawing/2014/main" id="{828C8F2D-BD46-C146-99DF-2ED069934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396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9" name="Line 56">
              <a:extLst>
                <a:ext uri="{FF2B5EF4-FFF2-40B4-BE49-F238E27FC236}">
                  <a16:creationId xmlns:a16="http://schemas.microsoft.com/office/drawing/2014/main" id="{348E4E70-98F0-2342-8C99-9ECFFA919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348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90" name="Text Box 57">
              <a:extLst>
                <a:ext uri="{FF2B5EF4-FFF2-40B4-BE49-F238E27FC236}">
                  <a16:creationId xmlns:a16="http://schemas.microsoft.com/office/drawing/2014/main" id="{15ACFB7A-BB00-794E-8220-A731AB4FC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194"/>
              <a:ext cx="5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000">
                  <a:solidFill>
                    <a:srgbClr val="0000FF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match</a:t>
              </a:r>
            </a:p>
          </p:txBody>
        </p:sp>
      </p:grpSp>
      <p:grpSp>
        <p:nvGrpSpPr>
          <p:cNvPr id="3" name="Group 81">
            <a:extLst>
              <a:ext uri="{FF2B5EF4-FFF2-40B4-BE49-F238E27FC236}">
                <a16:creationId xmlns:a16="http://schemas.microsoft.com/office/drawing/2014/main" id="{97698593-C44C-A64B-8495-B5D212F6FC97}"/>
              </a:ext>
            </a:extLst>
          </p:cNvPr>
          <p:cNvGrpSpPr>
            <a:grpSpLocks/>
          </p:cNvGrpSpPr>
          <p:nvPr/>
        </p:nvGrpSpPr>
        <p:grpSpPr bwMode="auto">
          <a:xfrm>
            <a:off x="2244725" y="4437063"/>
            <a:ext cx="1295400" cy="1500187"/>
            <a:chOff x="1776" y="2795"/>
            <a:chExt cx="816" cy="945"/>
          </a:xfrm>
        </p:grpSpPr>
        <p:sp>
          <p:nvSpPr>
            <p:cNvPr id="20577" name="Oval 58">
              <a:extLst>
                <a:ext uri="{FF2B5EF4-FFF2-40B4-BE49-F238E27FC236}">
                  <a16:creationId xmlns:a16="http://schemas.microsoft.com/office/drawing/2014/main" id="{DABA51C6-E173-0748-BF74-8D21F0C7E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795"/>
              <a:ext cx="240" cy="240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8" name="Oval 59">
              <a:extLst>
                <a:ext uri="{FF2B5EF4-FFF2-40B4-BE49-F238E27FC236}">
                  <a16:creationId xmlns:a16="http://schemas.microsoft.com/office/drawing/2014/main" id="{229BA987-0EDA-984A-A088-96D0E7E13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795"/>
              <a:ext cx="240" cy="240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9" name="Text Box 60">
              <a:extLst>
                <a:ext uri="{FF2B5EF4-FFF2-40B4-BE49-F238E27FC236}">
                  <a16:creationId xmlns:a16="http://schemas.microsoft.com/office/drawing/2014/main" id="{307848A7-5BD6-0946-8E18-7497EFA19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3490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000">
                  <a:solidFill>
                    <a:srgbClr val="FF9900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deletion</a:t>
              </a:r>
            </a:p>
          </p:txBody>
        </p:sp>
        <p:sp>
          <p:nvSpPr>
            <p:cNvPr id="20580" name="Line 61">
              <a:extLst>
                <a:ext uri="{FF2B5EF4-FFF2-40B4-BE49-F238E27FC236}">
                  <a16:creationId xmlns:a16="http://schemas.microsoft.com/office/drawing/2014/main" id="{A3A837BB-2C0A-E84C-81C8-032E685652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3022"/>
              <a:ext cx="2" cy="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1" name="Line 62">
              <a:extLst>
                <a:ext uri="{FF2B5EF4-FFF2-40B4-BE49-F238E27FC236}">
                  <a16:creationId xmlns:a16="http://schemas.microsoft.com/office/drawing/2014/main" id="{6CD724D6-A9A7-844A-ABBD-D0AF46F51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3022"/>
              <a:ext cx="120" cy="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82">
            <a:extLst>
              <a:ext uri="{FF2B5EF4-FFF2-40B4-BE49-F238E27FC236}">
                <a16:creationId xmlns:a16="http://schemas.microsoft.com/office/drawing/2014/main" id="{3E95BA41-7FE7-134A-8BB6-B5FF6CC986A9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4413250"/>
            <a:ext cx="3124200" cy="1774825"/>
            <a:chOff x="1200" y="2780"/>
            <a:chExt cx="1968" cy="1118"/>
          </a:xfrm>
        </p:grpSpPr>
        <p:sp>
          <p:nvSpPr>
            <p:cNvPr id="20572" name="Oval 63">
              <a:extLst>
                <a:ext uri="{FF2B5EF4-FFF2-40B4-BE49-F238E27FC236}">
                  <a16:creationId xmlns:a16="http://schemas.microsoft.com/office/drawing/2014/main" id="{11123AAA-6C73-EB48-91C0-C8000DDFD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780"/>
              <a:ext cx="240" cy="240"/>
            </a:xfrm>
            <a:prstGeom prst="ellipse">
              <a:avLst/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3" name="Oval 64">
              <a:extLst>
                <a:ext uri="{FF2B5EF4-FFF2-40B4-BE49-F238E27FC236}">
                  <a16:creationId xmlns:a16="http://schemas.microsoft.com/office/drawing/2014/main" id="{E439F2CD-6E6B-D942-B71C-0BE591E20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80"/>
              <a:ext cx="240" cy="240"/>
            </a:xfrm>
            <a:prstGeom prst="ellipse">
              <a:avLst/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4" name="Text Box 65">
              <a:extLst>
                <a:ext uri="{FF2B5EF4-FFF2-40B4-BE49-F238E27FC236}">
                  <a16:creationId xmlns:a16="http://schemas.microsoft.com/office/drawing/2014/main" id="{1EE53389-442F-C648-A62E-AF4395649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648"/>
              <a:ext cx="7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000">
                  <a:solidFill>
                    <a:srgbClr val="00CC00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insertion</a:t>
              </a:r>
            </a:p>
          </p:txBody>
        </p:sp>
        <p:sp>
          <p:nvSpPr>
            <p:cNvPr id="20575" name="Line 66">
              <a:extLst>
                <a:ext uri="{FF2B5EF4-FFF2-40B4-BE49-F238E27FC236}">
                  <a16:creationId xmlns:a16="http://schemas.microsoft.com/office/drawing/2014/main" id="{F9DCEFE0-0CFF-8F47-ABF6-06B92F039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6" y="2972"/>
              <a:ext cx="912" cy="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76" name="Line 67">
              <a:extLst>
                <a:ext uri="{FF2B5EF4-FFF2-40B4-BE49-F238E27FC236}">
                  <a16:creationId xmlns:a16="http://schemas.microsoft.com/office/drawing/2014/main" id="{2838BFE7-214A-E443-BF45-F44B8B610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2972"/>
              <a:ext cx="240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85">
            <a:extLst>
              <a:ext uri="{FF2B5EF4-FFF2-40B4-BE49-F238E27FC236}">
                <a16:creationId xmlns:a16="http://schemas.microsoft.com/office/drawing/2014/main" id="{E712B4FC-E877-A44C-ACF2-1CB1966BE7D9}"/>
              </a:ext>
            </a:extLst>
          </p:cNvPr>
          <p:cNvGrpSpPr>
            <a:grpSpLocks/>
          </p:cNvGrpSpPr>
          <p:nvPr/>
        </p:nvGrpSpPr>
        <p:grpSpPr bwMode="auto">
          <a:xfrm>
            <a:off x="4530725" y="3635375"/>
            <a:ext cx="1338263" cy="1692275"/>
            <a:chOff x="3216" y="2290"/>
            <a:chExt cx="843" cy="1066"/>
          </a:xfrm>
        </p:grpSpPr>
        <p:sp>
          <p:nvSpPr>
            <p:cNvPr id="20569" name="Oval 68">
              <a:extLst>
                <a:ext uri="{FF2B5EF4-FFF2-40B4-BE49-F238E27FC236}">
                  <a16:creationId xmlns:a16="http://schemas.microsoft.com/office/drawing/2014/main" id="{323B0D82-36BB-2147-93C6-E3EB30B7A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2780"/>
              <a:ext cx="240" cy="576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0" name="Text Box 69">
              <a:extLst>
                <a:ext uri="{FF2B5EF4-FFF2-40B4-BE49-F238E27FC236}">
                  <a16:creationId xmlns:a16="http://schemas.microsoft.com/office/drawing/2014/main" id="{4BA63909-CC30-5045-A576-19A85DD28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290"/>
              <a:ext cx="7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000">
                  <a:solidFill>
                    <a:schemeClr val="hlink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mismatch</a:t>
              </a:r>
            </a:p>
          </p:txBody>
        </p:sp>
        <p:sp>
          <p:nvSpPr>
            <p:cNvPr id="20571" name="Line 70">
              <a:extLst>
                <a:ext uri="{FF2B5EF4-FFF2-40B4-BE49-F238E27FC236}">
                  <a16:creationId xmlns:a16="http://schemas.microsoft.com/office/drawing/2014/main" id="{834ECEB5-563D-DE41-A804-48E88649D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49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84">
            <a:extLst>
              <a:ext uri="{FF2B5EF4-FFF2-40B4-BE49-F238E27FC236}">
                <a16:creationId xmlns:a16="http://schemas.microsoft.com/office/drawing/2014/main" id="{97641EBF-755D-0C4D-82C5-4B3EDDDD6438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5486400"/>
            <a:ext cx="1133475" cy="642938"/>
            <a:chOff x="1152" y="3456"/>
            <a:chExt cx="714" cy="405"/>
          </a:xfrm>
        </p:grpSpPr>
        <p:sp>
          <p:nvSpPr>
            <p:cNvPr id="20565" name="Freeform 71">
              <a:extLst>
                <a:ext uri="{FF2B5EF4-FFF2-40B4-BE49-F238E27FC236}">
                  <a16:creationId xmlns:a16="http://schemas.microsoft.com/office/drawing/2014/main" id="{3CF2BD05-8B44-3E42-96D8-A3DBF81AD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456"/>
              <a:ext cx="192" cy="193"/>
            </a:xfrm>
            <a:custGeom>
              <a:avLst/>
              <a:gdLst>
                <a:gd name="T0" fmla="*/ 192 w 192"/>
                <a:gd name="T1" fmla="*/ 0 h 409"/>
                <a:gd name="T2" fmla="*/ 94 w 192"/>
                <a:gd name="T3" fmla="*/ 0 h 409"/>
                <a:gd name="T4" fmla="*/ 75 w 192"/>
                <a:gd name="T5" fmla="*/ 0 h 409"/>
                <a:gd name="T6" fmla="*/ 0 w 192"/>
                <a:gd name="T7" fmla="*/ 0 h 4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09"/>
                <a:gd name="T14" fmla="*/ 192 w 192"/>
                <a:gd name="T15" fmla="*/ 409 h 4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09">
                  <a:moveTo>
                    <a:pt x="192" y="0"/>
                  </a:moveTo>
                  <a:cubicBezTo>
                    <a:pt x="176" y="10"/>
                    <a:pt x="114" y="4"/>
                    <a:pt x="94" y="62"/>
                  </a:cubicBezTo>
                  <a:cubicBezTo>
                    <a:pt x="74" y="120"/>
                    <a:pt x="91" y="291"/>
                    <a:pt x="75" y="345"/>
                  </a:cubicBezTo>
                  <a:cubicBezTo>
                    <a:pt x="43" y="409"/>
                    <a:pt x="16" y="376"/>
                    <a:pt x="0" y="3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566" name="Group 83">
              <a:extLst>
                <a:ext uri="{FF2B5EF4-FFF2-40B4-BE49-F238E27FC236}">
                  <a16:creationId xmlns:a16="http://schemas.microsoft.com/office/drawing/2014/main" id="{4B83AD63-EAC4-E040-8E81-0208C4557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3531"/>
              <a:ext cx="714" cy="330"/>
              <a:chOff x="1152" y="3531"/>
              <a:chExt cx="714" cy="330"/>
            </a:xfrm>
          </p:grpSpPr>
          <p:sp>
            <p:nvSpPr>
              <p:cNvPr id="20567" name="Freeform 72">
                <a:extLst>
                  <a:ext uri="{FF2B5EF4-FFF2-40B4-BE49-F238E27FC236}">
                    <a16:creationId xmlns:a16="http://schemas.microsoft.com/office/drawing/2014/main" id="{8C969A44-6BC0-8942-BADB-46527641C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3648"/>
                <a:ext cx="199" cy="213"/>
              </a:xfrm>
              <a:custGeom>
                <a:avLst/>
                <a:gdLst>
                  <a:gd name="T0" fmla="*/ 0 w 199"/>
                  <a:gd name="T1" fmla="*/ 0 h 453"/>
                  <a:gd name="T2" fmla="*/ 82 w 199"/>
                  <a:gd name="T3" fmla="*/ 0 h 453"/>
                  <a:gd name="T4" fmla="*/ 101 w 199"/>
                  <a:gd name="T5" fmla="*/ 0 h 453"/>
                  <a:gd name="T6" fmla="*/ 199 w 199"/>
                  <a:gd name="T7" fmla="*/ 0 h 4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453"/>
                  <a:gd name="T14" fmla="*/ 199 w 199"/>
                  <a:gd name="T15" fmla="*/ 453 h 4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453">
                    <a:moveTo>
                      <a:pt x="0" y="0"/>
                    </a:moveTo>
                    <a:cubicBezTo>
                      <a:pt x="14" y="11"/>
                      <a:pt x="65" y="6"/>
                      <a:pt x="82" y="64"/>
                    </a:cubicBezTo>
                    <a:cubicBezTo>
                      <a:pt x="99" y="122"/>
                      <a:pt x="81" y="283"/>
                      <a:pt x="101" y="348"/>
                    </a:cubicBezTo>
                    <a:cubicBezTo>
                      <a:pt x="133" y="420"/>
                      <a:pt x="179" y="431"/>
                      <a:pt x="199" y="45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568" name="Text Box 73">
                <a:extLst>
                  <a:ext uri="{FF2B5EF4-FFF2-40B4-BE49-F238E27FC236}">
                    <a16:creationId xmlns:a16="http://schemas.microsoft.com/office/drawing/2014/main" id="{625B6970-72D8-F546-BF3A-A9C804238D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531"/>
                <a:ext cx="52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TW" sz="2000">
                    <a:solidFill>
                      <a:srgbClr val="800000"/>
                    </a:solidFill>
                    <a:latin typeface="Tahoma" panose="020B0604030504040204" pitchFamily="34" charset="0"/>
                    <a:ea typeface="PMingLiU" panose="02020500000000000000" pitchFamily="18" charset="-120"/>
                  </a:rPr>
                  <a:t>indels</a:t>
                </a:r>
              </a:p>
            </p:txBody>
          </p:sp>
        </p:grpSp>
      </p:grpSp>
      <p:grpSp>
        <p:nvGrpSpPr>
          <p:cNvPr id="8" name="Group 86">
            <a:extLst>
              <a:ext uri="{FF2B5EF4-FFF2-40B4-BE49-F238E27FC236}">
                <a16:creationId xmlns:a16="http://schemas.microsoft.com/office/drawing/2014/main" id="{A76DD622-B985-5C4E-8754-ED1E3A39AFA7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4292600"/>
            <a:ext cx="3240087" cy="1138238"/>
            <a:chOff x="4339" y="1666"/>
            <a:chExt cx="1325" cy="717"/>
          </a:xfrm>
        </p:grpSpPr>
        <p:sp>
          <p:nvSpPr>
            <p:cNvPr id="20561" name="Text Box 74">
              <a:extLst>
                <a:ext uri="{FF2B5EF4-FFF2-40B4-BE49-F238E27FC236}">
                  <a16:creationId xmlns:a16="http://schemas.microsoft.com/office/drawing/2014/main" id="{C23B3DBC-3818-1A46-8216-2C9018920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" y="1676"/>
              <a:ext cx="1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it-IT" altLang="zh-TW">
                  <a:latin typeface="Tahoma" panose="020B0604030504040204" pitchFamily="34" charset="0"/>
                  <a:ea typeface="PMingLiU" panose="02020500000000000000" pitchFamily="18" charset="-120"/>
                </a:rPr>
                <a:t>4</a:t>
              </a:r>
              <a:endParaRPr kumimoji="1" lang="zh-TW" altLang="en-US">
                <a:latin typeface="Tahoma" panose="020B060403050404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62" name="Text Box 75">
              <a:extLst>
                <a:ext uri="{FF2B5EF4-FFF2-40B4-BE49-F238E27FC236}">
                  <a16:creationId xmlns:a16="http://schemas.microsoft.com/office/drawing/2014/main" id="{ECE84294-CFF2-5A46-8585-70E597250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" y="1889"/>
              <a:ext cx="2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it-IT" altLang="zh-TW">
                  <a:latin typeface="Tahoma" panose="020B0604030504040204" pitchFamily="34" charset="0"/>
                  <a:ea typeface="PMingLiU" panose="02020500000000000000" pitchFamily="18" charset="-120"/>
                </a:rPr>
                <a:t>1</a:t>
              </a:r>
              <a:endParaRPr kumimoji="1" lang="zh-TW" altLang="en-US">
                <a:latin typeface="Tahoma" panose="020B060403050404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63" name="Text Box 76">
              <a:extLst>
                <a:ext uri="{FF2B5EF4-FFF2-40B4-BE49-F238E27FC236}">
                  <a16:creationId xmlns:a16="http://schemas.microsoft.com/office/drawing/2014/main" id="{94E18246-3C9E-A644-A4FB-3203B3E2E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" y="2081"/>
              <a:ext cx="1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it-IT" altLang="zh-TW">
                  <a:latin typeface="Tahoma" panose="020B0604030504040204" pitchFamily="34" charset="0"/>
                  <a:ea typeface="PMingLiU" panose="02020500000000000000" pitchFamily="18" charset="-120"/>
                </a:rPr>
                <a:t>5</a:t>
              </a:r>
              <a:endParaRPr kumimoji="1" lang="zh-TW" altLang="en-US">
                <a:latin typeface="Tahoma" panose="020B060403050404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64" name="Text Box 78">
              <a:extLst>
                <a:ext uri="{FF2B5EF4-FFF2-40B4-BE49-F238E27FC236}">
                  <a16:creationId xmlns:a16="http://schemas.microsoft.com/office/drawing/2014/main" id="{8E5D97DC-DF5A-7B4D-9427-D67C5CDA9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666"/>
              <a:ext cx="1152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200">
                  <a:solidFill>
                    <a:srgbClr val="0000FF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 matches</a:t>
              </a:r>
            </a:p>
            <a:p>
              <a:pPr eaLnBrk="1" hangingPunct="1"/>
              <a:r>
                <a:rPr kumimoji="1" lang="en-US" altLang="zh-TW" sz="2200">
                  <a:latin typeface="Tahoma" panose="020B0604030504040204" pitchFamily="34" charset="0"/>
                  <a:ea typeface="PMingLiU" panose="02020500000000000000" pitchFamily="18" charset="-120"/>
                </a:rPr>
                <a:t> </a:t>
              </a:r>
              <a:r>
                <a:rPr kumimoji="1" lang="en-US" altLang="zh-TW" sz="2200">
                  <a:solidFill>
                    <a:schemeClr val="hlink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mismatch</a:t>
              </a:r>
            </a:p>
            <a:p>
              <a:pPr eaLnBrk="1" hangingPunct="1"/>
              <a:r>
                <a:rPr kumimoji="1" lang="en-US" altLang="zh-TW" sz="2200">
                  <a:latin typeface="Tahoma" panose="020B0604030504040204" pitchFamily="34" charset="0"/>
                  <a:ea typeface="PMingLiU" panose="02020500000000000000" pitchFamily="18" charset="-120"/>
                </a:rPr>
                <a:t> </a:t>
              </a:r>
              <a:r>
                <a:rPr kumimoji="1" lang="en-US" altLang="zh-TW" sz="2200">
                  <a:solidFill>
                    <a:srgbClr val="800000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indels</a:t>
              </a:r>
              <a:endParaRPr kumimoji="1" lang="en-US" altLang="zh-TW">
                <a:solidFill>
                  <a:srgbClr val="800000"/>
                </a:solidFill>
                <a:latin typeface="Tahoma" panose="020B0604030504040204" pitchFamily="34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63567" name="Text Box 79">
            <a:extLst>
              <a:ext uri="{FF2B5EF4-FFF2-40B4-BE49-F238E27FC236}">
                <a16:creationId xmlns:a16="http://schemas.microsoft.com/office/drawing/2014/main" id="{D36F1FE0-DE0D-3045-ADD6-5716EBBFE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2600"/>
            <a:ext cx="792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Alignment :  2 x </a:t>
            </a:r>
            <a:r>
              <a:rPr lang="en-US" altLang="en-US" sz="3000" b="1" i="1"/>
              <a:t>k</a:t>
            </a:r>
            <a:r>
              <a:rPr lang="en-US" altLang="en-US" sz="3000"/>
              <a:t> matrix ( </a:t>
            </a:r>
            <a:r>
              <a:rPr lang="en-US" altLang="en-US" sz="3000" b="1" i="1"/>
              <a:t>k</a:t>
            </a:r>
            <a:r>
              <a:rPr lang="en-US" altLang="en-US" sz="3000"/>
              <a:t> </a:t>
            </a:r>
            <a:r>
              <a:rPr lang="en-US" altLang="en-US" sz="3000">
                <a:sym typeface="Symbol" pitchFamily="2" charset="2"/>
              </a:rPr>
              <a:t></a:t>
            </a:r>
            <a:r>
              <a:rPr lang="en-US" altLang="en-US" sz="3000"/>
              <a:t> </a:t>
            </a:r>
            <a:r>
              <a:rPr lang="en-US" altLang="en-US" sz="3000" b="1" i="1"/>
              <a:t>m</a:t>
            </a:r>
            <a:r>
              <a:rPr lang="en-US" altLang="en-US" sz="3000"/>
              <a:t>, </a:t>
            </a:r>
            <a:r>
              <a:rPr lang="en-US" altLang="en-US" sz="3000" b="1" i="1"/>
              <a:t>n )</a:t>
            </a:r>
          </a:p>
        </p:txBody>
      </p:sp>
      <p:grpSp>
        <p:nvGrpSpPr>
          <p:cNvPr id="20534" name="Group 3">
            <a:extLst>
              <a:ext uri="{FF2B5EF4-FFF2-40B4-BE49-F238E27FC236}">
                <a16:creationId xmlns:a16="http://schemas.microsoft.com/office/drawing/2014/main" id="{82D2AC95-7A39-6D40-A674-EA8F3F2BB7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39" name="Group 4">
              <a:extLst>
                <a:ext uri="{FF2B5EF4-FFF2-40B4-BE49-F238E27FC236}">
                  <a16:creationId xmlns:a16="http://schemas.microsoft.com/office/drawing/2014/main" id="{D5EE6D08-943E-0E41-AF48-D5CAD024E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5" cy="96"/>
              <a:chOff x="48" y="336"/>
              <a:chExt cx="6192" cy="48"/>
            </a:xfrm>
          </p:grpSpPr>
          <p:sp>
            <p:nvSpPr>
              <p:cNvPr id="20551" name="Rectangle 5">
                <a:extLst>
                  <a:ext uri="{FF2B5EF4-FFF2-40B4-BE49-F238E27FC236}">
                    <a16:creationId xmlns:a16="http://schemas.microsoft.com/office/drawing/2014/main" id="{A2021054-D008-7946-8CEB-2963F5780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2" name="Rectangle 6">
                <a:extLst>
                  <a:ext uri="{FF2B5EF4-FFF2-40B4-BE49-F238E27FC236}">
                    <a16:creationId xmlns:a16="http://schemas.microsoft.com/office/drawing/2014/main" id="{AFB95118-07D3-DE43-B8FB-CC6B3681C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3" name="Rectangle 7">
                <a:extLst>
                  <a:ext uri="{FF2B5EF4-FFF2-40B4-BE49-F238E27FC236}">
                    <a16:creationId xmlns:a16="http://schemas.microsoft.com/office/drawing/2014/main" id="{DDD1C7B6-E6FD-F246-9978-28036918D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4" name="Rectangle 8">
                <a:extLst>
                  <a:ext uri="{FF2B5EF4-FFF2-40B4-BE49-F238E27FC236}">
                    <a16:creationId xmlns:a16="http://schemas.microsoft.com/office/drawing/2014/main" id="{B6E1B0B3-96D2-6C43-A207-4F30DCD11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5" name="Rectangle 9">
                <a:extLst>
                  <a:ext uri="{FF2B5EF4-FFF2-40B4-BE49-F238E27FC236}">
                    <a16:creationId xmlns:a16="http://schemas.microsoft.com/office/drawing/2014/main" id="{4E0D1347-8071-D24F-86D1-457DC251A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6" name="Rectangle 10">
                <a:extLst>
                  <a:ext uri="{FF2B5EF4-FFF2-40B4-BE49-F238E27FC236}">
                    <a16:creationId xmlns:a16="http://schemas.microsoft.com/office/drawing/2014/main" id="{9DCEFCE7-37B5-0646-9BF3-839A40FEC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7" name="Rectangle 11">
                <a:extLst>
                  <a:ext uri="{FF2B5EF4-FFF2-40B4-BE49-F238E27FC236}">
                    <a16:creationId xmlns:a16="http://schemas.microsoft.com/office/drawing/2014/main" id="{4CDE4E91-2A5E-EA47-BD7E-99A28B5ED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8" name="Rectangle 12">
                <a:extLst>
                  <a:ext uri="{FF2B5EF4-FFF2-40B4-BE49-F238E27FC236}">
                    <a16:creationId xmlns:a16="http://schemas.microsoft.com/office/drawing/2014/main" id="{A17B88AA-1444-7044-8851-204216E93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9" name="Rectangle 13">
                <a:extLst>
                  <a:ext uri="{FF2B5EF4-FFF2-40B4-BE49-F238E27FC236}">
                    <a16:creationId xmlns:a16="http://schemas.microsoft.com/office/drawing/2014/main" id="{4854F653-B171-864C-898F-5E3188771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0" name="Rectangle 14">
                <a:extLst>
                  <a:ext uri="{FF2B5EF4-FFF2-40B4-BE49-F238E27FC236}">
                    <a16:creationId xmlns:a16="http://schemas.microsoft.com/office/drawing/2014/main" id="{1AFEB789-BFCF-C74A-A67A-5E55FAB8A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40" name="Group 15">
              <a:extLst>
                <a:ext uri="{FF2B5EF4-FFF2-40B4-BE49-F238E27FC236}">
                  <a16:creationId xmlns:a16="http://schemas.microsoft.com/office/drawing/2014/main" id="{D2634CE9-7131-4842-A58C-F42618CE3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5" cy="96"/>
              <a:chOff x="48" y="336"/>
              <a:chExt cx="6192" cy="48"/>
            </a:xfrm>
          </p:grpSpPr>
          <p:sp>
            <p:nvSpPr>
              <p:cNvPr id="20541" name="Rectangle 16">
                <a:extLst>
                  <a:ext uri="{FF2B5EF4-FFF2-40B4-BE49-F238E27FC236}">
                    <a16:creationId xmlns:a16="http://schemas.microsoft.com/office/drawing/2014/main" id="{74175407-0AF5-E94C-B208-013EECA51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2" name="Rectangle 17">
                <a:extLst>
                  <a:ext uri="{FF2B5EF4-FFF2-40B4-BE49-F238E27FC236}">
                    <a16:creationId xmlns:a16="http://schemas.microsoft.com/office/drawing/2014/main" id="{C2926F5E-7EE9-7A41-B2F5-DA7360FF6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3" name="Rectangle 18">
                <a:extLst>
                  <a:ext uri="{FF2B5EF4-FFF2-40B4-BE49-F238E27FC236}">
                    <a16:creationId xmlns:a16="http://schemas.microsoft.com/office/drawing/2014/main" id="{38D054F1-F8E5-E045-A934-A3F7B6ED8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4" name="Rectangle 19">
                <a:extLst>
                  <a:ext uri="{FF2B5EF4-FFF2-40B4-BE49-F238E27FC236}">
                    <a16:creationId xmlns:a16="http://schemas.microsoft.com/office/drawing/2014/main" id="{ECA3E81B-C359-F742-A962-E296172EF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5" name="Rectangle 20">
                <a:extLst>
                  <a:ext uri="{FF2B5EF4-FFF2-40B4-BE49-F238E27FC236}">
                    <a16:creationId xmlns:a16="http://schemas.microsoft.com/office/drawing/2014/main" id="{4852E5FA-C15A-D446-B69C-0CD8B459B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6" name="Rectangle 21">
                <a:extLst>
                  <a:ext uri="{FF2B5EF4-FFF2-40B4-BE49-F238E27FC236}">
                    <a16:creationId xmlns:a16="http://schemas.microsoft.com/office/drawing/2014/main" id="{931FB1F0-25D5-4A43-9370-D82D587B2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7" name="Rectangle 22">
                <a:extLst>
                  <a:ext uri="{FF2B5EF4-FFF2-40B4-BE49-F238E27FC236}">
                    <a16:creationId xmlns:a16="http://schemas.microsoft.com/office/drawing/2014/main" id="{DD3E0614-BE22-934B-A189-7D1D7B448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8" name="Rectangle 23">
                <a:extLst>
                  <a:ext uri="{FF2B5EF4-FFF2-40B4-BE49-F238E27FC236}">
                    <a16:creationId xmlns:a16="http://schemas.microsoft.com/office/drawing/2014/main" id="{43391BEC-5F22-2241-AD97-A36775968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9" name="Rectangle 24">
                <a:extLst>
                  <a:ext uri="{FF2B5EF4-FFF2-40B4-BE49-F238E27FC236}">
                    <a16:creationId xmlns:a16="http://schemas.microsoft.com/office/drawing/2014/main" id="{5D750BAB-BCFA-9C48-A0C4-DE5DEB05D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0" name="Rectangle 25">
                <a:extLst>
                  <a:ext uri="{FF2B5EF4-FFF2-40B4-BE49-F238E27FC236}">
                    <a16:creationId xmlns:a16="http://schemas.microsoft.com/office/drawing/2014/main" id="{156CAC43-6232-6345-B580-8E5F8CF7B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0535" name="Text Box 6">
            <a:extLst>
              <a:ext uri="{FF2B5EF4-FFF2-40B4-BE49-F238E27FC236}">
                <a16:creationId xmlns:a16="http://schemas.microsoft.com/office/drawing/2014/main" id="{311C34F8-FBCA-2542-B912-5AC7B56FD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5876925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k = 10</a:t>
            </a:r>
          </a:p>
        </p:txBody>
      </p:sp>
      <p:sp>
        <p:nvSpPr>
          <p:cNvPr id="20536" name="Line 45">
            <a:extLst>
              <a:ext uri="{FF2B5EF4-FFF2-40B4-BE49-F238E27FC236}">
                <a16:creationId xmlns:a16="http://schemas.microsoft.com/office/drawing/2014/main" id="{8E1FA99B-3B9E-F444-AC90-994B3E621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9363" y="508476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37" name="Oval 63">
            <a:extLst>
              <a:ext uri="{FF2B5EF4-FFF2-40B4-BE49-F238E27FC236}">
                <a16:creationId xmlns:a16="http://schemas.microsoft.com/office/drawing/2014/main" id="{12DECC41-5289-314F-998B-98E836B62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437063"/>
            <a:ext cx="381000" cy="381000"/>
          </a:xfrm>
          <a:prstGeom prst="ellipse">
            <a:avLst/>
          </a:prstGeom>
          <a:noFill/>
          <a:ln w="190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8" name="Line 67">
            <a:extLst>
              <a:ext uri="{FF2B5EF4-FFF2-40B4-BE49-F238E27FC236}">
                <a16:creationId xmlns:a16="http://schemas.microsoft.com/office/drawing/2014/main" id="{144FA5F7-E903-FB44-8B2E-D61E2A33EE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7325" y="4797425"/>
            <a:ext cx="1079500" cy="11525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6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CEEAAF8F-88C5-B242-AFDF-500259460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FE2E8977-BC81-BB4D-818B-9670DC499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486400"/>
          </a:xfrm>
          <a:prstGeom prst="rect">
            <a:avLst/>
          </a:prstGeom>
          <a:solidFill>
            <a:srgbClr val="E9E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1923" name="Group 7">
            <a:extLst>
              <a:ext uri="{FF2B5EF4-FFF2-40B4-BE49-F238E27FC236}">
                <a16:creationId xmlns:a16="http://schemas.microsoft.com/office/drawing/2014/main" id="{9052FDDD-82CA-0F4E-8CBA-6770C05FD09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1925" name="Group 8">
              <a:extLst>
                <a:ext uri="{FF2B5EF4-FFF2-40B4-BE49-F238E27FC236}">
                  <a16:creationId xmlns:a16="http://schemas.microsoft.com/office/drawing/2014/main" id="{811A99F2-9F82-6449-B87D-57BCF0D755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1937" name="Rectangle 9">
                <a:extLst>
                  <a:ext uri="{FF2B5EF4-FFF2-40B4-BE49-F238E27FC236}">
                    <a16:creationId xmlns:a16="http://schemas.microsoft.com/office/drawing/2014/main" id="{80D29149-7BC9-1745-BB69-C27394023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8" name="Rectangle 10">
                <a:extLst>
                  <a:ext uri="{FF2B5EF4-FFF2-40B4-BE49-F238E27FC236}">
                    <a16:creationId xmlns:a16="http://schemas.microsoft.com/office/drawing/2014/main" id="{3311A5C6-06E5-CD41-BFAD-457E57CCD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9" name="Rectangle 11">
                <a:extLst>
                  <a:ext uri="{FF2B5EF4-FFF2-40B4-BE49-F238E27FC236}">
                    <a16:creationId xmlns:a16="http://schemas.microsoft.com/office/drawing/2014/main" id="{83A79B2C-0303-A141-AC7C-3438C4CFE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0" name="Rectangle 12">
                <a:extLst>
                  <a:ext uri="{FF2B5EF4-FFF2-40B4-BE49-F238E27FC236}">
                    <a16:creationId xmlns:a16="http://schemas.microsoft.com/office/drawing/2014/main" id="{5E824CC7-76A7-024B-AC12-A7A2D9C37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1" name="Rectangle 13">
                <a:extLst>
                  <a:ext uri="{FF2B5EF4-FFF2-40B4-BE49-F238E27FC236}">
                    <a16:creationId xmlns:a16="http://schemas.microsoft.com/office/drawing/2014/main" id="{B9BD4523-58CD-9943-8B1D-DC3EAF356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2" name="Rectangle 14">
                <a:extLst>
                  <a:ext uri="{FF2B5EF4-FFF2-40B4-BE49-F238E27FC236}">
                    <a16:creationId xmlns:a16="http://schemas.microsoft.com/office/drawing/2014/main" id="{D6027BAE-B43A-564E-A3F7-938689A02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3" name="Rectangle 15">
                <a:extLst>
                  <a:ext uri="{FF2B5EF4-FFF2-40B4-BE49-F238E27FC236}">
                    <a16:creationId xmlns:a16="http://schemas.microsoft.com/office/drawing/2014/main" id="{E557AD59-F68F-BB46-BF7F-B19F9217E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4" name="Rectangle 16">
                <a:extLst>
                  <a:ext uri="{FF2B5EF4-FFF2-40B4-BE49-F238E27FC236}">
                    <a16:creationId xmlns:a16="http://schemas.microsoft.com/office/drawing/2014/main" id="{36BBA8F2-6B2A-E046-A0D7-9E4CDD6FC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5" name="Rectangle 17">
                <a:extLst>
                  <a:ext uri="{FF2B5EF4-FFF2-40B4-BE49-F238E27FC236}">
                    <a16:creationId xmlns:a16="http://schemas.microsoft.com/office/drawing/2014/main" id="{0C4CEE52-428D-4147-90D6-CEB25D5AE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6" name="Rectangle 18">
                <a:extLst>
                  <a:ext uri="{FF2B5EF4-FFF2-40B4-BE49-F238E27FC236}">
                    <a16:creationId xmlns:a16="http://schemas.microsoft.com/office/drawing/2014/main" id="{BF3A0DDD-7F3F-5C4D-9E2F-295A9166A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1926" name="Group 19">
              <a:extLst>
                <a:ext uri="{FF2B5EF4-FFF2-40B4-BE49-F238E27FC236}">
                  <a16:creationId xmlns:a16="http://schemas.microsoft.com/office/drawing/2014/main" id="{57D7EFC7-BE28-C245-B926-C8C8B5C03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1927" name="Rectangle 20">
                <a:extLst>
                  <a:ext uri="{FF2B5EF4-FFF2-40B4-BE49-F238E27FC236}">
                    <a16:creationId xmlns:a16="http://schemas.microsoft.com/office/drawing/2014/main" id="{1D00941D-C158-A342-98AA-3E0A44AEE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28" name="Rectangle 21">
                <a:extLst>
                  <a:ext uri="{FF2B5EF4-FFF2-40B4-BE49-F238E27FC236}">
                    <a16:creationId xmlns:a16="http://schemas.microsoft.com/office/drawing/2014/main" id="{13CEDBCB-C1B2-294B-9A70-9C9C6E50E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29" name="Rectangle 22">
                <a:extLst>
                  <a:ext uri="{FF2B5EF4-FFF2-40B4-BE49-F238E27FC236}">
                    <a16:creationId xmlns:a16="http://schemas.microsoft.com/office/drawing/2014/main" id="{CF304E16-6DC4-BC4E-A40D-44139DE58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0" name="Rectangle 23">
                <a:extLst>
                  <a:ext uri="{FF2B5EF4-FFF2-40B4-BE49-F238E27FC236}">
                    <a16:creationId xmlns:a16="http://schemas.microsoft.com/office/drawing/2014/main" id="{11687345-A289-B144-BBA8-604922628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1" name="Rectangle 24">
                <a:extLst>
                  <a:ext uri="{FF2B5EF4-FFF2-40B4-BE49-F238E27FC236}">
                    <a16:creationId xmlns:a16="http://schemas.microsoft.com/office/drawing/2014/main" id="{1DFB0B21-E777-8641-A11B-A1E5DCD41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2" name="Rectangle 25">
                <a:extLst>
                  <a:ext uri="{FF2B5EF4-FFF2-40B4-BE49-F238E27FC236}">
                    <a16:creationId xmlns:a16="http://schemas.microsoft.com/office/drawing/2014/main" id="{F0B60C88-8A7F-BD45-A2B7-9D75ECB84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3" name="Rectangle 26">
                <a:extLst>
                  <a:ext uri="{FF2B5EF4-FFF2-40B4-BE49-F238E27FC236}">
                    <a16:creationId xmlns:a16="http://schemas.microsoft.com/office/drawing/2014/main" id="{A12BE1AA-9C94-F149-B174-F4C921FB9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4" name="Rectangle 27">
                <a:extLst>
                  <a:ext uri="{FF2B5EF4-FFF2-40B4-BE49-F238E27FC236}">
                    <a16:creationId xmlns:a16="http://schemas.microsoft.com/office/drawing/2014/main" id="{1E29AE52-03C8-464F-889F-55ECF7D64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5" name="Rectangle 28">
                <a:extLst>
                  <a:ext uri="{FF2B5EF4-FFF2-40B4-BE49-F238E27FC236}">
                    <a16:creationId xmlns:a16="http://schemas.microsoft.com/office/drawing/2014/main" id="{E2584804-9552-244D-8179-54464390E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6" name="Rectangle 29">
                <a:extLst>
                  <a:ext uri="{FF2B5EF4-FFF2-40B4-BE49-F238E27FC236}">
                    <a16:creationId xmlns:a16="http://schemas.microsoft.com/office/drawing/2014/main" id="{9C706E97-1C31-5B4B-9F99-4ABAE3B4B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81924" name="Segnaposto contenuto 1">
            <a:extLst>
              <a:ext uri="{FF2B5EF4-FFF2-40B4-BE49-F238E27FC236}">
                <a16:creationId xmlns:a16="http://schemas.microsoft.com/office/drawing/2014/main" id="{CDC0F4CA-1A5B-FB4A-9DE8-9444F87F4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3" y="1600200"/>
            <a:ext cx="8002587" cy="4525963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altLang="en-US" sz="6600">
                <a:ea typeface="ＭＳ Ｐゴシック" panose="020B0600070205080204" pitchFamily="34" charset="-128"/>
              </a:rPr>
              <a:t>E le indel?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84145B93-A2AC-E14A-85EF-DC4BA2B75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Estensione Needleman-Wunsch Algorithm</a:t>
            </a:r>
          </a:p>
        </p:txBody>
      </p:sp>
      <p:grpSp>
        <p:nvGrpSpPr>
          <p:cNvPr id="83970" name="Group 7">
            <a:extLst>
              <a:ext uri="{FF2B5EF4-FFF2-40B4-BE49-F238E27FC236}">
                <a16:creationId xmlns:a16="http://schemas.microsoft.com/office/drawing/2014/main" id="{4547424E-16E6-AB4D-93E3-B19595A918D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3975" name="Group 8">
              <a:extLst>
                <a:ext uri="{FF2B5EF4-FFF2-40B4-BE49-F238E27FC236}">
                  <a16:creationId xmlns:a16="http://schemas.microsoft.com/office/drawing/2014/main" id="{926537E3-0105-B544-A698-5AD93330E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3987" name="Rectangle 9">
                <a:extLst>
                  <a:ext uri="{FF2B5EF4-FFF2-40B4-BE49-F238E27FC236}">
                    <a16:creationId xmlns:a16="http://schemas.microsoft.com/office/drawing/2014/main" id="{D5DDD99E-C9D0-714D-BA2A-8931BC02A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8" name="Rectangle 10">
                <a:extLst>
                  <a:ext uri="{FF2B5EF4-FFF2-40B4-BE49-F238E27FC236}">
                    <a16:creationId xmlns:a16="http://schemas.microsoft.com/office/drawing/2014/main" id="{9D840BC6-78B6-5C42-ABBC-7A50D9B5B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9" name="Rectangle 11">
                <a:extLst>
                  <a:ext uri="{FF2B5EF4-FFF2-40B4-BE49-F238E27FC236}">
                    <a16:creationId xmlns:a16="http://schemas.microsoft.com/office/drawing/2014/main" id="{730D3E04-EA60-9B4D-8B29-63963117E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0" name="Rectangle 12">
                <a:extLst>
                  <a:ext uri="{FF2B5EF4-FFF2-40B4-BE49-F238E27FC236}">
                    <a16:creationId xmlns:a16="http://schemas.microsoft.com/office/drawing/2014/main" id="{90766786-AEBD-E544-BE79-6F704ECE6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1" name="Rectangle 13">
                <a:extLst>
                  <a:ext uri="{FF2B5EF4-FFF2-40B4-BE49-F238E27FC236}">
                    <a16:creationId xmlns:a16="http://schemas.microsoft.com/office/drawing/2014/main" id="{F3F9BDD8-C0C6-5D41-B7AE-B3630097B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2" name="Rectangle 14">
                <a:extLst>
                  <a:ext uri="{FF2B5EF4-FFF2-40B4-BE49-F238E27FC236}">
                    <a16:creationId xmlns:a16="http://schemas.microsoft.com/office/drawing/2014/main" id="{541B030E-D429-0543-9A92-1E840C851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3" name="Rectangle 15">
                <a:extLst>
                  <a:ext uri="{FF2B5EF4-FFF2-40B4-BE49-F238E27FC236}">
                    <a16:creationId xmlns:a16="http://schemas.microsoft.com/office/drawing/2014/main" id="{56FBAEC3-A499-2B49-A0A2-08DACF361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4" name="Rectangle 16">
                <a:extLst>
                  <a:ext uri="{FF2B5EF4-FFF2-40B4-BE49-F238E27FC236}">
                    <a16:creationId xmlns:a16="http://schemas.microsoft.com/office/drawing/2014/main" id="{C5D5D45B-3592-0941-B562-09C344CEC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5" name="Rectangle 17">
                <a:extLst>
                  <a:ext uri="{FF2B5EF4-FFF2-40B4-BE49-F238E27FC236}">
                    <a16:creationId xmlns:a16="http://schemas.microsoft.com/office/drawing/2014/main" id="{D70C9D4B-7AE7-A446-B603-F13E90333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6" name="Rectangle 18">
                <a:extLst>
                  <a:ext uri="{FF2B5EF4-FFF2-40B4-BE49-F238E27FC236}">
                    <a16:creationId xmlns:a16="http://schemas.microsoft.com/office/drawing/2014/main" id="{8E2186A0-18CE-F34D-9CF9-1EBF71B4C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3976" name="Group 19">
              <a:extLst>
                <a:ext uri="{FF2B5EF4-FFF2-40B4-BE49-F238E27FC236}">
                  <a16:creationId xmlns:a16="http://schemas.microsoft.com/office/drawing/2014/main" id="{67A395C3-4082-3443-B6C7-68C756404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3977" name="Rectangle 20">
                <a:extLst>
                  <a:ext uri="{FF2B5EF4-FFF2-40B4-BE49-F238E27FC236}">
                    <a16:creationId xmlns:a16="http://schemas.microsoft.com/office/drawing/2014/main" id="{82DD3ADF-F251-D34F-A608-E4075EE42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78" name="Rectangle 21">
                <a:extLst>
                  <a:ext uri="{FF2B5EF4-FFF2-40B4-BE49-F238E27FC236}">
                    <a16:creationId xmlns:a16="http://schemas.microsoft.com/office/drawing/2014/main" id="{F65D8A50-9BCC-BA42-9B90-3C8E61B88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79" name="Rectangle 22">
                <a:extLst>
                  <a:ext uri="{FF2B5EF4-FFF2-40B4-BE49-F238E27FC236}">
                    <a16:creationId xmlns:a16="http://schemas.microsoft.com/office/drawing/2014/main" id="{7BFF1E8B-A222-5741-8E5F-256F284C8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0" name="Rectangle 23">
                <a:extLst>
                  <a:ext uri="{FF2B5EF4-FFF2-40B4-BE49-F238E27FC236}">
                    <a16:creationId xmlns:a16="http://schemas.microsoft.com/office/drawing/2014/main" id="{37FCB2F7-AD80-5843-9DDC-871DF4ECB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1" name="Rectangle 24">
                <a:extLst>
                  <a:ext uri="{FF2B5EF4-FFF2-40B4-BE49-F238E27FC236}">
                    <a16:creationId xmlns:a16="http://schemas.microsoft.com/office/drawing/2014/main" id="{1ACD30CA-D076-D049-B89F-7BC819C9F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2" name="Rectangle 25">
                <a:extLst>
                  <a:ext uri="{FF2B5EF4-FFF2-40B4-BE49-F238E27FC236}">
                    <a16:creationId xmlns:a16="http://schemas.microsoft.com/office/drawing/2014/main" id="{38DD41CD-E914-FB48-A25D-50C5EBBDA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3" name="Rectangle 26">
                <a:extLst>
                  <a:ext uri="{FF2B5EF4-FFF2-40B4-BE49-F238E27FC236}">
                    <a16:creationId xmlns:a16="http://schemas.microsoft.com/office/drawing/2014/main" id="{90DC9839-1061-2040-9DEB-6791709A6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4" name="Rectangle 27">
                <a:extLst>
                  <a:ext uri="{FF2B5EF4-FFF2-40B4-BE49-F238E27FC236}">
                    <a16:creationId xmlns:a16="http://schemas.microsoft.com/office/drawing/2014/main" id="{7CBB4892-830E-C74B-8E47-2883BC3E4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5" name="Rectangle 28">
                <a:extLst>
                  <a:ext uri="{FF2B5EF4-FFF2-40B4-BE49-F238E27FC236}">
                    <a16:creationId xmlns:a16="http://schemas.microsoft.com/office/drawing/2014/main" id="{19699556-77AD-C143-BDBB-4BDA1595E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6" name="Rectangle 29">
                <a:extLst>
                  <a:ext uri="{FF2B5EF4-FFF2-40B4-BE49-F238E27FC236}">
                    <a16:creationId xmlns:a16="http://schemas.microsoft.com/office/drawing/2014/main" id="{121AB075-88AC-B34C-AEB0-F268D14B1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88AF86-7504-9D4D-9E47-0AE34232F917}"/>
              </a:ext>
            </a:extLst>
          </p:cNvPr>
          <p:cNvSpPr txBox="1"/>
          <p:nvPr/>
        </p:nvSpPr>
        <p:spPr>
          <a:xfrm>
            <a:off x="107950" y="981075"/>
            <a:ext cx="8785225" cy="23082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Funzione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penalizzazione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delle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indel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(Smith, Waterman and Beyer, 1976)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Indel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pesate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funzione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della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loro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lunghezza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it-IT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it-IT" i="1" baseline="-25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it-IT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= </a:t>
            </a:r>
            <a:r>
              <a:rPr lang="it-IT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 + (k-1)</a:t>
            </a:r>
            <a:endParaRPr lang="it-IT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corpo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della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matrice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aggiunto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un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margine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con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valori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penalizzazione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indel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83972" name="Immagine 3" descr="Screen Shot 2016-10-25 at 6.20.58 PM.png">
            <a:extLst>
              <a:ext uri="{FF2B5EF4-FFF2-40B4-BE49-F238E27FC236}">
                <a16:creationId xmlns:a16="http://schemas.microsoft.com/office/drawing/2014/main" id="{5B234A4F-7DCA-5943-AC75-02C21B07F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44926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ttangolo 4">
            <a:extLst>
              <a:ext uri="{FF2B5EF4-FFF2-40B4-BE49-F238E27FC236}">
                <a16:creationId xmlns:a16="http://schemas.microsoft.com/office/drawing/2014/main" id="{BB9C4AFF-274C-F840-89BB-0DBD7548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068960"/>
            <a:ext cx="36718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La riga e la colonna ombreggiate contengono il punteggio che la sequenza avrebbe se allineata a una delezione lunga fino alla cella corrispondente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D637A8-5620-7142-9682-13A131F33950}"/>
              </a:ext>
            </a:extLst>
          </p:cNvPr>
          <p:cNvSpPr txBox="1"/>
          <p:nvPr/>
        </p:nvSpPr>
        <p:spPr>
          <a:xfrm>
            <a:off x="4993616" y="5253007"/>
            <a:ext cx="4103687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poniamo 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=-12  e  =-4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ctr">
              <a:defRPr/>
            </a:pPr>
            <a:r>
              <a:rPr lang="it-IT" sz="1800" i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it-IT" sz="1800" i="1" baseline="-25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= -12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- 4(k-1) </a:t>
            </a:r>
          </a:p>
          <a:p>
            <a:pPr>
              <a:defRPr/>
            </a:pP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se k=1  	</a:t>
            </a:r>
            <a:r>
              <a:rPr lang="it-IT" sz="1800" i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W</a:t>
            </a:r>
            <a:r>
              <a:rPr lang="it-IT" sz="1800" i="1" baseline="-25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=-12-4(1-1)=-12</a:t>
            </a:r>
          </a:p>
          <a:p>
            <a:pPr>
              <a:defRPr/>
            </a:pP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se k=12 	</a:t>
            </a:r>
            <a:r>
              <a:rPr lang="it-IT" sz="1800" i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W</a:t>
            </a:r>
            <a:r>
              <a:rPr lang="it-IT" sz="1800" i="1" baseline="-25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=-12-4(12-1) = -12-44=-56</a:t>
            </a:r>
            <a:endParaRPr lang="en-US" sz="1800" i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B104FCA8-56D0-E64F-BA00-03180B699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Estensione Needleman-Wunsch Algorithm</a:t>
            </a:r>
          </a:p>
        </p:txBody>
      </p:sp>
      <p:grpSp>
        <p:nvGrpSpPr>
          <p:cNvPr id="86018" name="Group 7">
            <a:extLst>
              <a:ext uri="{FF2B5EF4-FFF2-40B4-BE49-F238E27FC236}">
                <a16:creationId xmlns:a16="http://schemas.microsoft.com/office/drawing/2014/main" id="{C411B3C6-A600-BC4A-98AD-8A2730E227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6021" name="Group 8">
              <a:extLst>
                <a:ext uri="{FF2B5EF4-FFF2-40B4-BE49-F238E27FC236}">
                  <a16:creationId xmlns:a16="http://schemas.microsoft.com/office/drawing/2014/main" id="{392D9D81-A7F7-A949-A49B-94F922EF7C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6033" name="Rectangle 9">
                <a:extLst>
                  <a:ext uri="{FF2B5EF4-FFF2-40B4-BE49-F238E27FC236}">
                    <a16:creationId xmlns:a16="http://schemas.microsoft.com/office/drawing/2014/main" id="{84E7AB5A-4E9F-F04C-A5F1-0A27DBEEF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4" name="Rectangle 10">
                <a:extLst>
                  <a:ext uri="{FF2B5EF4-FFF2-40B4-BE49-F238E27FC236}">
                    <a16:creationId xmlns:a16="http://schemas.microsoft.com/office/drawing/2014/main" id="{0B276CDE-E07A-BC46-BE7D-3C8B23EE5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5" name="Rectangle 11">
                <a:extLst>
                  <a:ext uri="{FF2B5EF4-FFF2-40B4-BE49-F238E27FC236}">
                    <a16:creationId xmlns:a16="http://schemas.microsoft.com/office/drawing/2014/main" id="{BBCB6830-517C-0D49-8E5B-865CB7379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6" name="Rectangle 12">
                <a:extLst>
                  <a:ext uri="{FF2B5EF4-FFF2-40B4-BE49-F238E27FC236}">
                    <a16:creationId xmlns:a16="http://schemas.microsoft.com/office/drawing/2014/main" id="{52CF3740-16AD-8F4F-9396-23BEF4D16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7" name="Rectangle 13">
                <a:extLst>
                  <a:ext uri="{FF2B5EF4-FFF2-40B4-BE49-F238E27FC236}">
                    <a16:creationId xmlns:a16="http://schemas.microsoft.com/office/drawing/2014/main" id="{CD64929D-41AA-9E46-AFB1-D7A1EA46B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8" name="Rectangle 14">
                <a:extLst>
                  <a:ext uri="{FF2B5EF4-FFF2-40B4-BE49-F238E27FC236}">
                    <a16:creationId xmlns:a16="http://schemas.microsoft.com/office/drawing/2014/main" id="{368918DD-2AA0-E94B-A995-F514FE5E1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9" name="Rectangle 15">
                <a:extLst>
                  <a:ext uri="{FF2B5EF4-FFF2-40B4-BE49-F238E27FC236}">
                    <a16:creationId xmlns:a16="http://schemas.microsoft.com/office/drawing/2014/main" id="{D6CE3524-69D9-984E-9E05-D5102430F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40" name="Rectangle 16">
                <a:extLst>
                  <a:ext uri="{FF2B5EF4-FFF2-40B4-BE49-F238E27FC236}">
                    <a16:creationId xmlns:a16="http://schemas.microsoft.com/office/drawing/2014/main" id="{E6221C30-505F-EC4E-9B4E-54F57E542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41" name="Rectangle 17">
                <a:extLst>
                  <a:ext uri="{FF2B5EF4-FFF2-40B4-BE49-F238E27FC236}">
                    <a16:creationId xmlns:a16="http://schemas.microsoft.com/office/drawing/2014/main" id="{54E51807-5B22-204D-AB0E-55193B3B8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42" name="Rectangle 18">
                <a:extLst>
                  <a:ext uri="{FF2B5EF4-FFF2-40B4-BE49-F238E27FC236}">
                    <a16:creationId xmlns:a16="http://schemas.microsoft.com/office/drawing/2014/main" id="{A0A86CCA-5785-894A-89F8-BD1895ED3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6022" name="Group 19">
              <a:extLst>
                <a:ext uri="{FF2B5EF4-FFF2-40B4-BE49-F238E27FC236}">
                  <a16:creationId xmlns:a16="http://schemas.microsoft.com/office/drawing/2014/main" id="{7D9BA5B4-6F92-9D4B-9389-706C3F7C9A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6023" name="Rectangle 20">
                <a:extLst>
                  <a:ext uri="{FF2B5EF4-FFF2-40B4-BE49-F238E27FC236}">
                    <a16:creationId xmlns:a16="http://schemas.microsoft.com/office/drawing/2014/main" id="{E040DEFD-6631-0B46-9812-F8BF56CD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4" name="Rectangle 21">
                <a:extLst>
                  <a:ext uri="{FF2B5EF4-FFF2-40B4-BE49-F238E27FC236}">
                    <a16:creationId xmlns:a16="http://schemas.microsoft.com/office/drawing/2014/main" id="{E38163B8-F917-F140-9DF9-483C1F00D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5" name="Rectangle 22">
                <a:extLst>
                  <a:ext uri="{FF2B5EF4-FFF2-40B4-BE49-F238E27FC236}">
                    <a16:creationId xmlns:a16="http://schemas.microsoft.com/office/drawing/2014/main" id="{28AC05F4-8B0D-2041-B0DE-81DBB6F12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6" name="Rectangle 23">
                <a:extLst>
                  <a:ext uri="{FF2B5EF4-FFF2-40B4-BE49-F238E27FC236}">
                    <a16:creationId xmlns:a16="http://schemas.microsoft.com/office/drawing/2014/main" id="{EF7FEAF1-894D-1E46-B89E-4E0CFA6F2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7" name="Rectangle 24">
                <a:extLst>
                  <a:ext uri="{FF2B5EF4-FFF2-40B4-BE49-F238E27FC236}">
                    <a16:creationId xmlns:a16="http://schemas.microsoft.com/office/drawing/2014/main" id="{1A0AD68B-002F-D946-9DE0-BC2957890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8" name="Rectangle 25">
                <a:extLst>
                  <a:ext uri="{FF2B5EF4-FFF2-40B4-BE49-F238E27FC236}">
                    <a16:creationId xmlns:a16="http://schemas.microsoft.com/office/drawing/2014/main" id="{1EDEC5CF-DC16-294B-8384-A1D76C010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9" name="Rectangle 26">
                <a:extLst>
                  <a:ext uri="{FF2B5EF4-FFF2-40B4-BE49-F238E27FC236}">
                    <a16:creationId xmlns:a16="http://schemas.microsoft.com/office/drawing/2014/main" id="{8D7A2D63-B6CA-B64E-8457-BDDDD545D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0" name="Rectangle 27">
                <a:extLst>
                  <a:ext uri="{FF2B5EF4-FFF2-40B4-BE49-F238E27FC236}">
                    <a16:creationId xmlns:a16="http://schemas.microsoft.com/office/drawing/2014/main" id="{5C87EE3E-59AE-B243-84AF-FF66B2CEA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1" name="Rectangle 28">
                <a:extLst>
                  <a:ext uri="{FF2B5EF4-FFF2-40B4-BE49-F238E27FC236}">
                    <a16:creationId xmlns:a16="http://schemas.microsoft.com/office/drawing/2014/main" id="{B217C093-DC46-EC4D-BAC3-837422470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2" name="Rectangle 29">
                <a:extLst>
                  <a:ext uri="{FF2B5EF4-FFF2-40B4-BE49-F238E27FC236}">
                    <a16:creationId xmlns:a16="http://schemas.microsoft.com/office/drawing/2014/main" id="{A9AA1F61-016A-CE4D-8CE1-BB79E3A81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86019" name="Immagine 5" descr="Screen Shot 2016-10-25 at 6.23.31 PM.png">
            <a:extLst>
              <a:ext uri="{FF2B5EF4-FFF2-40B4-BE49-F238E27FC236}">
                <a16:creationId xmlns:a16="http://schemas.microsoft.com/office/drawing/2014/main" id="{5D07A0D3-6EFC-F041-BA60-F53F910FC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50546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591610A-AD50-E140-AC6C-38B2C28DF0A0}"/>
              </a:ext>
            </a:extLst>
          </p:cNvPr>
          <p:cNvSpPr/>
          <p:nvPr/>
        </p:nvSpPr>
        <p:spPr>
          <a:xfrm>
            <a:off x="5148263" y="1425575"/>
            <a:ext cx="3976687" cy="4246563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rgbClr val="FF0000"/>
                </a:solidFill>
              </a:rPr>
              <a:t>Procedo in diagonale: no indel </a:t>
            </a:r>
          </a:p>
          <a:p>
            <a:pPr eaLnBrk="1" hangingPunct="1"/>
            <a:r>
              <a:rPr lang="en-US" altLang="en-US" sz="1800">
                <a:sym typeface="Wingdings" pitchFamily="2" charset="2"/>
              </a:rPr>
              <a:t></a:t>
            </a:r>
            <a:r>
              <a:rPr lang="en-US" altLang="en-US" sz="1800"/>
              <a:t>punteggio dato da: punteggio </a:t>
            </a:r>
          </a:p>
          <a:p>
            <a:pPr eaLnBrk="1" hangingPunct="1"/>
            <a:r>
              <a:rPr lang="en-US" altLang="en-US" sz="1800"/>
              <a:t>della casella di partenza + punteggio della casella (i,j) secondo la matrice di inizializzazione (come in NW)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8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rgbClr val="0000FF"/>
                </a:solidFill>
              </a:rPr>
              <a:t>Procedo in verticale o orizzontale: indel</a:t>
            </a:r>
            <a:endParaRPr lang="en-US" altLang="en-US" sz="1800"/>
          </a:p>
          <a:p>
            <a:pPr eaLnBrk="1" hangingPunct="1"/>
            <a:r>
              <a:rPr lang="en-US" altLang="en-US" sz="1800">
                <a:sym typeface="Wingdings" pitchFamily="2" charset="2"/>
              </a:rPr>
              <a:t></a:t>
            </a:r>
            <a:r>
              <a:rPr lang="en-US" altLang="en-US" sz="1800"/>
              <a:t> Punteggio dato da: punteggio della casella di partenza – funzione di Penalizzazione W</a:t>
            </a:r>
            <a:r>
              <a:rPr lang="en-US" altLang="en-US" sz="1800" baseline="-25000"/>
              <a:t>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8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/>
              <a:t>Come in NW si sceglie poi il percorso con il punteggio migliore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20A4EE06-E736-3140-800D-62F554971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Allineamento locale. Perchè?</a:t>
            </a:r>
            <a:endParaRPr lang="en-US" altLang="en-US" sz="3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A414D4B6-6DAA-774B-97E6-2D6A54365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88375" cy="4953000"/>
          </a:xfrm>
          <a:solidFill>
            <a:srgbClr val="F8F8F8">
              <a:alpha val="78822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r>
              <a:rPr lang="it-IT" altLang="en-US" sz="2600" dirty="0">
                <a:ea typeface="ＭＳ Ｐゴシック" panose="020B0600070205080204" pitchFamily="34" charset="-128"/>
              </a:rPr>
              <a:t>Sequenze diverse possono presentare una o 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piu</a:t>
            </a:r>
            <a:r>
              <a:rPr lang="ja-JP" altLang="it-IT" sz="2600">
                <a:ea typeface="ＭＳ Ｐゴシック" panose="020B0600070205080204" pitchFamily="34" charset="-128"/>
              </a:rPr>
              <a:t>’</a:t>
            </a:r>
            <a:r>
              <a:rPr lang="it-IT" altLang="ja-JP" sz="2600" dirty="0">
                <a:ea typeface="ＭＳ Ｐゴシック" panose="020B0600070205080204" pitchFamily="34" charset="-128"/>
              </a:rPr>
              <a:t> brevi regioni di similarità pur essendo diverse nelle restanti regioni. </a:t>
            </a:r>
          </a:p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r>
              <a:rPr lang="it-IT" altLang="ja-JP" sz="2600" dirty="0">
                <a:ea typeface="ＭＳ Ｐゴシック" panose="020B0600070205080204" pitchFamily="34" charset="-128"/>
              </a:rPr>
              <a:t>Queste potrebbero risultare non allineabili con un metodo per allineamento globale di sequenze. </a:t>
            </a:r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grpSp>
        <p:nvGrpSpPr>
          <p:cNvPr id="88067" name="Group 4">
            <a:extLst>
              <a:ext uri="{FF2B5EF4-FFF2-40B4-BE49-F238E27FC236}">
                <a16:creationId xmlns:a16="http://schemas.microsoft.com/office/drawing/2014/main" id="{2FAE1D66-C758-9044-B98D-0C5C23583E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8068" name="Group 5">
              <a:extLst>
                <a:ext uri="{FF2B5EF4-FFF2-40B4-BE49-F238E27FC236}">
                  <a16:creationId xmlns:a16="http://schemas.microsoft.com/office/drawing/2014/main" id="{B10DF0F2-8B55-B442-B602-76D1E0CCD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8080" name="Rectangle 6">
                <a:extLst>
                  <a:ext uri="{FF2B5EF4-FFF2-40B4-BE49-F238E27FC236}">
                    <a16:creationId xmlns:a16="http://schemas.microsoft.com/office/drawing/2014/main" id="{913DDA5A-0089-D94F-931F-6EBC48B97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1" name="Rectangle 7">
                <a:extLst>
                  <a:ext uri="{FF2B5EF4-FFF2-40B4-BE49-F238E27FC236}">
                    <a16:creationId xmlns:a16="http://schemas.microsoft.com/office/drawing/2014/main" id="{7E3AFAC1-DDC0-1B41-9FFF-0862D3AE1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2" name="Rectangle 8">
                <a:extLst>
                  <a:ext uri="{FF2B5EF4-FFF2-40B4-BE49-F238E27FC236}">
                    <a16:creationId xmlns:a16="http://schemas.microsoft.com/office/drawing/2014/main" id="{04308142-5378-2440-8842-AF5D0DFE2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3" name="Rectangle 9">
                <a:extLst>
                  <a:ext uri="{FF2B5EF4-FFF2-40B4-BE49-F238E27FC236}">
                    <a16:creationId xmlns:a16="http://schemas.microsoft.com/office/drawing/2014/main" id="{C5AD7FEA-FD13-AB4A-A3A9-7322FD401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4" name="Rectangle 10">
                <a:extLst>
                  <a:ext uri="{FF2B5EF4-FFF2-40B4-BE49-F238E27FC236}">
                    <a16:creationId xmlns:a16="http://schemas.microsoft.com/office/drawing/2014/main" id="{7636EB43-C0EB-114F-8F78-1719AE884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5" name="Rectangle 11">
                <a:extLst>
                  <a:ext uri="{FF2B5EF4-FFF2-40B4-BE49-F238E27FC236}">
                    <a16:creationId xmlns:a16="http://schemas.microsoft.com/office/drawing/2014/main" id="{42A59659-F680-3B42-99C3-8D85029C8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6" name="Rectangle 12">
                <a:extLst>
                  <a:ext uri="{FF2B5EF4-FFF2-40B4-BE49-F238E27FC236}">
                    <a16:creationId xmlns:a16="http://schemas.microsoft.com/office/drawing/2014/main" id="{47C24AEC-45E9-A640-84F7-727326785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7" name="Rectangle 13">
                <a:extLst>
                  <a:ext uri="{FF2B5EF4-FFF2-40B4-BE49-F238E27FC236}">
                    <a16:creationId xmlns:a16="http://schemas.microsoft.com/office/drawing/2014/main" id="{2C014A8B-698F-8543-B174-5D7FA8F8D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8" name="Rectangle 14">
                <a:extLst>
                  <a:ext uri="{FF2B5EF4-FFF2-40B4-BE49-F238E27FC236}">
                    <a16:creationId xmlns:a16="http://schemas.microsoft.com/office/drawing/2014/main" id="{747633AA-5547-9E42-A19A-3E5296510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9" name="Rectangle 15">
                <a:extLst>
                  <a:ext uri="{FF2B5EF4-FFF2-40B4-BE49-F238E27FC236}">
                    <a16:creationId xmlns:a16="http://schemas.microsoft.com/office/drawing/2014/main" id="{78311898-EA9A-A943-A6B4-AC90DB6C9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8069" name="Group 16">
              <a:extLst>
                <a:ext uri="{FF2B5EF4-FFF2-40B4-BE49-F238E27FC236}">
                  <a16:creationId xmlns:a16="http://schemas.microsoft.com/office/drawing/2014/main" id="{686C12BC-332F-E842-ADB3-2992CA017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8070" name="Rectangle 17">
                <a:extLst>
                  <a:ext uri="{FF2B5EF4-FFF2-40B4-BE49-F238E27FC236}">
                    <a16:creationId xmlns:a16="http://schemas.microsoft.com/office/drawing/2014/main" id="{73A6853B-CC1D-F847-818B-1A0B9F25C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1" name="Rectangle 18">
                <a:extLst>
                  <a:ext uri="{FF2B5EF4-FFF2-40B4-BE49-F238E27FC236}">
                    <a16:creationId xmlns:a16="http://schemas.microsoft.com/office/drawing/2014/main" id="{DE78015F-DC43-2943-935D-3751C2596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2" name="Rectangle 19">
                <a:extLst>
                  <a:ext uri="{FF2B5EF4-FFF2-40B4-BE49-F238E27FC236}">
                    <a16:creationId xmlns:a16="http://schemas.microsoft.com/office/drawing/2014/main" id="{6108ACEB-25DA-DB48-8FCD-2337CE51A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3" name="Rectangle 20">
                <a:extLst>
                  <a:ext uri="{FF2B5EF4-FFF2-40B4-BE49-F238E27FC236}">
                    <a16:creationId xmlns:a16="http://schemas.microsoft.com/office/drawing/2014/main" id="{2C496002-2CF4-4545-95C5-D64F81319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4" name="Rectangle 21">
                <a:extLst>
                  <a:ext uri="{FF2B5EF4-FFF2-40B4-BE49-F238E27FC236}">
                    <a16:creationId xmlns:a16="http://schemas.microsoft.com/office/drawing/2014/main" id="{4AB553BE-5280-C64B-8C45-B72AC02BF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5" name="Rectangle 22">
                <a:extLst>
                  <a:ext uri="{FF2B5EF4-FFF2-40B4-BE49-F238E27FC236}">
                    <a16:creationId xmlns:a16="http://schemas.microsoft.com/office/drawing/2014/main" id="{CAF4EE30-FDC0-F141-AD34-F2CF49DDC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6" name="Rectangle 23">
                <a:extLst>
                  <a:ext uri="{FF2B5EF4-FFF2-40B4-BE49-F238E27FC236}">
                    <a16:creationId xmlns:a16="http://schemas.microsoft.com/office/drawing/2014/main" id="{21BF3056-74BE-C24C-AAC1-F8796BBE3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7" name="Rectangle 24">
                <a:extLst>
                  <a:ext uri="{FF2B5EF4-FFF2-40B4-BE49-F238E27FC236}">
                    <a16:creationId xmlns:a16="http://schemas.microsoft.com/office/drawing/2014/main" id="{ADCEADBD-6B0E-6849-8359-0636D9F9F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8" name="Rectangle 25">
                <a:extLst>
                  <a:ext uri="{FF2B5EF4-FFF2-40B4-BE49-F238E27FC236}">
                    <a16:creationId xmlns:a16="http://schemas.microsoft.com/office/drawing/2014/main" id="{3D4846EC-74C1-5949-9612-EB761B4BF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9" name="Rectangle 26">
                <a:extLst>
                  <a:ext uri="{FF2B5EF4-FFF2-40B4-BE49-F238E27FC236}">
                    <a16:creationId xmlns:a16="http://schemas.microsoft.com/office/drawing/2014/main" id="{E3F3A04A-CCBC-9B40-AEF1-DB190CBE5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20A4EE06-E736-3140-800D-62F554971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it-IT" altLang="en-US" sz="3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Homeobox</a:t>
            </a:r>
            <a:r>
              <a:rPr lang="it-IT" altLang="en-US" sz="3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3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genes</a:t>
            </a:r>
            <a:endParaRPr lang="en-US" altLang="en-US" sz="3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A414D4B6-6DAA-774B-97E6-2D6A54365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88375" cy="5306144"/>
          </a:xfrm>
          <a:solidFill>
            <a:srgbClr val="F8F8F8">
              <a:alpha val="78822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endParaRPr lang="it-IT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endParaRPr lang="it-IT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endParaRPr lang="it-IT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endParaRPr lang="it-IT" altLang="en-US" sz="26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Clr>
                <a:srgbClr val="DF33E3"/>
              </a:buClr>
              <a:buNone/>
            </a:pPr>
            <a:r>
              <a:rPr lang="it-IT" altLang="en-US" sz="2600" dirty="0">
                <a:ea typeface="ＭＳ Ｐゴシック" panose="020B0600070205080204" pitchFamily="34" charset="-128"/>
              </a:rPr>
              <a:t>Esempio:</a:t>
            </a:r>
          </a:p>
          <a:p>
            <a:pPr lvl="1" eaLnBrk="1" hangingPunct="1">
              <a:lnSpc>
                <a:spcPct val="90000"/>
              </a:lnSpc>
              <a:buClr>
                <a:srgbClr val="DF33E3"/>
              </a:buClr>
            </a:pPr>
            <a:r>
              <a:rPr lang="it-IT" altLang="en-US" sz="2600" dirty="0"/>
              <a:t>I geni </a:t>
            </a:r>
            <a:r>
              <a:rPr lang="it-IT" altLang="en-US" sz="2600" dirty="0" err="1"/>
              <a:t>Homeobox</a:t>
            </a:r>
            <a:r>
              <a:rPr lang="it-IT" altLang="en-US" sz="2600" dirty="0"/>
              <a:t> mostrano una regione di sequenza altamente conservata, codificante l</a:t>
            </a:r>
            <a:r>
              <a:rPr lang="ja-JP" altLang="it-IT" sz="2600">
                <a:ea typeface="ＭＳ Ｐゴシック" panose="020B0600070205080204" pitchFamily="34" charset="-128"/>
              </a:rPr>
              <a:t>’</a:t>
            </a:r>
            <a:r>
              <a:rPr lang="it-IT" altLang="ja-JP" sz="2600" dirty="0" err="1">
                <a:ea typeface="ＭＳ Ｐゴシック" panose="020B0600070205080204" pitchFamily="34" charset="-128"/>
              </a:rPr>
              <a:t>Homeodominio</a:t>
            </a:r>
            <a:r>
              <a:rPr lang="it-IT" altLang="ja-JP" sz="2600" dirty="0">
                <a:ea typeface="ＭＳ Ｐゴシック" panose="020B0600070205080204" pitchFamily="34" charset="-128"/>
              </a:rPr>
              <a:t>, un dominio legante il DNA.</a:t>
            </a:r>
          </a:p>
          <a:p>
            <a:pPr lvl="1" eaLnBrk="1" hangingPunct="1">
              <a:lnSpc>
                <a:spcPct val="90000"/>
              </a:lnSpc>
              <a:buClr>
                <a:srgbClr val="DF33E3"/>
              </a:buClr>
            </a:pPr>
            <a:r>
              <a:rPr lang="it-IT" altLang="en-US" sz="2600" dirty="0"/>
              <a:t>Un allineamento globale tra sequenze di fattori di trascrizione diversi con </a:t>
            </a:r>
            <a:r>
              <a:rPr lang="it-IT" altLang="en-US" sz="2600" dirty="0" err="1"/>
              <a:t>omeodominio</a:t>
            </a:r>
            <a:r>
              <a:rPr lang="it-IT" altLang="en-US" sz="2600" dirty="0"/>
              <a:t> potrebbe non individuare la corrispondente regione di similarità, mentre un allineamento locale risulta estremamente utile.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grpSp>
        <p:nvGrpSpPr>
          <p:cNvPr id="88067" name="Group 4">
            <a:extLst>
              <a:ext uri="{FF2B5EF4-FFF2-40B4-BE49-F238E27FC236}">
                <a16:creationId xmlns:a16="http://schemas.microsoft.com/office/drawing/2014/main" id="{2FAE1D66-C758-9044-B98D-0C5C23583E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8068" name="Group 5">
              <a:extLst>
                <a:ext uri="{FF2B5EF4-FFF2-40B4-BE49-F238E27FC236}">
                  <a16:creationId xmlns:a16="http://schemas.microsoft.com/office/drawing/2014/main" id="{B10DF0F2-8B55-B442-B602-76D1E0CCD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8080" name="Rectangle 6">
                <a:extLst>
                  <a:ext uri="{FF2B5EF4-FFF2-40B4-BE49-F238E27FC236}">
                    <a16:creationId xmlns:a16="http://schemas.microsoft.com/office/drawing/2014/main" id="{913DDA5A-0089-D94F-931F-6EBC48B97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1" name="Rectangle 7">
                <a:extLst>
                  <a:ext uri="{FF2B5EF4-FFF2-40B4-BE49-F238E27FC236}">
                    <a16:creationId xmlns:a16="http://schemas.microsoft.com/office/drawing/2014/main" id="{7E3AFAC1-DDC0-1B41-9FFF-0862D3AE1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2" name="Rectangle 8">
                <a:extLst>
                  <a:ext uri="{FF2B5EF4-FFF2-40B4-BE49-F238E27FC236}">
                    <a16:creationId xmlns:a16="http://schemas.microsoft.com/office/drawing/2014/main" id="{04308142-5378-2440-8842-AF5D0DFE2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3" name="Rectangle 9">
                <a:extLst>
                  <a:ext uri="{FF2B5EF4-FFF2-40B4-BE49-F238E27FC236}">
                    <a16:creationId xmlns:a16="http://schemas.microsoft.com/office/drawing/2014/main" id="{C5AD7FEA-FD13-AB4A-A3A9-7322FD401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4" name="Rectangle 10">
                <a:extLst>
                  <a:ext uri="{FF2B5EF4-FFF2-40B4-BE49-F238E27FC236}">
                    <a16:creationId xmlns:a16="http://schemas.microsoft.com/office/drawing/2014/main" id="{7636EB43-C0EB-114F-8F78-1719AE884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5" name="Rectangle 11">
                <a:extLst>
                  <a:ext uri="{FF2B5EF4-FFF2-40B4-BE49-F238E27FC236}">
                    <a16:creationId xmlns:a16="http://schemas.microsoft.com/office/drawing/2014/main" id="{42A59659-F680-3B42-99C3-8D85029C8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6" name="Rectangle 12">
                <a:extLst>
                  <a:ext uri="{FF2B5EF4-FFF2-40B4-BE49-F238E27FC236}">
                    <a16:creationId xmlns:a16="http://schemas.microsoft.com/office/drawing/2014/main" id="{47C24AEC-45E9-A640-84F7-727326785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7" name="Rectangle 13">
                <a:extLst>
                  <a:ext uri="{FF2B5EF4-FFF2-40B4-BE49-F238E27FC236}">
                    <a16:creationId xmlns:a16="http://schemas.microsoft.com/office/drawing/2014/main" id="{2C014A8B-698F-8543-B174-5D7FA8F8D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8" name="Rectangle 14">
                <a:extLst>
                  <a:ext uri="{FF2B5EF4-FFF2-40B4-BE49-F238E27FC236}">
                    <a16:creationId xmlns:a16="http://schemas.microsoft.com/office/drawing/2014/main" id="{747633AA-5547-9E42-A19A-3E5296510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9" name="Rectangle 15">
                <a:extLst>
                  <a:ext uri="{FF2B5EF4-FFF2-40B4-BE49-F238E27FC236}">
                    <a16:creationId xmlns:a16="http://schemas.microsoft.com/office/drawing/2014/main" id="{78311898-EA9A-A943-A6B4-AC90DB6C9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8069" name="Group 16">
              <a:extLst>
                <a:ext uri="{FF2B5EF4-FFF2-40B4-BE49-F238E27FC236}">
                  <a16:creationId xmlns:a16="http://schemas.microsoft.com/office/drawing/2014/main" id="{686C12BC-332F-E842-ADB3-2992CA017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8070" name="Rectangle 17">
                <a:extLst>
                  <a:ext uri="{FF2B5EF4-FFF2-40B4-BE49-F238E27FC236}">
                    <a16:creationId xmlns:a16="http://schemas.microsoft.com/office/drawing/2014/main" id="{73A6853B-CC1D-F847-818B-1A0B9F25C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1" name="Rectangle 18">
                <a:extLst>
                  <a:ext uri="{FF2B5EF4-FFF2-40B4-BE49-F238E27FC236}">
                    <a16:creationId xmlns:a16="http://schemas.microsoft.com/office/drawing/2014/main" id="{DE78015F-DC43-2943-935D-3751C2596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2" name="Rectangle 19">
                <a:extLst>
                  <a:ext uri="{FF2B5EF4-FFF2-40B4-BE49-F238E27FC236}">
                    <a16:creationId xmlns:a16="http://schemas.microsoft.com/office/drawing/2014/main" id="{6108ACEB-25DA-DB48-8FCD-2337CE51A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3" name="Rectangle 20">
                <a:extLst>
                  <a:ext uri="{FF2B5EF4-FFF2-40B4-BE49-F238E27FC236}">
                    <a16:creationId xmlns:a16="http://schemas.microsoft.com/office/drawing/2014/main" id="{2C496002-2CF4-4545-95C5-D64F81319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4" name="Rectangle 21">
                <a:extLst>
                  <a:ext uri="{FF2B5EF4-FFF2-40B4-BE49-F238E27FC236}">
                    <a16:creationId xmlns:a16="http://schemas.microsoft.com/office/drawing/2014/main" id="{4AB553BE-5280-C64B-8C45-B72AC02BF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5" name="Rectangle 22">
                <a:extLst>
                  <a:ext uri="{FF2B5EF4-FFF2-40B4-BE49-F238E27FC236}">
                    <a16:creationId xmlns:a16="http://schemas.microsoft.com/office/drawing/2014/main" id="{CAF4EE30-FDC0-F141-AD34-F2CF49DDC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6" name="Rectangle 23">
                <a:extLst>
                  <a:ext uri="{FF2B5EF4-FFF2-40B4-BE49-F238E27FC236}">
                    <a16:creationId xmlns:a16="http://schemas.microsoft.com/office/drawing/2014/main" id="{21BF3056-74BE-C24C-AAC1-F8796BBE3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7" name="Rectangle 24">
                <a:extLst>
                  <a:ext uri="{FF2B5EF4-FFF2-40B4-BE49-F238E27FC236}">
                    <a16:creationId xmlns:a16="http://schemas.microsoft.com/office/drawing/2014/main" id="{ADCEADBD-6B0E-6849-8359-0636D9F9F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8" name="Rectangle 25">
                <a:extLst>
                  <a:ext uri="{FF2B5EF4-FFF2-40B4-BE49-F238E27FC236}">
                    <a16:creationId xmlns:a16="http://schemas.microsoft.com/office/drawing/2014/main" id="{3D4846EC-74C1-5949-9612-EB761B4BF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9" name="Rectangle 26">
                <a:extLst>
                  <a:ext uri="{FF2B5EF4-FFF2-40B4-BE49-F238E27FC236}">
                    <a16:creationId xmlns:a16="http://schemas.microsoft.com/office/drawing/2014/main" id="{E3F3A04A-CCBC-9B40-AEF1-DB190CBE5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28" name="Picture 2" descr="Homeobox Genes in Embryogenesis and Pathogenesis | Pediatric Research">
            <a:extLst>
              <a:ext uri="{FF2B5EF4-FFF2-40B4-BE49-F238E27FC236}">
                <a16:creationId xmlns:a16="http://schemas.microsoft.com/office/drawing/2014/main" id="{93EA69D0-4647-2349-921E-A3082FF8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3295458" cy="32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0" name="Picture 2" descr="Homeodomain protein of Drosophila">
            <a:extLst>
              <a:ext uri="{FF2B5EF4-FFF2-40B4-BE49-F238E27FC236}">
                <a16:creationId xmlns:a16="http://schemas.microsoft.com/office/drawing/2014/main" id="{394F80AB-0400-C545-A4A5-86402A2C5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476672"/>
            <a:ext cx="2023492" cy="24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321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4">
            <a:extLst>
              <a:ext uri="{FF2B5EF4-FFF2-40B4-BE49-F238E27FC236}">
                <a16:creationId xmlns:a16="http://schemas.microsoft.com/office/drawing/2014/main" id="{BE14DD1A-7FF2-A24A-AA92-8A711B3AFB6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9092" name="Group 5">
              <a:extLst>
                <a:ext uri="{FF2B5EF4-FFF2-40B4-BE49-F238E27FC236}">
                  <a16:creationId xmlns:a16="http://schemas.microsoft.com/office/drawing/2014/main" id="{D6A2F644-9AFF-5540-949F-76179BE2C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9104" name="Rectangle 6">
                <a:extLst>
                  <a:ext uri="{FF2B5EF4-FFF2-40B4-BE49-F238E27FC236}">
                    <a16:creationId xmlns:a16="http://schemas.microsoft.com/office/drawing/2014/main" id="{5D6818A9-D20A-5147-AD40-EDF66032F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5" name="Rectangle 7">
                <a:extLst>
                  <a:ext uri="{FF2B5EF4-FFF2-40B4-BE49-F238E27FC236}">
                    <a16:creationId xmlns:a16="http://schemas.microsoft.com/office/drawing/2014/main" id="{F3E3D1B5-A3B4-F346-B141-7F8E4EF70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6" name="Rectangle 8">
                <a:extLst>
                  <a:ext uri="{FF2B5EF4-FFF2-40B4-BE49-F238E27FC236}">
                    <a16:creationId xmlns:a16="http://schemas.microsoft.com/office/drawing/2014/main" id="{6FDF1F02-C845-3F4D-936C-164868997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7" name="Rectangle 9">
                <a:extLst>
                  <a:ext uri="{FF2B5EF4-FFF2-40B4-BE49-F238E27FC236}">
                    <a16:creationId xmlns:a16="http://schemas.microsoft.com/office/drawing/2014/main" id="{EF37FD51-CE13-774B-8094-ED0CF7C28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8" name="Rectangle 10">
                <a:extLst>
                  <a:ext uri="{FF2B5EF4-FFF2-40B4-BE49-F238E27FC236}">
                    <a16:creationId xmlns:a16="http://schemas.microsoft.com/office/drawing/2014/main" id="{32D22B22-B9A6-D24F-BE0B-BB1AF300D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9" name="Rectangle 11">
                <a:extLst>
                  <a:ext uri="{FF2B5EF4-FFF2-40B4-BE49-F238E27FC236}">
                    <a16:creationId xmlns:a16="http://schemas.microsoft.com/office/drawing/2014/main" id="{A4CCF462-4343-CB40-AC3B-27A667E9D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10" name="Rectangle 12">
                <a:extLst>
                  <a:ext uri="{FF2B5EF4-FFF2-40B4-BE49-F238E27FC236}">
                    <a16:creationId xmlns:a16="http://schemas.microsoft.com/office/drawing/2014/main" id="{EB168353-F57D-BD48-81C4-E245781FB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11" name="Rectangle 13">
                <a:extLst>
                  <a:ext uri="{FF2B5EF4-FFF2-40B4-BE49-F238E27FC236}">
                    <a16:creationId xmlns:a16="http://schemas.microsoft.com/office/drawing/2014/main" id="{BF257E50-856D-E14C-A21B-7614D19E6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12" name="Rectangle 14">
                <a:extLst>
                  <a:ext uri="{FF2B5EF4-FFF2-40B4-BE49-F238E27FC236}">
                    <a16:creationId xmlns:a16="http://schemas.microsoft.com/office/drawing/2014/main" id="{9657EDEF-B32D-4640-A682-996AC6A0D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13" name="Rectangle 15">
                <a:extLst>
                  <a:ext uri="{FF2B5EF4-FFF2-40B4-BE49-F238E27FC236}">
                    <a16:creationId xmlns:a16="http://schemas.microsoft.com/office/drawing/2014/main" id="{6B0EAC1B-32EC-3843-902C-A9EF06D35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9093" name="Group 16">
              <a:extLst>
                <a:ext uri="{FF2B5EF4-FFF2-40B4-BE49-F238E27FC236}">
                  <a16:creationId xmlns:a16="http://schemas.microsoft.com/office/drawing/2014/main" id="{009E8786-221B-624E-80F2-37775B61A6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9094" name="Rectangle 17">
                <a:extLst>
                  <a:ext uri="{FF2B5EF4-FFF2-40B4-BE49-F238E27FC236}">
                    <a16:creationId xmlns:a16="http://schemas.microsoft.com/office/drawing/2014/main" id="{ECD26C0E-DC67-1C45-8A72-33355D11F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5" name="Rectangle 18">
                <a:extLst>
                  <a:ext uri="{FF2B5EF4-FFF2-40B4-BE49-F238E27FC236}">
                    <a16:creationId xmlns:a16="http://schemas.microsoft.com/office/drawing/2014/main" id="{BB1886C4-8F53-B948-9F3D-078D259DF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6" name="Rectangle 19">
                <a:extLst>
                  <a:ext uri="{FF2B5EF4-FFF2-40B4-BE49-F238E27FC236}">
                    <a16:creationId xmlns:a16="http://schemas.microsoft.com/office/drawing/2014/main" id="{64331A4D-747C-4B48-8680-DFFC2B9C6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7" name="Rectangle 20">
                <a:extLst>
                  <a:ext uri="{FF2B5EF4-FFF2-40B4-BE49-F238E27FC236}">
                    <a16:creationId xmlns:a16="http://schemas.microsoft.com/office/drawing/2014/main" id="{21A06A62-8918-7046-914E-DE93EFB61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8" name="Rectangle 21">
                <a:extLst>
                  <a:ext uri="{FF2B5EF4-FFF2-40B4-BE49-F238E27FC236}">
                    <a16:creationId xmlns:a16="http://schemas.microsoft.com/office/drawing/2014/main" id="{3F7CF0C0-731A-AB4F-A04E-B5E895251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9" name="Rectangle 22">
                <a:extLst>
                  <a:ext uri="{FF2B5EF4-FFF2-40B4-BE49-F238E27FC236}">
                    <a16:creationId xmlns:a16="http://schemas.microsoft.com/office/drawing/2014/main" id="{E1A2DCD7-D1A4-B64A-8B37-3485AA5B5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0" name="Rectangle 23">
                <a:extLst>
                  <a:ext uri="{FF2B5EF4-FFF2-40B4-BE49-F238E27FC236}">
                    <a16:creationId xmlns:a16="http://schemas.microsoft.com/office/drawing/2014/main" id="{9ED36156-9C19-B640-9664-9B9F49440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1" name="Rectangle 24">
                <a:extLst>
                  <a:ext uri="{FF2B5EF4-FFF2-40B4-BE49-F238E27FC236}">
                    <a16:creationId xmlns:a16="http://schemas.microsoft.com/office/drawing/2014/main" id="{33CB47E3-5BCF-A44F-9970-2A6D6FCC0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2" name="Rectangle 25">
                <a:extLst>
                  <a:ext uri="{FF2B5EF4-FFF2-40B4-BE49-F238E27FC236}">
                    <a16:creationId xmlns:a16="http://schemas.microsoft.com/office/drawing/2014/main" id="{A3E35241-D2FF-3342-92AC-18D6FCCAE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3" name="Rectangle 26">
                <a:extLst>
                  <a:ext uri="{FF2B5EF4-FFF2-40B4-BE49-F238E27FC236}">
                    <a16:creationId xmlns:a16="http://schemas.microsoft.com/office/drawing/2014/main" id="{F4EBD9FF-8E06-C346-9F5C-C93F7E4BB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89090" name="Rectangle 2">
            <a:extLst>
              <a:ext uri="{FF2B5EF4-FFF2-40B4-BE49-F238E27FC236}">
                <a16:creationId xmlns:a16="http://schemas.microsoft.com/office/drawing/2014/main" id="{F1B873F2-BBEB-5E42-91DF-E8CD0853D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701675"/>
            <a:ext cx="2520950" cy="5680075"/>
          </a:xfrm>
          <a:solidFill>
            <a:schemeClr val="bg1"/>
          </a:solidFill>
        </p:spPr>
        <p:txBody>
          <a:bodyPr anchor="t"/>
          <a:lstStyle/>
          <a:p>
            <a:pPr algn="l" eaLnBrk="1" hangingPunct="1"/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Local alignment: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homeodomains 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of 5 proteins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The 5 proteins show similarity only in their Homeodomain regions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These domains are combined with one or more different domains in different proteins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endParaRPr lang="en-US" altLang="en-US" sz="2000" b="1">
              <a:solidFill>
                <a:srgbClr val="00009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9091" name="Immagine 3">
            <a:extLst>
              <a:ext uri="{FF2B5EF4-FFF2-40B4-BE49-F238E27FC236}">
                <a16:creationId xmlns:a16="http://schemas.microsoft.com/office/drawing/2014/main" id="{C41E3CAB-D582-BA46-8DB4-C26B8180E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476250"/>
            <a:ext cx="67579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2">
            <a:extLst>
              <a:ext uri="{FF2B5EF4-FFF2-40B4-BE49-F238E27FC236}">
                <a16:creationId xmlns:a16="http://schemas.microsoft.com/office/drawing/2014/main" id="{A42E538D-8EAD-F245-8440-C02633AB4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90678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rgbClr val="FF0000"/>
                </a:solidFill>
              </a:rPr>
              <a:t>ALGORITMO DI SMITH &amp; WATERMAN PER L</a:t>
            </a:r>
            <a:r>
              <a:rPr lang="ja-JP" altLang="it-IT" b="1">
                <a:solidFill>
                  <a:srgbClr val="FF0000"/>
                </a:solidFill>
              </a:rPr>
              <a:t>’</a:t>
            </a:r>
            <a:r>
              <a:rPr lang="it-IT" altLang="ja-JP" b="1">
                <a:solidFill>
                  <a:srgbClr val="FF0000"/>
                </a:solidFill>
              </a:rPr>
              <a:t>ALLINEAMENTO LOCALE</a:t>
            </a:r>
          </a:p>
          <a:p>
            <a:pPr algn="ctr" eaLnBrk="1" hangingPunct="1"/>
            <a:r>
              <a:rPr lang="it-IT" altLang="en-US" sz="900" b="1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it-IT" altLang="en-US" sz="2000" b="1"/>
          </a:p>
        </p:txBody>
      </p:sp>
      <p:graphicFrame>
        <p:nvGraphicFramePr>
          <p:cNvPr id="90114" name="Object 2">
            <a:extLst>
              <a:ext uri="{FF2B5EF4-FFF2-40B4-BE49-F238E27FC236}">
                <a16:creationId xmlns:a16="http://schemas.microsoft.com/office/drawing/2014/main" id="{1F982FF8-11AB-4C48-B2E0-2D9CB221B6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132013"/>
          <a:ext cx="8686800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9" name="Diapositiva" r:id="rId3" imgW="13163550" imgH="9874250" progId="PowerPoint.Slide.8">
                  <p:embed/>
                </p:oleObj>
              </mc:Choice>
              <mc:Fallback>
                <p:oleObj name="Diapositiva" r:id="rId3" imgW="13163550" imgH="987425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009" t="27492" r="3093" b="12027"/>
                      <a:stretch>
                        <a:fillRect/>
                      </a:stretch>
                    </p:blipFill>
                    <p:spPr bwMode="auto">
                      <a:xfrm>
                        <a:off x="228600" y="2132013"/>
                        <a:ext cx="8686800" cy="443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5" name="Rectangle 4">
            <a:extLst>
              <a:ext uri="{FF2B5EF4-FFF2-40B4-BE49-F238E27FC236}">
                <a16:creationId xmlns:a16="http://schemas.microsoft.com/office/drawing/2014/main" id="{26E524B8-1DC1-3A40-8AD4-0E66313F5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28725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/>
              <a:t>Lo scopo degli algoritmi di allineamento locale di due sequenze è</a:t>
            </a:r>
            <a:r>
              <a:rPr lang="it-IT" altLang="ja-JP"/>
              <a:t> trovare la  regione più lunga della prima sequenza che produce un allineamento ottimale, dati certi parametri, con una regione della seconda.</a:t>
            </a:r>
            <a:endParaRPr lang="it-IT" altLang="en-US"/>
          </a:p>
        </p:txBody>
      </p:sp>
      <p:grpSp>
        <p:nvGrpSpPr>
          <p:cNvPr id="90116" name="Group 5">
            <a:extLst>
              <a:ext uri="{FF2B5EF4-FFF2-40B4-BE49-F238E27FC236}">
                <a16:creationId xmlns:a16="http://schemas.microsoft.com/office/drawing/2014/main" id="{68D5F648-29D6-9B45-8AFE-A881996FC2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0117" name="Group 6">
              <a:extLst>
                <a:ext uri="{FF2B5EF4-FFF2-40B4-BE49-F238E27FC236}">
                  <a16:creationId xmlns:a16="http://schemas.microsoft.com/office/drawing/2014/main" id="{972B9BFB-745D-4645-AB54-9A23A0A82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90129" name="Rectangle 7">
                <a:extLst>
                  <a:ext uri="{FF2B5EF4-FFF2-40B4-BE49-F238E27FC236}">
                    <a16:creationId xmlns:a16="http://schemas.microsoft.com/office/drawing/2014/main" id="{5A012809-AA13-E04D-BF57-D702A5A26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0" name="Rectangle 8">
                <a:extLst>
                  <a:ext uri="{FF2B5EF4-FFF2-40B4-BE49-F238E27FC236}">
                    <a16:creationId xmlns:a16="http://schemas.microsoft.com/office/drawing/2014/main" id="{835B184D-EDF3-E440-B0C7-8C006474A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1" name="Rectangle 9">
                <a:extLst>
                  <a:ext uri="{FF2B5EF4-FFF2-40B4-BE49-F238E27FC236}">
                    <a16:creationId xmlns:a16="http://schemas.microsoft.com/office/drawing/2014/main" id="{DE19A9C1-F624-7E41-B2A9-101FAEF7D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2" name="Rectangle 10">
                <a:extLst>
                  <a:ext uri="{FF2B5EF4-FFF2-40B4-BE49-F238E27FC236}">
                    <a16:creationId xmlns:a16="http://schemas.microsoft.com/office/drawing/2014/main" id="{463A289D-5BBA-774E-97A4-8E98CADD5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3" name="Rectangle 11">
                <a:extLst>
                  <a:ext uri="{FF2B5EF4-FFF2-40B4-BE49-F238E27FC236}">
                    <a16:creationId xmlns:a16="http://schemas.microsoft.com/office/drawing/2014/main" id="{FA8A7CBC-08E8-B44D-88F5-7BF40AED4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4" name="Rectangle 12">
                <a:extLst>
                  <a:ext uri="{FF2B5EF4-FFF2-40B4-BE49-F238E27FC236}">
                    <a16:creationId xmlns:a16="http://schemas.microsoft.com/office/drawing/2014/main" id="{C55D7E34-4DC4-DB44-A796-A4F5E45A2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5" name="Rectangle 13">
                <a:extLst>
                  <a:ext uri="{FF2B5EF4-FFF2-40B4-BE49-F238E27FC236}">
                    <a16:creationId xmlns:a16="http://schemas.microsoft.com/office/drawing/2014/main" id="{FEDA4689-3517-5F4C-8EEF-0C79700B2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6" name="Rectangle 14">
                <a:extLst>
                  <a:ext uri="{FF2B5EF4-FFF2-40B4-BE49-F238E27FC236}">
                    <a16:creationId xmlns:a16="http://schemas.microsoft.com/office/drawing/2014/main" id="{CB4E112D-DC48-B345-83A2-7A59899ED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7" name="Rectangle 15">
                <a:extLst>
                  <a:ext uri="{FF2B5EF4-FFF2-40B4-BE49-F238E27FC236}">
                    <a16:creationId xmlns:a16="http://schemas.microsoft.com/office/drawing/2014/main" id="{1CFBBC28-6699-A84C-9521-702753C00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8" name="Rectangle 16">
                <a:extLst>
                  <a:ext uri="{FF2B5EF4-FFF2-40B4-BE49-F238E27FC236}">
                    <a16:creationId xmlns:a16="http://schemas.microsoft.com/office/drawing/2014/main" id="{461017AD-81A4-424B-A0AE-02A0B1FFA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118" name="Group 17">
              <a:extLst>
                <a:ext uri="{FF2B5EF4-FFF2-40B4-BE49-F238E27FC236}">
                  <a16:creationId xmlns:a16="http://schemas.microsoft.com/office/drawing/2014/main" id="{59142710-EE7C-264E-98CD-4044347F8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90119" name="Rectangle 18">
                <a:extLst>
                  <a:ext uri="{FF2B5EF4-FFF2-40B4-BE49-F238E27FC236}">
                    <a16:creationId xmlns:a16="http://schemas.microsoft.com/office/drawing/2014/main" id="{D64B5F8C-05F1-9F4C-9BC6-D848AF596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0" name="Rectangle 19">
                <a:extLst>
                  <a:ext uri="{FF2B5EF4-FFF2-40B4-BE49-F238E27FC236}">
                    <a16:creationId xmlns:a16="http://schemas.microsoft.com/office/drawing/2014/main" id="{4C9911D7-45D3-2544-96FA-D886EB70E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1" name="Rectangle 20">
                <a:extLst>
                  <a:ext uri="{FF2B5EF4-FFF2-40B4-BE49-F238E27FC236}">
                    <a16:creationId xmlns:a16="http://schemas.microsoft.com/office/drawing/2014/main" id="{07FD5676-6570-904E-AC26-2B0E32472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2" name="Rectangle 21">
                <a:extLst>
                  <a:ext uri="{FF2B5EF4-FFF2-40B4-BE49-F238E27FC236}">
                    <a16:creationId xmlns:a16="http://schemas.microsoft.com/office/drawing/2014/main" id="{A1F86303-1C4B-E442-9DA2-8AD230990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3" name="Rectangle 22">
                <a:extLst>
                  <a:ext uri="{FF2B5EF4-FFF2-40B4-BE49-F238E27FC236}">
                    <a16:creationId xmlns:a16="http://schemas.microsoft.com/office/drawing/2014/main" id="{210A077B-8124-4248-BB03-4408BD5D5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4" name="Rectangle 23">
                <a:extLst>
                  <a:ext uri="{FF2B5EF4-FFF2-40B4-BE49-F238E27FC236}">
                    <a16:creationId xmlns:a16="http://schemas.microsoft.com/office/drawing/2014/main" id="{81E08B5C-19DA-3D45-B988-CF7537013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5" name="Rectangle 24">
                <a:extLst>
                  <a:ext uri="{FF2B5EF4-FFF2-40B4-BE49-F238E27FC236}">
                    <a16:creationId xmlns:a16="http://schemas.microsoft.com/office/drawing/2014/main" id="{F49D1E48-DFBD-1545-B645-5B6E5ADD3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6" name="Rectangle 25">
                <a:extLst>
                  <a:ext uri="{FF2B5EF4-FFF2-40B4-BE49-F238E27FC236}">
                    <a16:creationId xmlns:a16="http://schemas.microsoft.com/office/drawing/2014/main" id="{7E4A3414-C7E2-3D42-A7F7-5D4DD6F32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7" name="Rectangle 26">
                <a:extLst>
                  <a:ext uri="{FF2B5EF4-FFF2-40B4-BE49-F238E27FC236}">
                    <a16:creationId xmlns:a16="http://schemas.microsoft.com/office/drawing/2014/main" id="{569982D0-807A-5B4D-AC8C-F44D26252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8" name="Rectangle 27">
                <a:extLst>
                  <a:ext uri="{FF2B5EF4-FFF2-40B4-BE49-F238E27FC236}">
                    <a16:creationId xmlns:a16="http://schemas.microsoft.com/office/drawing/2014/main" id="{13BEFB91-35E2-6C43-998D-8C374565A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2">
            <a:extLst>
              <a:ext uri="{FF2B5EF4-FFF2-40B4-BE49-F238E27FC236}">
                <a16:creationId xmlns:a16="http://schemas.microsoft.com/office/drawing/2014/main" id="{9FA7BA40-824C-0247-9D3B-E187A3261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3400"/>
            <a:ext cx="8496300" cy="5524500"/>
          </a:xfrm>
          <a:prstGeom prst="rect">
            <a:avLst/>
          </a:prstGeom>
          <a:solidFill>
            <a:srgbClr val="F8F8F8">
              <a:alpha val="8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rgbClr val="FF0000"/>
                </a:solidFill>
              </a:rPr>
              <a:t>ALGORITMO DI SMITH &amp; WATERMAN PER L</a:t>
            </a:r>
            <a:r>
              <a:rPr lang="ja-JP" altLang="it-IT" b="1">
                <a:solidFill>
                  <a:srgbClr val="FF0000"/>
                </a:solidFill>
              </a:rPr>
              <a:t>’</a:t>
            </a:r>
            <a:r>
              <a:rPr lang="it-IT" altLang="ja-JP" b="1">
                <a:solidFill>
                  <a:srgbClr val="FF0000"/>
                </a:solidFill>
              </a:rPr>
              <a:t>ALLINEAMENTO LOCALE</a:t>
            </a:r>
          </a:p>
          <a:p>
            <a:pPr algn="ctr" eaLnBrk="1" hangingPunct="1"/>
            <a:endParaRPr lang="it-IT" altLang="en-US" b="1">
              <a:solidFill>
                <a:srgbClr val="FF0000"/>
              </a:solidFill>
            </a:endParaRP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§"/>
            </a:pPr>
            <a:r>
              <a:rPr lang="it-IT" altLang="en-US" sz="2800"/>
              <a:t> Anche il metodo di Smith and Waterman utilizza una matrice per comparare le due sequenze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§"/>
            </a:pPr>
            <a:r>
              <a:rPr lang="it-IT" altLang="en-US" sz="2800"/>
              <a:t> Il valore numerico contenuto in ciascuna cella rappresenta il punteggio dell</a:t>
            </a:r>
            <a:r>
              <a:rPr lang="ja-JP" altLang="it-IT" sz="2800"/>
              <a:t>’</a:t>
            </a:r>
            <a:r>
              <a:rPr lang="it-IT" altLang="ja-JP" sz="2800"/>
              <a:t>allineamento locale che termina ai due residui corrispondenti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§"/>
            </a:pPr>
            <a:r>
              <a:rPr lang="it-IT" altLang="en-US" sz="2800"/>
              <a:t> </a:t>
            </a:r>
            <a:r>
              <a:rPr lang="it-IT" altLang="en-US" sz="2800" b="1"/>
              <a:t>I valori inferiori a 0 vengono posti a 0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§"/>
            </a:pPr>
            <a:r>
              <a:rPr lang="it-IT" altLang="en-US" sz="2800"/>
              <a:t> Cosi</a:t>
            </a:r>
            <a:r>
              <a:rPr lang="ja-JP" altLang="it-IT" sz="2800"/>
              <a:t>’</a:t>
            </a:r>
            <a:r>
              <a:rPr lang="it-IT" altLang="ja-JP" sz="2800"/>
              <a:t>, l</a:t>
            </a:r>
            <a:r>
              <a:rPr lang="ja-JP" altLang="it-IT" sz="2800"/>
              <a:t>’</a:t>
            </a:r>
            <a:r>
              <a:rPr lang="it-IT" altLang="ja-JP" sz="2800"/>
              <a:t>identificazione dei punteggi più alti nella matrice permette di trovare i migliori allineamenti locali tra le due sequenze.</a:t>
            </a:r>
            <a:r>
              <a:rPr lang="it-IT" altLang="ja-JP"/>
              <a:t> 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None/>
            </a:pPr>
            <a:endParaRPr lang="it-IT" altLang="en-US" sz="2000">
              <a:solidFill>
                <a:schemeClr val="accent2"/>
              </a:solidFill>
            </a:endParaRPr>
          </a:p>
          <a:p>
            <a:pPr algn="ctr" eaLnBrk="1" hangingPunct="1"/>
            <a:r>
              <a:rPr lang="it-IT" altLang="en-US" sz="9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91138" name="Group 3">
            <a:extLst>
              <a:ext uri="{FF2B5EF4-FFF2-40B4-BE49-F238E27FC236}">
                <a16:creationId xmlns:a16="http://schemas.microsoft.com/office/drawing/2014/main" id="{2DF64AAE-0C29-8247-AA8C-5635F42AD9D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4">
              <a:extLst>
                <a:ext uri="{FF2B5EF4-FFF2-40B4-BE49-F238E27FC236}">
                  <a16:creationId xmlns:a16="http://schemas.microsoft.com/office/drawing/2014/main" id="{A951C105-443F-2247-BC9F-8C6E5621A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91151" name="Rectangle 5">
                <a:extLst>
                  <a:ext uri="{FF2B5EF4-FFF2-40B4-BE49-F238E27FC236}">
                    <a16:creationId xmlns:a16="http://schemas.microsoft.com/office/drawing/2014/main" id="{C7B14640-7B34-C546-AA4F-71F1F22AF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2" name="Rectangle 6">
                <a:extLst>
                  <a:ext uri="{FF2B5EF4-FFF2-40B4-BE49-F238E27FC236}">
                    <a16:creationId xmlns:a16="http://schemas.microsoft.com/office/drawing/2014/main" id="{2944A030-8943-8C4D-AAA8-6825309D5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3" name="Rectangle 7">
                <a:extLst>
                  <a:ext uri="{FF2B5EF4-FFF2-40B4-BE49-F238E27FC236}">
                    <a16:creationId xmlns:a16="http://schemas.microsoft.com/office/drawing/2014/main" id="{B3CCF244-3C1B-A54C-8729-A29CDC2F1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4" name="Rectangle 8">
                <a:extLst>
                  <a:ext uri="{FF2B5EF4-FFF2-40B4-BE49-F238E27FC236}">
                    <a16:creationId xmlns:a16="http://schemas.microsoft.com/office/drawing/2014/main" id="{6E037271-BA53-D843-B505-8C779C0C8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5" name="Rectangle 9">
                <a:extLst>
                  <a:ext uri="{FF2B5EF4-FFF2-40B4-BE49-F238E27FC236}">
                    <a16:creationId xmlns:a16="http://schemas.microsoft.com/office/drawing/2014/main" id="{17A82517-837D-5B48-BBB3-595B71A6E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6" name="Rectangle 10">
                <a:extLst>
                  <a:ext uri="{FF2B5EF4-FFF2-40B4-BE49-F238E27FC236}">
                    <a16:creationId xmlns:a16="http://schemas.microsoft.com/office/drawing/2014/main" id="{0C16E6C5-F7D0-7240-BD48-E88379B8F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7" name="Rectangle 11">
                <a:extLst>
                  <a:ext uri="{FF2B5EF4-FFF2-40B4-BE49-F238E27FC236}">
                    <a16:creationId xmlns:a16="http://schemas.microsoft.com/office/drawing/2014/main" id="{8F93C6FC-6FFE-234B-BE31-A45ABA739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8" name="Rectangle 12">
                <a:extLst>
                  <a:ext uri="{FF2B5EF4-FFF2-40B4-BE49-F238E27FC236}">
                    <a16:creationId xmlns:a16="http://schemas.microsoft.com/office/drawing/2014/main" id="{136DF6C2-D440-9147-9456-65C569F0E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9" name="Rectangle 13">
                <a:extLst>
                  <a:ext uri="{FF2B5EF4-FFF2-40B4-BE49-F238E27FC236}">
                    <a16:creationId xmlns:a16="http://schemas.microsoft.com/office/drawing/2014/main" id="{03AB6DBB-E6DD-C243-B6B4-299D9871A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60" name="Rectangle 14">
                <a:extLst>
                  <a:ext uri="{FF2B5EF4-FFF2-40B4-BE49-F238E27FC236}">
                    <a16:creationId xmlns:a16="http://schemas.microsoft.com/office/drawing/2014/main" id="{398B7BB9-AE62-764E-8179-370A938B5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140" name="Group 15">
              <a:extLst>
                <a:ext uri="{FF2B5EF4-FFF2-40B4-BE49-F238E27FC236}">
                  <a16:creationId xmlns:a16="http://schemas.microsoft.com/office/drawing/2014/main" id="{BBA8B63E-006C-2447-87C6-04D888882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91141" name="Rectangle 16">
                <a:extLst>
                  <a:ext uri="{FF2B5EF4-FFF2-40B4-BE49-F238E27FC236}">
                    <a16:creationId xmlns:a16="http://schemas.microsoft.com/office/drawing/2014/main" id="{4C396CBA-6EAD-C440-855D-5000BD2CF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2" name="Rectangle 17">
                <a:extLst>
                  <a:ext uri="{FF2B5EF4-FFF2-40B4-BE49-F238E27FC236}">
                    <a16:creationId xmlns:a16="http://schemas.microsoft.com/office/drawing/2014/main" id="{21C56574-983F-0346-9DF5-B4A26D53C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3" name="Rectangle 18">
                <a:extLst>
                  <a:ext uri="{FF2B5EF4-FFF2-40B4-BE49-F238E27FC236}">
                    <a16:creationId xmlns:a16="http://schemas.microsoft.com/office/drawing/2014/main" id="{879EAAE4-31D7-0547-B402-08840D421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4" name="Rectangle 19">
                <a:extLst>
                  <a:ext uri="{FF2B5EF4-FFF2-40B4-BE49-F238E27FC236}">
                    <a16:creationId xmlns:a16="http://schemas.microsoft.com/office/drawing/2014/main" id="{6BBEF654-4076-504D-84BB-2F76FD341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5" name="Rectangle 20">
                <a:extLst>
                  <a:ext uri="{FF2B5EF4-FFF2-40B4-BE49-F238E27FC236}">
                    <a16:creationId xmlns:a16="http://schemas.microsoft.com/office/drawing/2014/main" id="{F2D124A5-818B-834D-943F-06487CD66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6" name="Rectangle 21">
                <a:extLst>
                  <a:ext uri="{FF2B5EF4-FFF2-40B4-BE49-F238E27FC236}">
                    <a16:creationId xmlns:a16="http://schemas.microsoft.com/office/drawing/2014/main" id="{11FC9500-F893-DE4B-854C-223DA7236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7" name="Rectangle 22">
                <a:extLst>
                  <a:ext uri="{FF2B5EF4-FFF2-40B4-BE49-F238E27FC236}">
                    <a16:creationId xmlns:a16="http://schemas.microsoft.com/office/drawing/2014/main" id="{93CEECF2-570E-7841-AAA4-56A52C181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8" name="Rectangle 23">
                <a:extLst>
                  <a:ext uri="{FF2B5EF4-FFF2-40B4-BE49-F238E27FC236}">
                    <a16:creationId xmlns:a16="http://schemas.microsoft.com/office/drawing/2014/main" id="{2D97FF66-1297-E24F-B286-A08D9881D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9" name="Rectangle 24">
                <a:extLst>
                  <a:ext uri="{FF2B5EF4-FFF2-40B4-BE49-F238E27FC236}">
                    <a16:creationId xmlns:a16="http://schemas.microsoft.com/office/drawing/2014/main" id="{2D759B3C-B3C8-ED4C-AF0F-74A75F868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0" name="Rectangle 25">
                <a:extLst>
                  <a:ext uri="{FF2B5EF4-FFF2-40B4-BE49-F238E27FC236}">
                    <a16:creationId xmlns:a16="http://schemas.microsoft.com/office/drawing/2014/main" id="{1579E439-C361-3648-AF32-22B33223F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B30D184-EA59-A342-AA55-0666449ACB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5" r="48473" b="29953"/>
          <a:stretch>
            <a:fillRect/>
          </a:stretch>
        </p:blipFill>
        <p:spPr>
          <a:xfrm>
            <a:off x="755576" y="2708920"/>
            <a:ext cx="5141168" cy="3920548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sp>
        <p:nvSpPr>
          <p:cNvPr id="65538" name="Rettangolo 3">
            <a:extLst>
              <a:ext uri="{FF2B5EF4-FFF2-40B4-BE49-F238E27FC236}">
                <a16:creationId xmlns:a16="http://schemas.microsoft.com/office/drawing/2014/main" id="{8EB2D5C1-46D6-BE42-B7C2-EE96200C4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88640"/>
            <a:ext cx="8928992" cy="25545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Smith-</a:t>
            </a:r>
            <a:r>
              <a:rPr lang="it-IT" sz="2000" b="1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Waterman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latin typeface="Arial" charset="0"/>
                <a:ea typeface="ＭＳ Ｐゴシック" charset="0"/>
                <a:cs typeface="ＭＳ Ｐゴシック" charset="0"/>
              </a:rPr>
              <a:t>implements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 a </a:t>
            </a:r>
            <a:r>
              <a:rPr lang="it-IT" sz="2000" b="1" dirty="0" err="1">
                <a:latin typeface="Arial" charset="0"/>
                <a:ea typeface="ＭＳ Ｐゴシック" charset="0"/>
                <a:cs typeface="ＭＳ Ｐゴシック" charset="0"/>
              </a:rPr>
              <a:t>very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latin typeface="Arial" charset="0"/>
                <a:ea typeface="ＭＳ Ｐゴシック" charset="0"/>
                <a:cs typeface="ＭＳ Ｐゴシック" charset="0"/>
              </a:rPr>
              <a:t>straightforward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variation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 of the </a:t>
            </a:r>
            <a:r>
              <a:rPr lang="it-IT" sz="2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Needleman-Wunsch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342900" indent="-342900">
              <a:defRPr/>
            </a:pPr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	 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overall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score of the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alignment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is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replaced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by zero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if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it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takes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on negative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values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for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alternative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paths</a:t>
            </a:r>
            <a:endParaRPr lang="it-IT" sz="20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defRPr/>
            </a:pPr>
            <a:endParaRPr lang="it-IT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defRPr/>
            </a:pPr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Forward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of the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Needleman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Wunsch</a:t>
            </a:r>
            <a:endParaRPr lang="it-IT" sz="20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defRPr/>
            </a:pP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		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to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recursively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compute the entries of the </a:t>
            </a:r>
          </a:p>
          <a:p>
            <a:pPr marL="342900" indent="-342900">
              <a:defRPr/>
            </a:pP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alignment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matrix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grpSp>
        <p:nvGrpSpPr>
          <p:cNvPr id="92163" name="Group 3">
            <a:extLst>
              <a:ext uri="{FF2B5EF4-FFF2-40B4-BE49-F238E27FC236}">
                <a16:creationId xmlns:a16="http://schemas.microsoft.com/office/drawing/2014/main" id="{044A4B55-99CB-494D-A6E1-EC97196735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2165" name="Group 4">
              <a:extLst>
                <a:ext uri="{FF2B5EF4-FFF2-40B4-BE49-F238E27FC236}">
                  <a16:creationId xmlns:a16="http://schemas.microsoft.com/office/drawing/2014/main" id="{74FEFDF2-84E6-9D4D-8EC0-F4991EBE6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5" cy="96"/>
              <a:chOff x="48" y="336"/>
              <a:chExt cx="6192" cy="48"/>
            </a:xfrm>
          </p:grpSpPr>
          <p:sp>
            <p:nvSpPr>
              <p:cNvPr id="92177" name="Rectangle 5">
                <a:extLst>
                  <a:ext uri="{FF2B5EF4-FFF2-40B4-BE49-F238E27FC236}">
                    <a16:creationId xmlns:a16="http://schemas.microsoft.com/office/drawing/2014/main" id="{A917820E-8AE2-9F46-BC86-1172B81DE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8" name="Rectangle 6">
                <a:extLst>
                  <a:ext uri="{FF2B5EF4-FFF2-40B4-BE49-F238E27FC236}">
                    <a16:creationId xmlns:a16="http://schemas.microsoft.com/office/drawing/2014/main" id="{1D86F1F7-3CDF-6D43-9E06-4A0146980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9" name="Rectangle 7">
                <a:extLst>
                  <a:ext uri="{FF2B5EF4-FFF2-40B4-BE49-F238E27FC236}">
                    <a16:creationId xmlns:a16="http://schemas.microsoft.com/office/drawing/2014/main" id="{298777D0-9EF7-3447-B77C-DE9AA4404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0" name="Rectangle 8">
                <a:extLst>
                  <a:ext uri="{FF2B5EF4-FFF2-40B4-BE49-F238E27FC236}">
                    <a16:creationId xmlns:a16="http://schemas.microsoft.com/office/drawing/2014/main" id="{8DC96BFD-039A-2640-9FA3-2D08BD97C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1" name="Rectangle 9">
                <a:extLst>
                  <a:ext uri="{FF2B5EF4-FFF2-40B4-BE49-F238E27FC236}">
                    <a16:creationId xmlns:a16="http://schemas.microsoft.com/office/drawing/2014/main" id="{727C2496-4992-1948-AFA6-329DB8A80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2" name="Rectangle 10">
                <a:extLst>
                  <a:ext uri="{FF2B5EF4-FFF2-40B4-BE49-F238E27FC236}">
                    <a16:creationId xmlns:a16="http://schemas.microsoft.com/office/drawing/2014/main" id="{1EDD5136-581A-054F-82CF-7AFD5AEB0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3" name="Rectangle 11">
                <a:extLst>
                  <a:ext uri="{FF2B5EF4-FFF2-40B4-BE49-F238E27FC236}">
                    <a16:creationId xmlns:a16="http://schemas.microsoft.com/office/drawing/2014/main" id="{AE0F5F7F-3574-4E4E-B433-0F8B5C9DA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4" name="Rectangle 12">
                <a:extLst>
                  <a:ext uri="{FF2B5EF4-FFF2-40B4-BE49-F238E27FC236}">
                    <a16:creationId xmlns:a16="http://schemas.microsoft.com/office/drawing/2014/main" id="{10FC59BF-D1A5-704F-9DC1-2A3FE203E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5" name="Rectangle 13">
                <a:extLst>
                  <a:ext uri="{FF2B5EF4-FFF2-40B4-BE49-F238E27FC236}">
                    <a16:creationId xmlns:a16="http://schemas.microsoft.com/office/drawing/2014/main" id="{9C54F5DC-6D8E-154E-BD69-CDF8651A4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6" name="Rectangle 14">
                <a:extLst>
                  <a:ext uri="{FF2B5EF4-FFF2-40B4-BE49-F238E27FC236}">
                    <a16:creationId xmlns:a16="http://schemas.microsoft.com/office/drawing/2014/main" id="{E6949A32-6284-9748-9AF1-1A0F77A9C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166" name="Group 15">
              <a:extLst>
                <a:ext uri="{FF2B5EF4-FFF2-40B4-BE49-F238E27FC236}">
                  <a16:creationId xmlns:a16="http://schemas.microsoft.com/office/drawing/2014/main" id="{A960ABA5-0A97-B043-A87C-18D776F88E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5" cy="96"/>
              <a:chOff x="48" y="336"/>
              <a:chExt cx="6192" cy="48"/>
            </a:xfrm>
          </p:grpSpPr>
          <p:sp>
            <p:nvSpPr>
              <p:cNvPr id="92167" name="Rectangle 16">
                <a:extLst>
                  <a:ext uri="{FF2B5EF4-FFF2-40B4-BE49-F238E27FC236}">
                    <a16:creationId xmlns:a16="http://schemas.microsoft.com/office/drawing/2014/main" id="{DD09ED68-8487-194B-A8A5-00B609F54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68" name="Rectangle 17">
                <a:extLst>
                  <a:ext uri="{FF2B5EF4-FFF2-40B4-BE49-F238E27FC236}">
                    <a16:creationId xmlns:a16="http://schemas.microsoft.com/office/drawing/2014/main" id="{CD02D404-775B-A04F-ADB1-44B60F37C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69" name="Rectangle 18">
                <a:extLst>
                  <a:ext uri="{FF2B5EF4-FFF2-40B4-BE49-F238E27FC236}">
                    <a16:creationId xmlns:a16="http://schemas.microsoft.com/office/drawing/2014/main" id="{BC96304A-B59C-2040-ABFC-4AC094B44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0" name="Rectangle 19">
                <a:extLst>
                  <a:ext uri="{FF2B5EF4-FFF2-40B4-BE49-F238E27FC236}">
                    <a16:creationId xmlns:a16="http://schemas.microsoft.com/office/drawing/2014/main" id="{3A3EA4E6-4F9D-1849-82E2-3B853ADB9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1" name="Rectangle 20">
                <a:extLst>
                  <a:ext uri="{FF2B5EF4-FFF2-40B4-BE49-F238E27FC236}">
                    <a16:creationId xmlns:a16="http://schemas.microsoft.com/office/drawing/2014/main" id="{35A95FD9-D03B-284E-82B5-1EF0016B4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2" name="Rectangle 21">
                <a:extLst>
                  <a:ext uri="{FF2B5EF4-FFF2-40B4-BE49-F238E27FC236}">
                    <a16:creationId xmlns:a16="http://schemas.microsoft.com/office/drawing/2014/main" id="{50198799-F38E-7F42-B0F1-18ED5E7EB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3" name="Rectangle 22">
                <a:extLst>
                  <a:ext uri="{FF2B5EF4-FFF2-40B4-BE49-F238E27FC236}">
                    <a16:creationId xmlns:a16="http://schemas.microsoft.com/office/drawing/2014/main" id="{CEDCD2D4-6992-7543-83C1-D855273AE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4" name="Rectangle 23">
                <a:extLst>
                  <a:ext uri="{FF2B5EF4-FFF2-40B4-BE49-F238E27FC236}">
                    <a16:creationId xmlns:a16="http://schemas.microsoft.com/office/drawing/2014/main" id="{5E3B9C55-90B6-C04C-91EC-882BDC5B8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5" name="Rectangle 24">
                <a:extLst>
                  <a:ext uri="{FF2B5EF4-FFF2-40B4-BE49-F238E27FC236}">
                    <a16:creationId xmlns:a16="http://schemas.microsoft.com/office/drawing/2014/main" id="{170B0E92-769A-6142-B0A9-7A609257C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6" name="Rectangle 25">
                <a:extLst>
                  <a:ext uri="{FF2B5EF4-FFF2-40B4-BE49-F238E27FC236}">
                    <a16:creationId xmlns:a16="http://schemas.microsoft.com/office/drawing/2014/main" id="{FA7AE0D2-E1D6-E04D-8C87-B02F0426B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22701430-749C-D845-82D2-838604AA2A54}"/>
              </a:ext>
            </a:extLst>
          </p:cNvPr>
          <p:cNvSpPr/>
          <p:nvPr/>
        </p:nvSpPr>
        <p:spPr>
          <a:xfrm>
            <a:off x="6011863" y="2852738"/>
            <a:ext cx="2987675" cy="1939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endParaRPr lang="it-IT" sz="20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just">
              <a:defRPr/>
            </a:pP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grey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box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represents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the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additional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parcel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of the Smith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Waterman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just">
              <a:defRPr/>
            </a:pPr>
            <a:endParaRPr lang="it-IT" sz="20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9398D6-91C7-4041-B32A-DFEE2DE8EDE7}"/>
              </a:ext>
            </a:extLst>
          </p:cNvPr>
          <p:cNvSpPr txBox="1"/>
          <p:nvPr/>
        </p:nvSpPr>
        <p:spPr>
          <a:xfrm>
            <a:off x="395288" y="452438"/>
            <a:ext cx="8353425" cy="6002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Organizzazione Journal Club Bioinfo2</a:t>
            </a:r>
          </a:p>
          <a:p>
            <a:pPr>
              <a:defRPr/>
            </a:pPr>
            <a:endParaRPr lang="it-IT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Data 6 e 13 dicembre ore 10:15?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Presentazioni di 10 minuti + 5 per discussione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PPT circa 8-10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slides</a:t>
            </a:r>
            <a:endParaRPr lang="it-IT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Suddivisione studenti in gruppi di 4/5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Ogni gruppo sceglie un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paper</a:t>
            </a: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 tra quelli proposti o ne propone uno (entro 26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nov</a:t>
            </a: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.)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Condivideremo i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paper</a:t>
            </a: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 in pdf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XLS in Google drive con divisione gruppi e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paper</a:t>
            </a: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 assegnati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5237F26B-9E17-BC47-AE09-8A29FE675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9144000" cy="2895600"/>
          </a:xfrm>
          <a:prstGeom prst="rect">
            <a:avLst/>
          </a:prstGeom>
          <a:solidFill>
            <a:srgbClr val="FFCE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15DB64F-0A52-E64E-B6BB-09E46AAA4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828800"/>
          </a:xfrm>
          <a:prstGeom prst="rect">
            <a:avLst/>
          </a:prstGeom>
          <a:solidFill>
            <a:srgbClr val="CC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EAD28D1A-033A-E342-A31C-40C67F885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9916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>
                <a:solidFill>
                  <a:srgbClr val="FF0000"/>
                </a:solidFill>
              </a:rPr>
              <a:t>ALLINEAMENTO DI SEQUENZE</a:t>
            </a:r>
          </a:p>
          <a:p>
            <a:pPr algn="ctr" eaLnBrk="1" hangingPunct="1">
              <a:spcBef>
                <a:spcPct val="50000"/>
              </a:spcBef>
            </a:pPr>
            <a:endParaRPr lang="it-IT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0099"/>
                </a:solidFill>
              </a:rPr>
              <a:t>A COPPIE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AGTTTGAATGTTTTGTGTGAAAGGAGTATACCATGAGATGAGATGACCACCAATCATTTC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>
                <a:latin typeface="Courier New" panose="02070309020205020404" pitchFamily="49" charset="0"/>
              </a:rPr>
              <a:t>|||||||||||||||||||  |||||||| ||| | |||||| |||||||||||||||||</a:t>
            </a:r>
            <a:r>
              <a:rPr lang="it-IT" altLang="en-US" sz="1800" b="1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AGTTTGAATGTTTTGTGTGTGAGGAGTATTCCAAGGGATGAGTTGACCACCAATCATTTC</a:t>
            </a:r>
          </a:p>
          <a:p>
            <a:pPr eaLnBrk="1" hangingPunct="1">
              <a:spcBef>
                <a:spcPct val="50000"/>
              </a:spcBef>
            </a:pPr>
            <a:endParaRPr lang="it-IT" altLang="en-US" sz="18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0099"/>
                </a:solidFill>
              </a:rPr>
              <a:t>MULTIPLO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KFKHHLKEHLRIHSGEKPFECPNCKKRFSHSGSYSSHMSSKKCISLILVNGRNRALLKTl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KYKHHLKEHLRIHSGEKPYECPNCKKRFSHSGSYSSHISSKKCIGLISVNGRMRNNIKT-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KFKHHLKEHVRIHSGEKPFGCDNCGKRFSHSGSFSSHMTSKKCISMGLKLNNNRALLKRl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KFKHHLKEHIRIHSGEKPFECQQCHKRFSHSGSYSSHMSSKKCV----------------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KYKHHLKEHLRIHSGEKPYECPNCKKRFSHSGSYSSHISSKKCISLIPVNGRPRTGLKTs</a:t>
            </a:r>
            <a:endParaRPr lang="it-IT" altLang="en-US" sz="1800" b="1">
              <a:solidFill>
                <a:srgbClr val="00009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4B3C7E3-2F83-6441-8D06-DA1DCD6E1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634"/>
            <a:ext cx="9144000" cy="44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>
            <a:extLst>
              <a:ext uri="{FF2B5EF4-FFF2-40B4-BE49-F238E27FC236}">
                <a16:creationId xmlns:a16="http://schemas.microsoft.com/office/drawing/2014/main" id="{10134D02-70E4-F64A-9E20-EB8BC4C2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4788"/>
            <a:ext cx="8812213" cy="2432050"/>
          </a:xfrm>
          <a:prstGeom prst="rect">
            <a:avLst/>
          </a:prstGeom>
          <a:solidFill>
            <a:srgbClr val="FFFFFF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>
                <a:solidFill>
                  <a:srgbClr val="FF0000"/>
                </a:solidFill>
              </a:rPr>
              <a:t>Allineamento GLOBALE o LOCALE</a:t>
            </a:r>
            <a:endParaRPr lang="it-IT" altLang="en-US" sz="320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GLOBALE </a:t>
            </a:r>
            <a:r>
              <a:rPr lang="it-IT" altLang="en-US">
                <a:sym typeface="Wingdings" pitchFamily="2" charset="2"/>
              </a:rPr>
              <a:t> </a:t>
            </a:r>
            <a:r>
              <a:rPr lang="it-IT" altLang="en-US"/>
              <a:t>considera la similarità</a:t>
            </a:r>
            <a:r>
              <a:rPr lang="it-IT" altLang="ja-JP"/>
              <a:t> tra due sequenze in tutta 		la loro lunghezza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LOCALE   </a:t>
            </a:r>
            <a:r>
              <a:rPr lang="it-IT" altLang="en-US">
                <a:sym typeface="Wingdings" pitchFamily="2" charset="2"/>
              </a:rPr>
              <a:t> </a:t>
            </a:r>
            <a:r>
              <a:rPr lang="it-IT" altLang="en-US"/>
              <a:t>considera solo specifiche REGIONI simili tra 			alcune parti delle sequenze in analisi</a:t>
            </a:r>
            <a:r>
              <a:rPr lang="it-IT" altLang="en-US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23554" name="Text Box 3">
            <a:extLst>
              <a:ext uri="{FF2B5EF4-FFF2-40B4-BE49-F238E27FC236}">
                <a16:creationId xmlns:a16="http://schemas.microsoft.com/office/drawing/2014/main" id="{DB6C6E80-DEF2-EA47-8B98-C96D0E5BF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8812213" cy="3600450"/>
          </a:xfrm>
          <a:prstGeom prst="rect">
            <a:avLst/>
          </a:prstGeom>
          <a:solidFill>
            <a:srgbClr val="FFEED5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b="1"/>
              <a:t>Global alignment</a:t>
            </a:r>
            <a:endParaRPr lang="it-IT" altLang="en-US" b="1">
              <a:latin typeface="Courier New" panose="02070309020205020404" pitchFamily="49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b="1">
                <a:latin typeface="Courier New" panose="02070309020205020404" pitchFamily="49" charset="0"/>
              </a:rPr>
              <a:t>LTGARDWEDIPLWTDWDIEQESDFKTRAFGTANCHK </a:t>
            </a:r>
            <a:br>
              <a:rPr lang="it-IT" altLang="en-US" b="1">
                <a:latin typeface="Courier New" panose="02070309020205020404" pitchFamily="49" charset="0"/>
              </a:rPr>
            </a:br>
            <a:r>
              <a:rPr lang="it-IT" altLang="en-US" b="1">
                <a:latin typeface="Courier New" panose="02070309020205020404" pitchFamily="49" charset="0"/>
              </a:rPr>
              <a:t> ||.  | |  |  .|     .|  ||  || | || </a:t>
            </a:r>
            <a:br>
              <a:rPr lang="it-IT" altLang="en-US" b="1">
                <a:latin typeface="Courier New" panose="02070309020205020404" pitchFamily="49" charset="0"/>
              </a:rPr>
            </a:br>
            <a:r>
              <a:rPr lang="it-IT" altLang="en-US" b="1">
                <a:latin typeface="Courier New" panose="02070309020205020404" pitchFamily="49" charset="0"/>
              </a:rPr>
              <a:t>   TGIPLWTDWDLEQESDNSCNTDHYTREWGTMNAHKAG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b="1"/>
              <a:t>Local alignment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b="1">
                <a:latin typeface="Courier New" panose="02070309020205020404" pitchFamily="49" charset="0"/>
              </a:rPr>
              <a:t>   LTGARDWEDIPLWTDWDIEQESDFKTRAFGTANCHK </a:t>
            </a:r>
            <a:br>
              <a:rPr lang="it-IT" altLang="en-US" b="1">
                <a:latin typeface="Courier New" panose="02070309020205020404" pitchFamily="49" charset="0"/>
              </a:rPr>
            </a:br>
            <a:r>
              <a:rPr lang="it-IT" altLang="en-US" b="1">
                <a:latin typeface="Courier New" panose="02070309020205020404" pitchFamily="49" charset="0"/>
              </a:rPr>
              <a:t>            ||||||||.||||  </a:t>
            </a:r>
            <a:br>
              <a:rPr lang="it-IT" altLang="en-US" b="1">
                <a:latin typeface="Courier New" panose="02070309020205020404" pitchFamily="49" charset="0"/>
              </a:rPr>
            </a:br>
            <a:r>
              <a:rPr lang="it-IT" altLang="en-US" b="1">
                <a:latin typeface="Courier New" panose="02070309020205020404" pitchFamily="49" charset="0"/>
              </a:rPr>
              <a:t>          TGIPLWTDWDLEQESDNSCNTDHYTREWGTMNAHK</a:t>
            </a:r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2ABC8878-5A38-D842-8D03-36F7FA094F5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8238" y="152400"/>
            <a:ext cx="5491162" cy="6934200"/>
          </a:xfrm>
        </p:spPr>
      </p:pic>
      <p:sp>
        <p:nvSpPr>
          <p:cNvPr id="24578" name="Rectangle 26">
            <a:extLst>
              <a:ext uri="{FF2B5EF4-FFF2-40B4-BE49-F238E27FC236}">
                <a16:creationId xmlns:a16="http://schemas.microsoft.com/office/drawing/2014/main" id="{E105B62C-308D-5440-B3FF-4E2F82817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7620000" cy="2819400"/>
          </a:xfrm>
          <a:prstGeom prst="rect">
            <a:avLst/>
          </a:prstGeom>
          <a:noFill/>
          <a:ln w="38100">
            <a:solidFill>
              <a:srgbClr val="DF33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Rectangle 27">
            <a:extLst>
              <a:ext uri="{FF2B5EF4-FFF2-40B4-BE49-F238E27FC236}">
                <a16:creationId xmlns:a16="http://schemas.microsoft.com/office/drawing/2014/main" id="{7F1BFC5D-5C4F-E548-ADE3-6D5CD4D36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57600"/>
            <a:ext cx="7620000" cy="2819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Rectangle 28">
            <a:extLst>
              <a:ext uri="{FF2B5EF4-FFF2-40B4-BE49-F238E27FC236}">
                <a16:creationId xmlns:a16="http://schemas.microsoft.com/office/drawing/2014/main" id="{8207B2AD-04DA-C14D-A1FF-90F86A76C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24000"/>
            <a:ext cx="4044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rgbClr val="DF33E3"/>
                </a:solidFill>
              </a:rPr>
              <a:t>ALLINEAMENTO</a:t>
            </a:r>
            <a:r>
              <a:rPr lang="it-IT" altLang="en-US">
                <a:solidFill>
                  <a:srgbClr val="911494"/>
                </a:solidFill>
              </a:rPr>
              <a:t> </a:t>
            </a:r>
            <a:r>
              <a:rPr lang="it-IT" altLang="en-US">
                <a:solidFill>
                  <a:srgbClr val="DF33E3"/>
                </a:solidFill>
              </a:rPr>
              <a:t>GLOBALE</a:t>
            </a:r>
          </a:p>
        </p:txBody>
      </p:sp>
      <p:sp>
        <p:nvSpPr>
          <p:cNvPr id="24581" name="Rectangle 29">
            <a:extLst>
              <a:ext uri="{FF2B5EF4-FFF2-40B4-BE49-F238E27FC236}">
                <a16:creationId xmlns:a16="http://schemas.microsoft.com/office/drawing/2014/main" id="{FCAB7F84-F82D-6D4D-9C45-66ADB9A79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410200"/>
            <a:ext cx="3825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chemeClr val="accent1"/>
                </a:solidFill>
              </a:rPr>
              <a:t>ALLINEAMENTO LOCALE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4">
      <a:dk1>
        <a:srgbClr val="000000"/>
      </a:dk1>
      <a:lt1>
        <a:srgbClr val="FFFFFF"/>
      </a:lt1>
      <a:dk2>
        <a:srgbClr val="CC0000"/>
      </a:dk2>
      <a:lt2>
        <a:srgbClr val="C0C0C0"/>
      </a:lt2>
      <a:accent1>
        <a:srgbClr val="6666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B8B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3">
        <a:dk1>
          <a:srgbClr val="000000"/>
        </a:dk1>
        <a:lt1>
          <a:srgbClr val="FFFFFF"/>
        </a:lt1>
        <a:dk2>
          <a:srgbClr val="FF0000"/>
        </a:dk2>
        <a:lt2>
          <a:srgbClr val="C0C0C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14">
        <a:dk1>
          <a:srgbClr val="000000"/>
        </a:dk1>
        <a:lt1>
          <a:srgbClr val="FFFFFF"/>
        </a:lt1>
        <a:dk2>
          <a:srgbClr val="CC0000"/>
        </a:dk2>
        <a:lt2>
          <a:srgbClr val="C0C0C0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5690</TotalTime>
  <Words>4272</Words>
  <Application>Microsoft Macintosh PowerPoint</Application>
  <PresentationFormat>Presentazione su schermo (4:3)</PresentationFormat>
  <Paragraphs>652</Paragraphs>
  <Slides>70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70</vt:i4>
      </vt:variant>
    </vt:vector>
  </HeadingPairs>
  <TitlesOfParts>
    <vt:vector size="87" baseType="lpstr">
      <vt:lpstr>Brush Script MT</vt:lpstr>
      <vt:lpstr>Andale Mono</vt:lpstr>
      <vt:lpstr>Arial</vt:lpstr>
      <vt:lpstr>Arial Black</vt:lpstr>
      <vt:lpstr>Courier</vt:lpstr>
      <vt:lpstr>Courier New</vt:lpstr>
      <vt:lpstr>Lucida Sans Unicode</vt:lpstr>
      <vt:lpstr>Symbol</vt:lpstr>
      <vt:lpstr>Tahoma</vt:lpstr>
      <vt:lpstr>Times New Roman</vt:lpstr>
      <vt:lpstr>Verdana</vt:lpstr>
      <vt:lpstr>Wingdings</vt:lpstr>
      <vt:lpstr>Struttura predefinita</vt:lpstr>
      <vt:lpstr>Equation</vt:lpstr>
      <vt:lpstr>CorelDRAW</vt:lpstr>
      <vt:lpstr>Worksheet</vt:lpstr>
      <vt:lpstr>Diapositiva</vt:lpstr>
      <vt:lpstr>A.A. 2021-2022 CORSO DI METODI MOLECOLARI E BIOINFORMATICA per il CLM in BIOLOGIA EVOLUZIONISTICA Scuola di Scienze, Università di Padova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Aligning DNA Sequences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Esempio di matrice di sostituzione</vt:lpstr>
      <vt:lpstr>Conservation       Come </vt:lpstr>
      <vt:lpstr>MATRICI DI SOSTITUZIONE (O DI PUNTEGGIO)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PAM 250</vt:lpstr>
      <vt:lpstr>PAM 250 (aa raggruppati per tipo)</vt:lpstr>
      <vt:lpstr>PAM distance    vs  IDENTITY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L’utilizzo della matrice di similarità appropriata per ciascuna analisi è cruciale per avere buoni risultati.  Infatti relazioni importanti da un punto di vista biologico possono essere indicate da una significatività statistica anche molto debole. </vt:lpstr>
      <vt:lpstr>ALGORITMI PER L’ALLINEAMENTO DI SEQUENZE  Algoritmo di Needleman &amp; Wunsch   allineamento globale  Algoritmo di Smith &amp; Waterman  allineamento locale  Utilizzano la PROGRAMMAZIONE DINAMICA!</vt:lpstr>
      <vt:lpstr>ALGORITMI PER L’ALLINEAMENTO DI SEQUENZE  Algoritmo di Needleman &amp; Wunsch   allineamento globale  Algoritmo di Smith &amp; Waterman  allineamento locale  Utilizzano la PROGRAMMAZIONE DINAMICA!</vt:lpstr>
      <vt:lpstr>Programmazione Dinamica </vt:lpstr>
      <vt:lpstr>Programmazione Dinamica </vt:lpstr>
      <vt:lpstr>Programmazione Dinamica </vt:lpstr>
      <vt:lpstr>Manhattan Tourist Problem (MTP)</vt:lpstr>
      <vt:lpstr>Manhattan Tourist Problem (MTP)</vt:lpstr>
      <vt:lpstr>MTP: Greedy Algorithm Is Not Optimal</vt:lpstr>
      <vt:lpstr>Longest Common Subsequence (LCS) – Alignment without Mismatches</vt:lpstr>
      <vt:lpstr>LCS Problem as Manhattan Tourist Problem</vt:lpstr>
      <vt:lpstr>Presentazione standard di PowerPoint</vt:lpstr>
      <vt:lpstr>Presentazione standard di PowerPoint</vt:lpstr>
      <vt:lpstr>Presentazione standard di PowerPoint</vt:lpstr>
      <vt:lpstr>Needleman-Wunsch Algorithm – FASE 1</vt:lpstr>
      <vt:lpstr>Needleman-Wunsch Algorithm – FASE 2</vt:lpstr>
      <vt:lpstr>Needleman-Wunsch Algorithm – FASE 2</vt:lpstr>
      <vt:lpstr>Needleman-Wunsch Algorithm – FASE 3</vt:lpstr>
      <vt:lpstr>Needleman-Wunsch Algorithm – FASE 3</vt:lpstr>
      <vt:lpstr>Needleman-Wunsch Algorithm</vt:lpstr>
      <vt:lpstr>Estensione Needleman-Wunsch Algorithm</vt:lpstr>
      <vt:lpstr>Estensione Needleman-Wunsch Algorithm</vt:lpstr>
      <vt:lpstr>Allineamento locale. Perchè?</vt:lpstr>
      <vt:lpstr>Homeobox genes</vt:lpstr>
      <vt:lpstr>Local alignment: homeodomains  of 5 proteins   The 5 proteins show similarity only in their Homeodomain regions  These domains are combined with one or more different domains in different proteins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>Brain Technology Spa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A.A. 2008-2009 CORSO DI BIOINFORMATICA  per il CLT in Biotecnologie Sanitarie, Università di Padova Docente: Dr. STEFANIA BORTOLUZZI </dc:title>
  <dc:subject/>
  <dc:creator>stefania</dc:creator>
  <cp:keywords/>
  <dc:description/>
  <cp:lastModifiedBy>Microsoft Office User</cp:lastModifiedBy>
  <cp:revision>144</cp:revision>
  <dcterms:created xsi:type="dcterms:W3CDTF">2011-05-10T09:42:40Z</dcterms:created>
  <dcterms:modified xsi:type="dcterms:W3CDTF">2021-10-18T08:31:59Z</dcterms:modified>
  <cp:category/>
</cp:coreProperties>
</file>