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69" r:id="rId24"/>
    <p:sldId id="293" r:id="rId25"/>
    <p:sldId id="291" r:id="rId26"/>
    <p:sldId id="282" r:id="rId27"/>
    <p:sldId id="281" r:id="rId28"/>
    <p:sldId id="280" r:id="rId29"/>
    <p:sldId id="29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50"/>
    <p:restoredTop sz="93958"/>
  </p:normalViewPr>
  <p:slideViewPr>
    <p:cSldViewPr snapToGrid="0" snapToObjects="1">
      <p:cViewPr varScale="1">
        <p:scale>
          <a:sx n="215" d="100"/>
          <a:sy n="215" d="100"/>
        </p:scale>
        <p:origin x="3264"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593C-E2AA-334B-86C1-735F8BF1F15D}"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it-IT"/>
        </a:p>
      </dgm:t>
    </dgm:pt>
    <dgm:pt modelId="{B9B227EF-BE8E-7942-880F-A2436F8C0F9E}">
      <dgm:prSet phldrT="[Testo]" custT="1"/>
      <dgm:spPr>
        <a:solidFill>
          <a:schemeClr val="tx1"/>
        </a:solidFill>
      </dgm:spPr>
      <dgm:t>
        <a:bodyPr/>
        <a:lstStyle/>
        <a:p>
          <a:r>
            <a:rPr lang="it-IT" sz="2000" b="1">
              <a:solidFill>
                <a:schemeClr val="bg1"/>
              </a:solidFill>
            </a:rPr>
            <a:t>Bioinformatics</a:t>
          </a:r>
          <a:endParaRPr lang="it-IT" sz="2000" b="1" dirty="0">
            <a:solidFill>
              <a:schemeClr val="bg1"/>
            </a:solidFill>
          </a:endParaRPr>
        </a:p>
      </dgm:t>
    </dgm:pt>
    <dgm:pt modelId="{E6ADFDA7-2B1E-4840-B19C-A7C866141CE5}" type="parTrans" cxnId="{C7233B58-2610-FA40-B04F-05ABDA491D43}">
      <dgm:prSet/>
      <dgm:spPr/>
      <dgm:t>
        <a:bodyPr/>
        <a:lstStyle/>
        <a:p>
          <a:endParaRPr lang="it-IT" sz="3200" b="1">
            <a:solidFill>
              <a:schemeClr val="tx1"/>
            </a:solidFill>
          </a:endParaRPr>
        </a:p>
      </dgm:t>
    </dgm:pt>
    <dgm:pt modelId="{37A417AC-8DEF-324D-9467-4414A6FB0EC6}" type="sibTrans" cxnId="{C7233B58-2610-FA40-B04F-05ABDA491D43}">
      <dgm:prSet/>
      <dgm:spPr/>
      <dgm:t>
        <a:bodyPr/>
        <a:lstStyle/>
        <a:p>
          <a:endParaRPr lang="it-IT" sz="3200" b="1">
            <a:solidFill>
              <a:schemeClr val="tx1"/>
            </a:solidFill>
          </a:endParaRPr>
        </a:p>
      </dgm:t>
    </dgm:pt>
    <dgm:pt modelId="{BE7AED8B-61F9-344B-B25E-86BAE8CB380E}">
      <dgm:prSet phldrT="[Testo]" custT="1"/>
      <dgm:spPr/>
      <dgm:t>
        <a:bodyPr/>
        <a:lstStyle/>
        <a:p>
          <a:r>
            <a:rPr lang="it-IT" sz="1800" b="1" dirty="0" err="1">
              <a:solidFill>
                <a:schemeClr val="tx1"/>
              </a:solidFill>
            </a:rPr>
            <a:t>Medical</a:t>
          </a:r>
          <a:r>
            <a:rPr lang="it-IT" sz="1800" b="1" dirty="0">
              <a:solidFill>
                <a:schemeClr val="tx1"/>
              </a:solidFill>
            </a:rPr>
            <a:t> </a:t>
          </a:r>
          <a:r>
            <a:rPr lang="it-IT" sz="1800" b="1" dirty="0" err="1">
              <a:solidFill>
                <a:schemeClr val="tx1"/>
              </a:solidFill>
            </a:rPr>
            <a:t>Informatics</a:t>
          </a:r>
          <a:endParaRPr lang="it-IT" sz="1800" b="1" dirty="0">
            <a:solidFill>
              <a:schemeClr val="tx1"/>
            </a:solidFill>
          </a:endParaRPr>
        </a:p>
      </dgm:t>
    </dgm:pt>
    <dgm:pt modelId="{11F4A6D6-94CF-1E4B-89D6-89D1D4E825EC}" type="parTrans" cxnId="{56170ED7-FF3E-0242-86F1-0109A076E876}">
      <dgm:prSet custT="1"/>
      <dgm:spPr/>
      <dgm:t>
        <a:bodyPr/>
        <a:lstStyle/>
        <a:p>
          <a:endParaRPr lang="it-IT" sz="1800" b="1">
            <a:solidFill>
              <a:schemeClr val="tx1"/>
            </a:solidFill>
          </a:endParaRPr>
        </a:p>
      </dgm:t>
    </dgm:pt>
    <dgm:pt modelId="{88B36FBF-921E-1640-9CBC-0F18C66AE747}" type="sibTrans" cxnId="{56170ED7-FF3E-0242-86F1-0109A076E876}">
      <dgm:prSet/>
      <dgm:spPr/>
      <dgm:t>
        <a:bodyPr/>
        <a:lstStyle/>
        <a:p>
          <a:endParaRPr lang="it-IT" sz="3200" b="1">
            <a:solidFill>
              <a:schemeClr val="tx1"/>
            </a:solidFill>
          </a:endParaRPr>
        </a:p>
      </dgm:t>
    </dgm:pt>
    <dgm:pt modelId="{B2736AD4-4684-3948-A524-11FA931067F8}">
      <dgm:prSet phldrT="[Testo]" custT="1"/>
      <dgm:spPr/>
      <dgm:t>
        <a:bodyPr/>
        <a:lstStyle/>
        <a:p>
          <a:r>
            <a:rPr lang="it-IT" sz="1800" b="1" dirty="0" err="1">
              <a:solidFill>
                <a:schemeClr val="tx1"/>
              </a:solidFill>
            </a:rPr>
            <a:t>Computational</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B4F99A1C-E389-9D40-B736-277546153BC0}" type="parTrans" cxnId="{02AF8D9F-F87D-F242-AD0E-8004A48B8480}">
      <dgm:prSet custT="1"/>
      <dgm:spPr/>
      <dgm:t>
        <a:bodyPr/>
        <a:lstStyle/>
        <a:p>
          <a:endParaRPr lang="it-IT" sz="1800" b="1">
            <a:solidFill>
              <a:schemeClr val="tx1"/>
            </a:solidFill>
          </a:endParaRPr>
        </a:p>
      </dgm:t>
    </dgm:pt>
    <dgm:pt modelId="{D243506D-1544-1B40-AD7E-A60CE8966D48}" type="sibTrans" cxnId="{02AF8D9F-F87D-F242-AD0E-8004A48B8480}">
      <dgm:prSet/>
      <dgm:spPr/>
      <dgm:t>
        <a:bodyPr/>
        <a:lstStyle/>
        <a:p>
          <a:endParaRPr lang="it-IT" sz="3200" b="1">
            <a:solidFill>
              <a:schemeClr val="tx1"/>
            </a:solidFill>
          </a:endParaRPr>
        </a:p>
      </dgm:t>
    </dgm:pt>
    <dgm:pt modelId="{463C15B0-27DE-8442-B8E7-4BE22F706300}">
      <dgm:prSet phldrT="[Testo]" custT="1"/>
      <dgm:spPr/>
      <dgm:t>
        <a:bodyPr/>
        <a:lstStyle/>
        <a:p>
          <a:r>
            <a:rPr lang="it-IT" sz="1800" b="1" dirty="0" err="1">
              <a:solidFill>
                <a:schemeClr val="tx1"/>
              </a:solidFill>
            </a:rPr>
            <a:t>Genomics</a:t>
          </a:r>
          <a:endParaRPr lang="it-IT" sz="1800" b="1" dirty="0">
            <a:solidFill>
              <a:schemeClr val="tx1"/>
            </a:solidFill>
          </a:endParaRPr>
        </a:p>
      </dgm:t>
    </dgm:pt>
    <dgm:pt modelId="{1BE12539-084A-B94A-AFFB-7D7C056670BF}" type="parTrans" cxnId="{510C20B2-4348-E341-9F56-4C382447B466}">
      <dgm:prSet custT="1"/>
      <dgm:spPr/>
      <dgm:t>
        <a:bodyPr/>
        <a:lstStyle/>
        <a:p>
          <a:endParaRPr lang="it-IT" sz="1800" b="1">
            <a:solidFill>
              <a:schemeClr val="tx1"/>
            </a:solidFill>
          </a:endParaRPr>
        </a:p>
      </dgm:t>
    </dgm:pt>
    <dgm:pt modelId="{E9C2DF1A-4619-094B-9522-F2240DBC0C96}" type="sibTrans" cxnId="{510C20B2-4348-E341-9F56-4C382447B466}">
      <dgm:prSet/>
      <dgm:spPr/>
      <dgm:t>
        <a:bodyPr/>
        <a:lstStyle/>
        <a:p>
          <a:endParaRPr lang="it-IT" sz="3200" b="1">
            <a:solidFill>
              <a:schemeClr val="tx1"/>
            </a:solidFill>
          </a:endParaRPr>
        </a:p>
      </dgm:t>
    </dgm:pt>
    <dgm:pt modelId="{D475A4DC-36B7-A144-9C4B-A35884519B61}">
      <dgm:prSet phldrT="[Testo]" custT="1"/>
      <dgm:spPr/>
      <dgm:t>
        <a:bodyPr/>
        <a:lstStyle/>
        <a:p>
          <a:r>
            <a:rPr lang="it-IT" sz="1800" b="1" dirty="0" err="1">
              <a:solidFill>
                <a:schemeClr val="tx1"/>
              </a:solidFill>
            </a:rPr>
            <a:t>Proteomics</a:t>
          </a:r>
          <a:endParaRPr lang="it-IT" sz="1800" b="1" dirty="0">
            <a:solidFill>
              <a:schemeClr val="tx1"/>
            </a:solidFill>
          </a:endParaRPr>
        </a:p>
      </dgm:t>
    </dgm:pt>
    <dgm:pt modelId="{D680617E-FBC4-1D42-A28D-7C0F30607FAA}" type="parTrans" cxnId="{13E40948-1D72-1149-9213-B924B60010A4}">
      <dgm:prSet custT="1"/>
      <dgm:spPr/>
      <dgm:t>
        <a:bodyPr/>
        <a:lstStyle/>
        <a:p>
          <a:endParaRPr lang="it-IT" sz="1800" b="1">
            <a:solidFill>
              <a:schemeClr val="tx1"/>
            </a:solidFill>
          </a:endParaRPr>
        </a:p>
      </dgm:t>
    </dgm:pt>
    <dgm:pt modelId="{475839AC-24CD-DE4F-9B5A-BF82D04A79C6}" type="sibTrans" cxnId="{13E40948-1D72-1149-9213-B924B60010A4}">
      <dgm:prSet/>
      <dgm:spPr/>
      <dgm:t>
        <a:bodyPr/>
        <a:lstStyle/>
        <a:p>
          <a:endParaRPr lang="it-IT" sz="3200" b="1">
            <a:solidFill>
              <a:schemeClr val="tx1"/>
            </a:solidFill>
          </a:endParaRPr>
        </a:p>
      </dgm:t>
    </dgm:pt>
    <dgm:pt modelId="{D42253BB-1112-D546-99B8-358982C161D6}">
      <dgm:prSet custT="1"/>
      <dgm:spPr/>
      <dgm:t>
        <a:bodyPr/>
        <a:lstStyle/>
        <a:p>
          <a:r>
            <a:rPr lang="en-US" sz="1800" b="1" dirty="0">
              <a:solidFill>
                <a:schemeClr val="tx1"/>
              </a:solidFill>
              <a:cs typeface="+mj-cs"/>
            </a:rPr>
            <a:t>Pharmacogenomics</a:t>
          </a:r>
          <a:endParaRPr lang="it-IT" sz="1800" b="1" dirty="0">
            <a:solidFill>
              <a:schemeClr val="tx1"/>
            </a:solidFill>
          </a:endParaRPr>
        </a:p>
      </dgm:t>
    </dgm:pt>
    <dgm:pt modelId="{63074930-B1BE-A247-A513-F4C58BA328DA}" type="parTrans" cxnId="{B8ABF6B2-9937-B944-8CBF-37B8D5628A61}">
      <dgm:prSet custT="1"/>
      <dgm:spPr/>
      <dgm:t>
        <a:bodyPr/>
        <a:lstStyle/>
        <a:p>
          <a:endParaRPr lang="it-IT" sz="1800" b="1">
            <a:solidFill>
              <a:schemeClr val="tx1"/>
            </a:solidFill>
          </a:endParaRPr>
        </a:p>
      </dgm:t>
    </dgm:pt>
    <dgm:pt modelId="{E177DC3B-F16E-7D43-B123-0F00D5BF9272}" type="sibTrans" cxnId="{B8ABF6B2-9937-B944-8CBF-37B8D5628A61}">
      <dgm:prSet/>
      <dgm:spPr/>
      <dgm:t>
        <a:bodyPr/>
        <a:lstStyle/>
        <a:p>
          <a:endParaRPr lang="it-IT" sz="3200" b="1">
            <a:solidFill>
              <a:schemeClr val="tx1"/>
            </a:solidFill>
          </a:endParaRPr>
        </a:p>
      </dgm:t>
    </dgm:pt>
    <dgm:pt modelId="{3DCAA089-4E42-2D42-BE04-ADC19A366EA8}">
      <dgm:prSet custT="1"/>
      <dgm:spPr/>
      <dgm:t>
        <a:bodyPr/>
        <a:lstStyle/>
        <a:p>
          <a:r>
            <a:rPr lang="it-IT" sz="1800" b="1" dirty="0" err="1">
              <a:solidFill>
                <a:schemeClr val="tx1"/>
              </a:solidFill>
            </a:rPr>
            <a:t>Evolutionary</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78F33E0A-EB57-C243-8F4C-2262657FF575}" type="parTrans" cxnId="{1B698E61-B4CD-9440-BBFE-43CD2B20F961}">
      <dgm:prSet custT="1"/>
      <dgm:spPr/>
      <dgm:t>
        <a:bodyPr/>
        <a:lstStyle/>
        <a:p>
          <a:endParaRPr lang="it-IT" sz="1800" b="1">
            <a:solidFill>
              <a:schemeClr val="tx1"/>
            </a:solidFill>
          </a:endParaRPr>
        </a:p>
      </dgm:t>
    </dgm:pt>
    <dgm:pt modelId="{EC2FAAA1-D86A-7C4B-8752-C67DC585D989}" type="sibTrans" cxnId="{1B698E61-B4CD-9440-BBFE-43CD2B20F961}">
      <dgm:prSet/>
      <dgm:spPr/>
      <dgm:t>
        <a:bodyPr/>
        <a:lstStyle/>
        <a:p>
          <a:endParaRPr lang="it-IT" sz="3200" b="1">
            <a:solidFill>
              <a:schemeClr val="tx1"/>
            </a:solidFill>
          </a:endParaRPr>
        </a:p>
      </dgm:t>
    </dgm:pt>
    <dgm:pt modelId="{5C5F93AB-0A7C-E940-AA51-91291775EFD5}" type="pres">
      <dgm:prSet presAssocID="{4655593C-E2AA-334B-86C1-735F8BF1F15D}" presName="Name0" presStyleCnt="0">
        <dgm:presLayoutVars>
          <dgm:chMax val="1"/>
          <dgm:dir/>
          <dgm:animLvl val="ctr"/>
          <dgm:resizeHandles val="exact"/>
        </dgm:presLayoutVars>
      </dgm:prSet>
      <dgm:spPr/>
    </dgm:pt>
    <dgm:pt modelId="{29B4102A-FDE5-B84B-A828-EDFD2C1BEE95}" type="pres">
      <dgm:prSet presAssocID="{B9B227EF-BE8E-7942-880F-A2436F8C0F9E}" presName="centerShape" presStyleLbl="node0" presStyleIdx="0" presStyleCnt="1" custScaleX="167326" custScaleY="113312"/>
      <dgm:spPr/>
    </dgm:pt>
    <dgm:pt modelId="{31852F63-56DE-F54D-A0AC-D4D2F6926F94}" type="pres">
      <dgm:prSet presAssocID="{11F4A6D6-94CF-1E4B-89D6-89D1D4E825EC}" presName="parTrans" presStyleLbl="sibTrans2D1" presStyleIdx="0" presStyleCnt="6"/>
      <dgm:spPr/>
    </dgm:pt>
    <dgm:pt modelId="{F9DEBB12-1B08-784E-AAE1-F01FB48F1E32}" type="pres">
      <dgm:prSet presAssocID="{11F4A6D6-94CF-1E4B-89D6-89D1D4E825EC}" presName="connectorText" presStyleLbl="sibTrans2D1" presStyleIdx="0" presStyleCnt="6"/>
      <dgm:spPr/>
    </dgm:pt>
    <dgm:pt modelId="{12A1D72B-5F2B-9E4A-B69A-2922BE22C4ED}" type="pres">
      <dgm:prSet presAssocID="{BE7AED8B-61F9-344B-B25E-86BAE8CB380E}" presName="node" presStyleLbl="node1" presStyleIdx="0" presStyleCnt="6" custScaleX="184712" custRadScaleRad="98296">
        <dgm:presLayoutVars>
          <dgm:bulletEnabled val="1"/>
        </dgm:presLayoutVars>
      </dgm:prSet>
      <dgm:spPr/>
    </dgm:pt>
    <dgm:pt modelId="{F6254196-3855-424A-A7C1-29364611EF71}" type="pres">
      <dgm:prSet presAssocID="{B4F99A1C-E389-9D40-B736-277546153BC0}" presName="parTrans" presStyleLbl="sibTrans2D1" presStyleIdx="1" presStyleCnt="6"/>
      <dgm:spPr/>
    </dgm:pt>
    <dgm:pt modelId="{6ECFC042-CE83-2445-8920-574F0944F200}" type="pres">
      <dgm:prSet presAssocID="{B4F99A1C-E389-9D40-B736-277546153BC0}" presName="connectorText" presStyleLbl="sibTrans2D1" presStyleIdx="1" presStyleCnt="6"/>
      <dgm:spPr/>
    </dgm:pt>
    <dgm:pt modelId="{AD13FE5C-130E-904F-BEC3-66973F1EE2DC}" type="pres">
      <dgm:prSet presAssocID="{B2736AD4-4684-3948-A524-11FA931067F8}" presName="node" presStyleLbl="node1" presStyleIdx="1" presStyleCnt="6" custScaleX="184712" custRadScaleRad="129992" custRadScaleInc="27302">
        <dgm:presLayoutVars>
          <dgm:bulletEnabled val="1"/>
        </dgm:presLayoutVars>
      </dgm:prSet>
      <dgm:spPr/>
    </dgm:pt>
    <dgm:pt modelId="{8D297D70-0884-5240-B00B-60E6CB04B378}" type="pres">
      <dgm:prSet presAssocID="{1BE12539-084A-B94A-AFFB-7D7C056670BF}" presName="parTrans" presStyleLbl="sibTrans2D1" presStyleIdx="2" presStyleCnt="6"/>
      <dgm:spPr/>
    </dgm:pt>
    <dgm:pt modelId="{CFAD554A-214F-FF42-9A25-03940C8D13A3}" type="pres">
      <dgm:prSet presAssocID="{1BE12539-084A-B94A-AFFB-7D7C056670BF}" presName="connectorText" presStyleLbl="sibTrans2D1" presStyleIdx="2" presStyleCnt="6"/>
      <dgm:spPr/>
    </dgm:pt>
    <dgm:pt modelId="{B45F9DAC-87A6-AA49-802B-B691E99F903E}" type="pres">
      <dgm:prSet presAssocID="{463C15B0-27DE-8442-B8E7-4BE22F706300}" presName="node" presStyleLbl="node1" presStyleIdx="2" presStyleCnt="6" custScaleX="184712" custRadScaleRad="129992" custRadScaleInc="-27302">
        <dgm:presLayoutVars>
          <dgm:bulletEnabled val="1"/>
        </dgm:presLayoutVars>
      </dgm:prSet>
      <dgm:spPr/>
    </dgm:pt>
    <dgm:pt modelId="{B602CD86-D96D-E14F-B8CC-7B323CFB263D}" type="pres">
      <dgm:prSet presAssocID="{D680617E-FBC4-1D42-A28D-7C0F30607FAA}" presName="parTrans" presStyleLbl="sibTrans2D1" presStyleIdx="3" presStyleCnt="6"/>
      <dgm:spPr/>
    </dgm:pt>
    <dgm:pt modelId="{0E129EE6-2AB3-8D48-A301-3ED298556E79}" type="pres">
      <dgm:prSet presAssocID="{D680617E-FBC4-1D42-A28D-7C0F30607FAA}" presName="connectorText" presStyleLbl="sibTrans2D1" presStyleIdx="3" presStyleCnt="6"/>
      <dgm:spPr/>
    </dgm:pt>
    <dgm:pt modelId="{91126E6F-AB7A-0245-887F-DF5F53D9D2E0}" type="pres">
      <dgm:prSet presAssocID="{D475A4DC-36B7-A144-9C4B-A35884519B61}" presName="node" presStyleLbl="node1" presStyleIdx="3" presStyleCnt="6" custScaleX="184712" custRadScaleRad="98296">
        <dgm:presLayoutVars>
          <dgm:bulletEnabled val="1"/>
        </dgm:presLayoutVars>
      </dgm:prSet>
      <dgm:spPr/>
    </dgm:pt>
    <dgm:pt modelId="{5A1FE189-2A26-7345-A02D-A0607C8FCC1F}" type="pres">
      <dgm:prSet presAssocID="{63074930-B1BE-A247-A513-F4C58BA328DA}" presName="parTrans" presStyleLbl="sibTrans2D1" presStyleIdx="4" presStyleCnt="6"/>
      <dgm:spPr/>
    </dgm:pt>
    <dgm:pt modelId="{5A1DEF06-1DFC-114F-AAB3-20503A34D31E}" type="pres">
      <dgm:prSet presAssocID="{63074930-B1BE-A247-A513-F4C58BA328DA}" presName="connectorText" presStyleLbl="sibTrans2D1" presStyleIdx="4" presStyleCnt="6"/>
      <dgm:spPr/>
    </dgm:pt>
    <dgm:pt modelId="{8A1B2653-99CC-BB48-ADFB-10CC39F42F66}" type="pres">
      <dgm:prSet presAssocID="{D42253BB-1112-D546-99B8-358982C161D6}" presName="node" presStyleLbl="node1" presStyleIdx="4" presStyleCnt="6" custScaleX="184712" custRadScaleRad="127622" custRadScaleInc="25880">
        <dgm:presLayoutVars>
          <dgm:bulletEnabled val="1"/>
        </dgm:presLayoutVars>
      </dgm:prSet>
      <dgm:spPr/>
    </dgm:pt>
    <dgm:pt modelId="{FBBB38E9-C7A8-094F-92AE-3FB3BA93F876}" type="pres">
      <dgm:prSet presAssocID="{78F33E0A-EB57-C243-8F4C-2262657FF575}" presName="parTrans" presStyleLbl="sibTrans2D1" presStyleIdx="5" presStyleCnt="6"/>
      <dgm:spPr/>
    </dgm:pt>
    <dgm:pt modelId="{7B3BEBE2-B994-374C-8361-FE436303DB28}" type="pres">
      <dgm:prSet presAssocID="{78F33E0A-EB57-C243-8F4C-2262657FF575}" presName="connectorText" presStyleLbl="sibTrans2D1" presStyleIdx="5" presStyleCnt="6"/>
      <dgm:spPr/>
    </dgm:pt>
    <dgm:pt modelId="{F0B5DC23-6787-8241-8430-24A2F895CAA5}" type="pres">
      <dgm:prSet presAssocID="{3DCAA089-4E42-2D42-BE04-ADC19A366EA8}" presName="node" presStyleLbl="node1" presStyleIdx="5" presStyleCnt="6" custScaleX="184712" custRadScaleRad="127622" custRadScaleInc="-25880">
        <dgm:presLayoutVars>
          <dgm:bulletEnabled val="1"/>
        </dgm:presLayoutVars>
      </dgm:prSet>
      <dgm:spPr/>
    </dgm:pt>
  </dgm:ptLst>
  <dgm:cxnLst>
    <dgm:cxn modelId="{FF753D01-2866-1D46-8BE0-1CAEB3DEDDE7}" type="presOf" srcId="{4655593C-E2AA-334B-86C1-735F8BF1F15D}" destId="{5C5F93AB-0A7C-E940-AA51-91291775EFD5}" srcOrd="0" destOrd="0" presId="urn:microsoft.com/office/officeart/2005/8/layout/radial5"/>
    <dgm:cxn modelId="{04EE290D-B9F7-6843-BF12-894817FA4726}" type="presOf" srcId="{B4F99A1C-E389-9D40-B736-277546153BC0}" destId="{F6254196-3855-424A-A7C1-29364611EF71}" srcOrd="0" destOrd="0" presId="urn:microsoft.com/office/officeart/2005/8/layout/radial5"/>
    <dgm:cxn modelId="{4990320D-93E8-4243-B21D-CCA3A88DBD1B}" type="presOf" srcId="{3DCAA089-4E42-2D42-BE04-ADC19A366EA8}" destId="{F0B5DC23-6787-8241-8430-24A2F895CAA5}" srcOrd="0" destOrd="0" presId="urn:microsoft.com/office/officeart/2005/8/layout/radial5"/>
    <dgm:cxn modelId="{08414E1B-FBB5-BB4A-94C1-DCF2538800EF}" type="presOf" srcId="{B9B227EF-BE8E-7942-880F-A2436F8C0F9E}" destId="{29B4102A-FDE5-B84B-A828-EDFD2C1BEE95}" srcOrd="0" destOrd="0" presId="urn:microsoft.com/office/officeart/2005/8/layout/radial5"/>
    <dgm:cxn modelId="{1454CA34-8187-F549-93FF-58E45E5FF87B}" type="presOf" srcId="{B4F99A1C-E389-9D40-B736-277546153BC0}" destId="{6ECFC042-CE83-2445-8920-574F0944F200}" srcOrd="1" destOrd="0" presId="urn:microsoft.com/office/officeart/2005/8/layout/radial5"/>
    <dgm:cxn modelId="{A9AFF238-E877-0D4D-938A-F1B260FDFE47}" type="presOf" srcId="{1BE12539-084A-B94A-AFFB-7D7C056670BF}" destId="{8D297D70-0884-5240-B00B-60E6CB04B378}" srcOrd="0" destOrd="0" presId="urn:microsoft.com/office/officeart/2005/8/layout/radial5"/>
    <dgm:cxn modelId="{13E40948-1D72-1149-9213-B924B60010A4}" srcId="{B9B227EF-BE8E-7942-880F-A2436F8C0F9E}" destId="{D475A4DC-36B7-A144-9C4B-A35884519B61}" srcOrd="3" destOrd="0" parTransId="{D680617E-FBC4-1D42-A28D-7C0F30607FAA}" sibTransId="{475839AC-24CD-DE4F-9B5A-BF82D04A79C6}"/>
    <dgm:cxn modelId="{6A58014D-9434-3343-ACFA-CE9C66F21D3D}" type="presOf" srcId="{B2736AD4-4684-3948-A524-11FA931067F8}" destId="{AD13FE5C-130E-904F-BEC3-66973F1EE2DC}" srcOrd="0" destOrd="0" presId="urn:microsoft.com/office/officeart/2005/8/layout/radial5"/>
    <dgm:cxn modelId="{3CBDB751-DE42-4A4B-9C05-B647429218ED}" type="presOf" srcId="{78F33E0A-EB57-C243-8F4C-2262657FF575}" destId="{7B3BEBE2-B994-374C-8361-FE436303DB28}" srcOrd="1" destOrd="0" presId="urn:microsoft.com/office/officeart/2005/8/layout/radial5"/>
    <dgm:cxn modelId="{C7233B58-2610-FA40-B04F-05ABDA491D43}" srcId="{4655593C-E2AA-334B-86C1-735F8BF1F15D}" destId="{B9B227EF-BE8E-7942-880F-A2436F8C0F9E}" srcOrd="0" destOrd="0" parTransId="{E6ADFDA7-2B1E-4840-B19C-A7C866141CE5}" sibTransId="{37A417AC-8DEF-324D-9467-4414A6FB0EC6}"/>
    <dgm:cxn modelId="{1B698E61-B4CD-9440-BBFE-43CD2B20F961}" srcId="{B9B227EF-BE8E-7942-880F-A2436F8C0F9E}" destId="{3DCAA089-4E42-2D42-BE04-ADC19A366EA8}" srcOrd="5" destOrd="0" parTransId="{78F33E0A-EB57-C243-8F4C-2262657FF575}" sibTransId="{EC2FAAA1-D86A-7C4B-8752-C67DC585D989}"/>
    <dgm:cxn modelId="{AF721471-393E-CE4D-B190-BC94090D098A}" type="presOf" srcId="{BE7AED8B-61F9-344B-B25E-86BAE8CB380E}" destId="{12A1D72B-5F2B-9E4A-B69A-2922BE22C4ED}" srcOrd="0" destOrd="0" presId="urn:microsoft.com/office/officeart/2005/8/layout/radial5"/>
    <dgm:cxn modelId="{2092F27C-8F54-9847-AD51-036BCB85B755}" type="presOf" srcId="{463C15B0-27DE-8442-B8E7-4BE22F706300}" destId="{B45F9DAC-87A6-AA49-802B-B691E99F903E}" srcOrd="0" destOrd="0" presId="urn:microsoft.com/office/officeart/2005/8/layout/radial5"/>
    <dgm:cxn modelId="{9CAE6585-2AFB-744D-82B8-20DA25598496}" type="presOf" srcId="{63074930-B1BE-A247-A513-F4C58BA328DA}" destId="{5A1DEF06-1DFC-114F-AAB3-20503A34D31E}" srcOrd="1" destOrd="0" presId="urn:microsoft.com/office/officeart/2005/8/layout/radial5"/>
    <dgm:cxn modelId="{E7545397-445F-4E45-9CF6-C4F735068052}" type="presOf" srcId="{1BE12539-084A-B94A-AFFB-7D7C056670BF}" destId="{CFAD554A-214F-FF42-9A25-03940C8D13A3}" srcOrd="1" destOrd="0" presId="urn:microsoft.com/office/officeart/2005/8/layout/radial5"/>
    <dgm:cxn modelId="{02AF8D9F-F87D-F242-AD0E-8004A48B8480}" srcId="{B9B227EF-BE8E-7942-880F-A2436F8C0F9E}" destId="{B2736AD4-4684-3948-A524-11FA931067F8}" srcOrd="1" destOrd="0" parTransId="{B4F99A1C-E389-9D40-B736-277546153BC0}" sibTransId="{D243506D-1544-1B40-AD7E-A60CE8966D48}"/>
    <dgm:cxn modelId="{24FF79A1-EFCB-DC47-8259-AE54839ACEA9}" type="presOf" srcId="{D42253BB-1112-D546-99B8-358982C161D6}" destId="{8A1B2653-99CC-BB48-ADFB-10CC39F42F66}" srcOrd="0" destOrd="0" presId="urn:microsoft.com/office/officeart/2005/8/layout/radial5"/>
    <dgm:cxn modelId="{AD6161AD-461D-034B-8B3D-9BADD8519C7D}" type="presOf" srcId="{D680617E-FBC4-1D42-A28D-7C0F30607FAA}" destId="{0E129EE6-2AB3-8D48-A301-3ED298556E79}" srcOrd="1" destOrd="0" presId="urn:microsoft.com/office/officeart/2005/8/layout/radial5"/>
    <dgm:cxn modelId="{510C20B2-4348-E341-9F56-4C382447B466}" srcId="{B9B227EF-BE8E-7942-880F-A2436F8C0F9E}" destId="{463C15B0-27DE-8442-B8E7-4BE22F706300}" srcOrd="2" destOrd="0" parTransId="{1BE12539-084A-B94A-AFFB-7D7C056670BF}" sibTransId="{E9C2DF1A-4619-094B-9522-F2240DBC0C96}"/>
    <dgm:cxn modelId="{B8ABF6B2-9937-B944-8CBF-37B8D5628A61}" srcId="{B9B227EF-BE8E-7942-880F-A2436F8C0F9E}" destId="{D42253BB-1112-D546-99B8-358982C161D6}" srcOrd="4" destOrd="0" parTransId="{63074930-B1BE-A247-A513-F4C58BA328DA}" sibTransId="{E177DC3B-F16E-7D43-B123-0F00D5BF9272}"/>
    <dgm:cxn modelId="{89C5E2B4-6E1D-0844-B6D5-FE207D2DB329}" type="presOf" srcId="{11F4A6D6-94CF-1E4B-89D6-89D1D4E825EC}" destId="{31852F63-56DE-F54D-A0AC-D4D2F6926F94}" srcOrd="0" destOrd="0" presId="urn:microsoft.com/office/officeart/2005/8/layout/radial5"/>
    <dgm:cxn modelId="{75F539BF-3C50-6C46-A1AE-B627EE6E0B88}" type="presOf" srcId="{D680617E-FBC4-1D42-A28D-7C0F30607FAA}" destId="{B602CD86-D96D-E14F-B8CC-7B323CFB263D}" srcOrd="0" destOrd="0" presId="urn:microsoft.com/office/officeart/2005/8/layout/radial5"/>
    <dgm:cxn modelId="{A49657C1-C108-7D4A-8680-943A71CCC061}" type="presOf" srcId="{78F33E0A-EB57-C243-8F4C-2262657FF575}" destId="{FBBB38E9-C7A8-094F-92AE-3FB3BA93F876}" srcOrd="0" destOrd="0" presId="urn:microsoft.com/office/officeart/2005/8/layout/radial5"/>
    <dgm:cxn modelId="{56170ED7-FF3E-0242-86F1-0109A076E876}" srcId="{B9B227EF-BE8E-7942-880F-A2436F8C0F9E}" destId="{BE7AED8B-61F9-344B-B25E-86BAE8CB380E}" srcOrd="0" destOrd="0" parTransId="{11F4A6D6-94CF-1E4B-89D6-89D1D4E825EC}" sibTransId="{88B36FBF-921E-1640-9CBC-0F18C66AE747}"/>
    <dgm:cxn modelId="{906495E2-94AA-404A-AEE1-21047433574A}" type="presOf" srcId="{D475A4DC-36B7-A144-9C4B-A35884519B61}" destId="{91126E6F-AB7A-0245-887F-DF5F53D9D2E0}" srcOrd="0" destOrd="0" presId="urn:microsoft.com/office/officeart/2005/8/layout/radial5"/>
    <dgm:cxn modelId="{74D470E6-2E50-444D-84D6-06A935A85ED8}" type="presOf" srcId="{63074930-B1BE-A247-A513-F4C58BA328DA}" destId="{5A1FE189-2A26-7345-A02D-A0607C8FCC1F}" srcOrd="0" destOrd="0" presId="urn:microsoft.com/office/officeart/2005/8/layout/radial5"/>
    <dgm:cxn modelId="{2DF433F1-B075-F44C-B12E-DA96CA1B17BC}" type="presOf" srcId="{11F4A6D6-94CF-1E4B-89D6-89D1D4E825EC}" destId="{F9DEBB12-1B08-784E-AAE1-F01FB48F1E32}" srcOrd="1" destOrd="0" presId="urn:microsoft.com/office/officeart/2005/8/layout/radial5"/>
    <dgm:cxn modelId="{4A478475-9E41-504B-B3CF-7002083ABC8E}" type="presParOf" srcId="{5C5F93AB-0A7C-E940-AA51-91291775EFD5}" destId="{29B4102A-FDE5-B84B-A828-EDFD2C1BEE95}" srcOrd="0" destOrd="0" presId="urn:microsoft.com/office/officeart/2005/8/layout/radial5"/>
    <dgm:cxn modelId="{C0FF0C80-343A-0548-918B-F1B15428F8D4}" type="presParOf" srcId="{5C5F93AB-0A7C-E940-AA51-91291775EFD5}" destId="{31852F63-56DE-F54D-A0AC-D4D2F6926F94}" srcOrd="1" destOrd="0" presId="urn:microsoft.com/office/officeart/2005/8/layout/radial5"/>
    <dgm:cxn modelId="{D2368A19-BD51-C141-A574-F947BC648BBC}" type="presParOf" srcId="{31852F63-56DE-F54D-A0AC-D4D2F6926F94}" destId="{F9DEBB12-1B08-784E-AAE1-F01FB48F1E32}" srcOrd="0" destOrd="0" presId="urn:microsoft.com/office/officeart/2005/8/layout/radial5"/>
    <dgm:cxn modelId="{871B3D68-656B-4145-8AF0-D8F6895C60C5}" type="presParOf" srcId="{5C5F93AB-0A7C-E940-AA51-91291775EFD5}" destId="{12A1D72B-5F2B-9E4A-B69A-2922BE22C4ED}" srcOrd="2" destOrd="0" presId="urn:microsoft.com/office/officeart/2005/8/layout/radial5"/>
    <dgm:cxn modelId="{D5B47903-EAEA-8D4F-B844-F80F10C09511}" type="presParOf" srcId="{5C5F93AB-0A7C-E940-AA51-91291775EFD5}" destId="{F6254196-3855-424A-A7C1-29364611EF71}" srcOrd="3" destOrd="0" presId="urn:microsoft.com/office/officeart/2005/8/layout/radial5"/>
    <dgm:cxn modelId="{FEB3F63A-B96A-7045-9BD5-885E190F1D45}" type="presParOf" srcId="{F6254196-3855-424A-A7C1-29364611EF71}" destId="{6ECFC042-CE83-2445-8920-574F0944F200}" srcOrd="0" destOrd="0" presId="urn:microsoft.com/office/officeart/2005/8/layout/radial5"/>
    <dgm:cxn modelId="{76FD1054-1509-3A4C-B1F6-11DD22461614}" type="presParOf" srcId="{5C5F93AB-0A7C-E940-AA51-91291775EFD5}" destId="{AD13FE5C-130E-904F-BEC3-66973F1EE2DC}" srcOrd="4" destOrd="0" presId="urn:microsoft.com/office/officeart/2005/8/layout/radial5"/>
    <dgm:cxn modelId="{04C73042-E5DA-7A41-B288-A67BC1BA0F30}" type="presParOf" srcId="{5C5F93AB-0A7C-E940-AA51-91291775EFD5}" destId="{8D297D70-0884-5240-B00B-60E6CB04B378}" srcOrd="5" destOrd="0" presId="urn:microsoft.com/office/officeart/2005/8/layout/radial5"/>
    <dgm:cxn modelId="{EA239820-13CC-3F4A-8722-0E8B0E8ABDDA}" type="presParOf" srcId="{8D297D70-0884-5240-B00B-60E6CB04B378}" destId="{CFAD554A-214F-FF42-9A25-03940C8D13A3}" srcOrd="0" destOrd="0" presId="urn:microsoft.com/office/officeart/2005/8/layout/radial5"/>
    <dgm:cxn modelId="{454BAB80-BD74-8440-9951-0C0FCF9AFF98}" type="presParOf" srcId="{5C5F93AB-0A7C-E940-AA51-91291775EFD5}" destId="{B45F9DAC-87A6-AA49-802B-B691E99F903E}" srcOrd="6" destOrd="0" presId="urn:microsoft.com/office/officeart/2005/8/layout/radial5"/>
    <dgm:cxn modelId="{116D15C7-503C-BE47-9951-97F240BD90D3}" type="presParOf" srcId="{5C5F93AB-0A7C-E940-AA51-91291775EFD5}" destId="{B602CD86-D96D-E14F-B8CC-7B323CFB263D}" srcOrd="7" destOrd="0" presId="urn:microsoft.com/office/officeart/2005/8/layout/radial5"/>
    <dgm:cxn modelId="{40DC2642-A092-CF41-AAE4-726358383C4A}" type="presParOf" srcId="{B602CD86-D96D-E14F-B8CC-7B323CFB263D}" destId="{0E129EE6-2AB3-8D48-A301-3ED298556E79}" srcOrd="0" destOrd="0" presId="urn:microsoft.com/office/officeart/2005/8/layout/radial5"/>
    <dgm:cxn modelId="{5B399391-A5F5-BC4E-AA28-9507DB4FB7DB}" type="presParOf" srcId="{5C5F93AB-0A7C-E940-AA51-91291775EFD5}" destId="{91126E6F-AB7A-0245-887F-DF5F53D9D2E0}" srcOrd="8" destOrd="0" presId="urn:microsoft.com/office/officeart/2005/8/layout/radial5"/>
    <dgm:cxn modelId="{08D987D4-94C1-9B43-88E2-CBEAC0CB4581}" type="presParOf" srcId="{5C5F93AB-0A7C-E940-AA51-91291775EFD5}" destId="{5A1FE189-2A26-7345-A02D-A0607C8FCC1F}" srcOrd="9" destOrd="0" presId="urn:microsoft.com/office/officeart/2005/8/layout/radial5"/>
    <dgm:cxn modelId="{9A1FE635-3A09-E14B-BE10-92D57657712C}" type="presParOf" srcId="{5A1FE189-2A26-7345-A02D-A0607C8FCC1F}" destId="{5A1DEF06-1DFC-114F-AAB3-20503A34D31E}" srcOrd="0" destOrd="0" presId="urn:microsoft.com/office/officeart/2005/8/layout/radial5"/>
    <dgm:cxn modelId="{D76EE8FB-C589-4544-BFA7-4401CD6B0322}" type="presParOf" srcId="{5C5F93AB-0A7C-E940-AA51-91291775EFD5}" destId="{8A1B2653-99CC-BB48-ADFB-10CC39F42F66}" srcOrd="10" destOrd="0" presId="urn:microsoft.com/office/officeart/2005/8/layout/radial5"/>
    <dgm:cxn modelId="{CAB16F7C-B471-4244-8AA8-A67BC75E73C5}" type="presParOf" srcId="{5C5F93AB-0A7C-E940-AA51-91291775EFD5}" destId="{FBBB38E9-C7A8-094F-92AE-3FB3BA93F876}" srcOrd="11" destOrd="0" presId="urn:microsoft.com/office/officeart/2005/8/layout/radial5"/>
    <dgm:cxn modelId="{07E433FE-2D82-7245-8887-645E2F792091}" type="presParOf" srcId="{FBBB38E9-C7A8-094F-92AE-3FB3BA93F876}" destId="{7B3BEBE2-B994-374C-8361-FE436303DB28}" srcOrd="0" destOrd="0" presId="urn:microsoft.com/office/officeart/2005/8/layout/radial5"/>
    <dgm:cxn modelId="{99236F0E-B1DA-D34E-A7C0-7EFC0FA4AE5B}" type="presParOf" srcId="{5C5F93AB-0A7C-E940-AA51-91291775EFD5}" destId="{F0B5DC23-6787-8241-8430-24A2F895CA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73F50-AAC6-EF4B-8418-BB398320F069}" type="doc">
      <dgm:prSet loTypeId="urn:microsoft.com/office/officeart/2005/8/layout/cycle8" loCatId="" qsTypeId="urn:microsoft.com/office/officeart/2005/8/quickstyle/simple2" qsCatId="simple" csTypeId="urn:microsoft.com/office/officeart/2005/8/colors/colorful1" csCatId="colorful" phldr="1"/>
      <dgm:spPr/>
      <dgm:t>
        <a:bodyPr/>
        <a:lstStyle/>
        <a:p>
          <a:endParaRPr lang="it-IT"/>
        </a:p>
      </dgm:t>
    </dgm:pt>
    <dgm:pt modelId="{BD5239F6-A75F-3143-A378-28937C423190}">
      <dgm:prSet custT="1"/>
      <dgm:spPr/>
      <dgm:t>
        <a:bodyPr/>
        <a:lstStyle/>
        <a:p>
          <a:pPr rtl="0"/>
          <a:r>
            <a:rPr lang="en-US" sz="3600"/>
            <a:t>ORGANISMO</a:t>
          </a:r>
          <a:endParaRPr lang="en-US" sz="3600" dirty="0"/>
        </a:p>
      </dgm:t>
    </dgm:pt>
    <dgm:pt modelId="{6F696416-1CE9-A444-A3BE-2A54EACECC99}" type="parTrans" cxnId="{117AE77C-E2EF-9941-9D0C-8A89C965E5A5}">
      <dgm:prSet/>
      <dgm:spPr/>
      <dgm:t>
        <a:bodyPr/>
        <a:lstStyle/>
        <a:p>
          <a:endParaRPr lang="it-IT" sz="2800" dirty="0">
            <a:solidFill>
              <a:srgbClr val="000000"/>
            </a:solidFill>
          </a:endParaRPr>
        </a:p>
      </dgm:t>
    </dgm:pt>
    <dgm:pt modelId="{37EF4D78-2EBB-2C4F-BF10-E5655BF9D742}" type="sibTrans" cxnId="{117AE77C-E2EF-9941-9D0C-8A89C965E5A5}">
      <dgm:prSet/>
      <dgm:spPr/>
      <dgm:t>
        <a:bodyPr/>
        <a:lstStyle/>
        <a:p>
          <a:endParaRPr lang="it-IT" sz="2800" dirty="0">
            <a:solidFill>
              <a:srgbClr val="000000"/>
            </a:solidFill>
          </a:endParaRPr>
        </a:p>
      </dgm:t>
    </dgm:pt>
    <dgm:pt modelId="{0BCFBF56-7473-5740-B2E7-D3BDCD9D3AF0}">
      <dgm:prSet custT="1"/>
      <dgm:spPr/>
      <dgm:t>
        <a:bodyPr/>
        <a:lstStyle/>
        <a:p>
          <a:pPr rtl="0"/>
          <a:r>
            <a:rPr lang="en-US" sz="3600"/>
            <a:t>ALBERO DELLA VITA</a:t>
          </a:r>
          <a:endParaRPr lang="en-US" sz="3600" dirty="0"/>
        </a:p>
      </dgm:t>
    </dgm:pt>
    <dgm:pt modelId="{7F199A7A-20B8-584D-A83D-8D599CEE50AD}" type="parTrans" cxnId="{A1B12CA4-6BC9-9449-908A-4B88A31F0723}">
      <dgm:prSet/>
      <dgm:spPr/>
      <dgm:t>
        <a:bodyPr/>
        <a:lstStyle/>
        <a:p>
          <a:endParaRPr lang="it-IT" sz="2800" dirty="0">
            <a:solidFill>
              <a:srgbClr val="000000"/>
            </a:solidFill>
          </a:endParaRPr>
        </a:p>
      </dgm:t>
    </dgm:pt>
    <dgm:pt modelId="{2EEAFD87-F610-7543-8D3C-E8703E979D9B}" type="sibTrans" cxnId="{A1B12CA4-6BC9-9449-908A-4B88A31F0723}">
      <dgm:prSet/>
      <dgm:spPr/>
      <dgm:t>
        <a:bodyPr/>
        <a:lstStyle/>
        <a:p>
          <a:endParaRPr lang="it-IT" sz="2800" dirty="0">
            <a:solidFill>
              <a:srgbClr val="000000"/>
            </a:solidFill>
          </a:endParaRPr>
        </a:p>
      </dgm:t>
    </dgm:pt>
    <dgm:pt modelId="{598DF5FF-3F00-E146-930B-570F38D6EFC0}">
      <dgm:prSet custT="1"/>
      <dgm:spPr/>
      <dgm:t>
        <a:bodyPr/>
        <a:lstStyle/>
        <a:p>
          <a:pPr rtl="0"/>
          <a:r>
            <a:rPr lang="en-US" sz="3600"/>
            <a:t>CELLULA</a:t>
          </a:r>
          <a:endParaRPr lang="en-US" sz="3600" dirty="0"/>
        </a:p>
      </dgm:t>
    </dgm:pt>
    <dgm:pt modelId="{19392A7D-0523-E241-A966-39970E0E9CD1}" type="sibTrans" cxnId="{0C078063-4663-4847-BDBE-5ADCA0CB26EC}">
      <dgm:prSet/>
      <dgm:spPr/>
      <dgm:t>
        <a:bodyPr/>
        <a:lstStyle/>
        <a:p>
          <a:endParaRPr lang="it-IT" sz="2800" dirty="0">
            <a:solidFill>
              <a:srgbClr val="000000"/>
            </a:solidFill>
          </a:endParaRPr>
        </a:p>
      </dgm:t>
    </dgm:pt>
    <dgm:pt modelId="{A9572FFD-768B-4D4D-B3EA-95FB91C7032C}" type="parTrans" cxnId="{0C078063-4663-4847-BDBE-5ADCA0CB26EC}">
      <dgm:prSet/>
      <dgm:spPr/>
      <dgm:t>
        <a:bodyPr/>
        <a:lstStyle/>
        <a:p>
          <a:endParaRPr lang="it-IT" sz="2800" dirty="0">
            <a:solidFill>
              <a:srgbClr val="000000"/>
            </a:solidFill>
          </a:endParaRPr>
        </a:p>
      </dgm:t>
    </dgm:pt>
    <dgm:pt modelId="{A37E51BB-F271-7F47-9EB9-51D0345B81A8}" type="pres">
      <dgm:prSet presAssocID="{FAB73F50-AAC6-EF4B-8418-BB398320F069}" presName="compositeShape" presStyleCnt="0">
        <dgm:presLayoutVars>
          <dgm:chMax val="7"/>
          <dgm:dir/>
          <dgm:resizeHandles val="exact"/>
        </dgm:presLayoutVars>
      </dgm:prSet>
      <dgm:spPr/>
    </dgm:pt>
    <dgm:pt modelId="{6BD66129-9E0C-1143-809B-C74319D8697A}" type="pres">
      <dgm:prSet presAssocID="{FAB73F50-AAC6-EF4B-8418-BB398320F069}" presName="wedge1" presStyleLbl="node1" presStyleIdx="0" presStyleCnt="3"/>
      <dgm:spPr/>
    </dgm:pt>
    <dgm:pt modelId="{39F1F9D9-E6CE-9E48-A0C1-48BBCB4507B2}" type="pres">
      <dgm:prSet presAssocID="{FAB73F50-AAC6-EF4B-8418-BB398320F069}" presName="dummy1a" presStyleCnt="0"/>
      <dgm:spPr/>
    </dgm:pt>
    <dgm:pt modelId="{723AF025-B55C-8947-A76E-E392A578A3F6}" type="pres">
      <dgm:prSet presAssocID="{FAB73F50-AAC6-EF4B-8418-BB398320F069}" presName="dummy1b" presStyleCnt="0"/>
      <dgm:spPr/>
    </dgm:pt>
    <dgm:pt modelId="{C9EAD63D-E821-CC4B-BAD9-F668A372E8E2}" type="pres">
      <dgm:prSet presAssocID="{FAB73F50-AAC6-EF4B-8418-BB398320F069}" presName="wedge1Tx" presStyleLbl="node1" presStyleIdx="0" presStyleCnt="3">
        <dgm:presLayoutVars>
          <dgm:chMax val="0"/>
          <dgm:chPref val="0"/>
          <dgm:bulletEnabled val="1"/>
        </dgm:presLayoutVars>
      </dgm:prSet>
      <dgm:spPr/>
    </dgm:pt>
    <dgm:pt modelId="{50883B25-6D02-2841-98EE-1E1DD8016969}" type="pres">
      <dgm:prSet presAssocID="{FAB73F50-AAC6-EF4B-8418-BB398320F069}" presName="wedge2" presStyleLbl="node1" presStyleIdx="1" presStyleCnt="3"/>
      <dgm:spPr/>
    </dgm:pt>
    <dgm:pt modelId="{64D60A18-052D-D741-86B2-F8797A7E2381}" type="pres">
      <dgm:prSet presAssocID="{FAB73F50-AAC6-EF4B-8418-BB398320F069}" presName="dummy2a" presStyleCnt="0"/>
      <dgm:spPr/>
    </dgm:pt>
    <dgm:pt modelId="{53E9ECAA-53E3-6D49-BC67-12DD20B144E5}" type="pres">
      <dgm:prSet presAssocID="{FAB73F50-AAC6-EF4B-8418-BB398320F069}" presName="dummy2b" presStyleCnt="0"/>
      <dgm:spPr/>
    </dgm:pt>
    <dgm:pt modelId="{3527AA97-B312-7C4C-B1CC-E8D441427899}" type="pres">
      <dgm:prSet presAssocID="{FAB73F50-AAC6-EF4B-8418-BB398320F069}" presName="wedge2Tx" presStyleLbl="node1" presStyleIdx="1" presStyleCnt="3">
        <dgm:presLayoutVars>
          <dgm:chMax val="0"/>
          <dgm:chPref val="0"/>
          <dgm:bulletEnabled val="1"/>
        </dgm:presLayoutVars>
      </dgm:prSet>
      <dgm:spPr/>
    </dgm:pt>
    <dgm:pt modelId="{B60C405A-253D-A64B-8952-32145DFCFA18}" type="pres">
      <dgm:prSet presAssocID="{FAB73F50-AAC6-EF4B-8418-BB398320F069}" presName="wedge3" presStyleLbl="node1" presStyleIdx="2" presStyleCnt="3"/>
      <dgm:spPr/>
    </dgm:pt>
    <dgm:pt modelId="{E4001B61-FAAF-8042-80CC-9D769F57AABA}" type="pres">
      <dgm:prSet presAssocID="{FAB73F50-AAC6-EF4B-8418-BB398320F069}" presName="dummy3a" presStyleCnt="0"/>
      <dgm:spPr/>
    </dgm:pt>
    <dgm:pt modelId="{64037CA8-4BF8-E943-BEF9-0BBBA15F26F2}" type="pres">
      <dgm:prSet presAssocID="{FAB73F50-AAC6-EF4B-8418-BB398320F069}" presName="dummy3b" presStyleCnt="0"/>
      <dgm:spPr/>
    </dgm:pt>
    <dgm:pt modelId="{7B95F6D6-3A09-514C-8894-B609874C12F6}" type="pres">
      <dgm:prSet presAssocID="{FAB73F50-AAC6-EF4B-8418-BB398320F069}" presName="wedge3Tx" presStyleLbl="node1" presStyleIdx="2" presStyleCnt="3">
        <dgm:presLayoutVars>
          <dgm:chMax val="0"/>
          <dgm:chPref val="0"/>
          <dgm:bulletEnabled val="1"/>
        </dgm:presLayoutVars>
      </dgm:prSet>
      <dgm:spPr/>
    </dgm:pt>
    <dgm:pt modelId="{FA635FCF-F8E3-7842-AA90-E4DF7DF30421}" type="pres">
      <dgm:prSet presAssocID="{19392A7D-0523-E241-A966-39970E0E9CD1}" presName="arrowWedge1" presStyleLbl="fgSibTrans2D1" presStyleIdx="0" presStyleCnt="3"/>
      <dgm:spPr/>
    </dgm:pt>
    <dgm:pt modelId="{28974C1C-5FA9-FE42-8F8A-487EA4D6B39E}" type="pres">
      <dgm:prSet presAssocID="{37EF4D78-2EBB-2C4F-BF10-E5655BF9D742}" presName="arrowWedge2" presStyleLbl="fgSibTrans2D1" presStyleIdx="1" presStyleCnt="3"/>
      <dgm:spPr/>
    </dgm:pt>
    <dgm:pt modelId="{44627B18-6D3F-164C-BA68-91F194FA3B59}" type="pres">
      <dgm:prSet presAssocID="{2EEAFD87-F610-7543-8D3C-E8703E979D9B}" presName="arrowWedge3" presStyleLbl="fgSibTrans2D1" presStyleIdx="2" presStyleCnt="3"/>
      <dgm:spPr/>
    </dgm:pt>
  </dgm:ptLst>
  <dgm:cxnLst>
    <dgm:cxn modelId="{DFE53816-A8F6-6A4B-A408-07D686A952E0}" type="presOf" srcId="{BD5239F6-A75F-3143-A378-28937C423190}" destId="{3527AA97-B312-7C4C-B1CC-E8D441427899}" srcOrd="1" destOrd="0" presId="urn:microsoft.com/office/officeart/2005/8/layout/cycle8"/>
    <dgm:cxn modelId="{3E0E0C45-B556-4243-B843-AD58B1A276EE}" type="presOf" srcId="{598DF5FF-3F00-E146-930B-570F38D6EFC0}" destId="{6BD66129-9E0C-1143-809B-C74319D8697A}" srcOrd="0" destOrd="0" presId="urn:microsoft.com/office/officeart/2005/8/layout/cycle8"/>
    <dgm:cxn modelId="{0C078063-4663-4847-BDBE-5ADCA0CB26EC}" srcId="{FAB73F50-AAC6-EF4B-8418-BB398320F069}" destId="{598DF5FF-3F00-E146-930B-570F38D6EFC0}" srcOrd="0" destOrd="0" parTransId="{A9572FFD-768B-4D4D-B3EA-95FB91C7032C}" sibTransId="{19392A7D-0523-E241-A966-39970E0E9CD1}"/>
    <dgm:cxn modelId="{9A1EE86E-5842-C847-92E0-31C193C59182}" type="presOf" srcId="{598DF5FF-3F00-E146-930B-570F38D6EFC0}" destId="{C9EAD63D-E821-CC4B-BAD9-F668A372E8E2}" srcOrd="1" destOrd="0" presId="urn:microsoft.com/office/officeart/2005/8/layout/cycle8"/>
    <dgm:cxn modelId="{117AE77C-E2EF-9941-9D0C-8A89C965E5A5}" srcId="{FAB73F50-AAC6-EF4B-8418-BB398320F069}" destId="{BD5239F6-A75F-3143-A378-28937C423190}" srcOrd="1" destOrd="0" parTransId="{6F696416-1CE9-A444-A3BE-2A54EACECC99}" sibTransId="{37EF4D78-2EBB-2C4F-BF10-E5655BF9D742}"/>
    <dgm:cxn modelId="{5F620F81-2E0A-4642-9A76-BF0C5ABB207A}" type="presOf" srcId="{0BCFBF56-7473-5740-B2E7-D3BDCD9D3AF0}" destId="{B60C405A-253D-A64B-8952-32145DFCFA18}" srcOrd="0" destOrd="0" presId="urn:microsoft.com/office/officeart/2005/8/layout/cycle8"/>
    <dgm:cxn modelId="{A1B12CA4-6BC9-9449-908A-4B88A31F0723}" srcId="{FAB73F50-AAC6-EF4B-8418-BB398320F069}" destId="{0BCFBF56-7473-5740-B2E7-D3BDCD9D3AF0}" srcOrd="2" destOrd="0" parTransId="{7F199A7A-20B8-584D-A83D-8D599CEE50AD}" sibTransId="{2EEAFD87-F610-7543-8D3C-E8703E979D9B}"/>
    <dgm:cxn modelId="{451F3AAC-65A9-5344-9A61-5BB143A87D34}" type="presOf" srcId="{0BCFBF56-7473-5740-B2E7-D3BDCD9D3AF0}" destId="{7B95F6D6-3A09-514C-8894-B609874C12F6}" srcOrd="1" destOrd="0" presId="urn:microsoft.com/office/officeart/2005/8/layout/cycle8"/>
    <dgm:cxn modelId="{46C388B0-6E37-F24E-AE4C-349CB3664878}" type="presOf" srcId="{BD5239F6-A75F-3143-A378-28937C423190}" destId="{50883B25-6D02-2841-98EE-1E1DD8016969}" srcOrd="0" destOrd="0" presId="urn:microsoft.com/office/officeart/2005/8/layout/cycle8"/>
    <dgm:cxn modelId="{27772FD3-1F7D-5946-B945-A4A17040AEE2}" type="presOf" srcId="{FAB73F50-AAC6-EF4B-8418-BB398320F069}" destId="{A37E51BB-F271-7F47-9EB9-51D0345B81A8}" srcOrd="0" destOrd="0" presId="urn:microsoft.com/office/officeart/2005/8/layout/cycle8"/>
    <dgm:cxn modelId="{F04349A8-45BA-904A-BBE1-8DF9B678CD0D}" type="presParOf" srcId="{A37E51BB-F271-7F47-9EB9-51D0345B81A8}" destId="{6BD66129-9E0C-1143-809B-C74319D8697A}" srcOrd="0" destOrd="0" presId="urn:microsoft.com/office/officeart/2005/8/layout/cycle8"/>
    <dgm:cxn modelId="{F4846970-73B8-684D-BD4E-62286744E39D}" type="presParOf" srcId="{A37E51BB-F271-7F47-9EB9-51D0345B81A8}" destId="{39F1F9D9-E6CE-9E48-A0C1-48BBCB4507B2}" srcOrd="1" destOrd="0" presId="urn:microsoft.com/office/officeart/2005/8/layout/cycle8"/>
    <dgm:cxn modelId="{DC025866-E268-E342-8884-F6EA0F070351}" type="presParOf" srcId="{A37E51BB-F271-7F47-9EB9-51D0345B81A8}" destId="{723AF025-B55C-8947-A76E-E392A578A3F6}" srcOrd="2" destOrd="0" presId="urn:microsoft.com/office/officeart/2005/8/layout/cycle8"/>
    <dgm:cxn modelId="{B6D0B442-BA0D-DD45-B321-503C6DB162D6}" type="presParOf" srcId="{A37E51BB-F271-7F47-9EB9-51D0345B81A8}" destId="{C9EAD63D-E821-CC4B-BAD9-F668A372E8E2}" srcOrd="3" destOrd="0" presId="urn:microsoft.com/office/officeart/2005/8/layout/cycle8"/>
    <dgm:cxn modelId="{FC48E86A-2FF8-5947-91F6-CDBA80FABF96}" type="presParOf" srcId="{A37E51BB-F271-7F47-9EB9-51D0345B81A8}" destId="{50883B25-6D02-2841-98EE-1E1DD8016969}" srcOrd="4" destOrd="0" presId="urn:microsoft.com/office/officeart/2005/8/layout/cycle8"/>
    <dgm:cxn modelId="{3EC35E7E-50C4-AD40-BEFB-B1ED83F675CD}" type="presParOf" srcId="{A37E51BB-F271-7F47-9EB9-51D0345B81A8}" destId="{64D60A18-052D-D741-86B2-F8797A7E2381}" srcOrd="5" destOrd="0" presId="urn:microsoft.com/office/officeart/2005/8/layout/cycle8"/>
    <dgm:cxn modelId="{06BF4892-EC72-564C-96F8-CE119F516E21}" type="presParOf" srcId="{A37E51BB-F271-7F47-9EB9-51D0345B81A8}" destId="{53E9ECAA-53E3-6D49-BC67-12DD20B144E5}" srcOrd="6" destOrd="0" presId="urn:microsoft.com/office/officeart/2005/8/layout/cycle8"/>
    <dgm:cxn modelId="{3DBBFDC7-8D7B-6D40-83A0-A97834FB88AB}" type="presParOf" srcId="{A37E51BB-F271-7F47-9EB9-51D0345B81A8}" destId="{3527AA97-B312-7C4C-B1CC-E8D441427899}" srcOrd="7" destOrd="0" presId="urn:microsoft.com/office/officeart/2005/8/layout/cycle8"/>
    <dgm:cxn modelId="{BF7B4A81-9CDA-8649-85B4-594585AF4E10}" type="presParOf" srcId="{A37E51BB-F271-7F47-9EB9-51D0345B81A8}" destId="{B60C405A-253D-A64B-8952-32145DFCFA18}" srcOrd="8" destOrd="0" presId="urn:microsoft.com/office/officeart/2005/8/layout/cycle8"/>
    <dgm:cxn modelId="{49A8C901-5250-E54E-BFB6-26041665264A}" type="presParOf" srcId="{A37E51BB-F271-7F47-9EB9-51D0345B81A8}" destId="{E4001B61-FAAF-8042-80CC-9D769F57AABA}" srcOrd="9" destOrd="0" presId="urn:microsoft.com/office/officeart/2005/8/layout/cycle8"/>
    <dgm:cxn modelId="{1F2B35E9-3590-0E4C-8515-942864C47E83}" type="presParOf" srcId="{A37E51BB-F271-7F47-9EB9-51D0345B81A8}" destId="{64037CA8-4BF8-E943-BEF9-0BBBA15F26F2}" srcOrd="10" destOrd="0" presId="urn:microsoft.com/office/officeart/2005/8/layout/cycle8"/>
    <dgm:cxn modelId="{016F0608-87F5-354D-A48F-C02FBE8CB917}" type="presParOf" srcId="{A37E51BB-F271-7F47-9EB9-51D0345B81A8}" destId="{7B95F6D6-3A09-514C-8894-B609874C12F6}" srcOrd="11" destOrd="0" presId="urn:microsoft.com/office/officeart/2005/8/layout/cycle8"/>
    <dgm:cxn modelId="{E17D630F-B07F-274F-8E04-14F405F5FD63}" type="presParOf" srcId="{A37E51BB-F271-7F47-9EB9-51D0345B81A8}" destId="{FA635FCF-F8E3-7842-AA90-E4DF7DF30421}" srcOrd="12" destOrd="0" presId="urn:microsoft.com/office/officeart/2005/8/layout/cycle8"/>
    <dgm:cxn modelId="{FD98B7D9-2BF1-5847-9EED-7B11C1386E8B}" type="presParOf" srcId="{A37E51BB-F271-7F47-9EB9-51D0345B81A8}" destId="{28974C1C-5FA9-FE42-8F8A-487EA4D6B39E}" srcOrd="13" destOrd="0" presId="urn:microsoft.com/office/officeart/2005/8/layout/cycle8"/>
    <dgm:cxn modelId="{F159B09D-CC22-024E-A181-EEF3CA15DBE9}" type="presParOf" srcId="{A37E51BB-F271-7F47-9EB9-51D0345B81A8}" destId="{44627B18-6D3F-164C-BA68-91F194FA3B5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EC30D-DB71-0743-BC55-14DBDA5911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7768F404-2A00-1240-814B-40D81A82EE53}">
      <dgm:prSet phldrT="[Text]" custT="1"/>
      <dgm:spPr/>
      <dgm:t>
        <a:bodyPr/>
        <a:lstStyle/>
        <a:p>
          <a:r>
            <a:rPr lang="fr-FR" sz="3600" dirty="0" err="1">
              <a:solidFill>
                <a:schemeClr val="tx1"/>
              </a:solidFill>
              <a:latin typeface="Arial" charset="0"/>
            </a:rPr>
            <a:t>Sequence</a:t>
          </a:r>
          <a:endParaRPr lang="en-US" sz="3600" dirty="0">
            <a:solidFill>
              <a:schemeClr val="tx1"/>
            </a:solidFill>
          </a:endParaRPr>
        </a:p>
      </dgm:t>
    </dgm:pt>
    <dgm:pt modelId="{390B8B4E-0F5C-614D-B1EE-AD76D3F9E0F8}" type="parTrans" cxnId="{76450EEF-8BE6-374A-BC2D-3EDFFC2E17EC}">
      <dgm:prSet/>
      <dgm:spPr/>
      <dgm:t>
        <a:bodyPr/>
        <a:lstStyle/>
        <a:p>
          <a:endParaRPr lang="en-US" sz="3200"/>
        </a:p>
      </dgm:t>
    </dgm:pt>
    <dgm:pt modelId="{4315671D-5E22-5D4B-9874-E60899C4CC7C}" type="sibTrans" cxnId="{76450EEF-8BE6-374A-BC2D-3EDFFC2E17EC}">
      <dgm:prSet/>
      <dgm:spPr/>
      <dgm:t>
        <a:bodyPr/>
        <a:lstStyle/>
        <a:p>
          <a:endParaRPr lang="en-US" sz="3200"/>
        </a:p>
      </dgm:t>
    </dgm:pt>
    <dgm:pt modelId="{F5ED8F17-8E36-4446-B8B6-8B090E98574C}">
      <dgm:prSet custT="1"/>
      <dgm:spPr/>
      <dgm:t>
        <a:bodyPr/>
        <a:lstStyle/>
        <a:p>
          <a:r>
            <a:rPr lang="en-US" sz="3600">
              <a:solidFill>
                <a:schemeClr val="tx1"/>
              </a:solidFill>
              <a:latin typeface="Arial" charset="0"/>
            </a:rPr>
            <a:t>Structural information</a:t>
          </a:r>
          <a:endParaRPr lang="en-US" sz="3600" dirty="0">
            <a:solidFill>
              <a:schemeClr val="tx1"/>
            </a:solidFill>
            <a:latin typeface="Arial" charset="0"/>
          </a:endParaRPr>
        </a:p>
      </dgm:t>
    </dgm:pt>
    <dgm:pt modelId="{CB6A0FB0-2AAF-0E42-9F84-946BD4F85C0A}" type="parTrans" cxnId="{A2CE4381-27A7-4543-8B05-5870042C7806}">
      <dgm:prSet/>
      <dgm:spPr/>
      <dgm:t>
        <a:bodyPr/>
        <a:lstStyle/>
        <a:p>
          <a:endParaRPr lang="en-US" sz="3200"/>
        </a:p>
      </dgm:t>
    </dgm:pt>
    <dgm:pt modelId="{A523822A-D692-F547-ADC4-C9AA14EA0E3F}" type="sibTrans" cxnId="{A2CE4381-27A7-4543-8B05-5870042C7806}">
      <dgm:prSet/>
      <dgm:spPr/>
      <dgm:t>
        <a:bodyPr/>
        <a:lstStyle/>
        <a:p>
          <a:endParaRPr lang="en-US" sz="3200"/>
        </a:p>
      </dgm:t>
    </dgm:pt>
    <dgm:pt modelId="{0818A341-132D-734A-844C-F0DA06F42F60}">
      <dgm:prSet custT="1"/>
      <dgm:spPr/>
      <dgm:t>
        <a:bodyPr/>
        <a:lstStyle/>
        <a:p>
          <a:r>
            <a:rPr lang="fr-FR" sz="3600">
              <a:solidFill>
                <a:schemeClr val="tx1"/>
              </a:solidFill>
              <a:latin typeface="Arial" charset="0"/>
            </a:rPr>
            <a:t>Expression</a:t>
          </a:r>
          <a:endParaRPr lang="fr-FR" sz="3600" dirty="0">
            <a:solidFill>
              <a:schemeClr val="tx1"/>
            </a:solidFill>
            <a:latin typeface="Arial" charset="0"/>
          </a:endParaRPr>
        </a:p>
      </dgm:t>
    </dgm:pt>
    <dgm:pt modelId="{803F237A-BCB1-CD41-A6FF-CCDEF10F8B61}" type="parTrans" cxnId="{E3374B10-6600-DF43-A79B-46D860C5D2C4}">
      <dgm:prSet/>
      <dgm:spPr/>
      <dgm:t>
        <a:bodyPr/>
        <a:lstStyle/>
        <a:p>
          <a:endParaRPr lang="en-US" sz="3200"/>
        </a:p>
      </dgm:t>
    </dgm:pt>
    <dgm:pt modelId="{D433C579-8C4E-D545-9F3B-8AD83D90F207}" type="sibTrans" cxnId="{E3374B10-6600-DF43-A79B-46D860C5D2C4}">
      <dgm:prSet/>
      <dgm:spPr/>
      <dgm:t>
        <a:bodyPr/>
        <a:lstStyle/>
        <a:p>
          <a:endParaRPr lang="en-US" sz="3200"/>
        </a:p>
      </dgm:t>
    </dgm:pt>
    <dgm:pt modelId="{DE2FD7FF-F793-8843-B36C-21FBA0FEEF6A}">
      <dgm:prSet custT="1"/>
      <dgm:spPr/>
      <dgm:t>
        <a:bodyPr/>
        <a:lstStyle/>
        <a:p>
          <a:r>
            <a:rPr lang="fr-FR" sz="3600">
              <a:solidFill>
                <a:schemeClr val="tx1"/>
              </a:solidFill>
              <a:latin typeface="Arial" charset="0"/>
            </a:rPr>
            <a:t>Molecular interaction</a:t>
          </a:r>
          <a:endParaRPr lang="fr-FR" sz="3600" dirty="0">
            <a:solidFill>
              <a:schemeClr val="tx1"/>
            </a:solidFill>
            <a:latin typeface="Arial" charset="0"/>
          </a:endParaRPr>
        </a:p>
      </dgm:t>
    </dgm:pt>
    <dgm:pt modelId="{EE4241A5-020C-334D-AAEB-718CDB0EBB34}" type="parTrans" cxnId="{C8E885A4-2A80-D943-A767-897187C2C675}">
      <dgm:prSet/>
      <dgm:spPr/>
      <dgm:t>
        <a:bodyPr/>
        <a:lstStyle/>
        <a:p>
          <a:endParaRPr lang="en-US" sz="3200"/>
        </a:p>
      </dgm:t>
    </dgm:pt>
    <dgm:pt modelId="{E262A4B2-8D5E-994C-9761-BBBDEEFE50A4}" type="sibTrans" cxnId="{C8E885A4-2A80-D943-A767-897187C2C675}">
      <dgm:prSet/>
      <dgm:spPr/>
      <dgm:t>
        <a:bodyPr/>
        <a:lstStyle/>
        <a:p>
          <a:endParaRPr lang="en-US" sz="3200"/>
        </a:p>
      </dgm:t>
    </dgm:pt>
    <dgm:pt modelId="{A8EA3FE5-395F-1440-9CFC-CBE814AC309C}">
      <dgm:prSet custT="1"/>
      <dgm:spPr/>
      <dgm:t>
        <a:bodyPr/>
        <a:lstStyle/>
        <a:p>
          <a:r>
            <a:rPr lang="fr-FR" sz="3600">
              <a:solidFill>
                <a:schemeClr val="tx1"/>
              </a:solidFill>
              <a:latin typeface="Arial" charset="0"/>
            </a:rPr>
            <a:t>Mutation</a:t>
          </a:r>
          <a:endParaRPr lang="fr-FR" sz="3600" dirty="0">
            <a:solidFill>
              <a:schemeClr val="tx1"/>
            </a:solidFill>
            <a:latin typeface="Arial" charset="0"/>
          </a:endParaRPr>
        </a:p>
      </dgm:t>
    </dgm:pt>
    <dgm:pt modelId="{7CDFDFB8-05A0-624A-9089-EF0B5A9CAE06}" type="parTrans" cxnId="{1F3FAE4A-06D0-9842-9459-8F3FD891F3A1}">
      <dgm:prSet/>
      <dgm:spPr/>
      <dgm:t>
        <a:bodyPr/>
        <a:lstStyle/>
        <a:p>
          <a:endParaRPr lang="en-US" sz="3200"/>
        </a:p>
      </dgm:t>
    </dgm:pt>
    <dgm:pt modelId="{6A25C42D-3D0D-874D-A3B5-DD876F669E48}" type="sibTrans" cxnId="{1F3FAE4A-06D0-9842-9459-8F3FD891F3A1}">
      <dgm:prSet/>
      <dgm:spPr/>
      <dgm:t>
        <a:bodyPr/>
        <a:lstStyle/>
        <a:p>
          <a:endParaRPr lang="en-US" sz="3200"/>
        </a:p>
      </dgm:t>
    </dgm:pt>
    <dgm:pt modelId="{A66692A1-502E-4340-AFFF-48EC09ABED49}">
      <dgm:prSet custT="1"/>
      <dgm:spPr/>
      <dgm:t>
        <a:bodyPr/>
        <a:lstStyle/>
        <a:p>
          <a:r>
            <a:rPr lang="en-US" sz="3600">
              <a:solidFill>
                <a:schemeClr val="tx1"/>
              </a:solidFill>
              <a:latin typeface="Arial" charset="0"/>
            </a:rPr>
            <a:t>Phenotypic</a:t>
          </a:r>
          <a:endParaRPr lang="en-US" sz="3600" dirty="0">
            <a:solidFill>
              <a:schemeClr val="tx1"/>
            </a:solidFill>
            <a:latin typeface="Arial" charset="0"/>
          </a:endParaRPr>
        </a:p>
      </dgm:t>
    </dgm:pt>
    <dgm:pt modelId="{242CAC88-5861-0B4A-82F3-768F1FEBA6F2}" type="parTrans" cxnId="{1A62DC7F-A1D0-554B-A87A-D50C0BCB94A1}">
      <dgm:prSet/>
      <dgm:spPr/>
      <dgm:t>
        <a:bodyPr/>
        <a:lstStyle/>
        <a:p>
          <a:endParaRPr lang="en-US" sz="3200"/>
        </a:p>
      </dgm:t>
    </dgm:pt>
    <dgm:pt modelId="{ABF1D253-1A8F-244D-835D-7D45C8AE0AB0}" type="sibTrans" cxnId="{1A62DC7F-A1D0-554B-A87A-D50C0BCB94A1}">
      <dgm:prSet/>
      <dgm:spPr/>
      <dgm:t>
        <a:bodyPr/>
        <a:lstStyle/>
        <a:p>
          <a:endParaRPr lang="en-US" sz="3200"/>
        </a:p>
      </dgm:t>
    </dgm:pt>
    <dgm:pt modelId="{7DCB1D44-27E6-C64B-A64D-A9CFCBE0E32A}">
      <dgm:prSet custT="1"/>
      <dgm:spPr/>
      <dgm:t>
        <a:bodyPr/>
        <a:lstStyle/>
        <a:p>
          <a:r>
            <a:rPr lang="en-US" sz="3600" dirty="0">
              <a:solidFill>
                <a:schemeClr val="tx1"/>
              </a:solidFill>
              <a:latin typeface="Arial" charset="0"/>
            </a:rPr>
            <a:t>Imaging</a:t>
          </a:r>
        </a:p>
      </dgm:t>
    </dgm:pt>
    <dgm:pt modelId="{D0A5100F-C7A4-6A41-8240-A918066278F1}" type="parTrans" cxnId="{A06DBADC-CAEC-B44C-96AE-EFF1C4AF4867}">
      <dgm:prSet/>
      <dgm:spPr/>
      <dgm:t>
        <a:bodyPr/>
        <a:lstStyle/>
        <a:p>
          <a:endParaRPr lang="en-US" sz="3200"/>
        </a:p>
      </dgm:t>
    </dgm:pt>
    <dgm:pt modelId="{8B4C99FC-3C03-974E-98F9-4E39603871C3}" type="sibTrans" cxnId="{A06DBADC-CAEC-B44C-96AE-EFF1C4AF4867}">
      <dgm:prSet/>
      <dgm:spPr/>
      <dgm:t>
        <a:bodyPr/>
        <a:lstStyle/>
        <a:p>
          <a:endParaRPr lang="en-US" sz="3200"/>
        </a:p>
      </dgm:t>
    </dgm:pt>
    <dgm:pt modelId="{3E48065E-60A5-B844-B3EA-A39DF699159C}" type="pres">
      <dgm:prSet presAssocID="{6BCEC30D-DB71-0743-BC55-14DBDA591146}" presName="Name0" presStyleCnt="0">
        <dgm:presLayoutVars>
          <dgm:chMax val="7"/>
          <dgm:chPref val="7"/>
          <dgm:dir/>
        </dgm:presLayoutVars>
      </dgm:prSet>
      <dgm:spPr/>
    </dgm:pt>
    <dgm:pt modelId="{F2238966-0DB0-5D40-A33D-23DBF6A09FEA}" type="pres">
      <dgm:prSet presAssocID="{6BCEC30D-DB71-0743-BC55-14DBDA591146}" presName="Name1" presStyleCnt="0"/>
      <dgm:spPr/>
    </dgm:pt>
    <dgm:pt modelId="{F9D696E3-429F-1C44-9770-3C562F6300D5}" type="pres">
      <dgm:prSet presAssocID="{6BCEC30D-DB71-0743-BC55-14DBDA591146}" presName="cycle" presStyleCnt="0"/>
      <dgm:spPr/>
    </dgm:pt>
    <dgm:pt modelId="{5F2D407A-5612-8D4A-B5D3-98CCAEC0F9F0}" type="pres">
      <dgm:prSet presAssocID="{6BCEC30D-DB71-0743-BC55-14DBDA591146}" presName="srcNode" presStyleLbl="node1" presStyleIdx="0" presStyleCnt="7"/>
      <dgm:spPr/>
    </dgm:pt>
    <dgm:pt modelId="{7539C581-D8FB-3141-B530-19BC18681EAA}" type="pres">
      <dgm:prSet presAssocID="{6BCEC30D-DB71-0743-BC55-14DBDA591146}" presName="conn" presStyleLbl="parChTrans1D2" presStyleIdx="0" presStyleCnt="1"/>
      <dgm:spPr/>
    </dgm:pt>
    <dgm:pt modelId="{7768BA18-92FF-D84A-A7D7-8E8EC91FD36E}" type="pres">
      <dgm:prSet presAssocID="{6BCEC30D-DB71-0743-BC55-14DBDA591146}" presName="extraNode" presStyleLbl="node1" presStyleIdx="0" presStyleCnt="7"/>
      <dgm:spPr/>
    </dgm:pt>
    <dgm:pt modelId="{0F1B7A91-ED4A-AE4F-B03C-4EBCAF2036D4}" type="pres">
      <dgm:prSet presAssocID="{6BCEC30D-DB71-0743-BC55-14DBDA591146}" presName="dstNode" presStyleLbl="node1" presStyleIdx="0" presStyleCnt="7"/>
      <dgm:spPr/>
    </dgm:pt>
    <dgm:pt modelId="{C9C2C339-32D4-A946-84F9-15CEC1DAF02B}" type="pres">
      <dgm:prSet presAssocID="{7768F404-2A00-1240-814B-40D81A82EE53}" presName="text_1" presStyleLbl="node1" presStyleIdx="0" presStyleCnt="7">
        <dgm:presLayoutVars>
          <dgm:bulletEnabled val="1"/>
        </dgm:presLayoutVars>
      </dgm:prSet>
      <dgm:spPr/>
    </dgm:pt>
    <dgm:pt modelId="{3965F195-33E5-3649-88F7-C470454B5F98}" type="pres">
      <dgm:prSet presAssocID="{7768F404-2A00-1240-814B-40D81A82EE53}" presName="accent_1" presStyleCnt="0"/>
      <dgm:spPr/>
    </dgm:pt>
    <dgm:pt modelId="{3519F261-832C-CF4F-B092-140CB714CD7F}" type="pres">
      <dgm:prSet presAssocID="{7768F404-2A00-1240-814B-40D81A82EE53}" presName="accentRepeatNode" presStyleLbl="solidFgAcc1" presStyleIdx="0" presStyleCnt="7"/>
      <dgm:spPr/>
    </dgm:pt>
    <dgm:pt modelId="{6E37D3E9-4BBA-B242-B2C4-F92EE44EC71F}" type="pres">
      <dgm:prSet presAssocID="{F5ED8F17-8E36-4446-B8B6-8B090E98574C}" presName="text_2" presStyleLbl="node1" presStyleIdx="1" presStyleCnt="7">
        <dgm:presLayoutVars>
          <dgm:bulletEnabled val="1"/>
        </dgm:presLayoutVars>
      </dgm:prSet>
      <dgm:spPr/>
    </dgm:pt>
    <dgm:pt modelId="{0C743762-BE0C-4B4F-B4B5-C93A7F03BFFF}" type="pres">
      <dgm:prSet presAssocID="{F5ED8F17-8E36-4446-B8B6-8B090E98574C}" presName="accent_2" presStyleCnt="0"/>
      <dgm:spPr/>
    </dgm:pt>
    <dgm:pt modelId="{87FAACFA-B5DD-A94E-AA26-C22EB1281022}" type="pres">
      <dgm:prSet presAssocID="{F5ED8F17-8E36-4446-B8B6-8B090E98574C}" presName="accentRepeatNode" presStyleLbl="solidFgAcc1" presStyleIdx="1" presStyleCnt="7"/>
      <dgm:spPr/>
    </dgm:pt>
    <dgm:pt modelId="{D5C9AE38-E4F2-5240-8162-C8C586177AFA}" type="pres">
      <dgm:prSet presAssocID="{0818A341-132D-734A-844C-F0DA06F42F60}" presName="text_3" presStyleLbl="node1" presStyleIdx="2" presStyleCnt="7">
        <dgm:presLayoutVars>
          <dgm:bulletEnabled val="1"/>
        </dgm:presLayoutVars>
      </dgm:prSet>
      <dgm:spPr/>
    </dgm:pt>
    <dgm:pt modelId="{769E1BCC-2AA0-0A4E-AE65-674738C1F3F8}" type="pres">
      <dgm:prSet presAssocID="{0818A341-132D-734A-844C-F0DA06F42F60}" presName="accent_3" presStyleCnt="0"/>
      <dgm:spPr/>
    </dgm:pt>
    <dgm:pt modelId="{39BF5248-5BC8-694D-889E-A065449DCF78}" type="pres">
      <dgm:prSet presAssocID="{0818A341-132D-734A-844C-F0DA06F42F60}" presName="accentRepeatNode" presStyleLbl="solidFgAcc1" presStyleIdx="2" presStyleCnt="7"/>
      <dgm:spPr/>
    </dgm:pt>
    <dgm:pt modelId="{C3E308F2-0EEB-DD48-B542-047B9344FB30}" type="pres">
      <dgm:prSet presAssocID="{DE2FD7FF-F793-8843-B36C-21FBA0FEEF6A}" presName="text_4" presStyleLbl="node1" presStyleIdx="3" presStyleCnt="7">
        <dgm:presLayoutVars>
          <dgm:bulletEnabled val="1"/>
        </dgm:presLayoutVars>
      </dgm:prSet>
      <dgm:spPr/>
    </dgm:pt>
    <dgm:pt modelId="{A68ADE62-E6D7-F24F-BFA5-919B55172FDA}" type="pres">
      <dgm:prSet presAssocID="{DE2FD7FF-F793-8843-B36C-21FBA0FEEF6A}" presName="accent_4" presStyleCnt="0"/>
      <dgm:spPr/>
    </dgm:pt>
    <dgm:pt modelId="{95630B53-52C8-9D47-A02D-8F69BDA64D4D}" type="pres">
      <dgm:prSet presAssocID="{DE2FD7FF-F793-8843-B36C-21FBA0FEEF6A}" presName="accentRepeatNode" presStyleLbl="solidFgAcc1" presStyleIdx="3" presStyleCnt="7"/>
      <dgm:spPr/>
    </dgm:pt>
    <dgm:pt modelId="{0FCFF7E2-E467-444A-9216-F2D3F76B3C5F}" type="pres">
      <dgm:prSet presAssocID="{A8EA3FE5-395F-1440-9CFC-CBE814AC309C}" presName="text_5" presStyleLbl="node1" presStyleIdx="4" presStyleCnt="7">
        <dgm:presLayoutVars>
          <dgm:bulletEnabled val="1"/>
        </dgm:presLayoutVars>
      </dgm:prSet>
      <dgm:spPr/>
    </dgm:pt>
    <dgm:pt modelId="{DEA8F08E-3B83-374C-AA7A-A2742DC28CE8}" type="pres">
      <dgm:prSet presAssocID="{A8EA3FE5-395F-1440-9CFC-CBE814AC309C}" presName="accent_5" presStyleCnt="0"/>
      <dgm:spPr/>
    </dgm:pt>
    <dgm:pt modelId="{503625B6-AAD1-AB4A-BE16-75FCE92DB72D}" type="pres">
      <dgm:prSet presAssocID="{A8EA3FE5-395F-1440-9CFC-CBE814AC309C}" presName="accentRepeatNode" presStyleLbl="solidFgAcc1" presStyleIdx="4" presStyleCnt="7"/>
      <dgm:spPr/>
    </dgm:pt>
    <dgm:pt modelId="{E5C26295-E4CF-4343-B57C-0DB0A2AC386E}" type="pres">
      <dgm:prSet presAssocID="{A66692A1-502E-4340-AFFF-48EC09ABED49}" presName="text_6" presStyleLbl="node1" presStyleIdx="5" presStyleCnt="7">
        <dgm:presLayoutVars>
          <dgm:bulletEnabled val="1"/>
        </dgm:presLayoutVars>
      </dgm:prSet>
      <dgm:spPr/>
    </dgm:pt>
    <dgm:pt modelId="{4567D198-0335-DA41-B302-C8308DA35EC5}" type="pres">
      <dgm:prSet presAssocID="{A66692A1-502E-4340-AFFF-48EC09ABED49}" presName="accent_6" presStyleCnt="0"/>
      <dgm:spPr/>
    </dgm:pt>
    <dgm:pt modelId="{141F1E89-6677-744E-8275-2E2BB99B6992}" type="pres">
      <dgm:prSet presAssocID="{A66692A1-502E-4340-AFFF-48EC09ABED49}" presName="accentRepeatNode" presStyleLbl="solidFgAcc1" presStyleIdx="5" presStyleCnt="7"/>
      <dgm:spPr/>
    </dgm:pt>
    <dgm:pt modelId="{F52A89B5-9D8D-784C-93B9-C91E8FF79EDD}" type="pres">
      <dgm:prSet presAssocID="{7DCB1D44-27E6-C64B-A64D-A9CFCBE0E32A}" presName="text_7" presStyleLbl="node1" presStyleIdx="6" presStyleCnt="7">
        <dgm:presLayoutVars>
          <dgm:bulletEnabled val="1"/>
        </dgm:presLayoutVars>
      </dgm:prSet>
      <dgm:spPr/>
    </dgm:pt>
    <dgm:pt modelId="{F5B68D30-83C5-2A41-9470-7A0AEDC554BC}" type="pres">
      <dgm:prSet presAssocID="{7DCB1D44-27E6-C64B-A64D-A9CFCBE0E32A}" presName="accent_7" presStyleCnt="0"/>
      <dgm:spPr/>
    </dgm:pt>
    <dgm:pt modelId="{4895EE7E-291D-3343-8D2A-046E1367B737}" type="pres">
      <dgm:prSet presAssocID="{7DCB1D44-27E6-C64B-A64D-A9CFCBE0E32A}" presName="accentRepeatNode" presStyleLbl="solidFgAcc1" presStyleIdx="6" presStyleCnt="7"/>
      <dgm:spPr/>
    </dgm:pt>
  </dgm:ptLst>
  <dgm:cxnLst>
    <dgm:cxn modelId="{E3374B10-6600-DF43-A79B-46D860C5D2C4}" srcId="{6BCEC30D-DB71-0743-BC55-14DBDA591146}" destId="{0818A341-132D-734A-844C-F0DA06F42F60}" srcOrd="2" destOrd="0" parTransId="{803F237A-BCB1-CD41-A6FF-CCDEF10F8B61}" sibTransId="{D433C579-8C4E-D545-9F3B-8AD83D90F207}"/>
    <dgm:cxn modelId="{45F29D16-A07C-9E43-8DF6-E8C2B5ECA291}" type="presOf" srcId="{F5ED8F17-8E36-4446-B8B6-8B090E98574C}" destId="{6E37D3E9-4BBA-B242-B2C4-F92EE44EC71F}" srcOrd="0" destOrd="0" presId="urn:microsoft.com/office/officeart/2008/layout/VerticalCurvedList"/>
    <dgm:cxn modelId="{8E9FD025-9DEB-FE42-881C-7C551E2CE27A}" type="presOf" srcId="{DE2FD7FF-F793-8843-B36C-21FBA0FEEF6A}" destId="{C3E308F2-0EEB-DD48-B542-047B9344FB30}" srcOrd="0" destOrd="0" presId="urn:microsoft.com/office/officeart/2008/layout/VerticalCurvedList"/>
    <dgm:cxn modelId="{1F3FAE4A-06D0-9842-9459-8F3FD891F3A1}" srcId="{6BCEC30D-DB71-0743-BC55-14DBDA591146}" destId="{A8EA3FE5-395F-1440-9CFC-CBE814AC309C}" srcOrd="4" destOrd="0" parTransId="{7CDFDFB8-05A0-624A-9089-EF0B5A9CAE06}" sibTransId="{6A25C42D-3D0D-874D-A3B5-DD876F669E48}"/>
    <dgm:cxn modelId="{2106285A-E3EE-9742-985D-76E8A5BD48BF}" type="presOf" srcId="{0818A341-132D-734A-844C-F0DA06F42F60}" destId="{D5C9AE38-E4F2-5240-8162-C8C586177AFA}" srcOrd="0" destOrd="0" presId="urn:microsoft.com/office/officeart/2008/layout/VerticalCurvedList"/>
    <dgm:cxn modelId="{507ECF5A-B292-0540-A75B-763B765BDDFA}" type="presOf" srcId="{6BCEC30D-DB71-0743-BC55-14DBDA591146}" destId="{3E48065E-60A5-B844-B3EA-A39DF699159C}" srcOrd="0" destOrd="0" presId="urn:microsoft.com/office/officeart/2008/layout/VerticalCurvedList"/>
    <dgm:cxn modelId="{7316676D-2F2F-F046-A3F1-128688A3821F}" type="presOf" srcId="{A66692A1-502E-4340-AFFF-48EC09ABED49}" destId="{E5C26295-E4CF-4343-B57C-0DB0A2AC386E}" srcOrd="0" destOrd="0" presId="urn:microsoft.com/office/officeart/2008/layout/VerticalCurvedList"/>
    <dgm:cxn modelId="{695F937C-C712-7145-8100-5E1EBE6B878B}" type="presOf" srcId="{7768F404-2A00-1240-814B-40D81A82EE53}" destId="{C9C2C339-32D4-A946-84F9-15CEC1DAF02B}" srcOrd="0" destOrd="0" presId="urn:microsoft.com/office/officeart/2008/layout/VerticalCurvedList"/>
    <dgm:cxn modelId="{1A62DC7F-A1D0-554B-A87A-D50C0BCB94A1}" srcId="{6BCEC30D-DB71-0743-BC55-14DBDA591146}" destId="{A66692A1-502E-4340-AFFF-48EC09ABED49}" srcOrd="5" destOrd="0" parTransId="{242CAC88-5861-0B4A-82F3-768F1FEBA6F2}" sibTransId="{ABF1D253-1A8F-244D-835D-7D45C8AE0AB0}"/>
    <dgm:cxn modelId="{A2CE4381-27A7-4543-8B05-5870042C7806}" srcId="{6BCEC30D-DB71-0743-BC55-14DBDA591146}" destId="{F5ED8F17-8E36-4446-B8B6-8B090E98574C}" srcOrd="1" destOrd="0" parTransId="{CB6A0FB0-2AAF-0E42-9F84-946BD4F85C0A}" sibTransId="{A523822A-D692-F547-ADC4-C9AA14EA0E3F}"/>
    <dgm:cxn modelId="{C8E885A4-2A80-D943-A767-897187C2C675}" srcId="{6BCEC30D-DB71-0743-BC55-14DBDA591146}" destId="{DE2FD7FF-F793-8843-B36C-21FBA0FEEF6A}" srcOrd="3" destOrd="0" parTransId="{EE4241A5-020C-334D-AAEB-718CDB0EBB34}" sibTransId="{E262A4B2-8D5E-994C-9761-BBBDEEFE50A4}"/>
    <dgm:cxn modelId="{9864E5AE-F792-6F41-881D-5E906EF79DF7}" type="presOf" srcId="{7DCB1D44-27E6-C64B-A64D-A9CFCBE0E32A}" destId="{F52A89B5-9D8D-784C-93B9-C91E8FF79EDD}" srcOrd="0" destOrd="0" presId="urn:microsoft.com/office/officeart/2008/layout/VerticalCurvedList"/>
    <dgm:cxn modelId="{AA4348C2-5ADB-EA43-8F9B-C1DBD9D2F71B}" type="presOf" srcId="{4315671D-5E22-5D4B-9874-E60899C4CC7C}" destId="{7539C581-D8FB-3141-B530-19BC18681EAA}" srcOrd="0" destOrd="0" presId="urn:microsoft.com/office/officeart/2008/layout/VerticalCurvedList"/>
    <dgm:cxn modelId="{9DA592CF-15D6-1F40-9FA0-108CCC64C994}" type="presOf" srcId="{A8EA3FE5-395F-1440-9CFC-CBE814AC309C}" destId="{0FCFF7E2-E467-444A-9216-F2D3F76B3C5F}" srcOrd="0" destOrd="0" presId="urn:microsoft.com/office/officeart/2008/layout/VerticalCurvedList"/>
    <dgm:cxn modelId="{A06DBADC-CAEC-B44C-96AE-EFF1C4AF4867}" srcId="{6BCEC30D-DB71-0743-BC55-14DBDA591146}" destId="{7DCB1D44-27E6-C64B-A64D-A9CFCBE0E32A}" srcOrd="6" destOrd="0" parTransId="{D0A5100F-C7A4-6A41-8240-A918066278F1}" sibTransId="{8B4C99FC-3C03-974E-98F9-4E39603871C3}"/>
    <dgm:cxn modelId="{76450EEF-8BE6-374A-BC2D-3EDFFC2E17EC}" srcId="{6BCEC30D-DB71-0743-BC55-14DBDA591146}" destId="{7768F404-2A00-1240-814B-40D81A82EE53}" srcOrd="0" destOrd="0" parTransId="{390B8B4E-0F5C-614D-B1EE-AD76D3F9E0F8}" sibTransId="{4315671D-5E22-5D4B-9874-E60899C4CC7C}"/>
    <dgm:cxn modelId="{2A4319D1-1058-924A-A38D-E392DC942DBF}" type="presParOf" srcId="{3E48065E-60A5-B844-B3EA-A39DF699159C}" destId="{F2238966-0DB0-5D40-A33D-23DBF6A09FEA}" srcOrd="0" destOrd="0" presId="urn:microsoft.com/office/officeart/2008/layout/VerticalCurvedList"/>
    <dgm:cxn modelId="{59691C57-1A7D-9544-9665-039DE9ED7EE8}" type="presParOf" srcId="{F2238966-0DB0-5D40-A33D-23DBF6A09FEA}" destId="{F9D696E3-429F-1C44-9770-3C562F6300D5}" srcOrd="0" destOrd="0" presId="urn:microsoft.com/office/officeart/2008/layout/VerticalCurvedList"/>
    <dgm:cxn modelId="{00BDC8F0-C234-1949-A0DF-EAC2D2B0BB86}" type="presParOf" srcId="{F9D696E3-429F-1C44-9770-3C562F6300D5}" destId="{5F2D407A-5612-8D4A-B5D3-98CCAEC0F9F0}" srcOrd="0" destOrd="0" presId="urn:microsoft.com/office/officeart/2008/layout/VerticalCurvedList"/>
    <dgm:cxn modelId="{5491DAF4-E861-A143-A2D3-434DC658128C}" type="presParOf" srcId="{F9D696E3-429F-1C44-9770-3C562F6300D5}" destId="{7539C581-D8FB-3141-B530-19BC18681EAA}" srcOrd="1" destOrd="0" presId="urn:microsoft.com/office/officeart/2008/layout/VerticalCurvedList"/>
    <dgm:cxn modelId="{EA577EFD-A226-4F49-9F2A-BF23CA0EB405}" type="presParOf" srcId="{F9D696E3-429F-1C44-9770-3C562F6300D5}" destId="{7768BA18-92FF-D84A-A7D7-8E8EC91FD36E}" srcOrd="2" destOrd="0" presId="urn:microsoft.com/office/officeart/2008/layout/VerticalCurvedList"/>
    <dgm:cxn modelId="{C016E9A5-A68A-DA42-B82F-F8D3F55B5EE9}" type="presParOf" srcId="{F9D696E3-429F-1C44-9770-3C562F6300D5}" destId="{0F1B7A91-ED4A-AE4F-B03C-4EBCAF2036D4}" srcOrd="3" destOrd="0" presId="urn:microsoft.com/office/officeart/2008/layout/VerticalCurvedList"/>
    <dgm:cxn modelId="{AD28B690-0D8B-3A47-A13C-605B2A12D7C2}" type="presParOf" srcId="{F2238966-0DB0-5D40-A33D-23DBF6A09FEA}" destId="{C9C2C339-32D4-A946-84F9-15CEC1DAF02B}" srcOrd="1" destOrd="0" presId="urn:microsoft.com/office/officeart/2008/layout/VerticalCurvedList"/>
    <dgm:cxn modelId="{898FC04B-6400-D54C-8AD5-F77837711510}" type="presParOf" srcId="{F2238966-0DB0-5D40-A33D-23DBF6A09FEA}" destId="{3965F195-33E5-3649-88F7-C470454B5F98}" srcOrd="2" destOrd="0" presId="urn:microsoft.com/office/officeart/2008/layout/VerticalCurvedList"/>
    <dgm:cxn modelId="{DF344E39-7E76-7549-84DD-8719AA6AEE3C}" type="presParOf" srcId="{3965F195-33E5-3649-88F7-C470454B5F98}" destId="{3519F261-832C-CF4F-B092-140CB714CD7F}" srcOrd="0" destOrd="0" presId="urn:microsoft.com/office/officeart/2008/layout/VerticalCurvedList"/>
    <dgm:cxn modelId="{FFCA2399-96BD-6045-BEDF-2D6BE1042546}" type="presParOf" srcId="{F2238966-0DB0-5D40-A33D-23DBF6A09FEA}" destId="{6E37D3E9-4BBA-B242-B2C4-F92EE44EC71F}" srcOrd="3" destOrd="0" presId="urn:microsoft.com/office/officeart/2008/layout/VerticalCurvedList"/>
    <dgm:cxn modelId="{606A3EDA-5EB6-5249-ACCB-13D7E4F04EAF}" type="presParOf" srcId="{F2238966-0DB0-5D40-A33D-23DBF6A09FEA}" destId="{0C743762-BE0C-4B4F-B4B5-C93A7F03BFFF}" srcOrd="4" destOrd="0" presId="urn:microsoft.com/office/officeart/2008/layout/VerticalCurvedList"/>
    <dgm:cxn modelId="{486E8B26-3873-E74E-B45C-25108693D6DF}" type="presParOf" srcId="{0C743762-BE0C-4B4F-B4B5-C93A7F03BFFF}" destId="{87FAACFA-B5DD-A94E-AA26-C22EB1281022}" srcOrd="0" destOrd="0" presId="urn:microsoft.com/office/officeart/2008/layout/VerticalCurvedList"/>
    <dgm:cxn modelId="{C034B474-79AE-C74F-9AC8-C71BF3C95400}" type="presParOf" srcId="{F2238966-0DB0-5D40-A33D-23DBF6A09FEA}" destId="{D5C9AE38-E4F2-5240-8162-C8C586177AFA}" srcOrd="5" destOrd="0" presId="urn:microsoft.com/office/officeart/2008/layout/VerticalCurvedList"/>
    <dgm:cxn modelId="{E8E729A9-43ED-C341-8CF6-DC3C66AF3F09}" type="presParOf" srcId="{F2238966-0DB0-5D40-A33D-23DBF6A09FEA}" destId="{769E1BCC-2AA0-0A4E-AE65-674738C1F3F8}" srcOrd="6" destOrd="0" presId="urn:microsoft.com/office/officeart/2008/layout/VerticalCurvedList"/>
    <dgm:cxn modelId="{1C2C6453-E77A-8B46-B8AC-39EBD09394F9}" type="presParOf" srcId="{769E1BCC-2AA0-0A4E-AE65-674738C1F3F8}" destId="{39BF5248-5BC8-694D-889E-A065449DCF78}" srcOrd="0" destOrd="0" presId="urn:microsoft.com/office/officeart/2008/layout/VerticalCurvedList"/>
    <dgm:cxn modelId="{F5F113C8-81E7-774B-95B2-F75DA9EF11E0}" type="presParOf" srcId="{F2238966-0DB0-5D40-A33D-23DBF6A09FEA}" destId="{C3E308F2-0EEB-DD48-B542-047B9344FB30}" srcOrd="7" destOrd="0" presId="urn:microsoft.com/office/officeart/2008/layout/VerticalCurvedList"/>
    <dgm:cxn modelId="{1673AB28-4FF9-954E-AE96-FEB63AF9FF71}" type="presParOf" srcId="{F2238966-0DB0-5D40-A33D-23DBF6A09FEA}" destId="{A68ADE62-E6D7-F24F-BFA5-919B55172FDA}" srcOrd="8" destOrd="0" presId="urn:microsoft.com/office/officeart/2008/layout/VerticalCurvedList"/>
    <dgm:cxn modelId="{7E204BF4-3A14-A445-A839-788BEBC2A889}" type="presParOf" srcId="{A68ADE62-E6D7-F24F-BFA5-919B55172FDA}" destId="{95630B53-52C8-9D47-A02D-8F69BDA64D4D}" srcOrd="0" destOrd="0" presId="urn:microsoft.com/office/officeart/2008/layout/VerticalCurvedList"/>
    <dgm:cxn modelId="{8275D703-34B4-C547-9F34-FE72A58BD89E}" type="presParOf" srcId="{F2238966-0DB0-5D40-A33D-23DBF6A09FEA}" destId="{0FCFF7E2-E467-444A-9216-F2D3F76B3C5F}" srcOrd="9" destOrd="0" presId="urn:microsoft.com/office/officeart/2008/layout/VerticalCurvedList"/>
    <dgm:cxn modelId="{5B605A5A-25B1-A647-BBCC-47ED84EABB9D}" type="presParOf" srcId="{F2238966-0DB0-5D40-A33D-23DBF6A09FEA}" destId="{DEA8F08E-3B83-374C-AA7A-A2742DC28CE8}" srcOrd="10" destOrd="0" presId="urn:microsoft.com/office/officeart/2008/layout/VerticalCurvedList"/>
    <dgm:cxn modelId="{0BF83E7A-697D-984F-9D2E-F0D1E9C3DEA2}" type="presParOf" srcId="{DEA8F08E-3B83-374C-AA7A-A2742DC28CE8}" destId="{503625B6-AAD1-AB4A-BE16-75FCE92DB72D}" srcOrd="0" destOrd="0" presId="urn:microsoft.com/office/officeart/2008/layout/VerticalCurvedList"/>
    <dgm:cxn modelId="{6FC72A37-6B47-7047-BBE2-C07E44559C81}" type="presParOf" srcId="{F2238966-0DB0-5D40-A33D-23DBF6A09FEA}" destId="{E5C26295-E4CF-4343-B57C-0DB0A2AC386E}" srcOrd="11" destOrd="0" presId="urn:microsoft.com/office/officeart/2008/layout/VerticalCurvedList"/>
    <dgm:cxn modelId="{4E311E41-1785-784A-92DB-A27683091A8A}" type="presParOf" srcId="{F2238966-0DB0-5D40-A33D-23DBF6A09FEA}" destId="{4567D198-0335-DA41-B302-C8308DA35EC5}" srcOrd="12" destOrd="0" presId="urn:microsoft.com/office/officeart/2008/layout/VerticalCurvedList"/>
    <dgm:cxn modelId="{54A31E64-8FE9-B346-9C3F-15920F48CF63}" type="presParOf" srcId="{4567D198-0335-DA41-B302-C8308DA35EC5}" destId="{141F1E89-6677-744E-8275-2E2BB99B6992}" srcOrd="0" destOrd="0" presId="urn:microsoft.com/office/officeart/2008/layout/VerticalCurvedList"/>
    <dgm:cxn modelId="{85AE449D-1E63-C945-A980-2F5A2968C2E3}" type="presParOf" srcId="{F2238966-0DB0-5D40-A33D-23DBF6A09FEA}" destId="{F52A89B5-9D8D-784C-93B9-C91E8FF79EDD}" srcOrd="13" destOrd="0" presId="urn:microsoft.com/office/officeart/2008/layout/VerticalCurvedList"/>
    <dgm:cxn modelId="{E4DFEA75-55C7-CD47-9059-454351A33AFF}" type="presParOf" srcId="{F2238966-0DB0-5D40-A33D-23DBF6A09FEA}" destId="{F5B68D30-83C5-2A41-9470-7A0AEDC554BC}" srcOrd="14" destOrd="0" presId="urn:microsoft.com/office/officeart/2008/layout/VerticalCurvedList"/>
    <dgm:cxn modelId="{3C8E414A-7BAB-E74E-AC0E-36E03F62A773}" type="presParOf" srcId="{F5B68D30-83C5-2A41-9470-7A0AEDC554BC}" destId="{4895EE7E-291D-3343-8D2A-046E1367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06354-86AC-499E-B3F4-9F3B061276F1}" type="doc">
      <dgm:prSet loTypeId="urn:microsoft.com/office/officeart/2005/8/layout/hProcess6" loCatId="process" qsTypeId="urn:microsoft.com/office/officeart/2005/8/quickstyle/simple1" qsCatId="simple" csTypeId="urn:microsoft.com/office/officeart/2005/8/colors/accent1_2" csCatId="accent1" phldr="1"/>
      <dgm:spPr/>
    </dgm:pt>
    <dgm:pt modelId="{A5001FF1-CA00-43E5-9773-13A65B265BD3}">
      <dgm:prSet phldrT="[Testo]"/>
      <dgm:spPr/>
      <dgm:t>
        <a:bodyPr/>
        <a:lstStyle/>
        <a:p>
          <a:r>
            <a:rPr lang="it-IT" b="1" dirty="0">
              <a:effectLst>
                <a:outerShdw blurRad="38100" dist="38100" dir="2700000" algn="tl">
                  <a:srgbClr val="000000">
                    <a:alpha val="43137"/>
                  </a:srgbClr>
                </a:outerShdw>
              </a:effectLst>
            </a:rPr>
            <a:t>1° generation:</a:t>
          </a:r>
        </a:p>
      </dgm:t>
    </dgm:pt>
    <dgm:pt modelId="{6BB6B81A-DBA8-455A-9FAA-178520E52AD5}" type="parTrans" cxnId="{351289C4-04E1-4542-87CB-7FD157AD62A3}">
      <dgm:prSet/>
      <dgm:spPr/>
      <dgm:t>
        <a:bodyPr/>
        <a:lstStyle/>
        <a:p>
          <a:endParaRPr lang="it-IT"/>
        </a:p>
      </dgm:t>
    </dgm:pt>
    <dgm:pt modelId="{3968C1B6-8AB6-4467-8D38-0F80E6911AB6}" type="sibTrans" cxnId="{351289C4-04E1-4542-87CB-7FD157AD62A3}">
      <dgm:prSet/>
      <dgm:spPr/>
      <dgm:t>
        <a:bodyPr/>
        <a:lstStyle/>
        <a:p>
          <a:endParaRPr lang="it-IT"/>
        </a:p>
      </dgm:t>
    </dgm:pt>
    <dgm:pt modelId="{3810E89D-36B6-4391-9A41-286E67644E92}">
      <dgm:prSet phldrT="[Testo]"/>
      <dgm:spPr/>
      <dgm:t>
        <a:bodyPr/>
        <a:lstStyle/>
        <a:p>
          <a:r>
            <a:rPr lang="it-IT" b="1" dirty="0">
              <a:effectLst>
                <a:outerShdw blurRad="38100" dist="38100" dir="2700000" algn="tl">
                  <a:srgbClr val="000000">
                    <a:alpha val="43137"/>
                  </a:srgbClr>
                </a:outerShdw>
              </a:effectLst>
            </a:rPr>
            <a:t>2° generation:</a:t>
          </a:r>
        </a:p>
      </dgm:t>
    </dgm:pt>
    <dgm:pt modelId="{1FC45481-C526-44E6-ABDE-391359D58196}" type="parTrans" cxnId="{8C2F3B47-7AF1-4D99-B5FA-42228A151DDA}">
      <dgm:prSet/>
      <dgm:spPr/>
      <dgm:t>
        <a:bodyPr/>
        <a:lstStyle/>
        <a:p>
          <a:endParaRPr lang="it-IT"/>
        </a:p>
      </dgm:t>
    </dgm:pt>
    <dgm:pt modelId="{A0AA94B3-96FF-44C2-B15D-77BEA0352FE5}" type="sibTrans" cxnId="{8C2F3B47-7AF1-4D99-B5FA-42228A151DDA}">
      <dgm:prSet/>
      <dgm:spPr/>
      <dgm:t>
        <a:bodyPr/>
        <a:lstStyle/>
        <a:p>
          <a:endParaRPr lang="it-IT"/>
        </a:p>
      </dgm:t>
    </dgm:pt>
    <dgm:pt modelId="{34392F78-13BF-41A7-9686-626D3CCDADE4}">
      <dgm:prSet phldrT="[Testo]"/>
      <dgm:spPr/>
      <dgm:t>
        <a:bodyPr/>
        <a:lstStyle/>
        <a:p>
          <a:r>
            <a:rPr lang="it-IT" b="1" dirty="0">
              <a:effectLst>
                <a:outerShdw blurRad="38100" dist="38100" dir="2700000" algn="tl">
                  <a:srgbClr val="000000">
                    <a:alpha val="43137"/>
                  </a:srgbClr>
                </a:outerShdw>
              </a:effectLst>
            </a:rPr>
            <a:t>3° generation:</a:t>
          </a:r>
        </a:p>
      </dgm:t>
    </dgm:pt>
    <dgm:pt modelId="{694600E3-6991-444D-B3DE-33A252D53FBD}" type="parTrans" cxnId="{5251E558-6636-46BB-8A99-D4143B6B691F}">
      <dgm:prSet/>
      <dgm:spPr/>
      <dgm:t>
        <a:bodyPr/>
        <a:lstStyle/>
        <a:p>
          <a:endParaRPr lang="it-IT"/>
        </a:p>
      </dgm:t>
    </dgm:pt>
    <dgm:pt modelId="{523CA9EB-B6CB-4BBC-A05A-CDF4081EC110}" type="sibTrans" cxnId="{5251E558-6636-46BB-8A99-D4143B6B691F}">
      <dgm:prSet/>
      <dgm:spPr/>
      <dgm:t>
        <a:bodyPr/>
        <a:lstStyle/>
        <a:p>
          <a:endParaRPr lang="it-IT"/>
        </a:p>
      </dgm:t>
    </dgm:pt>
    <dgm:pt modelId="{243DFAB1-6084-4247-908D-E6FE0CACD85C}">
      <dgm:prSet phldrT="[Testo]" custT="1"/>
      <dgm:spPr/>
      <dgm:t>
        <a:bodyPr/>
        <a:lstStyle/>
        <a:p>
          <a:r>
            <a:rPr lang="it-IT" sz="1800" dirty="0"/>
            <a:t>Standard </a:t>
          </a:r>
          <a:r>
            <a:rPr lang="it-IT" sz="1800" dirty="0" err="1"/>
            <a:t>Sanger</a:t>
          </a:r>
          <a:endParaRPr lang="it-IT" sz="1800" dirty="0"/>
        </a:p>
      </dgm:t>
    </dgm:pt>
    <dgm:pt modelId="{8E429D68-C8F9-4988-A81B-8BB911CF815D}" type="parTrans" cxnId="{63B279D9-E84F-4A44-BC35-4B19F864D77E}">
      <dgm:prSet/>
      <dgm:spPr/>
      <dgm:t>
        <a:bodyPr/>
        <a:lstStyle/>
        <a:p>
          <a:endParaRPr lang="it-IT"/>
        </a:p>
      </dgm:t>
    </dgm:pt>
    <dgm:pt modelId="{33630089-E333-41AB-A382-92F0CA2EFDBF}" type="sibTrans" cxnId="{63B279D9-E84F-4A44-BC35-4B19F864D77E}">
      <dgm:prSet/>
      <dgm:spPr/>
      <dgm:t>
        <a:bodyPr/>
        <a:lstStyle/>
        <a:p>
          <a:endParaRPr lang="it-IT"/>
        </a:p>
      </dgm:t>
    </dgm:pt>
    <dgm:pt modelId="{1F9E1009-3371-4D81-9365-3F1901D9E870}">
      <dgm:prSet phldrT="[Testo]"/>
      <dgm:spPr/>
      <dgm:t>
        <a:bodyPr/>
        <a:lstStyle/>
        <a:p>
          <a:r>
            <a:rPr lang="it-IT" b="1" dirty="0" err="1"/>
            <a:t>Next</a:t>
          </a:r>
          <a:r>
            <a:rPr lang="it-IT" b="1" dirty="0"/>
            <a:t> Generation </a:t>
          </a:r>
          <a:r>
            <a:rPr lang="it-IT" b="1" dirty="0" err="1"/>
            <a:t>Sequencing</a:t>
          </a:r>
          <a:r>
            <a:rPr lang="it-IT" b="1" dirty="0"/>
            <a:t> </a:t>
          </a:r>
          <a:r>
            <a:rPr lang="it-IT" dirty="0"/>
            <a:t>(</a:t>
          </a:r>
          <a:r>
            <a:rPr lang="it-IT" b="1" dirty="0"/>
            <a:t>NGS</a:t>
          </a:r>
          <a:r>
            <a:rPr lang="it-IT" dirty="0"/>
            <a:t>)</a:t>
          </a:r>
        </a:p>
      </dgm:t>
    </dgm:pt>
    <dgm:pt modelId="{6600B02A-025D-4B1C-8572-8BDE19751508}" type="parTrans" cxnId="{F18A57B1-47E8-4CFD-A6D9-73783DFAD9D5}">
      <dgm:prSet/>
      <dgm:spPr/>
      <dgm:t>
        <a:bodyPr/>
        <a:lstStyle/>
        <a:p>
          <a:endParaRPr lang="it-IT"/>
        </a:p>
      </dgm:t>
    </dgm:pt>
    <dgm:pt modelId="{9164C54C-1E68-427B-B286-B37F77490A2A}" type="sibTrans" cxnId="{F18A57B1-47E8-4CFD-A6D9-73783DFAD9D5}">
      <dgm:prSet/>
      <dgm:spPr/>
      <dgm:t>
        <a:bodyPr/>
        <a:lstStyle/>
        <a:p>
          <a:endParaRPr lang="it-IT"/>
        </a:p>
      </dgm:t>
    </dgm:pt>
    <dgm:pt modelId="{1EA5400F-5CF3-4E9E-B2C2-C96D41523F1F}">
      <dgm:prSet phldrT="[Testo]"/>
      <dgm:spPr/>
      <dgm:t>
        <a:bodyPr/>
        <a:lstStyle/>
        <a:p>
          <a:pPr>
            <a:spcAft>
              <a:spcPts val="0"/>
            </a:spcAft>
          </a:pPr>
          <a:r>
            <a:rPr lang="it-IT" dirty="0"/>
            <a:t>Real time single </a:t>
          </a:r>
          <a:r>
            <a:rPr lang="it-IT" dirty="0" err="1"/>
            <a:t>molecule</a:t>
          </a:r>
          <a:r>
            <a:rPr lang="it-IT" dirty="0"/>
            <a:t>,</a:t>
          </a:r>
        </a:p>
        <a:p>
          <a:pPr>
            <a:spcAft>
              <a:spcPts val="0"/>
            </a:spcAft>
          </a:pPr>
          <a:r>
            <a:rPr lang="it-IT" dirty="0" err="1"/>
            <a:t>Nanopore</a:t>
          </a:r>
          <a:r>
            <a:rPr lang="it-IT" dirty="0"/>
            <a:t>, </a:t>
          </a:r>
          <a:r>
            <a:rPr lang="it-IT" dirty="0" err="1"/>
            <a:t>sequencing</a:t>
          </a:r>
          <a:endParaRPr lang="it-IT" dirty="0"/>
        </a:p>
      </dgm:t>
    </dgm:pt>
    <dgm:pt modelId="{E0454F34-CBC5-4935-BD89-582B0682CB6F}" type="parTrans" cxnId="{D5AB94D5-8CC6-47A4-84DD-03F441336AED}">
      <dgm:prSet/>
      <dgm:spPr/>
      <dgm:t>
        <a:bodyPr/>
        <a:lstStyle/>
        <a:p>
          <a:endParaRPr lang="it-IT"/>
        </a:p>
      </dgm:t>
    </dgm:pt>
    <dgm:pt modelId="{E48FA9D4-9A9E-425B-A2E4-8EF495087FA0}" type="sibTrans" cxnId="{D5AB94D5-8CC6-47A4-84DD-03F441336AED}">
      <dgm:prSet/>
      <dgm:spPr/>
      <dgm:t>
        <a:bodyPr/>
        <a:lstStyle/>
        <a:p>
          <a:endParaRPr lang="it-IT"/>
        </a:p>
      </dgm:t>
    </dgm:pt>
    <dgm:pt modelId="{3C3A2E95-965A-400B-9C86-1B69219A01E0}" type="pres">
      <dgm:prSet presAssocID="{CED06354-86AC-499E-B3F4-9F3B061276F1}" presName="theList" presStyleCnt="0">
        <dgm:presLayoutVars>
          <dgm:dir/>
          <dgm:animLvl val="lvl"/>
          <dgm:resizeHandles val="exact"/>
        </dgm:presLayoutVars>
      </dgm:prSet>
      <dgm:spPr/>
    </dgm:pt>
    <dgm:pt modelId="{7EF2042A-3105-4E4C-84DA-8B4678D2B9DE}" type="pres">
      <dgm:prSet presAssocID="{A5001FF1-CA00-43E5-9773-13A65B265BD3}" presName="compNode" presStyleCnt="0"/>
      <dgm:spPr/>
    </dgm:pt>
    <dgm:pt modelId="{8F9D9D3C-052D-4E07-97A4-716DBB8FE756}" type="pres">
      <dgm:prSet presAssocID="{A5001FF1-CA00-43E5-9773-13A65B265BD3}" presName="noGeometry" presStyleCnt="0"/>
      <dgm:spPr/>
    </dgm:pt>
    <dgm:pt modelId="{8300005E-3C6B-4675-B46A-13F4036BCF9E}" type="pres">
      <dgm:prSet presAssocID="{A5001FF1-CA00-43E5-9773-13A65B265BD3}" presName="childTextVisible" presStyleLbl="bgAccFollowNode1" presStyleIdx="0" presStyleCnt="3">
        <dgm:presLayoutVars>
          <dgm:bulletEnabled val="1"/>
        </dgm:presLayoutVars>
      </dgm:prSet>
      <dgm:spPr/>
    </dgm:pt>
    <dgm:pt modelId="{470E9906-8A35-41A6-8BC7-408A6E2FA743}" type="pres">
      <dgm:prSet presAssocID="{A5001FF1-CA00-43E5-9773-13A65B265BD3}" presName="childTextHidden" presStyleLbl="bgAccFollowNode1" presStyleIdx="0" presStyleCnt="3"/>
      <dgm:spPr/>
    </dgm:pt>
    <dgm:pt modelId="{340424D9-06EF-4460-9485-7F9A1C86E5E4}" type="pres">
      <dgm:prSet presAssocID="{A5001FF1-CA00-43E5-9773-13A65B265BD3}" presName="parentText" presStyleLbl="node1" presStyleIdx="0" presStyleCnt="3">
        <dgm:presLayoutVars>
          <dgm:chMax val="1"/>
          <dgm:bulletEnabled val="1"/>
        </dgm:presLayoutVars>
      </dgm:prSet>
      <dgm:spPr/>
    </dgm:pt>
    <dgm:pt modelId="{5C8C0FE9-A380-49E7-94B0-8D2C4BBB804D}" type="pres">
      <dgm:prSet presAssocID="{A5001FF1-CA00-43E5-9773-13A65B265BD3}" presName="aSpace" presStyleCnt="0"/>
      <dgm:spPr/>
    </dgm:pt>
    <dgm:pt modelId="{8043F428-1AAE-4245-80BC-8239ACC21953}" type="pres">
      <dgm:prSet presAssocID="{3810E89D-36B6-4391-9A41-286E67644E92}" presName="compNode" presStyleCnt="0"/>
      <dgm:spPr/>
    </dgm:pt>
    <dgm:pt modelId="{92DFA746-0E8E-4971-A397-58AC8A678F6C}" type="pres">
      <dgm:prSet presAssocID="{3810E89D-36B6-4391-9A41-286E67644E92}" presName="noGeometry" presStyleCnt="0"/>
      <dgm:spPr/>
    </dgm:pt>
    <dgm:pt modelId="{3EA9119B-EFBF-4A44-89D0-A84C9BFAA066}" type="pres">
      <dgm:prSet presAssocID="{3810E89D-36B6-4391-9A41-286E67644E92}" presName="childTextVisible" presStyleLbl="bgAccFollowNode1" presStyleIdx="1" presStyleCnt="3">
        <dgm:presLayoutVars>
          <dgm:bulletEnabled val="1"/>
        </dgm:presLayoutVars>
      </dgm:prSet>
      <dgm:spPr/>
    </dgm:pt>
    <dgm:pt modelId="{330CE5CF-866B-4417-8B1E-62A09F4942B0}" type="pres">
      <dgm:prSet presAssocID="{3810E89D-36B6-4391-9A41-286E67644E92}" presName="childTextHidden" presStyleLbl="bgAccFollowNode1" presStyleIdx="1" presStyleCnt="3"/>
      <dgm:spPr/>
    </dgm:pt>
    <dgm:pt modelId="{C3284166-21C8-4B0F-9BB4-CCC80C860291}" type="pres">
      <dgm:prSet presAssocID="{3810E89D-36B6-4391-9A41-286E67644E92}" presName="parentText" presStyleLbl="node1" presStyleIdx="1" presStyleCnt="3">
        <dgm:presLayoutVars>
          <dgm:chMax val="1"/>
          <dgm:bulletEnabled val="1"/>
        </dgm:presLayoutVars>
      </dgm:prSet>
      <dgm:spPr/>
    </dgm:pt>
    <dgm:pt modelId="{54AB1186-D1A5-45C0-BA74-3A654DB89842}" type="pres">
      <dgm:prSet presAssocID="{3810E89D-36B6-4391-9A41-286E67644E92}" presName="aSpace" presStyleCnt="0"/>
      <dgm:spPr/>
    </dgm:pt>
    <dgm:pt modelId="{CCE82654-7F53-4694-B2C5-AAAE1607F42D}" type="pres">
      <dgm:prSet presAssocID="{34392F78-13BF-41A7-9686-626D3CCDADE4}" presName="compNode" presStyleCnt="0"/>
      <dgm:spPr/>
    </dgm:pt>
    <dgm:pt modelId="{1C55B8FB-5E1C-4329-BA68-DE49A928D68A}" type="pres">
      <dgm:prSet presAssocID="{34392F78-13BF-41A7-9686-626D3CCDADE4}" presName="noGeometry" presStyleCnt="0"/>
      <dgm:spPr/>
    </dgm:pt>
    <dgm:pt modelId="{00E9C03F-3862-4E6D-9C86-B07FF671F06F}" type="pres">
      <dgm:prSet presAssocID="{34392F78-13BF-41A7-9686-626D3CCDADE4}" presName="childTextVisible" presStyleLbl="bgAccFollowNode1" presStyleIdx="2" presStyleCnt="3" custScaleX="123449">
        <dgm:presLayoutVars>
          <dgm:bulletEnabled val="1"/>
        </dgm:presLayoutVars>
      </dgm:prSet>
      <dgm:spPr/>
    </dgm:pt>
    <dgm:pt modelId="{86C26404-1939-4736-B2DA-A687D0E8F933}" type="pres">
      <dgm:prSet presAssocID="{34392F78-13BF-41A7-9686-626D3CCDADE4}" presName="childTextHidden" presStyleLbl="bgAccFollowNode1" presStyleIdx="2" presStyleCnt="3"/>
      <dgm:spPr/>
    </dgm:pt>
    <dgm:pt modelId="{75F3D143-8C35-44CE-8FB9-A035B6E64C91}" type="pres">
      <dgm:prSet presAssocID="{34392F78-13BF-41A7-9686-626D3CCDADE4}" presName="parentText" presStyleLbl="node1" presStyleIdx="2" presStyleCnt="3">
        <dgm:presLayoutVars>
          <dgm:chMax val="1"/>
          <dgm:bulletEnabled val="1"/>
        </dgm:presLayoutVars>
      </dgm:prSet>
      <dgm:spPr/>
    </dgm:pt>
  </dgm:ptLst>
  <dgm:cxnLst>
    <dgm:cxn modelId="{817A6008-3E96-9745-BD33-AB7E72B80FB1}" type="presOf" srcId="{34392F78-13BF-41A7-9686-626D3CCDADE4}" destId="{75F3D143-8C35-44CE-8FB9-A035B6E64C91}" srcOrd="0" destOrd="0" presId="urn:microsoft.com/office/officeart/2005/8/layout/hProcess6"/>
    <dgm:cxn modelId="{68DB3015-A1BE-F04C-88D7-F0D24CFCDEDC}" type="presOf" srcId="{1F9E1009-3371-4D81-9365-3F1901D9E870}" destId="{330CE5CF-866B-4417-8B1E-62A09F4942B0}" srcOrd="1" destOrd="0" presId="urn:microsoft.com/office/officeart/2005/8/layout/hProcess6"/>
    <dgm:cxn modelId="{21776D1B-BD74-FE47-BFBE-56BF91C1E04B}" type="presOf" srcId="{243DFAB1-6084-4247-908D-E6FE0CACD85C}" destId="{8300005E-3C6B-4675-B46A-13F4036BCF9E}" srcOrd="0" destOrd="0" presId="urn:microsoft.com/office/officeart/2005/8/layout/hProcess6"/>
    <dgm:cxn modelId="{C2203F34-D605-3444-9DDE-9B44A3A4F934}" type="presOf" srcId="{1EA5400F-5CF3-4E9E-B2C2-C96D41523F1F}" destId="{00E9C03F-3862-4E6D-9C86-B07FF671F06F}" srcOrd="0" destOrd="0" presId="urn:microsoft.com/office/officeart/2005/8/layout/hProcess6"/>
    <dgm:cxn modelId="{62F79C46-3BDD-5B45-AB7C-D1810BC8EB0E}" type="presOf" srcId="{A5001FF1-CA00-43E5-9773-13A65B265BD3}" destId="{340424D9-06EF-4460-9485-7F9A1C86E5E4}" srcOrd="0" destOrd="0" presId="urn:microsoft.com/office/officeart/2005/8/layout/hProcess6"/>
    <dgm:cxn modelId="{8C2F3B47-7AF1-4D99-B5FA-42228A151DDA}" srcId="{CED06354-86AC-499E-B3F4-9F3B061276F1}" destId="{3810E89D-36B6-4391-9A41-286E67644E92}" srcOrd="1" destOrd="0" parTransId="{1FC45481-C526-44E6-ABDE-391359D58196}" sibTransId="{A0AA94B3-96FF-44C2-B15D-77BEA0352FE5}"/>
    <dgm:cxn modelId="{5251E558-6636-46BB-8A99-D4143B6B691F}" srcId="{CED06354-86AC-499E-B3F4-9F3B061276F1}" destId="{34392F78-13BF-41A7-9686-626D3CCDADE4}" srcOrd="2" destOrd="0" parTransId="{694600E3-6991-444D-B3DE-33A252D53FBD}" sibTransId="{523CA9EB-B6CB-4BBC-A05A-CDF4081EC110}"/>
    <dgm:cxn modelId="{08FD7C68-A2BF-9140-87C1-F235B8A79870}" type="presOf" srcId="{243DFAB1-6084-4247-908D-E6FE0CACD85C}" destId="{470E9906-8A35-41A6-8BC7-408A6E2FA743}" srcOrd="1" destOrd="0" presId="urn:microsoft.com/office/officeart/2005/8/layout/hProcess6"/>
    <dgm:cxn modelId="{344B1B76-59AE-704F-A7B8-0BC503F65B49}" type="presOf" srcId="{1EA5400F-5CF3-4E9E-B2C2-C96D41523F1F}" destId="{86C26404-1939-4736-B2DA-A687D0E8F933}" srcOrd="1" destOrd="0" presId="urn:microsoft.com/office/officeart/2005/8/layout/hProcess6"/>
    <dgm:cxn modelId="{97CAC4B0-2E3C-5746-98D8-88DE7EABDB1B}" type="presOf" srcId="{CED06354-86AC-499E-B3F4-9F3B061276F1}" destId="{3C3A2E95-965A-400B-9C86-1B69219A01E0}" srcOrd="0" destOrd="0" presId="urn:microsoft.com/office/officeart/2005/8/layout/hProcess6"/>
    <dgm:cxn modelId="{F18A57B1-47E8-4CFD-A6D9-73783DFAD9D5}" srcId="{3810E89D-36B6-4391-9A41-286E67644E92}" destId="{1F9E1009-3371-4D81-9365-3F1901D9E870}" srcOrd="0" destOrd="0" parTransId="{6600B02A-025D-4B1C-8572-8BDE19751508}" sibTransId="{9164C54C-1E68-427B-B286-B37F77490A2A}"/>
    <dgm:cxn modelId="{0CD6B3BA-2739-A442-B9EF-793E56DD74D4}" type="presOf" srcId="{1F9E1009-3371-4D81-9365-3F1901D9E870}" destId="{3EA9119B-EFBF-4A44-89D0-A84C9BFAA066}" srcOrd="0" destOrd="0" presId="urn:microsoft.com/office/officeart/2005/8/layout/hProcess6"/>
    <dgm:cxn modelId="{351289C4-04E1-4542-87CB-7FD157AD62A3}" srcId="{CED06354-86AC-499E-B3F4-9F3B061276F1}" destId="{A5001FF1-CA00-43E5-9773-13A65B265BD3}" srcOrd="0" destOrd="0" parTransId="{6BB6B81A-DBA8-455A-9FAA-178520E52AD5}" sibTransId="{3968C1B6-8AB6-4467-8D38-0F80E6911AB6}"/>
    <dgm:cxn modelId="{D5AB94D5-8CC6-47A4-84DD-03F441336AED}" srcId="{34392F78-13BF-41A7-9686-626D3CCDADE4}" destId="{1EA5400F-5CF3-4E9E-B2C2-C96D41523F1F}" srcOrd="0" destOrd="0" parTransId="{E0454F34-CBC5-4935-BD89-582B0682CB6F}" sibTransId="{E48FA9D4-9A9E-425B-A2E4-8EF495087FA0}"/>
    <dgm:cxn modelId="{63B279D9-E84F-4A44-BC35-4B19F864D77E}" srcId="{A5001FF1-CA00-43E5-9773-13A65B265BD3}" destId="{243DFAB1-6084-4247-908D-E6FE0CACD85C}" srcOrd="0" destOrd="0" parTransId="{8E429D68-C8F9-4988-A81B-8BB911CF815D}" sibTransId="{33630089-E333-41AB-A382-92F0CA2EFDBF}"/>
    <dgm:cxn modelId="{4862AAFF-4717-D64B-BCF8-461B0DD18A53}" type="presOf" srcId="{3810E89D-36B6-4391-9A41-286E67644E92}" destId="{C3284166-21C8-4B0F-9BB4-CCC80C860291}" srcOrd="0" destOrd="0" presId="urn:microsoft.com/office/officeart/2005/8/layout/hProcess6"/>
    <dgm:cxn modelId="{7B96A1A2-1608-3E40-8B4F-5152306EF281}" type="presParOf" srcId="{3C3A2E95-965A-400B-9C86-1B69219A01E0}" destId="{7EF2042A-3105-4E4C-84DA-8B4678D2B9DE}" srcOrd="0" destOrd="0" presId="urn:microsoft.com/office/officeart/2005/8/layout/hProcess6"/>
    <dgm:cxn modelId="{6EAE0F9B-014F-E44B-802D-E54ADF4CCF83}" type="presParOf" srcId="{7EF2042A-3105-4E4C-84DA-8B4678D2B9DE}" destId="{8F9D9D3C-052D-4E07-97A4-716DBB8FE756}" srcOrd="0" destOrd="0" presId="urn:microsoft.com/office/officeart/2005/8/layout/hProcess6"/>
    <dgm:cxn modelId="{DF68415B-F7EB-1B44-B45F-066EC9C5FBDC}" type="presParOf" srcId="{7EF2042A-3105-4E4C-84DA-8B4678D2B9DE}" destId="{8300005E-3C6B-4675-B46A-13F4036BCF9E}" srcOrd="1" destOrd="0" presId="urn:microsoft.com/office/officeart/2005/8/layout/hProcess6"/>
    <dgm:cxn modelId="{63E0197D-852D-884F-8FEF-10E9870CD3F0}" type="presParOf" srcId="{7EF2042A-3105-4E4C-84DA-8B4678D2B9DE}" destId="{470E9906-8A35-41A6-8BC7-408A6E2FA743}" srcOrd="2" destOrd="0" presId="urn:microsoft.com/office/officeart/2005/8/layout/hProcess6"/>
    <dgm:cxn modelId="{9AA51CBC-F9FF-1B43-8CD2-4E36CE92072E}" type="presParOf" srcId="{7EF2042A-3105-4E4C-84DA-8B4678D2B9DE}" destId="{340424D9-06EF-4460-9485-7F9A1C86E5E4}" srcOrd="3" destOrd="0" presId="urn:microsoft.com/office/officeart/2005/8/layout/hProcess6"/>
    <dgm:cxn modelId="{D966BBFF-068E-354C-9E71-826357B6E384}" type="presParOf" srcId="{3C3A2E95-965A-400B-9C86-1B69219A01E0}" destId="{5C8C0FE9-A380-49E7-94B0-8D2C4BBB804D}" srcOrd="1" destOrd="0" presId="urn:microsoft.com/office/officeart/2005/8/layout/hProcess6"/>
    <dgm:cxn modelId="{DA06ED9F-6C6E-8347-ABB2-3A95E287EFF7}" type="presParOf" srcId="{3C3A2E95-965A-400B-9C86-1B69219A01E0}" destId="{8043F428-1AAE-4245-80BC-8239ACC21953}" srcOrd="2" destOrd="0" presId="urn:microsoft.com/office/officeart/2005/8/layout/hProcess6"/>
    <dgm:cxn modelId="{BD220C85-6E5A-4041-BAE0-2AA44B19C694}" type="presParOf" srcId="{8043F428-1AAE-4245-80BC-8239ACC21953}" destId="{92DFA746-0E8E-4971-A397-58AC8A678F6C}" srcOrd="0" destOrd="0" presId="urn:microsoft.com/office/officeart/2005/8/layout/hProcess6"/>
    <dgm:cxn modelId="{1F48D419-55E5-FF41-A24B-E0B2927FA9B9}" type="presParOf" srcId="{8043F428-1AAE-4245-80BC-8239ACC21953}" destId="{3EA9119B-EFBF-4A44-89D0-A84C9BFAA066}" srcOrd="1" destOrd="0" presId="urn:microsoft.com/office/officeart/2005/8/layout/hProcess6"/>
    <dgm:cxn modelId="{B0A8517F-43C0-0843-9D10-FB1F1F2D91CC}" type="presParOf" srcId="{8043F428-1AAE-4245-80BC-8239ACC21953}" destId="{330CE5CF-866B-4417-8B1E-62A09F4942B0}" srcOrd="2" destOrd="0" presId="urn:microsoft.com/office/officeart/2005/8/layout/hProcess6"/>
    <dgm:cxn modelId="{2977EB4C-E645-C74C-88E7-C58C254D5DFE}" type="presParOf" srcId="{8043F428-1AAE-4245-80BC-8239ACC21953}" destId="{C3284166-21C8-4B0F-9BB4-CCC80C860291}" srcOrd="3" destOrd="0" presId="urn:microsoft.com/office/officeart/2005/8/layout/hProcess6"/>
    <dgm:cxn modelId="{B27615BC-B4CC-1044-9432-C295F87EA252}" type="presParOf" srcId="{3C3A2E95-965A-400B-9C86-1B69219A01E0}" destId="{54AB1186-D1A5-45C0-BA74-3A654DB89842}" srcOrd="3" destOrd="0" presId="urn:microsoft.com/office/officeart/2005/8/layout/hProcess6"/>
    <dgm:cxn modelId="{CD49C125-684F-EC4E-BBA0-AE97DAAC6B5D}" type="presParOf" srcId="{3C3A2E95-965A-400B-9C86-1B69219A01E0}" destId="{CCE82654-7F53-4694-B2C5-AAAE1607F42D}" srcOrd="4" destOrd="0" presId="urn:microsoft.com/office/officeart/2005/8/layout/hProcess6"/>
    <dgm:cxn modelId="{2EAB0BC4-ADBF-164B-BBF5-E16AEE9E786A}" type="presParOf" srcId="{CCE82654-7F53-4694-B2C5-AAAE1607F42D}" destId="{1C55B8FB-5E1C-4329-BA68-DE49A928D68A}" srcOrd="0" destOrd="0" presId="urn:microsoft.com/office/officeart/2005/8/layout/hProcess6"/>
    <dgm:cxn modelId="{78B6D6D5-6E4F-FB4C-8700-79BC6B603751}" type="presParOf" srcId="{CCE82654-7F53-4694-B2C5-AAAE1607F42D}" destId="{00E9C03F-3862-4E6D-9C86-B07FF671F06F}" srcOrd="1" destOrd="0" presId="urn:microsoft.com/office/officeart/2005/8/layout/hProcess6"/>
    <dgm:cxn modelId="{CA5B4A41-9F3D-1543-9694-D4BDD2E73C14}" type="presParOf" srcId="{CCE82654-7F53-4694-B2C5-AAAE1607F42D}" destId="{86C26404-1939-4736-B2DA-A687D0E8F933}" srcOrd="2" destOrd="0" presId="urn:microsoft.com/office/officeart/2005/8/layout/hProcess6"/>
    <dgm:cxn modelId="{E5679323-D4FF-D244-8375-1352F5C49ACF}" type="presParOf" srcId="{CCE82654-7F53-4694-B2C5-AAAE1607F42D}" destId="{75F3D143-8C35-44CE-8FB9-A035B6E64C91}"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102A-FDE5-B84B-A828-EDFD2C1BEE95}">
      <dsp:nvSpPr>
        <dsp:cNvPr id="0" name=""/>
        <dsp:cNvSpPr/>
      </dsp:nvSpPr>
      <dsp:spPr>
        <a:xfrm>
          <a:off x="3011710" y="2095175"/>
          <a:ext cx="2358587" cy="159721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bg1"/>
              </a:solidFill>
            </a:rPr>
            <a:t>Bioinformatics</a:t>
          </a:r>
          <a:endParaRPr lang="it-IT" sz="2000" b="1" kern="1200" dirty="0">
            <a:solidFill>
              <a:schemeClr val="bg1"/>
            </a:solidFill>
          </a:endParaRPr>
        </a:p>
      </dsp:txBody>
      <dsp:txXfrm>
        <a:off x="3357117" y="2329082"/>
        <a:ext cx="1667773" cy="1129405"/>
      </dsp:txXfrm>
    </dsp:sp>
    <dsp:sp modelId="{31852F63-56DE-F54D-A0AC-D4D2F6926F94}">
      <dsp:nvSpPr>
        <dsp:cNvPr id="0" name=""/>
        <dsp:cNvSpPr/>
      </dsp:nvSpPr>
      <dsp:spPr>
        <a:xfrm rot="16200000">
          <a:off x="4049609" y="1577916"/>
          <a:ext cx="282790" cy="5169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1723727"/>
        <a:ext cx="197953" cy="310174"/>
      </dsp:txXfrm>
    </dsp:sp>
    <dsp:sp modelId="{12A1D72B-5F2B-9E4A-B69A-2922BE22C4ED}">
      <dsp:nvSpPr>
        <dsp:cNvPr id="0" name=""/>
        <dsp:cNvSpPr/>
      </dsp:nvSpPr>
      <dsp:spPr>
        <a:xfrm>
          <a:off x="2786762" y="41142"/>
          <a:ext cx="2808484" cy="15204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Medical</a:t>
          </a:r>
          <a:r>
            <a:rPr lang="it-IT" sz="1800" b="1" kern="1200" dirty="0">
              <a:solidFill>
                <a:schemeClr val="tx1"/>
              </a:solidFill>
            </a:rPr>
            <a:t> </a:t>
          </a:r>
          <a:r>
            <a:rPr lang="it-IT" sz="1800" b="1" kern="1200" dirty="0" err="1">
              <a:solidFill>
                <a:schemeClr val="tx1"/>
              </a:solidFill>
            </a:rPr>
            <a:t>Informatics</a:t>
          </a:r>
          <a:endParaRPr lang="it-IT" sz="1800" b="1" kern="1200" dirty="0">
            <a:solidFill>
              <a:schemeClr val="tx1"/>
            </a:solidFill>
          </a:endParaRPr>
        </a:p>
      </dsp:txBody>
      <dsp:txXfrm>
        <a:off x="3198055" y="263809"/>
        <a:ext cx="1985898" cy="1075132"/>
      </dsp:txXfrm>
    </dsp:sp>
    <dsp:sp modelId="{F6254196-3855-424A-A7C1-29364611EF71}">
      <dsp:nvSpPr>
        <dsp:cNvPr id="0" name=""/>
        <dsp:cNvSpPr/>
      </dsp:nvSpPr>
      <dsp:spPr>
        <a:xfrm rot="20291436">
          <a:off x="5291011" y="2146636"/>
          <a:ext cx="242344" cy="516958"/>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2263533"/>
        <a:ext cx="169641" cy="310174"/>
      </dsp:txXfrm>
    </dsp:sp>
    <dsp:sp modelId="{AD13FE5C-130E-904F-BEC3-66973F1EE2DC}">
      <dsp:nvSpPr>
        <dsp:cNvPr id="0" name=""/>
        <dsp:cNvSpPr/>
      </dsp:nvSpPr>
      <dsp:spPr>
        <a:xfrm>
          <a:off x="5355821" y="1105512"/>
          <a:ext cx="2808484" cy="1520466"/>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Computational</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5767114" y="1328179"/>
        <a:ext cx="1985898" cy="1075132"/>
      </dsp:txXfrm>
    </dsp:sp>
    <dsp:sp modelId="{8D297D70-0884-5240-B00B-60E6CB04B378}">
      <dsp:nvSpPr>
        <dsp:cNvPr id="0" name=""/>
        <dsp:cNvSpPr/>
      </dsp:nvSpPr>
      <dsp:spPr>
        <a:xfrm rot="1308564">
          <a:off x="5291011" y="3123975"/>
          <a:ext cx="242344" cy="516958"/>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3213862"/>
        <a:ext cx="169641" cy="310174"/>
      </dsp:txXfrm>
    </dsp:sp>
    <dsp:sp modelId="{B45F9DAC-87A6-AA49-802B-B691E99F903E}">
      <dsp:nvSpPr>
        <dsp:cNvPr id="0" name=""/>
        <dsp:cNvSpPr/>
      </dsp:nvSpPr>
      <dsp:spPr>
        <a:xfrm>
          <a:off x="5355821" y="3161591"/>
          <a:ext cx="2808484" cy="1520466"/>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Genomics</a:t>
          </a:r>
          <a:endParaRPr lang="it-IT" sz="1800" b="1" kern="1200" dirty="0">
            <a:solidFill>
              <a:schemeClr val="tx1"/>
            </a:solidFill>
          </a:endParaRPr>
        </a:p>
      </dsp:txBody>
      <dsp:txXfrm>
        <a:off x="5767114" y="3384258"/>
        <a:ext cx="1985898" cy="1075132"/>
      </dsp:txXfrm>
    </dsp:sp>
    <dsp:sp modelId="{B602CD86-D96D-E14F-B8CC-7B323CFB263D}">
      <dsp:nvSpPr>
        <dsp:cNvPr id="0" name=""/>
        <dsp:cNvSpPr/>
      </dsp:nvSpPr>
      <dsp:spPr>
        <a:xfrm rot="5400000">
          <a:off x="4049609" y="3692695"/>
          <a:ext cx="282790" cy="516958"/>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3753669"/>
        <a:ext cx="197953" cy="310174"/>
      </dsp:txXfrm>
    </dsp:sp>
    <dsp:sp modelId="{91126E6F-AB7A-0245-887F-DF5F53D9D2E0}">
      <dsp:nvSpPr>
        <dsp:cNvPr id="0" name=""/>
        <dsp:cNvSpPr/>
      </dsp:nvSpPr>
      <dsp:spPr>
        <a:xfrm>
          <a:off x="2786762" y="4225961"/>
          <a:ext cx="2808484" cy="1520466"/>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Proteomics</a:t>
          </a:r>
          <a:endParaRPr lang="it-IT" sz="1800" b="1" kern="1200" dirty="0">
            <a:solidFill>
              <a:schemeClr val="tx1"/>
            </a:solidFill>
          </a:endParaRPr>
        </a:p>
      </dsp:txBody>
      <dsp:txXfrm>
        <a:off x="3198055" y="4448628"/>
        <a:ext cx="1985898" cy="1075132"/>
      </dsp:txXfrm>
    </dsp:sp>
    <dsp:sp modelId="{5A1FE189-2A26-7345-A02D-A0607C8FCC1F}">
      <dsp:nvSpPr>
        <dsp:cNvPr id="0" name=""/>
        <dsp:cNvSpPr/>
      </dsp:nvSpPr>
      <dsp:spPr>
        <a:xfrm rot="9465840">
          <a:off x="2884910" y="3124275"/>
          <a:ext cx="220121" cy="516958"/>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3215172"/>
        <a:ext cx="154085" cy="310174"/>
      </dsp:txXfrm>
    </dsp:sp>
    <dsp:sp modelId="{8A1B2653-99CC-BB48-ADFB-10CC39F42F66}">
      <dsp:nvSpPr>
        <dsp:cNvPr id="0" name=""/>
        <dsp:cNvSpPr/>
      </dsp:nvSpPr>
      <dsp:spPr>
        <a:xfrm>
          <a:off x="272125" y="3161599"/>
          <a:ext cx="2808484" cy="1520466"/>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cs typeface="+mj-cs"/>
            </a:rPr>
            <a:t>Pharmacogenomics</a:t>
          </a:r>
          <a:endParaRPr lang="it-IT" sz="1800" b="1" kern="1200" dirty="0">
            <a:solidFill>
              <a:schemeClr val="tx1"/>
            </a:solidFill>
          </a:endParaRPr>
        </a:p>
      </dsp:txBody>
      <dsp:txXfrm>
        <a:off x="683418" y="3384266"/>
        <a:ext cx="1985898" cy="1075132"/>
      </dsp:txXfrm>
    </dsp:sp>
    <dsp:sp modelId="{FBBB38E9-C7A8-094F-92AE-3FB3BA93F876}">
      <dsp:nvSpPr>
        <dsp:cNvPr id="0" name=""/>
        <dsp:cNvSpPr/>
      </dsp:nvSpPr>
      <dsp:spPr>
        <a:xfrm rot="12134160">
          <a:off x="2884910" y="2146337"/>
          <a:ext cx="220121" cy="51695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2262224"/>
        <a:ext cx="154085" cy="310174"/>
      </dsp:txXfrm>
    </dsp:sp>
    <dsp:sp modelId="{F0B5DC23-6787-8241-8430-24A2F895CAA5}">
      <dsp:nvSpPr>
        <dsp:cNvPr id="0" name=""/>
        <dsp:cNvSpPr/>
      </dsp:nvSpPr>
      <dsp:spPr>
        <a:xfrm>
          <a:off x="272125" y="1105504"/>
          <a:ext cx="2808484" cy="15204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Evolutionary</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683418" y="1328171"/>
        <a:ext cx="1985898" cy="107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129-9E0C-1143-809B-C74319D8697A}">
      <dsp:nvSpPr>
        <dsp:cNvPr id="0" name=""/>
        <dsp:cNvSpPr/>
      </dsp:nvSpPr>
      <dsp:spPr>
        <a:xfrm>
          <a:off x="2337130" y="374226"/>
          <a:ext cx="4836160" cy="483616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CELLULA</a:t>
          </a:r>
          <a:endParaRPr lang="en-US" sz="3600" kern="1200" dirty="0"/>
        </a:p>
      </dsp:txBody>
      <dsp:txXfrm>
        <a:off x="4885901" y="1399032"/>
        <a:ext cx="1727200" cy="1439333"/>
      </dsp:txXfrm>
    </dsp:sp>
    <dsp:sp modelId="{50883B25-6D02-2841-98EE-1E1DD8016969}">
      <dsp:nvSpPr>
        <dsp:cNvPr id="0" name=""/>
        <dsp:cNvSpPr/>
      </dsp:nvSpPr>
      <dsp:spPr>
        <a:xfrm>
          <a:off x="2237528" y="546946"/>
          <a:ext cx="4836160" cy="4836160"/>
        </a:xfrm>
        <a:prstGeom prst="pie">
          <a:avLst>
            <a:gd name="adj1" fmla="val 1800000"/>
            <a:gd name="adj2" fmla="val 90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ORGANISMO</a:t>
          </a:r>
          <a:endParaRPr lang="en-US" sz="3600" kern="1200" dirty="0"/>
        </a:p>
      </dsp:txBody>
      <dsp:txXfrm>
        <a:off x="3388995" y="3684693"/>
        <a:ext cx="2590800" cy="1266613"/>
      </dsp:txXfrm>
    </dsp:sp>
    <dsp:sp modelId="{B60C405A-253D-A64B-8952-32145DFCFA18}">
      <dsp:nvSpPr>
        <dsp:cNvPr id="0" name=""/>
        <dsp:cNvSpPr/>
      </dsp:nvSpPr>
      <dsp:spPr>
        <a:xfrm>
          <a:off x="2137926" y="374226"/>
          <a:ext cx="4836160" cy="4836160"/>
        </a:xfrm>
        <a:prstGeom prst="pie">
          <a:avLst>
            <a:gd name="adj1" fmla="val 90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ALBERO DELLA VITA</a:t>
          </a:r>
          <a:endParaRPr lang="en-US" sz="3600" kern="1200" dirty="0"/>
        </a:p>
      </dsp:txBody>
      <dsp:txXfrm>
        <a:off x="2698114" y="1399032"/>
        <a:ext cx="1727200" cy="1439333"/>
      </dsp:txXfrm>
    </dsp:sp>
    <dsp:sp modelId="{FA635FCF-F8E3-7842-AA90-E4DF7DF30421}">
      <dsp:nvSpPr>
        <dsp:cNvPr id="0" name=""/>
        <dsp:cNvSpPr/>
      </dsp:nvSpPr>
      <dsp:spPr>
        <a:xfrm>
          <a:off x="2038147" y="74845"/>
          <a:ext cx="5434923" cy="543492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974C1C-5FA9-FE42-8F8A-487EA4D6B39E}">
      <dsp:nvSpPr>
        <dsp:cNvPr id="0" name=""/>
        <dsp:cNvSpPr/>
      </dsp:nvSpPr>
      <dsp:spPr>
        <a:xfrm>
          <a:off x="1938146" y="247259"/>
          <a:ext cx="5434923" cy="543492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627B18-6D3F-164C-BA68-91F194FA3B59}">
      <dsp:nvSpPr>
        <dsp:cNvPr id="0" name=""/>
        <dsp:cNvSpPr/>
      </dsp:nvSpPr>
      <dsp:spPr>
        <a:xfrm>
          <a:off x="1838145" y="74845"/>
          <a:ext cx="5434923" cy="54349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C581-D8FB-3141-B530-19BC18681EAA}">
      <dsp:nvSpPr>
        <dsp:cNvPr id="0" name=""/>
        <dsp:cNvSpPr/>
      </dsp:nvSpPr>
      <dsp:spPr>
        <a:xfrm>
          <a:off x="-5941508" y="-909799"/>
          <a:ext cx="7077734" cy="7077734"/>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C339-32D4-A946-84F9-15CEC1DAF02B}">
      <dsp:nvSpPr>
        <dsp:cNvPr id="0" name=""/>
        <dsp:cNvSpPr/>
      </dsp:nvSpPr>
      <dsp:spPr>
        <a:xfrm>
          <a:off x="368858" y="239034"/>
          <a:ext cx="5703371" cy="4778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err="1">
              <a:solidFill>
                <a:schemeClr val="tx1"/>
              </a:solidFill>
              <a:latin typeface="Arial" charset="0"/>
            </a:rPr>
            <a:t>Sequence</a:t>
          </a:r>
          <a:endParaRPr lang="en-US" sz="3600" kern="1200" dirty="0">
            <a:solidFill>
              <a:schemeClr val="tx1"/>
            </a:solidFill>
          </a:endParaRPr>
        </a:p>
      </dsp:txBody>
      <dsp:txXfrm>
        <a:off x="368858" y="239034"/>
        <a:ext cx="5703371" cy="477859"/>
      </dsp:txXfrm>
    </dsp:sp>
    <dsp:sp modelId="{3519F261-832C-CF4F-B092-140CB714CD7F}">
      <dsp:nvSpPr>
        <dsp:cNvPr id="0" name=""/>
        <dsp:cNvSpPr/>
      </dsp:nvSpPr>
      <dsp:spPr>
        <a:xfrm>
          <a:off x="70196" y="179302"/>
          <a:ext cx="597324" cy="59732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7D3E9-4BBA-B242-B2C4-F92EE44EC71F}">
      <dsp:nvSpPr>
        <dsp:cNvPr id="0" name=""/>
        <dsp:cNvSpPr/>
      </dsp:nvSpPr>
      <dsp:spPr>
        <a:xfrm>
          <a:off x="801602" y="956244"/>
          <a:ext cx="5270627" cy="47785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Structural information</a:t>
          </a:r>
          <a:endParaRPr lang="en-US" sz="3600" kern="1200" dirty="0">
            <a:solidFill>
              <a:schemeClr val="tx1"/>
            </a:solidFill>
            <a:latin typeface="Arial" charset="0"/>
          </a:endParaRPr>
        </a:p>
      </dsp:txBody>
      <dsp:txXfrm>
        <a:off x="801602" y="956244"/>
        <a:ext cx="5270627" cy="477859"/>
      </dsp:txXfrm>
    </dsp:sp>
    <dsp:sp modelId="{87FAACFA-B5DD-A94E-AA26-C22EB1281022}">
      <dsp:nvSpPr>
        <dsp:cNvPr id="0" name=""/>
        <dsp:cNvSpPr/>
      </dsp:nvSpPr>
      <dsp:spPr>
        <a:xfrm>
          <a:off x="502940" y="896512"/>
          <a:ext cx="597324" cy="597324"/>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5C9AE38-E4F2-5240-8162-C8C586177AFA}">
      <dsp:nvSpPr>
        <dsp:cNvPr id="0" name=""/>
        <dsp:cNvSpPr/>
      </dsp:nvSpPr>
      <dsp:spPr>
        <a:xfrm>
          <a:off x="1038744" y="1672928"/>
          <a:ext cx="5033485" cy="47785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Expression</a:t>
          </a:r>
          <a:endParaRPr lang="fr-FR" sz="3600" kern="1200" dirty="0">
            <a:solidFill>
              <a:schemeClr val="tx1"/>
            </a:solidFill>
            <a:latin typeface="Arial" charset="0"/>
          </a:endParaRPr>
        </a:p>
      </dsp:txBody>
      <dsp:txXfrm>
        <a:off x="1038744" y="1672928"/>
        <a:ext cx="5033485" cy="477859"/>
      </dsp:txXfrm>
    </dsp:sp>
    <dsp:sp modelId="{39BF5248-5BC8-694D-889E-A065449DCF78}">
      <dsp:nvSpPr>
        <dsp:cNvPr id="0" name=""/>
        <dsp:cNvSpPr/>
      </dsp:nvSpPr>
      <dsp:spPr>
        <a:xfrm>
          <a:off x="740082" y="1613196"/>
          <a:ext cx="597324" cy="59732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3E308F2-0EEB-DD48-B542-047B9344FB30}">
      <dsp:nvSpPr>
        <dsp:cNvPr id="0" name=""/>
        <dsp:cNvSpPr/>
      </dsp:nvSpPr>
      <dsp:spPr>
        <a:xfrm>
          <a:off x="1114461" y="2390138"/>
          <a:ext cx="4957767" cy="47785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Molecular interaction</a:t>
          </a:r>
          <a:endParaRPr lang="fr-FR" sz="3600" kern="1200" dirty="0">
            <a:solidFill>
              <a:schemeClr val="tx1"/>
            </a:solidFill>
            <a:latin typeface="Arial" charset="0"/>
          </a:endParaRPr>
        </a:p>
      </dsp:txBody>
      <dsp:txXfrm>
        <a:off x="1114461" y="2390138"/>
        <a:ext cx="4957767" cy="477859"/>
      </dsp:txXfrm>
    </dsp:sp>
    <dsp:sp modelId="{95630B53-52C8-9D47-A02D-8F69BDA64D4D}">
      <dsp:nvSpPr>
        <dsp:cNvPr id="0" name=""/>
        <dsp:cNvSpPr/>
      </dsp:nvSpPr>
      <dsp:spPr>
        <a:xfrm>
          <a:off x="815799" y="2330405"/>
          <a:ext cx="597324" cy="59732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FCFF7E2-E467-444A-9216-F2D3F76B3C5F}">
      <dsp:nvSpPr>
        <dsp:cNvPr id="0" name=""/>
        <dsp:cNvSpPr/>
      </dsp:nvSpPr>
      <dsp:spPr>
        <a:xfrm>
          <a:off x="1038744" y="3107348"/>
          <a:ext cx="5033485" cy="47785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Mutation</a:t>
          </a:r>
          <a:endParaRPr lang="fr-FR" sz="3600" kern="1200" dirty="0">
            <a:solidFill>
              <a:schemeClr val="tx1"/>
            </a:solidFill>
            <a:latin typeface="Arial" charset="0"/>
          </a:endParaRPr>
        </a:p>
      </dsp:txBody>
      <dsp:txXfrm>
        <a:off x="1038744" y="3107348"/>
        <a:ext cx="5033485" cy="477859"/>
      </dsp:txXfrm>
    </dsp:sp>
    <dsp:sp modelId="{503625B6-AAD1-AB4A-BE16-75FCE92DB72D}">
      <dsp:nvSpPr>
        <dsp:cNvPr id="0" name=""/>
        <dsp:cNvSpPr/>
      </dsp:nvSpPr>
      <dsp:spPr>
        <a:xfrm>
          <a:off x="740082" y="3047615"/>
          <a:ext cx="597324" cy="59732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5C26295-E4CF-4343-B57C-0DB0A2AC386E}">
      <dsp:nvSpPr>
        <dsp:cNvPr id="0" name=""/>
        <dsp:cNvSpPr/>
      </dsp:nvSpPr>
      <dsp:spPr>
        <a:xfrm>
          <a:off x="801602" y="3824031"/>
          <a:ext cx="5270627" cy="47785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Phenotypic</a:t>
          </a:r>
          <a:endParaRPr lang="en-US" sz="3600" kern="1200" dirty="0">
            <a:solidFill>
              <a:schemeClr val="tx1"/>
            </a:solidFill>
            <a:latin typeface="Arial" charset="0"/>
          </a:endParaRPr>
        </a:p>
      </dsp:txBody>
      <dsp:txXfrm>
        <a:off x="801602" y="3824031"/>
        <a:ext cx="5270627" cy="477859"/>
      </dsp:txXfrm>
    </dsp:sp>
    <dsp:sp modelId="{141F1E89-6677-744E-8275-2E2BB99B6992}">
      <dsp:nvSpPr>
        <dsp:cNvPr id="0" name=""/>
        <dsp:cNvSpPr/>
      </dsp:nvSpPr>
      <dsp:spPr>
        <a:xfrm>
          <a:off x="502940" y="3764299"/>
          <a:ext cx="597324" cy="597324"/>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F52A89B5-9D8D-784C-93B9-C91E8FF79EDD}">
      <dsp:nvSpPr>
        <dsp:cNvPr id="0" name=""/>
        <dsp:cNvSpPr/>
      </dsp:nvSpPr>
      <dsp:spPr>
        <a:xfrm>
          <a:off x="368858" y="4541241"/>
          <a:ext cx="5703371" cy="4778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Arial" charset="0"/>
            </a:rPr>
            <a:t>Imaging</a:t>
          </a:r>
        </a:p>
      </dsp:txBody>
      <dsp:txXfrm>
        <a:off x="368858" y="4541241"/>
        <a:ext cx="5703371" cy="477859"/>
      </dsp:txXfrm>
    </dsp:sp>
    <dsp:sp modelId="{4895EE7E-291D-3343-8D2A-046E1367B737}">
      <dsp:nvSpPr>
        <dsp:cNvPr id="0" name=""/>
        <dsp:cNvSpPr/>
      </dsp:nvSpPr>
      <dsp:spPr>
        <a:xfrm>
          <a:off x="70196" y="4481509"/>
          <a:ext cx="597324" cy="59732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005E-3C6B-4675-B46A-13F4036BCF9E}">
      <dsp:nvSpPr>
        <dsp:cNvPr id="0" name=""/>
        <dsp:cNvSpPr/>
      </dsp:nvSpPr>
      <dsp:spPr>
        <a:xfrm>
          <a:off x="529275"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Standard </a:t>
          </a:r>
          <a:r>
            <a:rPr lang="it-IT" sz="1800" kern="1200" dirty="0" err="1"/>
            <a:t>Sanger</a:t>
          </a:r>
          <a:endParaRPr lang="it-IT" sz="1800" kern="1200" dirty="0"/>
        </a:p>
      </dsp:txBody>
      <dsp:txXfrm>
        <a:off x="1056951" y="783001"/>
        <a:ext cx="1028969" cy="1291517"/>
      </dsp:txXfrm>
    </dsp:sp>
    <dsp:sp modelId="{340424D9-06EF-4460-9485-7F9A1C86E5E4}">
      <dsp:nvSpPr>
        <dsp:cNvPr id="0" name=""/>
        <dsp:cNvSpPr/>
      </dsp:nvSpPr>
      <dsp:spPr>
        <a:xfrm>
          <a:off x="1598"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1° generation:</a:t>
          </a:r>
        </a:p>
      </dsp:txBody>
      <dsp:txXfrm>
        <a:off x="156151" y="1055636"/>
        <a:ext cx="746247" cy="746247"/>
      </dsp:txXfrm>
    </dsp:sp>
    <dsp:sp modelId="{3EA9119B-EFBF-4A44-89D0-A84C9BFAA066}">
      <dsp:nvSpPr>
        <dsp:cNvPr id="0" name=""/>
        <dsp:cNvSpPr/>
      </dsp:nvSpPr>
      <dsp:spPr>
        <a:xfrm>
          <a:off x="3299577"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it-IT" sz="1500" b="1" kern="1200" dirty="0" err="1"/>
            <a:t>Next</a:t>
          </a:r>
          <a:r>
            <a:rPr lang="it-IT" sz="1500" b="1" kern="1200" dirty="0"/>
            <a:t> Generation </a:t>
          </a:r>
          <a:r>
            <a:rPr lang="it-IT" sz="1500" b="1" kern="1200" dirty="0" err="1"/>
            <a:t>Sequencing</a:t>
          </a:r>
          <a:r>
            <a:rPr lang="it-IT" sz="1500" b="1" kern="1200" dirty="0"/>
            <a:t> </a:t>
          </a:r>
          <a:r>
            <a:rPr lang="it-IT" sz="1500" kern="1200" dirty="0"/>
            <a:t>(</a:t>
          </a:r>
          <a:r>
            <a:rPr lang="it-IT" sz="1500" b="1" kern="1200" dirty="0"/>
            <a:t>NGS</a:t>
          </a:r>
          <a:r>
            <a:rPr lang="it-IT" sz="1500" kern="1200" dirty="0"/>
            <a:t>)</a:t>
          </a:r>
        </a:p>
      </dsp:txBody>
      <dsp:txXfrm>
        <a:off x="3827253" y="783001"/>
        <a:ext cx="1028969" cy="1291517"/>
      </dsp:txXfrm>
    </dsp:sp>
    <dsp:sp modelId="{C3284166-21C8-4B0F-9BB4-CCC80C860291}">
      <dsp:nvSpPr>
        <dsp:cNvPr id="0" name=""/>
        <dsp:cNvSpPr/>
      </dsp:nvSpPr>
      <dsp:spPr>
        <a:xfrm>
          <a:off x="2771900"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2° generation:</a:t>
          </a:r>
        </a:p>
      </dsp:txBody>
      <dsp:txXfrm>
        <a:off x="2926453" y="1055636"/>
        <a:ext cx="746247" cy="746247"/>
      </dsp:txXfrm>
    </dsp:sp>
    <dsp:sp modelId="{00E9C03F-3862-4E6D-9C86-B07FF671F06F}">
      <dsp:nvSpPr>
        <dsp:cNvPr id="0" name=""/>
        <dsp:cNvSpPr/>
      </dsp:nvSpPr>
      <dsp:spPr>
        <a:xfrm>
          <a:off x="5822409" y="506248"/>
          <a:ext cx="2605645"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ts val="0"/>
            </a:spcAft>
            <a:buNone/>
          </a:pPr>
          <a:r>
            <a:rPr lang="it-IT" sz="1500" kern="1200" dirty="0"/>
            <a:t>Real time single </a:t>
          </a:r>
          <a:r>
            <a:rPr lang="it-IT" sz="1500" kern="1200" dirty="0" err="1"/>
            <a:t>molecule</a:t>
          </a:r>
          <a:r>
            <a:rPr lang="it-IT" sz="1500" kern="1200" dirty="0"/>
            <a:t>,</a:t>
          </a:r>
        </a:p>
        <a:p>
          <a:pPr marL="0" lvl="0" indent="0" algn="ctr" defTabSz="666750">
            <a:lnSpc>
              <a:spcPct val="90000"/>
            </a:lnSpc>
            <a:spcBef>
              <a:spcPct val="0"/>
            </a:spcBef>
            <a:spcAft>
              <a:spcPts val="0"/>
            </a:spcAft>
            <a:buNone/>
          </a:pPr>
          <a:r>
            <a:rPr lang="it-IT" sz="1500" kern="1200" dirty="0" err="1"/>
            <a:t>Nanopore</a:t>
          </a:r>
          <a:r>
            <a:rPr lang="it-IT" sz="1500" kern="1200" dirty="0"/>
            <a:t>, </a:t>
          </a:r>
          <a:r>
            <a:rPr lang="it-IT" sz="1500" kern="1200" dirty="0" err="1"/>
            <a:t>sequencing</a:t>
          </a:r>
          <a:endParaRPr lang="it-IT" sz="1500" kern="1200" dirty="0"/>
        </a:p>
      </dsp:txBody>
      <dsp:txXfrm>
        <a:off x="6473821" y="783001"/>
        <a:ext cx="1308476" cy="1291517"/>
      </dsp:txXfrm>
    </dsp:sp>
    <dsp:sp modelId="{75F3D143-8C35-44CE-8FB9-A035B6E64C91}">
      <dsp:nvSpPr>
        <dsp:cNvPr id="0" name=""/>
        <dsp:cNvSpPr/>
      </dsp:nvSpPr>
      <dsp:spPr>
        <a:xfrm>
          <a:off x="5542202"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3° generation:</a:t>
          </a:r>
        </a:p>
      </dsp:txBody>
      <dsp:txXfrm>
        <a:off x="5696755" y="1055636"/>
        <a:ext cx="746247"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D6D32-C03B-5740-A4C0-59D228FC2942}" type="datetimeFigureOut">
              <a:rPr lang="it-IT" smtClean="0"/>
              <a:t>04/10/21</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A9246-C099-164A-A4D1-6F4617DF849F}" type="slidenum">
              <a:rPr lang="en-US" smtClean="0"/>
              <a:t>‹#›</a:t>
            </a:fld>
            <a:endParaRPr lang="en-US"/>
          </a:p>
        </p:txBody>
      </p:sp>
    </p:spTree>
    <p:extLst>
      <p:ext uri="{BB962C8B-B14F-4D97-AF65-F5344CB8AC3E}">
        <p14:creationId xmlns:p14="http://schemas.microsoft.com/office/powerpoint/2010/main" val="335222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SINONIMO BIOINFORMATICS</a:t>
            </a:r>
          </a:p>
          <a:p>
            <a:r>
              <a:rPr lang="it-IT">
                <a:latin typeface="Arial" charset="0"/>
              </a:rPr>
              <a:t>A SUA VOLTA MOLTE DISCIPLINE FIGLIE</a:t>
            </a:r>
          </a:p>
        </p:txBody>
      </p:sp>
      <p:sp>
        <p:nvSpPr>
          <p:cNvPr id="4" name="Segnaposto numero diapositiva 3"/>
          <p:cNvSpPr>
            <a:spLocks noGrp="1"/>
          </p:cNvSpPr>
          <p:nvPr>
            <p:ph type="sldNum" sz="quarter" idx="5"/>
          </p:nvPr>
        </p:nvSpPr>
        <p:spPr/>
        <p:txBody>
          <a:bodyPr/>
          <a:lstStyle/>
          <a:p>
            <a:pPr>
              <a:defRPr/>
            </a:pPr>
            <a:fld id="{34F62D75-30B7-DB4E-A7CB-0BF0565B12FF}" type="slidenum">
              <a:rPr lang="it-IT"/>
              <a:pPr>
                <a:defRPr/>
              </a:pPr>
              <a:t>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24A48F-D045-F548-8673-4AE49A1253FD}" type="slidenum">
              <a:rPr lang="en-US" sz="1200">
                <a:latin typeface="Arial" charset="0"/>
              </a:rPr>
              <a:pPr eaLnBrk="1" fontAlgn="base" hangingPunct="1">
                <a:spcBef>
                  <a:spcPct val="0"/>
                </a:spcBef>
                <a:spcAft>
                  <a:spcPct val="0"/>
                </a:spcAft>
              </a:pPr>
              <a:t>19</a:t>
            </a:fld>
            <a:endParaRPr lang="en-US" sz="120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20</a:t>
            </a:fld>
            <a:endParaRPr lang="en-US" sz="120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l’idea di evoluzione nella concettualizzazione dei fenomeni biologici e la sua progressiva ridefinizione sulla base degli sviluppi teorici e tecnici delle scienze biologiche sono tra le più significative conquiste intellettuali della scienza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1527208-CFE6-3647-8396-C2F0AE2745AE}" type="slidenum">
              <a:rPr lang="en-US" sz="1200">
                <a:latin typeface="Arial" charset="0"/>
              </a:rPr>
              <a:pPr eaLnBrk="1" fontAlgn="base" hangingPunct="1">
                <a:spcBef>
                  <a:spcPct val="0"/>
                </a:spcBef>
                <a:spcAft>
                  <a:spcPct val="0"/>
                </a:spcAft>
              </a:pPr>
              <a:t>21</a:t>
            </a:fld>
            <a:endParaRPr lang="en-US" sz="1200">
              <a:latin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5AD90F-3966-5840-B471-13F544718F7A}" type="slidenum">
              <a:rPr lang="en-US" sz="1200">
                <a:latin typeface="Arial" charset="0"/>
              </a:rPr>
              <a:pPr eaLnBrk="1" fontAlgn="base" hangingPunct="1">
                <a:spcBef>
                  <a:spcPct val="0"/>
                </a:spcBef>
                <a:spcAft>
                  <a:spcPct val="0"/>
                </a:spcAft>
              </a:pPr>
              <a:t>22</a:t>
            </a:fld>
            <a:endParaRPr lang="en-US" sz="120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z="1200" dirty="0">
                <a:latin typeface="Arial" charset="0"/>
              </a:rPr>
              <a:t>Cominciamo con uno scorcio sull’evoluzione delle tecnologie di sequenziamento.</a:t>
            </a:r>
          </a:p>
          <a:p>
            <a:pPr eaLnBrk="1" hangingPunct="1">
              <a:spcBef>
                <a:spcPct val="0"/>
              </a:spcBef>
            </a:pPr>
            <a:r>
              <a:rPr lang="it-IT" sz="1200" dirty="0">
                <a:latin typeface="Arial" charset="0"/>
              </a:rPr>
              <a:t>Fin dagli anni settanta (‘75 o ‘77) è stato utilizzato il metodo </a:t>
            </a:r>
            <a:r>
              <a:rPr lang="it-IT" sz="1200" dirty="0" err="1">
                <a:latin typeface="Arial" charset="0"/>
              </a:rPr>
              <a:t>Sanger</a:t>
            </a:r>
            <a:r>
              <a:rPr lang="it-IT" sz="1200" dirty="0">
                <a:latin typeface="Arial" charset="0"/>
              </a:rPr>
              <a:t>. (</a:t>
            </a:r>
            <a:r>
              <a:rPr lang="it-IT" sz="1200" dirty="0" err="1">
                <a:latin typeface="Arial" charset="0"/>
              </a:rPr>
              <a:t>chain</a:t>
            </a:r>
            <a:r>
              <a:rPr lang="it-IT" sz="1200" dirty="0">
                <a:latin typeface="Arial" charset="0"/>
              </a:rPr>
              <a:t> </a:t>
            </a:r>
            <a:r>
              <a:rPr lang="it-IT" sz="1200" dirty="0" err="1">
                <a:latin typeface="Arial" charset="0"/>
              </a:rPr>
              <a:t>termination</a:t>
            </a:r>
            <a:r>
              <a:rPr lang="it-IT" sz="1200" dirty="0">
                <a:latin typeface="Arial" charset="0"/>
              </a:rPr>
              <a:t> </a:t>
            </a:r>
            <a:r>
              <a:rPr lang="it-IT" sz="1200" dirty="0" err="1">
                <a:latin typeface="Arial" charset="0"/>
              </a:rPr>
              <a:t>method</a:t>
            </a:r>
            <a:r>
              <a:rPr lang="it-IT" sz="1200" dirty="0">
                <a:latin typeface="Arial" charset="0"/>
              </a:rPr>
              <a:t>, </a:t>
            </a:r>
            <a:r>
              <a:rPr lang="it-IT" sz="1200" dirty="0" err="1">
                <a:latin typeface="Arial" charset="0"/>
              </a:rPr>
              <a:t>dideoxynucleotides</a:t>
            </a:r>
            <a:r>
              <a:rPr lang="it-IT" sz="1200" dirty="0">
                <a:latin typeface="Arial" charset="0"/>
              </a:rPr>
              <a:t> </a:t>
            </a:r>
            <a:r>
              <a:rPr lang="it-IT" sz="1200" dirty="0" err="1">
                <a:latin typeface="Arial" charset="0"/>
              </a:rPr>
              <a:t>ddNTPs</a:t>
            </a:r>
            <a:r>
              <a:rPr lang="it-IT" sz="1200" dirty="0">
                <a:latin typeface="Arial" charset="0"/>
              </a:rPr>
              <a:t>) Questa tecnica nel corso degli anni è stata perfezionata ed automatizzata fino a raggiungere sequenze, o </a:t>
            </a:r>
            <a:r>
              <a:rPr lang="it-IT" sz="1200" dirty="0" err="1">
                <a:latin typeface="Arial" charset="0"/>
              </a:rPr>
              <a:t>reads</a:t>
            </a:r>
            <a:r>
              <a:rPr lang="it-IT" sz="1200" dirty="0">
                <a:latin typeface="Arial" charset="0"/>
              </a:rPr>
              <a:t>, lunghe fino a mille paia di basi, e fino ad un totale di trecento (384) sequenze per esperimento. Il metodo </a:t>
            </a:r>
            <a:r>
              <a:rPr lang="it-IT" sz="1200" dirty="0" err="1">
                <a:latin typeface="Arial" charset="0"/>
              </a:rPr>
              <a:t>Sanger</a:t>
            </a:r>
            <a:r>
              <a:rPr lang="it-IT" sz="1200" dirty="0">
                <a:latin typeface="Arial" charset="0"/>
              </a:rPr>
              <a:t> richiede però lunghi tempi di preparazione dei campioni (clonazione) e la quantità di paia di basi sequenziate è relativamente bassa. </a:t>
            </a:r>
          </a:p>
          <a:p>
            <a:pPr eaLnBrk="1" hangingPunct="1">
              <a:spcBef>
                <a:spcPct val="0"/>
              </a:spcBef>
            </a:pPr>
            <a:r>
              <a:rPr lang="it-IT" sz="1200" dirty="0">
                <a:latin typeface="Arial" charset="0"/>
              </a:rPr>
              <a:t>A partire dal 2004 sono state introdotte le tecnologie di sequenziamento chiamate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o NGS, sviluppate da compagnie come Roche/454 , </a:t>
            </a:r>
            <a:r>
              <a:rPr lang="it-IT" sz="1200" dirty="0" err="1">
                <a:latin typeface="Arial" charset="0"/>
              </a:rPr>
              <a:t>Applied</a:t>
            </a:r>
            <a:r>
              <a:rPr lang="it-IT" sz="1200" dirty="0">
                <a:latin typeface="Arial" charset="0"/>
              </a:rPr>
              <a:t> </a:t>
            </a:r>
            <a:r>
              <a:rPr lang="it-IT" sz="1200" dirty="0" err="1">
                <a:latin typeface="Arial" charset="0"/>
              </a:rPr>
              <a:t>Biosystems</a:t>
            </a:r>
            <a:r>
              <a:rPr lang="it-IT" sz="1200" dirty="0">
                <a:latin typeface="Arial" charset="0"/>
              </a:rPr>
              <a:t>/Solid o Illumina/</a:t>
            </a:r>
            <a:r>
              <a:rPr lang="it-IT" sz="1200" dirty="0" err="1">
                <a:latin typeface="Arial" charset="0"/>
              </a:rPr>
              <a:t>Solexa</a:t>
            </a:r>
            <a:r>
              <a:rPr lang="it-IT" sz="1200" dirty="0">
                <a:latin typeface="Arial" charset="0"/>
              </a:rPr>
              <a:t>. La caratteristiche principali di queste tecnologie sono la brevità delle </a:t>
            </a:r>
            <a:r>
              <a:rPr lang="it-IT" sz="1200" dirty="0" err="1">
                <a:latin typeface="Arial" charset="0"/>
              </a:rPr>
              <a:t>reads</a:t>
            </a:r>
            <a:r>
              <a:rPr lang="it-IT" sz="1200" dirty="0">
                <a:latin typeface="Arial" charset="0"/>
              </a:rPr>
              <a:t> sequenziate, in un </a:t>
            </a:r>
            <a:r>
              <a:rPr lang="it-IT" sz="1200" dirty="0" err="1">
                <a:latin typeface="Arial" charset="0"/>
              </a:rPr>
              <a:t>range</a:t>
            </a:r>
            <a:r>
              <a:rPr lang="it-IT" sz="1200" dirty="0">
                <a:latin typeface="Arial" charset="0"/>
              </a:rPr>
              <a:t> tra 35 e 1000 paia di basi a seconda della macchina utilizzata, e l’alto parallelismo automatizzato dei processi di sequenziamento, che permette di ottenere un’enorme quantità di basi sequenziate per ogni esperimento. Per questa caratteristica ci si riferisce al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anche con il termine di Massive </a:t>
            </a:r>
            <a:r>
              <a:rPr lang="it-IT" sz="1200" dirty="0" err="1">
                <a:latin typeface="Arial" charset="0"/>
              </a:rPr>
              <a:t>Parallel</a:t>
            </a:r>
            <a:r>
              <a:rPr lang="it-IT" sz="1200" dirty="0">
                <a:latin typeface="Arial" charset="0"/>
              </a:rPr>
              <a:t> </a:t>
            </a:r>
            <a:r>
              <a:rPr lang="it-IT" sz="1200" dirty="0" err="1">
                <a:latin typeface="Arial" charset="0"/>
              </a:rPr>
              <a:t>Sequencing</a:t>
            </a:r>
            <a:r>
              <a:rPr lang="it-IT" sz="1200" dirty="0">
                <a:latin typeface="Arial" charset="0"/>
              </a:rPr>
              <a:t>. Confrontando con il metodo della prima generazione vediamo come il numero di paia di basi sequenziate è da uno a due ordini di grandezza superiore. </a:t>
            </a:r>
          </a:p>
          <a:p>
            <a:pPr eaLnBrk="1" hangingPunct="1">
              <a:spcBef>
                <a:spcPct val="0"/>
              </a:spcBef>
            </a:pPr>
            <a:r>
              <a:rPr lang="it-IT" sz="1200" dirty="0">
                <a:latin typeface="Arial" charset="0"/>
              </a:rPr>
              <a:t>Già dallo scorso anno sono state presentate nuove tecnologie che rappresentano un’ulteriore evoluzione dei metodi NGS, come l’</a:t>
            </a:r>
            <a:r>
              <a:rPr lang="it-IT" altLang="ja-JP" sz="1200" dirty="0" err="1">
                <a:latin typeface="Arial" charset="0"/>
              </a:rPr>
              <a:t>Ion</a:t>
            </a:r>
            <a:r>
              <a:rPr lang="it-IT" altLang="ja-JP" sz="1200" dirty="0">
                <a:latin typeface="Arial" charset="0"/>
              </a:rPr>
              <a:t> </a:t>
            </a:r>
            <a:r>
              <a:rPr lang="it-IT" altLang="ja-JP" sz="1200" dirty="0" err="1">
                <a:latin typeface="Arial" charset="0"/>
              </a:rPr>
              <a:t>Torrent</a:t>
            </a:r>
            <a:r>
              <a:rPr lang="it-IT" altLang="ja-JP" sz="1200" dirty="0">
                <a:latin typeface="Arial" charset="0"/>
              </a:rPr>
              <a:t> della Life Technologies o l</a:t>
            </a:r>
            <a:r>
              <a:rPr lang="it-IT" sz="1200" dirty="0">
                <a:latin typeface="Arial" charset="0"/>
              </a:rPr>
              <a:t>’</a:t>
            </a:r>
            <a:r>
              <a:rPr lang="it-IT" altLang="ja-JP" sz="1200" dirty="0">
                <a:latin typeface="Arial" charset="0"/>
              </a:rPr>
              <a:t> Oxford </a:t>
            </a:r>
            <a:r>
              <a:rPr lang="it-IT" altLang="ja-JP" sz="1200" dirty="0" err="1">
                <a:latin typeface="Arial" charset="0"/>
              </a:rPr>
              <a:t>Nanopore</a:t>
            </a:r>
            <a:r>
              <a:rPr lang="it-IT" altLang="ja-JP" sz="1200" dirty="0">
                <a:latin typeface="Arial" charset="0"/>
              </a:rPr>
              <a:t>, che puntano alla riduzione dei costi e al miglioramento della qualità dei sequenziamenti, non rinunciando all</a:t>
            </a:r>
            <a:r>
              <a:rPr lang="it-IT" sz="1200" dirty="0">
                <a:latin typeface="Arial" charset="0"/>
              </a:rPr>
              <a:t>’</a:t>
            </a:r>
            <a:r>
              <a:rPr lang="it-IT" altLang="ja-JP" sz="1200" dirty="0">
                <a:latin typeface="Arial" charset="0"/>
              </a:rPr>
              <a:t>elevato </a:t>
            </a:r>
            <a:r>
              <a:rPr lang="it-IT" altLang="ja-JP" sz="1200" dirty="0" err="1">
                <a:latin typeface="Arial" charset="0"/>
              </a:rPr>
              <a:t>throughput</a:t>
            </a:r>
            <a:r>
              <a:rPr lang="it-IT" altLang="ja-JP" sz="1200">
                <a:latin typeface="Arial" charset="0"/>
              </a:rPr>
              <a:t> che caratterizza i metodi NGS. </a:t>
            </a:r>
            <a:endParaRPr lang="it-IT" sz="1200">
              <a:latin typeface="Arial" charset="0"/>
            </a:endParaRPr>
          </a:p>
          <a:p>
            <a:pPr eaLnBrk="1" hangingPunct="1">
              <a:spcBef>
                <a:spcPct val="0"/>
              </a:spcBef>
            </a:pPr>
            <a:endParaRPr lang="it-IT" dirty="0">
              <a:latin typeface="Arial" charset="0"/>
            </a:endParaRPr>
          </a:p>
        </p:txBody>
      </p:sp>
      <p:sp>
        <p:nvSpPr>
          <p:cNvPr id="55299"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ADD81F-DEBF-5D49-AC02-F653C530C208}" type="slidenum">
              <a:rPr lang="it-IT" sz="1200">
                <a:latin typeface="Arial" charset="0"/>
              </a:rPr>
              <a:pPr eaLnBrk="1" fontAlgn="base" hangingPunct="1">
                <a:spcBef>
                  <a:spcPct val="0"/>
                </a:spcBef>
                <a:spcAft>
                  <a:spcPct val="0"/>
                </a:spcAft>
              </a:pPr>
              <a:t>30</a:t>
            </a:fld>
            <a:endParaRPr lang="it-IT"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z="1100" dirty="0">
              <a:latin typeface="Arial" charset="0"/>
            </a:endParaRPr>
          </a:p>
        </p:txBody>
      </p:sp>
      <p:sp>
        <p:nvSpPr>
          <p:cNvPr id="5734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1F2995-3B45-CB4E-85DD-A1F0DA7433F4}" type="slidenum">
              <a:rPr lang="it-IT" sz="1200">
                <a:latin typeface="Arial" charset="0"/>
              </a:rPr>
              <a:pPr eaLnBrk="1" fontAlgn="base" hangingPunct="1">
                <a:spcBef>
                  <a:spcPct val="0"/>
                </a:spcBef>
                <a:spcAft>
                  <a:spcPct val="0"/>
                </a:spcAft>
              </a:pPr>
              <a:t>31</a:t>
            </a:fld>
            <a:endParaRPr lang="it-IT"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CF01340-0DC3-6541-9EF4-326303C8F2DE}" type="slidenum">
              <a:rPr lang="it-IT" sz="1200">
                <a:latin typeface="Arial" charset="0"/>
              </a:rPr>
              <a:pPr eaLnBrk="1" fontAlgn="base" hangingPunct="1">
                <a:spcBef>
                  <a:spcPct val="0"/>
                </a:spcBef>
                <a:spcAft>
                  <a:spcPct val="0"/>
                </a:spcAft>
              </a:pPr>
              <a:t>35</a:t>
            </a:fld>
            <a:endParaRPr lang="it-IT"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4515"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53E992D-D16E-084F-880C-C9F54255DEE5}" type="slidenum">
              <a:rPr lang="it-IT" sz="1200">
                <a:latin typeface="Arial" charset="0"/>
              </a:rPr>
              <a:pPr eaLnBrk="1" fontAlgn="base" hangingPunct="1">
                <a:spcBef>
                  <a:spcPct val="0"/>
                </a:spcBef>
                <a:spcAft>
                  <a:spcPct val="0"/>
                </a:spcAft>
              </a:pPr>
              <a:t>36</a:t>
            </a:fld>
            <a:endParaRPr lang="it-IT"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Da transcibed dark matter a increase appreciation of the biological role or RNAs and integractions thereof</a:t>
            </a:r>
          </a:p>
          <a:p>
            <a:pPr eaLnBrk="1" hangingPunct="1">
              <a:spcBef>
                <a:spcPct val="0"/>
              </a:spcBef>
            </a:pPr>
            <a:r>
              <a:rPr lang="en-US">
                <a:latin typeface="Arial" charset="0"/>
                <a:cs typeface="Arial" charset="0"/>
              </a:rPr>
              <a:t>Concept of </a:t>
            </a:r>
            <a:r>
              <a:rPr lang="en-US" b="1">
                <a:latin typeface="Arial" charset="0"/>
                <a:cs typeface="Arial" charset="0"/>
              </a:rPr>
              <a:t>“transcribed dark matter”</a:t>
            </a:r>
            <a:r>
              <a:rPr lang="en-US" altLang="ja-JP">
                <a:latin typeface="Arial" charset="0"/>
                <a:cs typeface="Arial" charset="0"/>
              </a:rPr>
              <a:t>, i.e. transcripts with unknown function and meaning</a:t>
            </a:r>
            <a:endParaRPr lang="it-IT">
              <a:latin typeface="Arial" charset="0"/>
            </a:endParaRPr>
          </a:p>
        </p:txBody>
      </p:sp>
      <p:sp>
        <p:nvSpPr>
          <p:cNvPr id="66563"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C71658-0B63-1949-9C90-D73B552211A5}" type="slidenum">
              <a:rPr lang="it-IT" sz="1200">
                <a:latin typeface="Arial" charset="0"/>
              </a:rPr>
              <a:pPr eaLnBrk="1" fontAlgn="base" hangingPunct="1">
                <a:spcBef>
                  <a:spcPct val="0"/>
                </a:spcBef>
                <a:spcAft>
                  <a:spcPct val="0"/>
                </a:spcAft>
              </a:pPr>
              <a:t>37</a:t>
            </a:fld>
            <a:endParaRPr lang="it-IT"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Computational and Statistical Genetics. </a:t>
            </a:r>
          </a:p>
        </p:txBody>
      </p:sp>
      <p:sp>
        <p:nvSpPr>
          <p:cNvPr id="4" name="Segnaposto numero diapositiva 3"/>
          <p:cNvSpPr>
            <a:spLocks noGrp="1"/>
          </p:cNvSpPr>
          <p:nvPr>
            <p:ph type="sldNum" sz="quarter" idx="5"/>
          </p:nvPr>
        </p:nvSpPr>
        <p:spPr/>
        <p:txBody>
          <a:bodyPr/>
          <a:lstStyle/>
          <a:p>
            <a:pPr>
              <a:defRPr/>
            </a:pPr>
            <a:fld id="{6CA9096E-8596-B445-916D-D4FBDE1ECA74}" type="slidenum">
              <a:rPr lang="it-IT"/>
              <a:pPr>
                <a:defRPr/>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sz="1600">
                <a:latin typeface="Arial" charset="0"/>
              </a:rPr>
              <a:t>Pharmacogenomics is the study of how genes affect a person’s response to drugs. </a:t>
            </a:r>
          </a:p>
          <a:p>
            <a:r>
              <a:rPr lang="it-IT" sz="1600">
                <a:latin typeface="Arial" charset="0"/>
              </a:rPr>
              <a:t>This relatively new field combines pharmacology (the science of drugs) and genomics (the study of genes and their functions) to develop effective, safe medications and doses that will be tailored to a person’s genetic makeup.</a:t>
            </a:r>
          </a:p>
        </p:txBody>
      </p:sp>
      <p:sp>
        <p:nvSpPr>
          <p:cNvPr id="4" name="Segnaposto numero diapositiva 3"/>
          <p:cNvSpPr>
            <a:spLocks noGrp="1"/>
          </p:cNvSpPr>
          <p:nvPr>
            <p:ph type="sldNum" sz="quarter" idx="5"/>
          </p:nvPr>
        </p:nvSpPr>
        <p:spPr/>
        <p:txBody>
          <a:bodyPr/>
          <a:lstStyle/>
          <a:p>
            <a:pPr>
              <a:defRPr/>
            </a:pPr>
            <a:fld id="{B5762A92-C6C2-1443-A507-09BDB7942A32}" type="slidenum">
              <a:rPr lang="it-IT"/>
              <a:pPr>
                <a:defRPr/>
              </a:pPr>
              <a:t>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Biomedical informatics (BMI) is the interdisciplinary, scientific field that studies and pursues the effective uses of biomedical data, information, and knowledge for scientific inquiry, problem solving and decision making, motivated by efforts to improve human health.</a:t>
            </a:r>
          </a:p>
        </p:txBody>
      </p:sp>
      <p:sp>
        <p:nvSpPr>
          <p:cNvPr id="4" name="Segnaposto numero diapositiva 3"/>
          <p:cNvSpPr>
            <a:spLocks noGrp="1"/>
          </p:cNvSpPr>
          <p:nvPr>
            <p:ph type="sldNum" sz="quarter" idx="5"/>
          </p:nvPr>
        </p:nvSpPr>
        <p:spPr/>
        <p:txBody>
          <a:bodyPr/>
          <a:lstStyle/>
          <a:p>
            <a:pPr>
              <a:defRPr/>
            </a:pPr>
            <a:fld id="{521B05FE-51F9-574F-9D3F-1B431AD0FB0D}" type="slidenum">
              <a:rPr lang="it-IT"/>
              <a:pPr>
                <a:defRPr/>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727037-AC9D-584E-BF4A-AF405D9861E2}" type="slidenum">
              <a:rPr lang="en-US" sz="1200">
                <a:latin typeface="Arial" charset="0"/>
              </a:rPr>
              <a:pPr eaLnBrk="1" fontAlgn="base" hangingPunct="1">
                <a:spcBef>
                  <a:spcPct val="0"/>
                </a:spcBef>
                <a:spcAft>
                  <a:spcPct val="0"/>
                </a:spcAft>
              </a:pPr>
              <a:t>14</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E8CD913-BDB7-9C4B-B2F5-45982973037E}" type="slidenum">
              <a:rPr lang="en-US" sz="1200">
                <a:latin typeface="Arial" charset="0"/>
              </a:rPr>
              <a:pPr eaLnBrk="1" fontAlgn="base" hangingPunct="1">
                <a:spcBef>
                  <a:spcPct val="0"/>
                </a:spcBef>
                <a:spcAft>
                  <a:spcPct val="0"/>
                </a:spcAft>
              </a:pPr>
              <a:t>15</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Calibri" charset="0"/>
                <a:ea typeface="ＭＳ Ｐゴシック" charset="0"/>
                <a:cs typeface="ＭＳ Ｐゴシック" charset="0"/>
              </a:defRPr>
            </a:lvl1pPr>
            <a:lvl2pPr marL="742950" indent="-285750" defTabSz="931863" eaLnBrk="0" hangingPunct="0">
              <a:defRPr sz="2400">
                <a:solidFill>
                  <a:schemeClr val="tx1"/>
                </a:solidFill>
                <a:latin typeface="Calibri" charset="0"/>
                <a:ea typeface="ＭＳ Ｐゴシック" charset="0"/>
              </a:defRPr>
            </a:lvl2pPr>
            <a:lvl3pPr marL="1143000" indent="-228600" defTabSz="931863" eaLnBrk="0" hangingPunct="0">
              <a:defRPr sz="2400">
                <a:solidFill>
                  <a:schemeClr val="tx1"/>
                </a:solidFill>
                <a:latin typeface="Calibri" charset="0"/>
                <a:ea typeface="ＭＳ Ｐゴシック" charset="0"/>
              </a:defRPr>
            </a:lvl3pPr>
            <a:lvl4pPr marL="1600200" indent="-228600" defTabSz="931863" eaLnBrk="0" hangingPunct="0">
              <a:defRPr sz="2400">
                <a:solidFill>
                  <a:schemeClr val="tx1"/>
                </a:solidFill>
                <a:latin typeface="Calibri" charset="0"/>
                <a:ea typeface="ＭＳ Ｐゴシック" charset="0"/>
              </a:defRPr>
            </a:lvl4pPr>
            <a:lvl5pPr marL="2057400" indent="-228600" defTabSz="931863" eaLnBrk="0" hangingPunct="0">
              <a:defRPr sz="2400">
                <a:solidFill>
                  <a:schemeClr val="tx1"/>
                </a:solidFill>
                <a:latin typeface="Calibri"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Calibri" charset="0"/>
                <a:ea typeface="ＭＳ Ｐゴシック" charset="0"/>
              </a:defRPr>
            </a:lvl9pPr>
          </a:lstStyle>
          <a:p>
            <a:pPr algn="r"/>
            <a:fld id="{DF84F280-3F39-DF40-8961-06C769811F59}" type="slidenum">
              <a:rPr lang="en-US" sz="1200">
                <a:latin typeface="Times" charset="0"/>
              </a:rPr>
              <a:pPr algn="r"/>
              <a:t>15</a:t>
            </a:fld>
            <a:endParaRPr lang="en-US" sz="120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4"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413EB4-8329-7A47-87E8-310B519E232F}" type="slidenum">
              <a:rPr lang="en-US" sz="1200">
                <a:latin typeface="Arial" charset="0"/>
              </a:rPr>
              <a:pPr eaLnBrk="1" fontAlgn="base" hangingPunct="1">
                <a:spcBef>
                  <a:spcPct val="0"/>
                </a:spcBef>
                <a:spcAft>
                  <a:spcPct val="0"/>
                </a:spcAft>
              </a:pPr>
              <a:t>16</a:t>
            </a:fld>
            <a:endParaRPr lang="en-US" sz="120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7CB6B7-27E5-2447-BE22-B1CD169E0DF6}" type="slidenum">
              <a:rPr lang="en-US" sz="1200">
                <a:latin typeface="Arial" charset="0"/>
              </a:rPr>
              <a:pPr eaLnBrk="1" fontAlgn="base" hangingPunct="1">
                <a:spcBef>
                  <a:spcPct val="0"/>
                </a:spcBef>
                <a:spcAft>
                  <a:spcPct val="0"/>
                </a:spcAft>
              </a:pPr>
              <a:t>17</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64FE6DB-B40D-5E4B-98FF-2630B6CF30BD}"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04/10/21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21953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04/10/21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33151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04/10/21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14584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04/10/21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0937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0A7CD4-421E-2C44-9AC0-D7476549365C}" type="datetimeFigureOut">
              <a:rPr lang="it-IT" smtClean="0"/>
              <a:t>04/10/21</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52551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00A7CD4-421E-2C44-9AC0-D7476549365C}" type="datetimeFigureOut">
              <a:rPr lang="it-IT" smtClean="0"/>
              <a:t>04/10/21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912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00A7CD4-421E-2C44-9AC0-D7476549365C}" type="datetimeFigureOut">
              <a:rPr lang="it-IT" smtClean="0"/>
              <a:t>04/10/21</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5738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700A7CD4-421E-2C44-9AC0-D7476549365C}" type="datetimeFigureOut">
              <a:rPr lang="it-IT" smtClean="0"/>
              <a:t>04/10/21</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806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0A7CD4-421E-2C44-9AC0-D7476549365C}" type="datetimeFigureOut">
              <a:rPr lang="it-IT" smtClean="0"/>
              <a:t>04/10/21</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202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04/10/21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368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04/10/21</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67394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7CD4-421E-2C44-9AC0-D7476549365C}" type="datetimeFigureOut">
              <a:rPr lang="it-IT" smtClean="0"/>
              <a:t>04/10/21</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1889-410C-DB4B-85D1-F20A9143A93D}" type="slidenum">
              <a:rPr lang="en-US" smtClean="0"/>
              <a:t>‹#›</a:t>
            </a:fld>
            <a:endParaRPr lang="en-US"/>
          </a:p>
        </p:txBody>
      </p:sp>
    </p:spTree>
    <p:extLst>
      <p:ext uri="{BB962C8B-B14F-4D97-AF65-F5344CB8AC3E}">
        <p14:creationId xmlns:p14="http://schemas.microsoft.com/office/powerpoint/2010/main" val="11448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0.jpeg"/><Relationship Id="rId7" Type="http://schemas.openxmlformats.org/officeDocument/2006/relationships/diagramLayout" Target="../diagrams/layout4.xml"/><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3.jpeg"/><Relationship Id="rId5" Type="http://schemas.openxmlformats.org/officeDocument/2006/relationships/image" Target="../media/image22.jpeg"/><Relationship Id="rId10" Type="http://schemas.microsoft.com/office/2007/relationships/diagramDrawing" Target="../diagrams/drawing4.xml"/><Relationship Id="rId4" Type="http://schemas.openxmlformats.org/officeDocument/2006/relationships/image" Target="../media/image21.jpeg"/><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a:t>
            </a:r>
            <a:r>
              <a:rPr lang="it-IT" altLang="en-US" sz="2800" b="1" i="1">
                <a:ea typeface="ＭＳ Ｐゴシック" panose="020B0600070205080204" pitchFamily="34" charset="-128"/>
              </a:rPr>
              <a:t>2021-2022</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br>
              <a:rPr lang="it-IT" altLang="en-US" sz="24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42039841-BD82-134F-87FB-5CAB310A2AD4}"/>
              </a:ext>
            </a:extLst>
          </p:cNvPr>
          <p:cNvSpPr txBox="1"/>
          <p:nvPr/>
        </p:nvSpPr>
        <p:spPr>
          <a:xfrm>
            <a:off x="1331640" y="3717032"/>
            <a:ext cx="6192688" cy="1661993"/>
          </a:xfrm>
          <a:prstGeom prst="rect">
            <a:avLst/>
          </a:prstGeom>
          <a:noFill/>
        </p:spPr>
        <p:txBody>
          <a:bodyPr wrap="square" rtlCol="0">
            <a:spAutoFit/>
          </a:bodyPr>
          <a:lstStyle/>
          <a:p>
            <a:br>
              <a:rPr lang="it-IT" altLang="en-US" sz="2800" b="1" dirty="0"/>
            </a:br>
            <a:r>
              <a:rPr lang="it-IT" altLang="en-US" sz="2800" b="1" dirty="0"/>
              <a:t>Prof. STEFANIA BORTOLUZZI</a:t>
            </a:r>
            <a:br>
              <a:rPr lang="it-IT" altLang="en-US" sz="2800" b="1" dirty="0"/>
            </a:b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46293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66409"/>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741363" y="1073150"/>
            <a:ext cx="7905750"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3">
                    <a:lumMod val="50000"/>
                  </a:schemeClr>
                </a:solidFill>
                <a:latin typeface="Arial"/>
                <a:ea typeface="+mn-ea"/>
                <a:cs typeface="Arial"/>
              </a:rPr>
              <a:t>The study and application of computing methods to improve communication, understanding, and management of medical data</a:t>
            </a:r>
          </a:p>
        </p:txBody>
      </p:sp>
    </p:spTree>
    <p:extLst>
      <p:ext uri="{BB962C8B-B14F-4D97-AF65-F5344CB8AC3E}">
        <p14:creationId xmlns:p14="http://schemas.microsoft.com/office/powerpoint/2010/main" val="8730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sz="4300" dirty="0">
                <a:solidFill>
                  <a:srgbClr val="FFFFFF"/>
                </a:solidFill>
                <a:ea typeface="+mj-ea"/>
                <a:cs typeface="+mj-cs"/>
              </a:rPr>
              <a:t>BIOINFORMATICA: </a:t>
            </a:r>
            <a:br>
              <a:rPr lang="it-IT" sz="4300" dirty="0">
                <a:solidFill>
                  <a:srgbClr val="FFFFFF"/>
                </a:solidFill>
                <a:ea typeface="+mj-ea"/>
                <a:cs typeface="+mj-cs"/>
              </a:rPr>
            </a:br>
            <a:r>
              <a:rPr lang="fr-FR" sz="4300" b="1" dirty="0">
                <a:ea typeface="+mj-ea"/>
                <a:cs typeface="+mj-cs"/>
              </a:rPr>
              <a:t>AMBITI PRINCIPALI ?</a:t>
            </a:r>
            <a:endParaRPr lang="it-IT" sz="4300" b="1" dirty="0">
              <a:solidFill>
                <a:srgbClr val="FFFFFF"/>
              </a:solidFill>
              <a:ea typeface="+mj-ea"/>
              <a:cs typeface="+mj-cs"/>
            </a:endParaRPr>
          </a:p>
        </p:txBody>
      </p:sp>
      <p:sp>
        <p:nvSpPr>
          <p:cNvPr id="3" name="Segnaposto contenuto 2"/>
          <p:cNvSpPr>
            <a:spLocks noGrp="1"/>
          </p:cNvSpPr>
          <p:nvPr>
            <p:ph idx="1"/>
          </p:nvPr>
        </p:nvSpPr>
        <p:spPr>
          <a:xfrm>
            <a:off x="311150" y="1592263"/>
            <a:ext cx="8615363" cy="4525962"/>
          </a:xfrm>
        </p:spPr>
        <p:txBody>
          <a:bodyPr rtlCol="0">
            <a:noAutofit/>
          </a:bodyPr>
          <a:lstStyle/>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e </a:t>
            </a:r>
            <a:r>
              <a:rPr lang="en-US" sz="3000" dirty="0" err="1">
                <a:latin typeface="Arial"/>
                <a:cs typeface="Arial"/>
              </a:rPr>
              <a:t>implementazione</a:t>
            </a:r>
            <a:r>
              <a:rPr lang="en-US" sz="3000" dirty="0">
                <a:latin typeface="Arial"/>
                <a:cs typeface="Arial"/>
              </a:rPr>
              <a:t> di software per </a:t>
            </a:r>
            <a:r>
              <a:rPr lang="en-US" sz="3000" dirty="0" err="1">
                <a:latin typeface="Arial"/>
                <a:cs typeface="Arial"/>
              </a:rPr>
              <a:t>conservare</a:t>
            </a:r>
            <a:r>
              <a:rPr lang="en-US" sz="3000" dirty="0">
                <a:latin typeface="Arial"/>
                <a:cs typeface="Arial"/>
              </a:rPr>
              <a:t>, </a:t>
            </a:r>
            <a:r>
              <a:rPr lang="en-US" sz="3000" dirty="0" err="1">
                <a:latin typeface="Arial"/>
                <a:cs typeface="Arial"/>
              </a:rPr>
              <a:t>diffondere</a:t>
            </a:r>
            <a:r>
              <a:rPr lang="en-US" sz="3000" dirty="0">
                <a:latin typeface="Arial"/>
                <a:cs typeface="Arial"/>
              </a:rPr>
              <a:t> e </a:t>
            </a:r>
            <a:r>
              <a:rPr lang="en-US" sz="3000" dirty="0" err="1">
                <a:latin typeface="Arial"/>
                <a:cs typeface="Arial"/>
              </a:rPr>
              <a:t>elaborare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informazione</a:t>
            </a:r>
            <a:endParaRPr lang="en-US" sz="3000" dirty="0">
              <a:latin typeface="Arial"/>
              <a:cs typeface="Arial"/>
            </a:endParaRPr>
          </a:p>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di </a:t>
            </a:r>
            <a:r>
              <a:rPr lang="en-US" sz="3000" dirty="0" err="1">
                <a:latin typeface="Arial"/>
                <a:cs typeface="Arial"/>
              </a:rPr>
              <a:t>nuovi</a:t>
            </a:r>
            <a:r>
              <a:rPr lang="en-US" sz="3000" dirty="0">
                <a:latin typeface="Arial"/>
                <a:cs typeface="Arial"/>
              </a:rPr>
              <a:t> </a:t>
            </a:r>
            <a:r>
              <a:rPr lang="en-US" sz="3000" dirty="0" err="1">
                <a:latin typeface="Arial"/>
                <a:cs typeface="Arial"/>
              </a:rPr>
              <a:t>algoritmi</a:t>
            </a:r>
            <a:r>
              <a:rPr lang="en-US" sz="3000" dirty="0">
                <a:latin typeface="Arial"/>
                <a:cs typeface="Arial"/>
              </a:rPr>
              <a:t> e </a:t>
            </a:r>
            <a:r>
              <a:rPr lang="en-US" sz="3000" dirty="0" err="1">
                <a:latin typeface="Arial"/>
                <a:cs typeface="Arial"/>
              </a:rPr>
              <a:t>metodi</a:t>
            </a:r>
            <a:r>
              <a:rPr lang="en-US" sz="3000" dirty="0">
                <a:latin typeface="Arial"/>
                <a:cs typeface="Arial"/>
              </a:rPr>
              <a:t> </a:t>
            </a:r>
            <a:r>
              <a:rPr lang="en-US" sz="3000" dirty="0" err="1">
                <a:latin typeface="Arial"/>
                <a:cs typeface="Arial"/>
              </a:rPr>
              <a:t>statistici</a:t>
            </a:r>
            <a:r>
              <a:rPr lang="en-US" sz="3000" dirty="0">
                <a:latin typeface="Arial"/>
                <a:cs typeface="Arial"/>
              </a:rPr>
              <a:t> per </a:t>
            </a:r>
            <a:r>
              <a:rPr lang="en-US" sz="3000" dirty="0" err="1">
                <a:latin typeface="Arial"/>
                <a:cs typeface="Arial"/>
              </a:rPr>
              <a:t>integrare</a:t>
            </a:r>
            <a:r>
              <a:rPr lang="en-US" sz="3000" dirty="0">
                <a:latin typeface="Arial"/>
                <a:cs typeface="Arial"/>
              </a:rPr>
              <a:t> </a:t>
            </a:r>
            <a:r>
              <a:rPr lang="en-US" sz="3000" dirty="0" err="1">
                <a:latin typeface="Arial"/>
                <a:cs typeface="Arial"/>
              </a:rPr>
              <a:t>dati</a:t>
            </a:r>
            <a:r>
              <a:rPr lang="en-US" sz="3000" dirty="0">
                <a:latin typeface="Arial"/>
                <a:cs typeface="Arial"/>
              </a:rPr>
              <a:t> </a:t>
            </a:r>
            <a:r>
              <a:rPr lang="en-US" sz="3000" dirty="0" err="1">
                <a:latin typeface="Arial"/>
                <a:cs typeface="Arial"/>
              </a:rPr>
              <a:t>diversi</a:t>
            </a:r>
            <a:r>
              <a:rPr lang="en-US" sz="3000" dirty="0">
                <a:latin typeface="Arial"/>
                <a:cs typeface="Arial"/>
              </a:rPr>
              <a:t>, </a:t>
            </a:r>
            <a:r>
              <a:rPr lang="en-US" sz="3000" dirty="0" err="1">
                <a:latin typeface="Arial"/>
                <a:cs typeface="Arial"/>
              </a:rPr>
              <a:t>ricercare</a:t>
            </a:r>
            <a:r>
              <a:rPr lang="en-US" sz="3000" dirty="0">
                <a:latin typeface="Arial"/>
                <a:cs typeface="Arial"/>
              </a:rPr>
              <a:t> e </a:t>
            </a:r>
            <a:r>
              <a:rPr lang="en-US" sz="3000" dirty="0" err="1">
                <a:latin typeface="Arial"/>
                <a:cs typeface="Arial"/>
              </a:rPr>
              <a:t>studiare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relazioni</a:t>
            </a:r>
            <a:r>
              <a:rPr lang="en-US" sz="3000" dirty="0">
                <a:latin typeface="Arial"/>
                <a:cs typeface="Arial"/>
              </a:rPr>
              <a:t> e </a:t>
            </a:r>
            <a:r>
              <a:rPr lang="en-US" sz="3000" dirty="0" err="1">
                <a:latin typeface="Arial"/>
                <a:cs typeface="Arial"/>
              </a:rPr>
              <a:t>interazioni</a:t>
            </a:r>
            <a:r>
              <a:rPr lang="en-US" sz="3000" dirty="0">
                <a:latin typeface="Arial"/>
                <a:cs typeface="Arial"/>
              </a:rPr>
              <a:t> in </a:t>
            </a:r>
            <a:r>
              <a:rPr lang="en-US" sz="3000" dirty="0" err="1">
                <a:latin typeface="Arial"/>
                <a:cs typeface="Arial"/>
              </a:rPr>
              <a:t>grandi</a:t>
            </a:r>
            <a:r>
              <a:rPr lang="en-US" sz="3000" dirty="0">
                <a:latin typeface="Arial"/>
                <a:cs typeface="Arial"/>
              </a:rPr>
              <a:t> dataset</a:t>
            </a:r>
          </a:p>
          <a:p>
            <a:pPr algn="just" eaLnBrk="1" fontAlgn="auto" hangingPunct="1">
              <a:spcAft>
                <a:spcPts val="0"/>
              </a:spcAft>
              <a:buFont typeface="Arial"/>
              <a:buChar char="•"/>
              <a:defRPr/>
            </a:pPr>
            <a:r>
              <a:rPr lang="en-US" sz="3000" dirty="0" err="1">
                <a:latin typeface="Arial"/>
                <a:cs typeface="Arial"/>
              </a:rPr>
              <a:t>Analisi</a:t>
            </a:r>
            <a:r>
              <a:rPr lang="en-US" sz="3000" dirty="0">
                <a:latin typeface="Arial"/>
                <a:cs typeface="Arial"/>
              </a:rPr>
              <a:t> e </a:t>
            </a:r>
            <a:r>
              <a:rPr lang="en-US" sz="3000" dirty="0" err="1">
                <a:latin typeface="Arial"/>
                <a:cs typeface="Arial"/>
              </a:rPr>
              <a:t>interpretazione</a:t>
            </a:r>
            <a:r>
              <a:rPr lang="en-US" sz="3000" dirty="0">
                <a:latin typeface="Arial"/>
                <a:cs typeface="Arial"/>
              </a:rPr>
              <a:t> di </a:t>
            </a:r>
            <a:r>
              <a:rPr lang="en-US" sz="3000" dirty="0" err="1">
                <a:latin typeface="Arial"/>
                <a:cs typeface="Arial"/>
              </a:rPr>
              <a:t>dati</a:t>
            </a:r>
            <a:r>
              <a:rPr lang="en-US" sz="3000" dirty="0">
                <a:latin typeface="Arial"/>
                <a:cs typeface="Arial"/>
              </a:rPr>
              <a:t> di </a:t>
            </a:r>
            <a:r>
              <a:rPr lang="en-US" sz="3000" dirty="0" err="1">
                <a:latin typeface="Arial"/>
                <a:cs typeface="Arial"/>
              </a:rPr>
              <a:t>varia</a:t>
            </a:r>
            <a:r>
              <a:rPr lang="en-US" sz="3000" dirty="0">
                <a:latin typeface="Arial"/>
                <a:cs typeface="Arial"/>
              </a:rPr>
              <a:t> </a:t>
            </a:r>
            <a:r>
              <a:rPr lang="en-US" sz="3000" dirty="0" err="1">
                <a:latin typeface="Arial"/>
                <a:cs typeface="Arial"/>
              </a:rPr>
              <a:t>natura</a:t>
            </a:r>
            <a:r>
              <a:rPr lang="en-US" sz="3000" dirty="0">
                <a:latin typeface="Arial"/>
                <a:cs typeface="Arial"/>
              </a:rPr>
              <a:t>, </a:t>
            </a:r>
            <a:r>
              <a:rPr lang="en-US" sz="3000" dirty="0" err="1">
                <a:latin typeface="Arial"/>
                <a:cs typeface="Arial"/>
              </a:rPr>
              <a:t>quali</a:t>
            </a:r>
            <a:r>
              <a:rPr lang="en-US" sz="3000" dirty="0">
                <a:latin typeface="Arial"/>
                <a:cs typeface="Arial"/>
              </a:rPr>
              <a:t> </a:t>
            </a:r>
            <a:r>
              <a:rPr lang="en-US" sz="3000" dirty="0" err="1">
                <a:latin typeface="Arial"/>
                <a:cs typeface="Arial"/>
              </a:rPr>
              <a:t>biosequenze</a:t>
            </a:r>
            <a:r>
              <a:rPr lang="en-US" sz="3000" dirty="0">
                <a:latin typeface="Arial"/>
                <a:cs typeface="Arial"/>
              </a:rPr>
              <a:t>, </a:t>
            </a:r>
            <a:r>
              <a:rPr lang="en-US" sz="3000" dirty="0" err="1">
                <a:latin typeface="Arial"/>
                <a:cs typeface="Arial"/>
              </a:rPr>
              <a:t>strutture</a:t>
            </a:r>
            <a:r>
              <a:rPr lang="en-US" sz="3000" dirty="0">
                <a:latin typeface="Arial"/>
                <a:cs typeface="Arial"/>
              </a:rPr>
              <a:t>, </a:t>
            </a:r>
            <a:r>
              <a:rPr lang="en-US" sz="3000" dirty="0" err="1">
                <a:latin typeface="Arial"/>
                <a:cs typeface="Arial"/>
              </a:rPr>
              <a:t>interazioni</a:t>
            </a:r>
            <a:r>
              <a:rPr lang="en-US" sz="3000" dirty="0">
                <a:latin typeface="Arial"/>
                <a:cs typeface="Arial"/>
              </a:rPr>
              <a:t>.</a:t>
            </a:r>
          </a:p>
          <a:p>
            <a:pPr algn="just" eaLnBrk="1" fontAlgn="auto" hangingPunct="1">
              <a:spcAft>
                <a:spcPts val="0"/>
              </a:spcAft>
              <a:buFont typeface="Arial"/>
              <a:buChar char="•"/>
              <a:defRPr/>
            </a:pPr>
            <a:endParaRPr lang="en-US" sz="3000" dirty="0">
              <a:latin typeface="Arial"/>
              <a:cs typeface="Arial"/>
            </a:endParaRPr>
          </a:p>
          <a:p>
            <a:pPr marL="0" indent="0" algn="just" eaLnBrk="1" fontAlgn="auto" hangingPunct="1">
              <a:spcAft>
                <a:spcPts val="0"/>
              </a:spcAft>
              <a:buFont typeface="Arial"/>
              <a:buNone/>
              <a:defRPr/>
            </a:pPr>
            <a:endParaRPr lang="it-IT" sz="3000" dirty="0">
              <a:latin typeface="Arial"/>
              <a:cs typeface="Arial"/>
            </a:endParaRPr>
          </a:p>
        </p:txBody>
      </p:sp>
    </p:spTree>
    <p:extLst>
      <p:ext uri="{BB962C8B-B14F-4D97-AF65-F5344CB8AC3E}">
        <p14:creationId xmlns:p14="http://schemas.microsoft.com/office/powerpoint/2010/main" val="39891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300" dirty="0">
                <a:solidFill>
                  <a:srgbClr val="FFFFFF"/>
                </a:solidFill>
                <a:ea typeface="+mj-ea"/>
                <a:cs typeface="+mj-cs"/>
              </a:rPr>
              <a:t>BIOINFORMATICA: </a:t>
            </a:r>
            <a:r>
              <a:rPr lang="en-US" sz="4300" b="1" dirty="0">
                <a:ea typeface="+mj-ea"/>
                <a:cs typeface="+mj-cs"/>
              </a:rPr>
              <a:t>SCOPI?</a:t>
            </a:r>
            <a:endParaRPr lang="it-IT" sz="4300" b="1" dirty="0">
              <a:solidFill>
                <a:srgbClr val="FFFFFF"/>
              </a:solidFill>
              <a:ea typeface="+mj-ea"/>
              <a:cs typeface="+mj-cs"/>
            </a:endParaRPr>
          </a:p>
        </p:txBody>
      </p:sp>
      <p:sp>
        <p:nvSpPr>
          <p:cNvPr id="3" name="Segnaposto contenuto 2"/>
          <p:cNvSpPr>
            <a:spLocks noGrp="1"/>
          </p:cNvSpPr>
          <p:nvPr>
            <p:ph idx="1"/>
          </p:nvPr>
        </p:nvSpPr>
        <p:spPr>
          <a:xfrm>
            <a:off x="71438" y="1135063"/>
            <a:ext cx="8994775" cy="4525962"/>
          </a:xfrm>
        </p:spPr>
        <p:txBody>
          <a:bodyPr rtlCol="0">
            <a:noAutofit/>
          </a:bodyPr>
          <a:lstStyle/>
          <a:p>
            <a:pPr algn="just">
              <a:spcBef>
                <a:spcPts val="300"/>
              </a:spcBef>
              <a:defRPr/>
            </a:pPr>
            <a:r>
              <a:rPr lang="da-DK" sz="2500" dirty="0">
                <a:latin typeface="Arial"/>
                <a:cs typeface="Arial"/>
              </a:rPr>
              <a:t>Database (design, handling, ...)</a:t>
            </a:r>
          </a:p>
          <a:p>
            <a:pPr marL="339725" indent="-285750">
              <a:spcBef>
                <a:spcPts val="300"/>
              </a:spcBef>
              <a:spcAft>
                <a:spcPts val="600"/>
              </a:spcAft>
              <a:buFont typeface="Arial" charset="0"/>
              <a:buChar char="•"/>
            </a:pPr>
            <a:r>
              <a:rPr lang="da-DK" sz="2500" dirty="0">
                <a:latin typeface="Arial" charset="0"/>
                <a:cs typeface="Arial" charset="0"/>
              </a:rPr>
              <a:t>M</a:t>
            </a:r>
            <a:r>
              <a:rPr lang="en-US" sz="2500" dirty="0" err="1">
                <a:latin typeface="Arial" charset="0"/>
                <a:cs typeface="Arial" charset="0"/>
              </a:rPr>
              <a:t>appaggio</a:t>
            </a:r>
            <a:r>
              <a:rPr lang="en-US" sz="2500" dirty="0">
                <a:latin typeface="Arial" charset="0"/>
                <a:cs typeface="Arial" charset="0"/>
              </a:rPr>
              <a:t> di </a:t>
            </a:r>
            <a:r>
              <a:rPr lang="en-US" sz="2500" dirty="0" err="1">
                <a:latin typeface="Arial" charset="0"/>
                <a:cs typeface="Arial" charset="0"/>
              </a:rPr>
              <a:t>geni</a:t>
            </a:r>
            <a:r>
              <a:rPr lang="en-US" sz="2500" dirty="0">
                <a:latin typeface="Arial" charset="0"/>
                <a:cs typeface="Arial" charset="0"/>
              </a:rPr>
              <a:t> e </a:t>
            </a:r>
            <a:r>
              <a:rPr lang="en-US" sz="2500" dirty="0" err="1">
                <a:latin typeface="Arial" charset="0"/>
                <a:cs typeface="Arial" charset="0"/>
              </a:rPr>
              <a:t>genomi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strutture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funzioni</a:t>
            </a:r>
            <a:r>
              <a:rPr lang="en-US" sz="2500" dirty="0">
                <a:latin typeface="Arial" charset="0"/>
                <a:cs typeface="Arial" charset="0"/>
              </a:rPr>
              <a:t> </a:t>
            </a:r>
            <a:r>
              <a:rPr lang="en-US" sz="2500" dirty="0" err="1">
                <a:latin typeface="Arial" charset="0"/>
                <a:cs typeface="Arial" charset="0"/>
              </a:rPr>
              <a:t>geniche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Analisi</a:t>
            </a:r>
            <a:r>
              <a:rPr lang="en-US" sz="2500" dirty="0">
                <a:latin typeface="Arial" charset="0"/>
                <a:cs typeface="Arial" charset="0"/>
              </a:rPr>
              <a:t> di </a:t>
            </a:r>
            <a:r>
              <a:rPr lang="en-US" sz="2500" dirty="0" err="1">
                <a:latin typeface="Arial" charset="0"/>
                <a:cs typeface="Arial" charset="0"/>
              </a:rPr>
              <a:t>dati</a:t>
            </a:r>
            <a:r>
              <a:rPr lang="en-US" sz="2500" dirty="0">
                <a:latin typeface="Arial" charset="0"/>
                <a:cs typeface="Arial" charset="0"/>
              </a:rPr>
              <a:t> </a:t>
            </a:r>
            <a:r>
              <a:rPr lang="en-US" sz="2500" dirty="0" err="1">
                <a:latin typeface="Arial" charset="0"/>
                <a:cs typeface="Arial" charset="0"/>
              </a:rPr>
              <a:t>d’espressione</a:t>
            </a:r>
            <a:r>
              <a:rPr lang="en-US" sz="2500" dirty="0">
                <a:latin typeface="Arial" charset="0"/>
                <a:cs typeface="Arial" charset="0"/>
              </a:rPr>
              <a:t> </a:t>
            </a:r>
            <a:r>
              <a:rPr lang="en-US" sz="2500" dirty="0" err="1">
                <a:latin typeface="Arial" charset="0"/>
                <a:cs typeface="Arial" charset="0"/>
              </a:rPr>
              <a:t>genica</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fattori</a:t>
            </a:r>
            <a:r>
              <a:rPr lang="en-US" sz="2500" dirty="0">
                <a:latin typeface="Arial" charset="0"/>
                <a:cs typeface="Arial" charset="0"/>
              </a:rPr>
              <a:t> di </a:t>
            </a:r>
            <a:r>
              <a:rPr lang="en-US" sz="2500" dirty="0" err="1">
                <a:latin typeface="Arial" charset="0"/>
                <a:cs typeface="Arial" charset="0"/>
              </a:rPr>
              <a:t>rischio</a:t>
            </a:r>
            <a:r>
              <a:rPr lang="en-US" sz="2500" dirty="0">
                <a:latin typeface="Arial" charset="0"/>
                <a:cs typeface="Arial" charset="0"/>
              </a:rPr>
              <a:t> per </a:t>
            </a:r>
            <a:r>
              <a:rPr lang="en-US" sz="2500" dirty="0" err="1">
                <a:latin typeface="Arial" charset="0"/>
                <a:cs typeface="Arial" charset="0"/>
              </a:rPr>
              <a:t>malattie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bersagli</a:t>
            </a:r>
            <a:r>
              <a:rPr lang="en-US" sz="2500" dirty="0">
                <a:latin typeface="Arial" charset="0"/>
                <a:cs typeface="Arial" charset="0"/>
              </a:rPr>
              <a:t> du </a:t>
            </a:r>
            <a:r>
              <a:rPr lang="en-US" sz="2500" dirty="0" err="1">
                <a:latin typeface="Arial" charset="0"/>
                <a:cs typeface="Arial" charset="0"/>
              </a:rPr>
              <a:t>farmaci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a:latin typeface="Arial" charset="0"/>
                <a:cs typeface="Arial" charset="0"/>
              </a:rPr>
              <a:t>Drug design</a:t>
            </a:r>
          </a:p>
          <a:p>
            <a:pPr algn="just" eaLnBrk="1" fontAlgn="auto" hangingPunct="1">
              <a:spcBef>
                <a:spcPts val="300"/>
              </a:spcBef>
              <a:spcAft>
                <a:spcPts val="0"/>
              </a:spcAft>
              <a:buFont typeface="Arial"/>
              <a:buChar char="•"/>
              <a:defRPr/>
            </a:pPr>
            <a:r>
              <a:rPr lang="en-US" sz="2500" dirty="0" err="1">
                <a:latin typeface="Arial"/>
                <a:ea typeface="+mn-ea"/>
                <a:cs typeface="Arial"/>
              </a:rPr>
              <a:t>Aumentare</a:t>
            </a:r>
            <a:r>
              <a:rPr lang="en-US" sz="2500" dirty="0">
                <a:latin typeface="Arial"/>
                <a:ea typeface="+mn-ea"/>
                <a:cs typeface="Arial"/>
              </a:rPr>
              <a:t> la </a:t>
            </a:r>
            <a:r>
              <a:rPr lang="en-US" sz="2500" dirty="0" err="1">
                <a:latin typeface="Arial"/>
                <a:ea typeface="+mn-ea"/>
                <a:cs typeface="Arial"/>
              </a:rPr>
              <a:t>comprensione</a:t>
            </a:r>
            <a:r>
              <a:rPr lang="en-US" sz="2500" dirty="0">
                <a:latin typeface="Arial"/>
                <a:ea typeface="+mn-ea"/>
                <a:cs typeface="Arial"/>
              </a:rPr>
              <a:t> </a:t>
            </a:r>
            <a:r>
              <a:rPr lang="en-US" sz="2500" dirty="0" err="1">
                <a:latin typeface="Arial"/>
                <a:ea typeface="+mn-ea"/>
                <a:cs typeface="Arial"/>
              </a:rPr>
              <a:t>della</a:t>
            </a:r>
            <a:r>
              <a:rPr lang="en-US" sz="2500" dirty="0">
                <a:latin typeface="Arial"/>
                <a:ea typeface="+mn-ea"/>
                <a:cs typeface="Arial"/>
              </a:rPr>
              <a:t> </a:t>
            </a:r>
            <a:r>
              <a:rPr lang="en-US" sz="2500" dirty="0" err="1">
                <a:latin typeface="Arial"/>
                <a:ea typeface="+mn-ea"/>
                <a:cs typeface="Arial"/>
              </a:rPr>
              <a:t>biologia</a:t>
            </a:r>
            <a:r>
              <a:rPr lang="en-US" sz="2500" dirty="0">
                <a:latin typeface="Arial"/>
                <a:ea typeface="+mn-ea"/>
                <a:cs typeface="Arial"/>
              </a:rPr>
              <a:t> a </a:t>
            </a:r>
            <a:r>
              <a:rPr lang="en-US" sz="2500" dirty="0" err="1">
                <a:latin typeface="Arial"/>
                <a:ea typeface="+mn-ea"/>
                <a:cs typeface="Arial"/>
              </a:rPr>
              <a:t>livello</a:t>
            </a:r>
            <a:r>
              <a:rPr lang="en-US" sz="2500" dirty="0">
                <a:latin typeface="Arial"/>
                <a:ea typeface="+mn-ea"/>
                <a:cs typeface="Arial"/>
              </a:rPr>
              <a:t> </a:t>
            </a:r>
            <a:r>
              <a:rPr lang="en-US" sz="2500" dirty="0" err="1">
                <a:latin typeface="Arial"/>
                <a:ea typeface="+mn-ea"/>
                <a:cs typeface="Arial"/>
              </a:rPr>
              <a:t>funzionale</a:t>
            </a:r>
            <a:endParaRPr lang="en-US" sz="2500" dirty="0">
              <a:latin typeface="Arial"/>
              <a:ea typeface="+mn-ea"/>
              <a:cs typeface="Arial"/>
            </a:endParaRPr>
          </a:p>
          <a:p>
            <a:pPr algn="just">
              <a:spcBef>
                <a:spcPts val="300"/>
              </a:spcBef>
              <a:defRPr/>
            </a:pPr>
            <a:r>
              <a:rPr lang="en-US" sz="2500" dirty="0" err="1">
                <a:latin typeface="Arial"/>
                <a:ea typeface="+mn-ea"/>
                <a:cs typeface="Arial"/>
              </a:rPr>
              <a:t>Modellizzare</a:t>
            </a:r>
            <a:r>
              <a:rPr lang="en-US" sz="2500" dirty="0">
                <a:latin typeface="Arial"/>
                <a:ea typeface="+mn-ea"/>
                <a:cs typeface="Arial"/>
              </a:rPr>
              <a:t> </a:t>
            </a:r>
            <a:r>
              <a:rPr lang="en-US" sz="2500" dirty="0" err="1">
                <a:latin typeface="Arial"/>
                <a:ea typeface="+mn-ea"/>
                <a:cs typeface="Arial"/>
              </a:rPr>
              <a:t>il</a:t>
            </a:r>
            <a:r>
              <a:rPr lang="en-US" sz="2500" dirty="0">
                <a:latin typeface="Arial"/>
                <a:ea typeface="+mn-ea"/>
                <a:cs typeface="Arial"/>
              </a:rPr>
              <a:t> </a:t>
            </a:r>
            <a:r>
              <a:rPr lang="en-US" sz="2500" dirty="0" err="1">
                <a:latin typeface="Arial"/>
                <a:ea typeface="+mn-ea"/>
                <a:cs typeface="Arial"/>
              </a:rPr>
              <a:t>funzionamento</a:t>
            </a:r>
            <a:r>
              <a:rPr lang="en-US" sz="2500" dirty="0">
                <a:latin typeface="Arial"/>
                <a:ea typeface="+mn-ea"/>
                <a:cs typeface="Arial"/>
              </a:rPr>
              <a:t> </a:t>
            </a:r>
            <a:r>
              <a:rPr lang="en-US" sz="2500" dirty="0" err="1">
                <a:latin typeface="Arial"/>
                <a:ea typeface="+mn-ea"/>
                <a:cs typeface="Arial"/>
              </a:rPr>
              <a:t>delle</a:t>
            </a:r>
            <a:r>
              <a:rPr lang="en-US" sz="2500" dirty="0">
                <a:latin typeface="Arial"/>
                <a:ea typeface="+mn-ea"/>
                <a:cs typeface="Arial"/>
              </a:rPr>
              <a:t> cellule e </a:t>
            </a:r>
            <a:r>
              <a:rPr lang="en-US" sz="2500" dirty="0" err="1">
                <a:latin typeface="Arial"/>
                <a:ea typeface="+mn-ea"/>
                <a:cs typeface="Arial"/>
              </a:rPr>
              <a:t>degli</a:t>
            </a:r>
            <a:r>
              <a:rPr lang="en-US" sz="2500" dirty="0">
                <a:latin typeface="Arial"/>
                <a:ea typeface="+mn-ea"/>
                <a:cs typeface="Arial"/>
              </a:rPr>
              <a:t> </a:t>
            </a:r>
            <a:r>
              <a:rPr lang="en-US" sz="2500" dirty="0" err="1">
                <a:latin typeface="Arial"/>
                <a:ea typeface="+mn-ea"/>
                <a:cs typeface="Arial"/>
              </a:rPr>
              <a:t>organismi</a:t>
            </a:r>
            <a:r>
              <a:rPr lang="en-US" sz="2500" dirty="0">
                <a:latin typeface="Arial"/>
                <a:ea typeface="+mn-ea"/>
                <a:cs typeface="Arial"/>
              </a:rPr>
              <a:t>, ad </a:t>
            </a:r>
            <a:r>
              <a:rPr lang="en-US" sz="2500" dirty="0" err="1">
                <a:latin typeface="Arial"/>
                <a:ea typeface="+mn-ea"/>
                <a:cs typeface="Arial"/>
              </a:rPr>
              <a:t>es</a:t>
            </a:r>
            <a:r>
              <a:rPr lang="en-US" sz="2500" dirty="0">
                <a:latin typeface="Arial"/>
                <a:cs typeface="Arial"/>
              </a:rPr>
              <a:t>. </a:t>
            </a:r>
            <a:r>
              <a:rPr lang="en-US" sz="2500" dirty="0" err="1">
                <a:latin typeface="Arial"/>
                <a:cs typeface="Arial"/>
              </a:rPr>
              <a:t>mediante</a:t>
            </a:r>
            <a:r>
              <a:rPr lang="en-US" sz="2500" dirty="0">
                <a:latin typeface="Arial"/>
                <a:cs typeface="Arial"/>
              </a:rPr>
              <a:t> </a:t>
            </a:r>
            <a:r>
              <a:rPr lang="en-US" sz="2500" dirty="0" err="1">
                <a:latin typeface="Arial"/>
                <a:cs typeface="Arial"/>
              </a:rPr>
              <a:t>reti</a:t>
            </a:r>
            <a:r>
              <a:rPr lang="en-US" sz="2500" dirty="0">
                <a:latin typeface="Arial"/>
                <a:cs typeface="Arial"/>
              </a:rPr>
              <a:t> </a:t>
            </a:r>
            <a:r>
              <a:rPr lang="en-US" sz="2500" dirty="0" err="1">
                <a:latin typeface="Arial"/>
                <a:cs typeface="Arial"/>
              </a:rPr>
              <a:t>regolative</a:t>
            </a:r>
            <a:r>
              <a:rPr lang="en-US" sz="2500" dirty="0">
                <a:latin typeface="Arial"/>
                <a:cs typeface="Arial"/>
              </a:rPr>
              <a:t> e </a:t>
            </a:r>
            <a:r>
              <a:rPr lang="en-US" sz="2500" dirty="0" err="1">
                <a:latin typeface="Arial"/>
                <a:cs typeface="Arial"/>
              </a:rPr>
              <a:t>metaboliche</a:t>
            </a:r>
            <a:endParaRPr lang="en-US" sz="2500" dirty="0">
              <a:latin typeface="Arial"/>
              <a:ea typeface="+mn-ea"/>
              <a:cs typeface="Arial"/>
            </a:endParaRPr>
          </a:p>
        </p:txBody>
      </p:sp>
    </p:spTree>
    <p:extLst>
      <p:ext uri="{BB962C8B-B14F-4D97-AF65-F5344CB8AC3E}">
        <p14:creationId xmlns:p14="http://schemas.microsoft.com/office/powerpoint/2010/main" val="7836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rgbClr val="FFFFFF"/>
                </a:solidFill>
                <a:ea typeface="+mj-ea"/>
                <a:cs typeface="+mj-cs"/>
              </a:rPr>
              <a:t>BIOINFORMATICA</a:t>
            </a:r>
            <a:br>
              <a:rPr lang="it-IT" dirty="0">
                <a:solidFill>
                  <a:srgbClr val="FFFFFF"/>
                </a:solidFill>
                <a:ea typeface="+mj-ea"/>
                <a:cs typeface="+mj-cs"/>
              </a:rPr>
            </a:br>
            <a:r>
              <a:rPr lang="it-IT" b="1" dirty="0">
                <a:ea typeface="+mj-ea"/>
                <a:cs typeface="+mj-cs"/>
              </a:rPr>
              <a:t>3 PROSPETTIVE</a:t>
            </a:r>
          </a:p>
        </p:txBody>
      </p:sp>
      <p:graphicFrame>
        <p:nvGraphicFramePr>
          <p:cNvPr id="6" name="Diagramma 5"/>
          <p:cNvGraphicFramePr/>
          <p:nvPr/>
        </p:nvGraphicFramePr>
        <p:xfrm>
          <a:off x="12706" y="1322908"/>
          <a:ext cx="9311217"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7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04_03aProkEukCellSiz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14463"/>
            <a:ext cx="6437312" cy="482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32770"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81788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0"/>
          <p:cNvGrpSpPr>
            <a:grpSpLocks/>
          </p:cNvGrpSpPr>
          <p:nvPr/>
        </p:nvGrpSpPr>
        <p:grpSpPr bwMode="auto">
          <a:xfrm>
            <a:off x="1295400" y="1549400"/>
            <a:ext cx="6172200" cy="3657600"/>
            <a:chOff x="624" y="348"/>
            <a:chExt cx="4512" cy="2928"/>
          </a:xfrm>
        </p:grpSpPr>
        <p:sp>
          <p:nvSpPr>
            <p:cNvPr id="34831" name="Oval 2"/>
            <p:cNvSpPr>
              <a:spLocks noChangeArrowheads="1"/>
            </p:cNvSpPr>
            <p:nvPr/>
          </p:nvSpPr>
          <p:spPr bwMode="auto">
            <a:xfrm>
              <a:off x="624" y="348"/>
              <a:ext cx="4512" cy="2928"/>
            </a:xfrm>
            <a:prstGeom prst="ellipse">
              <a:avLst/>
            </a:prstGeom>
            <a:solidFill>
              <a:schemeClr val="bg1"/>
            </a:solidFill>
            <a:ln w="38100">
              <a:solidFill>
                <a:schemeClr val="folHlink"/>
              </a:solidFill>
              <a:round/>
              <a:headEnd/>
              <a:tailEnd/>
            </a:ln>
          </p:spPr>
          <p:txBody>
            <a:bodyPr wrap="none" anchor="ctr"/>
            <a:lstStyle/>
            <a:p>
              <a:pPr eaLnBrk="0" hangingPunct="0"/>
              <a:endParaRPr lang="en-US" sz="2400">
                <a:solidFill>
                  <a:schemeClr val="bg1"/>
                </a:solidFill>
                <a:latin typeface="Arial" charset="0"/>
              </a:endParaRPr>
            </a:p>
          </p:txBody>
        </p:sp>
        <p:sp>
          <p:nvSpPr>
            <p:cNvPr id="34832" name="Oval 3"/>
            <p:cNvSpPr>
              <a:spLocks noChangeArrowheads="1"/>
            </p:cNvSpPr>
            <p:nvPr/>
          </p:nvSpPr>
          <p:spPr bwMode="auto">
            <a:xfrm>
              <a:off x="768" y="912"/>
              <a:ext cx="1776" cy="1776"/>
            </a:xfrm>
            <a:prstGeom prst="ellipse">
              <a:avLst/>
            </a:prstGeom>
            <a:solidFill>
              <a:schemeClr val="bg1"/>
            </a:solidFill>
            <a:ln w="28575">
              <a:solidFill>
                <a:srgbClr val="4F81BD"/>
              </a:solidFill>
              <a:round/>
              <a:headEnd/>
              <a:tailEnd/>
            </a:ln>
          </p:spPr>
          <p:txBody>
            <a:bodyPr wrap="none" anchor="ctr"/>
            <a:lstStyle/>
            <a:p>
              <a:pPr eaLnBrk="0" hangingPunct="0"/>
              <a:endParaRPr lang="en-US" sz="2400">
                <a:solidFill>
                  <a:schemeClr val="bg1"/>
                </a:solidFill>
                <a:latin typeface="Arial" charset="0"/>
              </a:endParaRPr>
            </a:p>
          </p:txBody>
        </p:sp>
        <p:sp>
          <p:nvSpPr>
            <p:cNvPr id="34833" name="Text Box 4"/>
            <p:cNvSpPr txBox="1">
              <a:spLocks noChangeArrowheads="1"/>
            </p:cNvSpPr>
            <p:nvPr/>
          </p:nvSpPr>
          <p:spPr bwMode="auto">
            <a:xfrm>
              <a:off x="1340" y="1547"/>
              <a:ext cx="538"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DNA</a:t>
              </a:r>
            </a:p>
          </p:txBody>
        </p:sp>
        <p:sp>
          <p:nvSpPr>
            <p:cNvPr id="34834" name="Text Box 5"/>
            <p:cNvSpPr txBox="1">
              <a:spLocks noChangeArrowheads="1"/>
            </p:cNvSpPr>
            <p:nvPr/>
          </p:nvSpPr>
          <p:spPr bwMode="auto">
            <a:xfrm>
              <a:off x="2543" y="1547"/>
              <a:ext cx="539"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RNA</a:t>
              </a:r>
            </a:p>
          </p:txBody>
        </p:sp>
        <p:sp>
          <p:nvSpPr>
            <p:cNvPr id="34835" name="AutoShape 7"/>
            <p:cNvSpPr>
              <a:spLocks noChangeArrowheads="1"/>
            </p:cNvSpPr>
            <p:nvPr/>
          </p:nvSpPr>
          <p:spPr bwMode="auto">
            <a:xfrm>
              <a:off x="1878"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pic>
          <p:nvPicPr>
            <p:cNvPr id="34836" name="Picture 9"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 y="1104"/>
              <a:ext cx="458" cy="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37" name="Text Box 11"/>
            <p:cNvSpPr txBox="1">
              <a:spLocks noChangeArrowheads="1"/>
            </p:cNvSpPr>
            <p:nvPr/>
          </p:nvSpPr>
          <p:spPr bwMode="auto">
            <a:xfrm>
              <a:off x="3723" y="1517"/>
              <a:ext cx="885"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Proteina</a:t>
              </a:r>
            </a:p>
          </p:txBody>
        </p:sp>
        <p:sp>
          <p:nvSpPr>
            <p:cNvPr id="34838" name="AutoShape 8"/>
            <p:cNvSpPr>
              <a:spLocks noChangeArrowheads="1"/>
            </p:cNvSpPr>
            <p:nvPr/>
          </p:nvSpPr>
          <p:spPr bwMode="auto">
            <a:xfrm>
              <a:off x="3120"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grpSp>
      <p:sp>
        <p:nvSpPr>
          <p:cNvPr id="34818" name="Text Box 18"/>
          <p:cNvSpPr txBox="1">
            <a:spLocks noChangeArrowheads="1"/>
          </p:cNvSpPr>
          <p:nvPr/>
        </p:nvSpPr>
        <p:spPr bwMode="auto">
          <a:xfrm>
            <a:off x="447675" y="1009650"/>
            <a:ext cx="81089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a:latin typeface="Arial" charset="0"/>
              </a:rPr>
              <a:t>CENTRAL DOGMA OF MOLECULAR BIOLOGY</a:t>
            </a:r>
          </a:p>
        </p:txBody>
      </p:sp>
      <p:grpSp>
        <p:nvGrpSpPr>
          <p:cNvPr id="2" name="Group 25"/>
          <p:cNvGrpSpPr>
            <a:grpSpLocks/>
          </p:cNvGrpSpPr>
          <p:nvPr/>
        </p:nvGrpSpPr>
        <p:grpSpPr bwMode="auto">
          <a:xfrm>
            <a:off x="330200" y="5424488"/>
            <a:ext cx="8666163" cy="1147762"/>
            <a:chOff x="-120" y="3456"/>
            <a:chExt cx="6232" cy="723"/>
          </a:xfrm>
        </p:grpSpPr>
        <p:sp>
          <p:nvSpPr>
            <p:cNvPr id="34825" name="Text Box 19"/>
            <p:cNvSpPr txBox="1">
              <a:spLocks noChangeArrowheads="1"/>
            </p:cNvSpPr>
            <p:nvPr/>
          </p:nvSpPr>
          <p:spPr bwMode="auto">
            <a:xfrm>
              <a:off x="684" y="3456"/>
              <a:ext cx="8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Genoma</a:t>
              </a:r>
            </a:p>
          </p:txBody>
        </p:sp>
        <p:sp>
          <p:nvSpPr>
            <p:cNvPr id="34826" name="Text Box 20"/>
            <p:cNvSpPr txBox="1">
              <a:spLocks noChangeArrowheads="1"/>
            </p:cNvSpPr>
            <p:nvPr/>
          </p:nvSpPr>
          <p:spPr bwMode="auto">
            <a:xfrm>
              <a:off x="2220" y="3456"/>
              <a:ext cx="139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Trascrittoma</a:t>
              </a:r>
            </a:p>
          </p:txBody>
        </p:sp>
        <p:sp>
          <p:nvSpPr>
            <p:cNvPr id="34827" name="Text Box 21"/>
            <p:cNvSpPr txBox="1">
              <a:spLocks noChangeArrowheads="1"/>
            </p:cNvSpPr>
            <p:nvPr/>
          </p:nvSpPr>
          <p:spPr bwMode="auto">
            <a:xfrm>
              <a:off x="4241" y="3456"/>
              <a:ext cx="984"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Proteoma</a:t>
              </a:r>
            </a:p>
          </p:txBody>
        </p:sp>
        <p:sp>
          <p:nvSpPr>
            <p:cNvPr id="34828" name="AutoShape 22"/>
            <p:cNvSpPr>
              <a:spLocks noChangeArrowheads="1"/>
            </p:cNvSpPr>
            <p:nvPr/>
          </p:nvSpPr>
          <p:spPr bwMode="auto">
            <a:xfrm>
              <a:off x="1545"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29" name="AutoShape 23"/>
            <p:cNvSpPr>
              <a:spLocks noChangeArrowheads="1"/>
            </p:cNvSpPr>
            <p:nvPr/>
          </p:nvSpPr>
          <p:spPr bwMode="auto">
            <a:xfrm>
              <a:off x="3609"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30" name="Text Box 24"/>
            <p:cNvSpPr txBox="1">
              <a:spLocks noChangeArrowheads="1"/>
            </p:cNvSpPr>
            <p:nvPr/>
          </p:nvSpPr>
          <p:spPr bwMode="auto">
            <a:xfrm>
              <a:off x="-120" y="3888"/>
              <a:ext cx="623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a:latin typeface="Arial" charset="0"/>
                </a:rPr>
                <a:t>CENTRAL DOGMA OF BIOINFORMATICS AND GENOMICS</a:t>
              </a:r>
            </a:p>
          </p:txBody>
        </p:sp>
      </p:grpSp>
      <p:sp>
        <p:nvSpPr>
          <p:cNvPr id="20501" name="Text Box 21"/>
          <p:cNvSpPr txBox="1">
            <a:spLocks noChangeArrowheads="1"/>
          </p:cNvSpPr>
          <p:nvPr/>
        </p:nvSpPr>
        <p:spPr bwMode="auto">
          <a:xfrm>
            <a:off x="2763838" y="3429000"/>
            <a:ext cx="16859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Trascrizione</a:t>
            </a:r>
            <a:endParaRPr lang="en-US" b="1" dirty="0">
              <a:solidFill>
                <a:srgbClr val="0000FF"/>
              </a:solidFill>
              <a:latin typeface="Arial"/>
              <a:ea typeface="+mn-ea"/>
              <a:cs typeface="Arial" charset="0"/>
            </a:endParaRPr>
          </a:p>
        </p:txBody>
      </p:sp>
      <p:sp>
        <p:nvSpPr>
          <p:cNvPr id="20502" name="Text Box 22"/>
          <p:cNvSpPr txBox="1">
            <a:spLocks noChangeArrowheads="1"/>
          </p:cNvSpPr>
          <p:nvPr/>
        </p:nvSpPr>
        <p:spPr bwMode="auto">
          <a:xfrm>
            <a:off x="4559300" y="3429000"/>
            <a:ext cx="15970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Traduzione</a:t>
            </a:r>
            <a:endParaRPr lang="en-US" b="1" dirty="0">
              <a:solidFill>
                <a:srgbClr val="0000FF"/>
              </a:solidFill>
              <a:latin typeface="Arial"/>
              <a:ea typeface="+mn-ea"/>
              <a:cs typeface="Arial" charset="0"/>
            </a:endParaRPr>
          </a:p>
        </p:txBody>
      </p:sp>
      <p:sp>
        <p:nvSpPr>
          <p:cNvPr id="34822"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pic>
        <p:nvPicPr>
          <p:cNvPr id="34823"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1795463"/>
            <a:ext cx="750888"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2120900"/>
            <a:ext cx="11461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7302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Graphic of the growth of GenBank 1982-2008"/>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87500" y="1047750"/>
            <a:ext cx="5414963" cy="5554663"/>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6866"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68361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38914" name="Rectangle 3"/>
          <p:cNvSpPr>
            <a:spLocks noGrp="1" noChangeArrowheads="1"/>
          </p:cNvSpPr>
          <p:nvPr>
            <p:ph type="body" idx="1"/>
          </p:nvPr>
        </p:nvSpPr>
        <p:spPr>
          <a:xfrm>
            <a:off x="354013" y="2047875"/>
            <a:ext cx="8229600" cy="4525963"/>
          </a:xfrm>
        </p:spPr>
        <p:txBody>
          <a:bodyPr/>
          <a:lstStyle/>
          <a:p>
            <a:pPr eaLnBrk="1" hangingPunct="1"/>
            <a:r>
              <a:rPr lang="en-US">
                <a:latin typeface="Arial" charset="0"/>
              </a:rPr>
              <a:t>Questi miliardi di sequenze presentano sfide e opportunità, </a:t>
            </a:r>
          </a:p>
          <a:p>
            <a:pPr eaLnBrk="1" hangingPunct="1"/>
            <a:r>
              <a:rPr lang="en-US">
                <a:latin typeface="Arial" charset="0"/>
              </a:rPr>
              <a:t>per studiare moltissimi problemi biologici diversi, quali:</a:t>
            </a:r>
          </a:p>
          <a:p>
            <a:pPr eaLnBrk="1" hangingPunct="1"/>
            <a:r>
              <a:rPr lang="en-US">
                <a:latin typeface="Arial" charset="0"/>
              </a:rPr>
              <a:t>Stati cellulari in relazione a ciclo cellulare, differenziamento, malattia ecc.</a:t>
            </a:r>
          </a:p>
          <a:p>
            <a:pPr eaLnBrk="1" hangingPunct="1"/>
            <a:r>
              <a:rPr lang="en-US">
                <a:latin typeface="Arial" charset="0"/>
              </a:rPr>
              <a:t>Regolazione dei processi, </a:t>
            </a:r>
          </a:p>
          <a:p>
            <a:pPr eaLnBrk="1" hangingPunct="1"/>
            <a:r>
              <a:rPr lang="en-US">
                <a:latin typeface="Arial" charset="0"/>
              </a:rPr>
              <a:t>…</a:t>
            </a:r>
          </a:p>
        </p:txBody>
      </p:sp>
      <p:sp>
        <p:nvSpPr>
          <p:cNvPr id="38915"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76205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830263"/>
            <a:ext cx="4949825" cy="60277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grpSp>
        <p:nvGrpSpPr>
          <p:cNvPr id="40962" name="Group 4"/>
          <p:cNvGrpSpPr>
            <a:grpSpLocks/>
          </p:cNvGrpSpPr>
          <p:nvPr/>
        </p:nvGrpSpPr>
        <p:grpSpPr bwMode="auto">
          <a:xfrm>
            <a:off x="247650" y="1136650"/>
            <a:ext cx="5710238" cy="4991100"/>
            <a:chOff x="1291" y="576"/>
            <a:chExt cx="4869" cy="3841"/>
          </a:xfrm>
        </p:grpSpPr>
        <p:sp>
          <p:nvSpPr>
            <p:cNvPr id="40965" name="Line 6"/>
            <p:cNvSpPr>
              <a:spLocks noChangeShapeType="1"/>
            </p:cNvSpPr>
            <p:nvPr/>
          </p:nvSpPr>
          <p:spPr bwMode="auto">
            <a:xfrm>
              <a:off x="1488" y="3504"/>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66" name="Line 7"/>
            <p:cNvSpPr>
              <a:spLocks noChangeShapeType="1"/>
            </p:cNvSpPr>
            <p:nvPr/>
          </p:nvSpPr>
          <p:spPr bwMode="auto">
            <a:xfrm rot="-5400000">
              <a:off x="2904" y="1848"/>
              <a:ext cx="2448" cy="0"/>
            </a:xfrm>
            <a:prstGeom prst="line">
              <a:avLst/>
            </a:prstGeom>
            <a:noFill/>
            <a:ln w="28575">
              <a:solidFill>
                <a:schemeClr val="tx1"/>
              </a:solidFill>
              <a:round/>
              <a:headEnd type="arrow" w="med" len="lg"/>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0967" name="Text Box 8"/>
            <p:cNvSpPr txBox="1">
              <a:spLocks noChangeArrowheads="1"/>
            </p:cNvSpPr>
            <p:nvPr/>
          </p:nvSpPr>
          <p:spPr bwMode="auto">
            <a:xfrm>
              <a:off x="4206" y="1739"/>
              <a:ext cx="1954" cy="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Tempo</a:t>
              </a:r>
              <a:r>
                <a:rPr lang="en-US" sz="2000">
                  <a:latin typeface="Arial" charset="0"/>
                </a:rPr>
                <a:t>    </a:t>
              </a:r>
            </a:p>
            <a:p>
              <a:r>
                <a:rPr lang="en-US" sz="2000">
                  <a:latin typeface="Arial" charset="0"/>
                </a:rPr>
                <a:t>Sviluppo</a:t>
              </a:r>
            </a:p>
          </p:txBody>
        </p:sp>
        <p:sp>
          <p:nvSpPr>
            <p:cNvPr id="40968" name="Text Box 9"/>
            <p:cNvSpPr txBox="1">
              <a:spLocks noChangeArrowheads="1"/>
            </p:cNvSpPr>
            <p:nvPr/>
          </p:nvSpPr>
          <p:spPr bwMode="auto">
            <a:xfrm>
              <a:off x="1291" y="3635"/>
              <a:ext cx="2965"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b="1">
                  <a:latin typeface="Arial" charset="0"/>
                </a:rPr>
                <a:t>Spazio e stato</a:t>
              </a:r>
              <a:endParaRPr lang="en-US" sz="2000">
                <a:latin typeface="Arial" charset="0"/>
              </a:endParaRPr>
            </a:p>
            <a:p>
              <a:pPr algn="ctr"/>
              <a:r>
                <a:rPr lang="en-US" sz="2000">
                  <a:latin typeface="Arial" charset="0"/>
                </a:rPr>
                <a:t>Regione del corpo, fisiologia, </a:t>
              </a:r>
            </a:p>
            <a:p>
              <a:pPr algn="ctr"/>
              <a:r>
                <a:rPr lang="en-US" sz="2000">
                  <a:latin typeface="Arial" charset="0"/>
                </a:rPr>
                <a:t>patologia, farmacologia</a:t>
              </a:r>
            </a:p>
          </p:txBody>
        </p:sp>
        <p:pic>
          <p:nvPicPr>
            <p:cNvPr id="409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576"/>
              <a:ext cx="2520" cy="2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pic>
        <p:nvPicPr>
          <p:cNvPr id="4096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830263"/>
            <a:ext cx="4194175" cy="602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257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07950" y="1733550"/>
            <a:ext cx="8907463" cy="4525963"/>
          </a:xfrm>
        </p:spPr>
        <p:txBody>
          <a:bodyPr rtlCol="0">
            <a:noAutofit/>
          </a:bodyPr>
          <a:lstStyle/>
          <a:p>
            <a:pPr eaLnBrk="1" fontAlgn="auto" hangingPunct="1">
              <a:spcAft>
                <a:spcPts val="0"/>
              </a:spcAft>
              <a:buFont typeface="Arial"/>
              <a:buChar char="•"/>
              <a:defRPr/>
            </a:pPr>
            <a:r>
              <a:rPr lang="en-US" sz="3000" dirty="0" err="1">
                <a:solidFill>
                  <a:srgbClr val="000000"/>
                </a:solidFill>
                <a:latin typeface="Arial"/>
                <a:ea typeface="+mn-ea"/>
                <a:cs typeface="Arial"/>
              </a:rPr>
              <a:t>Studia</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il</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genoma</a:t>
            </a:r>
            <a:r>
              <a:rPr lang="en-US" sz="3000" dirty="0">
                <a:solidFill>
                  <a:srgbClr val="000000"/>
                </a:solidFill>
                <a:latin typeface="Arial"/>
                <a:ea typeface="+mn-ea"/>
                <a:cs typeface="Arial"/>
              </a:rPr>
              <a:t>, e </a:t>
            </a:r>
            <a:r>
              <a:rPr lang="en-US" sz="3000" dirty="0" err="1">
                <a:solidFill>
                  <a:srgbClr val="000000"/>
                </a:solidFill>
                <a:latin typeface="Arial"/>
                <a:ea typeface="+mn-ea"/>
                <a:cs typeface="Arial"/>
              </a:rPr>
              <a:t>particolarmente</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l’insieme</a:t>
            </a:r>
            <a:r>
              <a:rPr lang="en-US" sz="3000" dirty="0">
                <a:solidFill>
                  <a:srgbClr val="000000"/>
                </a:solidFill>
                <a:latin typeface="Arial"/>
                <a:ea typeface="+mn-ea"/>
                <a:cs typeface="Arial"/>
              </a:rPr>
              <a:t> di </a:t>
            </a:r>
            <a:r>
              <a:rPr lang="en-US" sz="3000" dirty="0" err="1">
                <a:solidFill>
                  <a:srgbClr val="000000"/>
                </a:solidFill>
                <a:latin typeface="Arial"/>
                <a:ea typeface="+mn-ea"/>
                <a:cs typeface="Arial"/>
              </a:rPr>
              <a:t>geni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espressi</a:t>
            </a:r>
            <a:r>
              <a:rPr lang="en-US" sz="3000" dirty="0">
                <a:solidFill>
                  <a:srgbClr val="000000"/>
                </a:solidFill>
                <a:latin typeface="Arial"/>
                <a:ea typeface="+mn-ea"/>
                <a:cs typeface="Arial"/>
              </a:rPr>
              <a:t> in </a:t>
            </a:r>
            <a:r>
              <a:rPr lang="en-US" sz="3000" dirty="0" err="1">
                <a:solidFill>
                  <a:srgbClr val="000000"/>
                </a:solidFill>
                <a:latin typeface="Arial"/>
                <a:ea typeface="+mn-ea"/>
                <a:cs typeface="Arial"/>
              </a:rPr>
              <a:t>trascritti</a:t>
            </a:r>
            <a:r>
              <a:rPr lang="en-US" sz="3000" dirty="0">
                <a:solidFill>
                  <a:srgbClr val="000000"/>
                </a:solidFill>
                <a:latin typeface="Arial"/>
                <a:ea typeface="+mn-ea"/>
                <a:cs typeface="Arial"/>
              </a:rPr>
              <a:t> RNA e in </a:t>
            </a:r>
            <a:r>
              <a:rPr lang="en-US" sz="3000" dirty="0" err="1">
                <a:solidFill>
                  <a:srgbClr val="000000"/>
                </a:solidFill>
                <a:latin typeface="Arial"/>
                <a:ea typeface="+mn-ea"/>
                <a:cs typeface="Arial"/>
              </a:rPr>
              <a:t>prodotti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proteici</a:t>
            </a:r>
            <a:r>
              <a:rPr lang="en-US" sz="3000" dirty="0">
                <a:solidFill>
                  <a:srgbClr val="000000"/>
                </a:solidFill>
                <a:latin typeface="Arial"/>
                <a:ea typeface="+mn-ea"/>
                <a:cs typeface="Arial"/>
              </a:rPr>
              <a:t>.</a:t>
            </a:r>
          </a:p>
          <a:p>
            <a:pPr eaLnBrk="1" fontAlgn="auto" hangingPunct="1">
              <a:spcAft>
                <a:spcPts val="0"/>
              </a:spcAft>
              <a:buFont typeface="Arial"/>
              <a:buChar char="•"/>
              <a:defRPr/>
            </a:pPr>
            <a:r>
              <a:rPr lang="en-US" sz="3000" dirty="0" err="1">
                <a:latin typeface="Arial"/>
                <a:ea typeface="+mn-ea"/>
                <a:cs typeface="Arial"/>
              </a:rPr>
              <a:t>Gli</a:t>
            </a:r>
            <a:r>
              <a:rPr lang="en-US" sz="3000" dirty="0">
                <a:latin typeface="Arial"/>
                <a:ea typeface="+mn-ea"/>
                <a:cs typeface="Arial"/>
              </a:rPr>
              <a:t> </a:t>
            </a:r>
            <a:r>
              <a:rPr lang="en-US" sz="3000" dirty="0" err="1">
                <a:latin typeface="Arial"/>
                <a:ea typeface="+mn-ea"/>
                <a:cs typeface="Arial"/>
              </a:rPr>
              <a:t>strumenti</a:t>
            </a:r>
            <a:r>
              <a:rPr lang="en-US" sz="3000" dirty="0">
                <a:latin typeface="Arial"/>
                <a:ea typeface="+mn-ea"/>
                <a:cs typeface="Arial"/>
              </a:rPr>
              <a:t> </a:t>
            </a:r>
            <a:r>
              <a:rPr lang="en-US" sz="3000" dirty="0" err="1">
                <a:latin typeface="Arial"/>
                <a:ea typeface="+mn-ea"/>
                <a:cs typeface="Arial"/>
              </a:rPr>
              <a:t>bioinformatici</a:t>
            </a:r>
            <a:r>
              <a:rPr lang="en-US" sz="3000" dirty="0">
                <a:latin typeface="Arial"/>
                <a:ea typeface="+mn-ea"/>
                <a:cs typeface="Arial"/>
              </a:rPr>
              <a:t> </a:t>
            </a:r>
            <a:r>
              <a:rPr lang="en-US" sz="3000" dirty="0" err="1">
                <a:latin typeface="Arial"/>
                <a:ea typeface="+mn-ea"/>
                <a:cs typeface="Arial"/>
              </a:rPr>
              <a:t>posso</a:t>
            </a:r>
            <a:r>
              <a:rPr lang="en-US" sz="3000" dirty="0">
                <a:latin typeface="Arial"/>
                <a:ea typeface="+mn-ea"/>
                <a:cs typeface="Arial"/>
              </a:rPr>
              <a:t> </a:t>
            </a:r>
            <a:r>
              <a:rPr lang="en-US" sz="3000" dirty="0" err="1">
                <a:latin typeface="Arial"/>
                <a:ea typeface="+mn-ea"/>
                <a:cs typeface="Arial"/>
              </a:rPr>
              <a:t>esser</a:t>
            </a:r>
            <a:r>
              <a:rPr lang="en-US" sz="3000" dirty="0">
                <a:latin typeface="Arial"/>
                <a:ea typeface="+mn-ea"/>
                <a:cs typeface="Arial"/>
              </a:rPr>
              <a:t> </a:t>
            </a:r>
            <a:r>
              <a:rPr lang="en-US" sz="3000" dirty="0" err="1">
                <a:latin typeface="Arial"/>
                <a:ea typeface="+mn-ea"/>
                <a:cs typeface="Arial"/>
              </a:rPr>
              <a:t>usati</a:t>
            </a:r>
            <a:r>
              <a:rPr lang="en-US" sz="3000" dirty="0">
                <a:latin typeface="Arial"/>
                <a:ea typeface="+mn-ea"/>
                <a:cs typeface="Arial"/>
              </a:rPr>
              <a:t> per </a:t>
            </a:r>
            <a:r>
              <a:rPr lang="en-US" sz="3000" dirty="0" err="1">
                <a:latin typeface="Arial"/>
                <a:ea typeface="+mn-ea"/>
                <a:cs typeface="Arial"/>
              </a:rPr>
              <a:t>descrivere</a:t>
            </a:r>
            <a:r>
              <a:rPr lang="en-US" sz="3000" dirty="0">
                <a:latin typeface="Arial"/>
                <a:ea typeface="+mn-ea"/>
                <a:cs typeface="Arial"/>
              </a:rPr>
              <a:t> </a:t>
            </a:r>
            <a:r>
              <a:rPr lang="en-US" sz="3000" dirty="0" err="1">
                <a:latin typeface="Arial"/>
                <a:ea typeface="+mn-ea"/>
                <a:cs typeface="Arial"/>
              </a:rPr>
              <a:t>cambiamenti</a:t>
            </a:r>
            <a:r>
              <a:rPr lang="en-US" sz="3000" dirty="0">
                <a:latin typeface="Arial"/>
                <a:ea typeface="+mn-ea"/>
                <a:cs typeface="Arial"/>
              </a:rPr>
              <a:t> </a:t>
            </a:r>
            <a:r>
              <a:rPr lang="en-US" sz="3000" dirty="0" err="1">
                <a:latin typeface="Arial"/>
                <a:ea typeface="+mn-ea"/>
                <a:cs typeface="Arial"/>
              </a:rPr>
              <a:t>qualitativi</a:t>
            </a:r>
            <a:r>
              <a:rPr lang="en-US" sz="3000" dirty="0">
                <a:latin typeface="Arial"/>
                <a:ea typeface="+mn-ea"/>
                <a:cs typeface="Arial"/>
              </a:rPr>
              <a:t>  e </a:t>
            </a:r>
            <a:r>
              <a:rPr lang="en-US" sz="3000" dirty="0" err="1">
                <a:latin typeface="Arial"/>
                <a:ea typeface="+mn-ea"/>
                <a:cs typeface="Arial"/>
              </a:rPr>
              <a:t>quantitativi</a:t>
            </a:r>
            <a:r>
              <a:rPr lang="en-US" sz="3000" dirty="0">
                <a:latin typeface="Arial"/>
                <a:ea typeface="+mn-ea"/>
                <a:cs typeface="Arial"/>
              </a:rPr>
              <a:t> </a:t>
            </a:r>
            <a:r>
              <a:rPr lang="en-US" sz="3000" dirty="0" err="1">
                <a:latin typeface="Arial"/>
                <a:ea typeface="+mn-ea"/>
                <a:cs typeface="Arial"/>
              </a:rPr>
              <a:t>degli</a:t>
            </a:r>
            <a:r>
              <a:rPr lang="en-US" sz="3000" dirty="0">
                <a:latin typeface="Arial"/>
                <a:ea typeface="+mn-ea"/>
                <a:cs typeface="Arial"/>
              </a:rPr>
              <a:t> </a:t>
            </a:r>
            <a:r>
              <a:rPr lang="en-US" sz="3000" dirty="0" err="1">
                <a:latin typeface="Arial"/>
                <a:ea typeface="+mn-ea"/>
                <a:cs typeface="Arial"/>
              </a:rPr>
              <a:t>elementi</a:t>
            </a:r>
            <a:r>
              <a:rPr lang="en-US" sz="3000" dirty="0">
                <a:latin typeface="Arial"/>
                <a:ea typeface="+mn-ea"/>
                <a:cs typeface="Arial"/>
              </a:rPr>
              <a:t> </a:t>
            </a:r>
            <a:r>
              <a:rPr lang="en-US" sz="3000" dirty="0" err="1">
                <a:latin typeface="Arial"/>
                <a:ea typeface="+mn-ea"/>
                <a:cs typeface="Arial"/>
              </a:rPr>
              <a:t>considerati</a:t>
            </a:r>
            <a:r>
              <a:rPr lang="en-US" sz="3000" dirty="0">
                <a:latin typeface="Arial"/>
                <a:ea typeface="+mn-ea"/>
                <a:cs typeface="Arial"/>
              </a:rPr>
              <a:t>:</a:t>
            </a:r>
          </a:p>
          <a:p>
            <a:pPr lvl="1" eaLnBrk="1" fontAlgn="auto" hangingPunct="1">
              <a:spcAft>
                <a:spcPts val="0"/>
              </a:spcAft>
              <a:buClr>
                <a:srgbClr val="0000FF"/>
              </a:buClr>
              <a:buFont typeface="Wingdings" charset="2"/>
              <a:buChar char="Ø"/>
              <a:defRPr/>
            </a:pPr>
            <a:r>
              <a:rPr lang="en-US" sz="3000" dirty="0">
                <a:latin typeface="Arial"/>
                <a:ea typeface="+mn-ea"/>
                <a:cs typeface="Arial"/>
              </a:rPr>
              <a:t> </a:t>
            </a:r>
            <a:r>
              <a:rPr lang="en-US" sz="3000" dirty="0" err="1">
                <a:latin typeface="Arial"/>
                <a:ea typeface="+mn-ea"/>
                <a:cs typeface="Arial"/>
              </a:rPr>
              <a:t>durante</a:t>
            </a:r>
            <a:r>
              <a:rPr lang="en-US" sz="3000" dirty="0">
                <a:latin typeface="Arial"/>
                <a:ea typeface="+mn-ea"/>
                <a:cs typeface="Arial"/>
              </a:rPr>
              <a:t> lo </a:t>
            </a:r>
            <a:r>
              <a:rPr lang="en-US" sz="3000" dirty="0" err="1">
                <a:latin typeface="Arial"/>
                <a:ea typeface="+mn-ea"/>
                <a:cs typeface="Arial"/>
              </a:rPr>
              <a:t>sviluppo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in </a:t>
            </a:r>
            <a:r>
              <a:rPr lang="en-US" sz="3000" dirty="0" err="1">
                <a:latin typeface="Arial"/>
                <a:ea typeface="+mn-ea"/>
                <a:cs typeface="Arial"/>
              </a:rPr>
              <a:t>relazione</a:t>
            </a:r>
            <a:r>
              <a:rPr lang="en-US" sz="3000" dirty="0">
                <a:latin typeface="Arial"/>
                <a:ea typeface="+mn-ea"/>
                <a:cs typeface="Arial"/>
              </a:rPr>
              <a:t> </a:t>
            </a:r>
            <a:r>
              <a:rPr lang="en-US" sz="3000" dirty="0" err="1">
                <a:latin typeface="Arial"/>
                <a:ea typeface="+mn-ea"/>
                <a:cs typeface="Arial"/>
              </a:rPr>
              <a:t>alle</a:t>
            </a:r>
            <a:r>
              <a:rPr lang="en-US" sz="3000" dirty="0">
                <a:latin typeface="Arial"/>
                <a:ea typeface="+mn-ea"/>
                <a:cs typeface="Arial"/>
              </a:rPr>
              <a:t> diverse zone del </a:t>
            </a:r>
            <a:r>
              <a:rPr lang="en-US" sz="3000" dirty="0" err="1">
                <a:latin typeface="Arial"/>
                <a:ea typeface="+mn-ea"/>
                <a:cs typeface="Arial"/>
              </a:rPr>
              <a:t>corpo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e in </a:t>
            </a:r>
            <a:r>
              <a:rPr lang="en-US" sz="3000" dirty="0" err="1">
                <a:latin typeface="Arial"/>
                <a:ea typeface="+mn-ea"/>
                <a:cs typeface="Arial"/>
              </a:rPr>
              <a:t>una</a:t>
            </a:r>
            <a:r>
              <a:rPr lang="en-US" sz="3000" dirty="0">
                <a:latin typeface="Arial"/>
                <a:ea typeface="+mn-ea"/>
                <a:cs typeface="Arial"/>
              </a:rPr>
              <a:t> </a:t>
            </a:r>
            <a:r>
              <a:rPr lang="en-US" sz="3000" dirty="0" err="1">
                <a:latin typeface="Arial"/>
                <a:ea typeface="+mn-ea"/>
                <a:cs typeface="Arial"/>
              </a:rPr>
              <a:t>serie</a:t>
            </a:r>
            <a:r>
              <a:rPr lang="en-US" sz="3000" dirty="0">
                <a:latin typeface="Arial"/>
                <a:ea typeface="+mn-ea"/>
                <a:cs typeface="Arial"/>
              </a:rPr>
              <a:t> molto </a:t>
            </a:r>
            <a:r>
              <a:rPr lang="en-US" sz="3000" dirty="0" err="1">
                <a:latin typeface="Arial"/>
                <a:ea typeface="+mn-ea"/>
                <a:cs typeface="Arial"/>
              </a:rPr>
              <a:t>vasta</a:t>
            </a:r>
            <a:r>
              <a:rPr lang="en-US" sz="3000" dirty="0">
                <a:latin typeface="Arial"/>
                <a:ea typeface="+mn-ea"/>
                <a:cs typeface="Arial"/>
              </a:rPr>
              <a:t> di </a:t>
            </a:r>
            <a:r>
              <a:rPr lang="en-US" sz="3000" dirty="0" err="1">
                <a:latin typeface="Arial"/>
                <a:ea typeface="+mn-ea"/>
                <a:cs typeface="Arial"/>
              </a:rPr>
              <a:t>stati</a:t>
            </a:r>
            <a:r>
              <a:rPr lang="en-US" sz="3000" dirty="0">
                <a:latin typeface="Arial"/>
                <a:ea typeface="+mn-ea"/>
                <a:cs typeface="Arial"/>
              </a:rPr>
              <a:t> </a:t>
            </a:r>
            <a:r>
              <a:rPr lang="en-US" sz="3000" dirty="0" err="1">
                <a:latin typeface="Arial"/>
                <a:ea typeface="+mn-ea"/>
                <a:cs typeface="Arial"/>
              </a:rPr>
              <a:t>fisiologici</a:t>
            </a:r>
            <a:r>
              <a:rPr lang="en-US" sz="3000" dirty="0">
                <a:latin typeface="Arial"/>
                <a:ea typeface="+mn-ea"/>
                <a:cs typeface="Arial"/>
              </a:rPr>
              <a:t> o </a:t>
            </a:r>
            <a:r>
              <a:rPr lang="en-US" sz="3000" dirty="0" err="1">
                <a:latin typeface="Arial"/>
                <a:ea typeface="+mn-ea"/>
                <a:cs typeface="Arial"/>
              </a:rPr>
              <a:t>patologici</a:t>
            </a:r>
            <a:r>
              <a:rPr lang="en-US" sz="3000" dirty="0">
                <a:latin typeface="Arial"/>
                <a:ea typeface="+mn-ea"/>
                <a:cs typeface="Arial"/>
              </a:rPr>
              <a:t>.</a:t>
            </a:r>
          </a:p>
        </p:txBody>
      </p:sp>
      <p:sp>
        <p:nvSpPr>
          <p:cNvPr id="43010"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10"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spTree>
    <p:extLst>
      <p:ext uri="{BB962C8B-B14F-4D97-AF65-F5344CB8AC3E}">
        <p14:creationId xmlns:p14="http://schemas.microsoft.com/office/powerpoint/2010/main" val="269093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420688" y="1458913"/>
            <a:ext cx="798195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buFont typeface="Arial" charset="0"/>
              <a:buChar char="•"/>
            </a:pPr>
            <a:r>
              <a:rPr lang="it-IT" sz="4000" dirty="0">
                <a:latin typeface="Arial" charset="0"/>
              </a:rPr>
              <a:t>Introduzione alla bioinformatica</a:t>
            </a:r>
          </a:p>
          <a:p>
            <a:pPr marL="457200" indent="-457200">
              <a:buFont typeface="Arial" charset="0"/>
              <a:buChar char="•"/>
            </a:pPr>
            <a:r>
              <a:rPr lang="it-IT" sz="4000" dirty="0" err="1">
                <a:latin typeface="Arial" charset="0"/>
              </a:rPr>
              <a:t>Biosequenze</a:t>
            </a:r>
            <a:r>
              <a:rPr lang="it-IT" sz="4000" dirty="0">
                <a:latin typeface="Arial" charset="0"/>
              </a:rPr>
              <a:t>, geni, genoma e </a:t>
            </a:r>
            <a:r>
              <a:rPr lang="it-IT" sz="4000" dirty="0" err="1">
                <a:latin typeface="Arial" charset="0"/>
              </a:rPr>
              <a:t>trascrittoma</a:t>
            </a:r>
            <a:endParaRPr lang="it-IT" sz="4000" dirty="0">
              <a:latin typeface="Arial" charset="0"/>
            </a:endParaRPr>
          </a:p>
          <a:p>
            <a:pPr marL="457200" indent="-457200">
              <a:buFont typeface="Arial" charset="0"/>
              <a:buChar char="•"/>
            </a:pPr>
            <a:r>
              <a:rPr lang="it-IT" sz="4000" dirty="0">
                <a:latin typeface="Arial" charset="0"/>
              </a:rPr>
              <a:t>Metodologie high-</a:t>
            </a:r>
            <a:r>
              <a:rPr lang="it-IT" sz="4000" dirty="0" err="1">
                <a:latin typeface="Arial" charset="0"/>
              </a:rPr>
              <a:t>throughput</a:t>
            </a:r>
            <a:endParaRPr lang="it-IT" sz="4000" dirty="0"/>
          </a:p>
        </p:txBody>
      </p:sp>
    </p:spTree>
    <p:extLst>
      <p:ext uri="{BB962C8B-B14F-4D97-AF65-F5344CB8AC3E}">
        <p14:creationId xmlns:p14="http://schemas.microsoft.com/office/powerpoint/2010/main" val="34557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450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362075"/>
            <a:ext cx="2068513"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9088" y="1368425"/>
            <a:ext cx="2782887" cy="408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ttangolo 8"/>
          <p:cNvSpPr>
            <a:spLocks noChangeArrowheads="1"/>
          </p:cNvSpPr>
          <p:nvPr/>
        </p:nvSpPr>
        <p:spPr bwMode="auto">
          <a:xfrm>
            <a:off x="188913" y="887413"/>
            <a:ext cx="87566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2400" dirty="0">
                <a:solidFill>
                  <a:srgbClr val="0000FF"/>
                </a:solidFill>
                <a:latin typeface="Arial" charset="0"/>
                <a:cs typeface="Arial" charset="0"/>
              </a:rPr>
              <a:t>Darwin (1837)						</a:t>
            </a:r>
            <a:r>
              <a:rPr lang="it-IT" sz="2400" dirty="0" err="1">
                <a:solidFill>
                  <a:srgbClr val="0000FF"/>
                </a:solidFill>
                <a:latin typeface="Arial" charset="0"/>
                <a:cs typeface="Arial" charset="0"/>
              </a:rPr>
              <a:t>Haeckel</a:t>
            </a:r>
            <a:r>
              <a:rPr lang="it-IT" sz="2400" dirty="0">
                <a:solidFill>
                  <a:srgbClr val="0000FF"/>
                </a:solidFill>
                <a:latin typeface="Arial" charset="0"/>
                <a:cs typeface="Arial" charset="0"/>
              </a:rPr>
              <a:t> (1866)			</a:t>
            </a:r>
          </a:p>
        </p:txBody>
      </p:sp>
      <p:sp>
        <p:nvSpPr>
          <p:cNvPr id="45061" name="Rettangolo 13"/>
          <p:cNvSpPr>
            <a:spLocks noChangeArrowheads="1"/>
          </p:cNvSpPr>
          <p:nvPr/>
        </p:nvSpPr>
        <p:spPr bwMode="auto">
          <a:xfrm>
            <a:off x="188913" y="5810250"/>
            <a:ext cx="87010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it-IT" sz="2400">
                <a:solidFill>
                  <a:srgbClr val="0000FF"/>
                </a:solidFill>
                <a:latin typeface="Arial" charset="0"/>
                <a:cs typeface="Arial" charset="0"/>
              </a:rPr>
              <a:t>«</a:t>
            </a:r>
            <a:r>
              <a:rPr lang="it-IT" sz="2400" i="1">
                <a:solidFill>
                  <a:srgbClr val="0000FF"/>
                </a:solidFill>
                <a:latin typeface="Arial" charset="0"/>
                <a:cs typeface="Arial" charset="0"/>
              </a:rPr>
              <a:t>In biologia niente ha senso se non alla luce dell’evoluzione</a:t>
            </a:r>
            <a:r>
              <a:rPr lang="it-IT" sz="2400">
                <a:solidFill>
                  <a:srgbClr val="0000FF"/>
                </a:solidFill>
                <a:latin typeface="Arial" charset="0"/>
                <a:cs typeface="Arial" charset="0"/>
              </a:rPr>
              <a:t>»</a:t>
            </a:r>
          </a:p>
          <a:p>
            <a:pPr algn="ctr"/>
            <a:r>
              <a:rPr lang="it-IT" sz="2400">
                <a:solidFill>
                  <a:srgbClr val="0000FF"/>
                </a:solidFill>
                <a:latin typeface="Arial" charset="0"/>
                <a:cs typeface="Arial" charset="0"/>
              </a:rPr>
              <a:t>(Dobzhansky, 1973) </a:t>
            </a:r>
          </a:p>
        </p:txBody>
      </p:sp>
      <p:sp>
        <p:nvSpPr>
          <p:cNvPr id="45062" name="CasellaDiTesto 1"/>
          <p:cNvSpPr txBox="1">
            <a:spLocks noChangeArrowheads="1"/>
          </p:cNvSpPr>
          <p:nvPr/>
        </p:nvSpPr>
        <p:spPr bwMode="auto">
          <a:xfrm>
            <a:off x="0" y="4713288"/>
            <a:ext cx="52816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i="1">
                <a:solidFill>
                  <a:srgbClr val="0000FF"/>
                </a:solidFill>
                <a:latin typeface="Arial" charset="0"/>
              </a:rPr>
              <a:t>“The green and budding twigs may represent existing species; and those produced during former years may represent the long succession of extinct species.”</a:t>
            </a:r>
          </a:p>
        </p:txBody>
      </p:sp>
    </p:spTree>
    <p:extLst>
      <p:ext uri="{BB962C8B-B14F-4D97-AF65-F5344CB8AC3E}">
        <p14:creationId xmlns:p14="http://schemas.microsoft.com/office/powerpoint/2010/main" val="3655220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6575"/>
            <a:ext cx="5322888" cy="331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7107" name="Rettangolo 5"/>
          <p:cNvSpPr>
            <a:spLocks noChangeArrowheads="1"/>
          </p:cNvSpPr>
          <p:nvPr/>
        </p:nvSpPr>
        <p:spPr bwMode="auto">
          <a:xfrm>
            <a:off x="71438" y="895350"/>
            <a:ext cx="9072562"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buFontTx/>
              <a:buChar char="•"/>
            </a:pPr>
            <a:r>
              <a:rPr lang="it-IT" sz="2400">
                <a:latin typeface="Arial" charset="0"/>
                <a:cs typeface="Arial" charset="0"/>
              </a:rPr>
              <a:t> Gli esseri viventi oggi esistenti si sono evoluti a partire da altri esseri viventi ancestrali e sono legati da relazioni di tipo evolutivo</a:t>
            </a:r>
          </a:p>
          <a:p>
            <a:pPr>
              <a:spcBef>
                <a:spcPct val="50000"/>
              </a:spcBef>
              <a:buFontTx/>
              <a:buChar char="•"/>
            </a:pPr>
            <a:r>
              <a:rPr lang="it-IT" sz="2400">
                <a:latin typeface="Arial" charset="0"/>
                <a:cs typeface="Arial" charset="0"/>
              </a:rPr>
              <a:t> Lo studio del patrimonio genetico (genoma) delle specie permette di ricostruirne la storia passata e le relazioni con altre specie 	</a:t>
            </a:r>
            <a:r>
              <a:rPr lang="it-IT" sz="2400">
                <a:latin typeface="Arial" charset="0"/>
                <a:cs typeface="Arial" charset="0"/>
                <a:sym typeface="Wingdings" charset="0"/>
              </a:rPr>
              <a:t> </a:t>
            </a:r>
            <a:r>
              <a:rPr lang="it-IT" sz="2400" b="1">
                <a:latin typeface="Arial" charset="0"/>
                <a:cs typeface="Arial" charset="0"/>
                <a:sym typeface="Wingdings" charset="0"/>
              </a:rPr>
              <a:t>alberi filogenetici</a:t>
            </a:r>
            <a:endParaRPr lang="it-IT" sz="2400" b="1">
              <a:latin typeface="Arial" charset="0"/>
              <a:cs typeface="Arial" charset="0"/>
            </a:endParaRPr>
          </a:p>
        </p:txBody>
      </p:sp>
      <p:pic>
        <p:nvPicPr>
          <p:cNvPr id="47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3644900"/>
            <a:ext cx="3836987"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Rettangolo 1"/>
          <p:cNvSpPr>
            <a:spLocks noChangeArrowheads="1"/>
          </p:cNvSpPr>
          <p:nvPr/>
        </p:nvSpPr>
        <p:spPr bwMode="auto">
          <a:xfrm>
            <a:off x="792163" y="6338888"/>
            <a:ext cx="71564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2400" b="1">
                <a:solidFill>
                  <a:srgbClr val="0000FF"/>
                </a:solidFill>
                <a:latin typeface="Arial" charset="0"/>
                <a:cs typeface="Arial" charset="0"/>
              </a:rPr>
              <a:t>TREE OF LIFE WITH ENDOSYMBIOSIS</a:t>
            </a:r>
          </a:p>
        </p:txBody>
      </p:sp>
    </p:spTree>
    <p:extLst>
      <p:ext uri="{BB962C8B-B14F-4D97-AF65-F5344CB8AC3E}">
        <p14:creationId xmlns:p14="http://schemas.microsoft.com/office/powerpoint/2010/main" val="3696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457200" y="1881188"/>
            <a:ext cx="8229600" cy="4525962"/>
          </a:xfrm>
        </p:spPr>
        <p:txBody>
          <a:bodyPr>
            <a:normAutofit lnSpcReduction="10000"/>
          </a:bodyPr>
          <a:lstStyle/>
          <a:p>
            <a:pPr eaLnBrk="1" hangingPunct="1"/>
            <a:r>
              <a:rPr lang="en-US">
                <a:latin typeface="Arial" charset="0"/>
              </a:rPr>
              <a:t>Storicamente l’evoluzione molecolare è stato il primo ambito che ha richiesto al nascita della bioinformatica</a:t>
            </a:r>
          </a:p>
          <a:p>
            <a:pPr eaLnBrk="1" hangingPunct="1"/>
            <a:r>
              <a:rPr lang="en-US">
                <a:latin typeface="Arial" charset="0"/>
              </a:rPr>
              <a:t>Studiare i processi evolutivi (da macro- a micro-evoluzione)</a:t>
            </a:r>
          </a:p>
          <a:p>
            <a:pPr eaLnBrk="1" hangingPunct="1"/>
            <a:r>
              <a:rPr lang="en-US">
                <a:latin typeface="Arial" charset="0"/>
              </a:rPr>
              <a:t>Ricostruire la storia passata</a:t>
            </a:r>
          </a:p>
          <a:p>
            <a:pPr eaLnBrk="1" hangingPunct="1"/>
            <a:r>
              <a:rPr lang="en-US">
                <a:latin typeface="Arial" charset="0"/>
              </a:rPr>
              <a:t>Comprendere le pressioni evolutive in relazione alle informazioni funzionali e viceversa</a:t>
            </a:r>
          </a:p>
        </p:txBody>
      </p:sp>
      <p:sp>
        <p:nvSpPr>
          <p:cNvPr id="49154" name="Rectangle 2"/>
          <p:cNvSpPr txBox="1">
            <a:spLocks noChangeArrowheads="1"/>
          </p:cNvSpPr>
          <p:nvPr/>
        </p:nvSpPr>
        <p:spPr bwMode="auto">
          <a:xfrm>
            <a:off x="449263" y="7699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a:solidFill>
                  <a:srgbClr val="0000FF"/>
                </a:solidFill>
                <a:latin typeface="Arial" charset="0"/>
              </a:rPr>
              <a:t>Il ruolo della bioinformatica</a:t>
            </a:r>
          </a:p>
        </p:txBody>
      </p:sp>
      <p:sp>
        <p:nvSpPr>
          <p:cNvPr id="9"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spTree>
    <p:extLst>
      <p:ext uri="{BB962C8B-B14F-4D97-AF65-F5344CB8AC3E}">
        <p14:creationId xmlns:p14="http://schemas.microsoft.com/office/powerpoint/2010/main" val="39773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BIOINFORMATICA: </a:t>
            </a:r>
            <a:r>
              <a:rPr lang="en-US" sz="4800" b="1" dirty="0">
                <a:ea typeface="+mj-ea"/>
                <a:cs typeface="+mj-cs"/>
              </a:rPr>
              <a:t>QUALI DATI?</a:t>
            </a:r>
            <a:endParaRPr lang="it-IT" sz="4800" b="1" dirty="0">
              <a:solidFill>
                <a:srgbClr val="FFFFFF"/>
              </a:solidFill>
              <a:ea typeface="+mj-ea"/>
              <a:cs typeface="+mj-cs"/>
            </a:endParaRPr>
          </a:p>
        </p:txBody>
      </p:sp>
      <p:sp>
        <p:nvSpPr>
          <p:cNvPr id="2" name="Rectangle 1">
            <a:extLst>
              <a:ext uri="{FF2B5EF4-FFF2-40B4-BE49-F238E27FC236}">
                <a16:creationId xmlns:a16="http://schemas.microsoft.com/office/drawing/2014/main" id="{16B8A6CB-3B9E-D14C-BFED-CB33479EEF46}"/>
              </a:ext>
            </a:extLst>
          </p:cNvPr>
          <p:cNvSpPr/>
          <p:nvPr/>
        </p:nvSpPr>
        <p:spPr>
          <a:xfrm>
            <a:off x="6871281" y="1588710"/>
            <a:ext cx="1061253" cy="4739422"/>
          </a:xfrm>
          <a:prstGeom prst="rect">
            <a:avLst/>
          </a:prstGeom>
          <a:solidFill>
            <a:schemeClr val="tx1"/>
          </a:solidFill>
        </p:spPr>
        <p:txBody>
          <a:bodyPr vert="wordArtVert" wrap="square" anchor="ctr">
            <a:spAutoFit/>
          </a:bodyPr>
          <a:lstStyle/>
          <a:p>
            <a:pPr algn="ctr"/>
            <a:r>
              <a:rPr lang="en-US" sz="4800" dirty="0">
                <a:solidFill>
                  <a:schemeClr val="bg1"/>
                </a:solidFill>
                <a:latin typeface="Arial" charset="0"/>
              </a:rPr>
              <a:t>DATA</a:t>
            </a:r>
            <a:endParaRPr lang="en-US" sz="4800" dirty="0">
              <a:solidFill>
                <a:schemeClr val="bg1"/>
              </a:solidFill>
            </a:endParaRPr>
          </a:p>
        </p:txBody>
      </p:sp>
      <p:graphicFrame>
        <p:nvGraphicFramePr>
          <p:cNvPr id="3" name="Diagram 2">
            <a:extLst>
              <a:ext uri="{FF2B5EF4-FFF2-40B4-BE49-F238E27FC236}">
                <a16:creationId xmlns:a16="http://schemas.microsoft.com/office/drawing/2014/main" id="{982F25E9-1A94-FE4B-868D-FDE35A4FBE15}"/>
              </a:ext>
            </a:extLst>
          </p:cNvPr>
          <p:cNvGraphicFramePr/>
          <p:nvPr>
            <p:extLst/>
          </p:nvPr>
        </p:nvGraphicFramePr>
        <p:xfrm>
          <a:off x="785216" y="1330389"/>
          <a:ext cx="6142426" cy="52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35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FED1D9F-419F-A04B-B030-92DF0A2B22A4}"/>
              </a:ext>
            </a:extLst>
          </p:cNvPr>
          <p:cNvPicPr>
            <a:picLocks noGrp="1" noChangeAspect="1"/>
          </p:cNvPicPr>
          <p:nvPr>
            <p:ph idx="1"/>
          </p:nvPr>
        </p:nvPicPr>
        <p:blipFill>
          <a:blip r:embed="rId2"/>
          <a:stretch>
            <a:fillRect/>
          </a:stretch>
        </p:blipFill>
        <p:spPr>
          <a:xfrm>
            <a:off x="1252271" y="1385529"/>
            <a:ext cx="6288560" cy="5291815"/>
          </a:xfrm>
          <a:prstGeom prst="rect">
            <a:avLst/>
          </a:prstGeom>
        </p:spPr>
      </p:pic>
      <p:sp>
        <p:nvSpPr>
          <p:cNvPr id="8" name="Titolo 1">
            <a:extLst>
              <a:ext uri="{FF2B5EF4-FFF2-40B4-BE49-F238E27FC236}">
                <a16:creationId xmlns:a16="http://schemas.microsoft.com/office/drawing/2014/main" id="{6E74C448-A814-624A-92A7-208A25596A7C}"/>
              </a:ext>
            </a:extLst>
          </p:cNvPr>
          <p:cNvSpPr txBox="1">
            <a:spLocks/>
          </p:cNvSpPr>
          <p:nvPr/>
        </p:nvSpPr>
        <p:spPr>
          <a:xfrm>
            <a:off x="0" y="-15875"/>
            <a:ext cx="9144000" cy="1085850"/>
          </a:xfrm>
          <a:prstGeom prst="rect">
            <a:avLst/>
          </a:prstGeom>
          <a:gradFill flip="none" rotWithShape="1">
            <a:gsLst>
              <a:gs pos="0">
                <a:schemeClr val="accent5">
                  <a:lumMod val="75000"/>
                </a:schemeClr>
              </a:gs>
              <a:gs pos="100000">
                <a:srgbClr val="008000"/>
              </a:gs>
            </a:gsLst>
            <a:path path="rect">
              <a:fillToRect l="100000" t="100000"/>
            </a:path>
            <a:tileRect r="-100000" b="-100000"/>
          </a:gra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t-IT" sz="4800">
                <a:solidFill>
                  <a:srgbClr val="FFFFFF"/>
                </a:solidFill>
              </a:rPr>
              <a:t>BIOINFORMATICA: </a:t>
            </a:r>
            <a:r>
              <a:rPr lang="en-US" sz="4800" b="1"/>
              <a:t>QUALI DATI?</a:t>
            </a:r>
            <a:endParaRPr lang="it-IT" sz="4800" b="1" dirty="0">
              <a:solidFill>
                <a:srgbClr val="FFFFFF"/>
              </a:solidFill>
            </a:endParaRPr>
          </a:p>
        </p:txBody>
      </p:sp>
    </p:spTree>
    <p:extLst>
      <p:ext uri="{BB962C8B-B14F-4D97-AF65-F5344CB8AC3E}">
        <p14:creationId xmlns:p14="http://schemas.microsoft.com/office/powerpoint/2010/main" val="22323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25425" y="611208"/>
            <a:ext cx="5138738" cy="2923878"/>
          </a:xfrm>
          <a:prstGeom prst="rect">
            <a:avLst/>
          </a:prstGeom>
          <a:solidFill>
            <a:schemeClr val="accent3">
              <a:lumMod val="20000"/>
              <a:lumOff val="80000"/>
            </a:schemeClr>
          </a:solidFill>
          <a:ln w="9525">
            <a:noFill/>
            <a:miter lim="800000"/>
            <a:headEnd/>
            <a:tailEnd/>
          </a:ln>
        </p:spPr>
        <p:txBody>
          <a:bodyPr wrap="square">
            <a:spAutoFit/>
          </a:bodyPr>
          <a:lstStyle/>
          <a:p>
            <a:pPr marL="2055813" algn="just">
              <a:defRPr/>
            </a:pPr>
            <a:r>
              <a:rPr lang="it-IT" i="1" dirty="0">
                <a:solidFill>
                  <a:srgbClr val="008000"/>
                </a:solidFill>
                <a:latin typeface="Arial"/>
                <a:cs typeface="Arial" charset="0"/>
              </a:rPr>
              <a:t>“</a:t>
            </a:r>
            <a:r>
              <a:rPr lang="it-IT" i="1" dirty="0" err="1">
                <a:solidFill>
                  <a:srgbClr val="008000"/>
                </a:solidFill>
                <a:latin typeface="Arial"/>
                <a:cs typeface="Arial" charset="0"/>
              </a:rPr>
              <a:t>Researchers</a:t>
            </a:r>
            <a:r>
              <a:rPr lang="it-IT" i="1" dirty="0">
                <a:solidFill>
                  <a:srgbClr val="008000"/>
                </a:solidFill>
                <a:latin typeface="Arial"/>
                <a:cs typeface="Arial" charset="0"/>
              </a:rPr>
              <a:t> </a:t>
            </a:r>
            <a:r>
              <a:rPr lang="it-IT" i="1" dirty="0" err="1">
                <a:solidFill>
                  <a:srgbClr val="008000"/>
                </a:solidFill>
                <a:latin typeface="Arial"/>
                <a:cs typeface="Arial" charset="0"/>
              </a:rPr>
              <a:t>need</a:t>
            </a:r>
            <a:r>
              <a:rPr lang="it-IT" i="1" dirty="0">
                <a:solidFill>
                  <a:srgbClr val="008000"/>
                </a:solidFill>
                <a:latin typeface="Arial"/>
                <a:cs typeface="Arial" charset="0"/>
              </a:rPr>
              <a:t> to be </a:t>
            </a:r>
            <a:r>
              <a:rPr lang="it-IT" i="1" dirty="0" err="1">
                <a:solidFill>
                  <a:srgbClr val="008000"/>
                </a:solidFill>
                <a:latin typeface="Arial"/>
                <a:cs typeface="Arial" charset="0"/>
              </a:rPr>
              <a:t>obliged</a:t>
            </a:r>
            <a:r>
              <a:rPr lang="it-IT" i="1" dirty="0">
                <a:solidFill>
                  <a:srgbClr val="008000"/>
                </a:solidFill>
                <a:latin typeface="Arial"/>
                <a:cs typeface="Arial" charset="0"/>
              </a:rPr>
              <a:t> to </a:t>
            </a:r>
            <a:r>
              <a:rPr lang="it-IT" i="1" dirty="0" err="1">
                <a:solidFill>
                  <a:srgbClr val="008000"/>
                </a:solidFill>
                <a:latin typeface="Arial"/>
                <a:cs typeface="Arial" charset="0"/>
              </a:rPr>
              <a:t>document</a:t>
            </a:r>
            <a:r>
              <a:rPr lang="it-IT" i="1" dirty="0">
                <a:solidFill>
                  <a:srgbClr val="008000"/>
                </a:solidFill>
                <a:latin typeface="Arial"/>
                <a:cs typeface="Arial" charset="0"/>
              </a:rPr>
              <a:t> and </a:t>
            </a:r>
            <a:r>
              <a:rPr lang="it-IT" i="1" dirty="0" err="1">
                <a:solidFill>
                  <a:srgbClr val="008000"/>
                </a:solidFill>
                <a:latin typeface="Arial"/>
                <a:cs typeface="Arial" charset="0"/>
              </a:rPr>
              <a:t>manage</a:t>
            </a:r>
            <a:r>
              <a:rPr lang="it-IT" i="1" dirty="0">
                <a:solidFill>
                  <a:srgbClr val="008000"/>
                </a:solidFill>
                <a:latin typeface="Arial"/>
                <a:cs typeface="Arial" charset="0"/>
              </a:rPr>
              <a:t> </a:t>
            </a:r>
            <a:r>
              <a:rPr lang="it-IT" i="1" dirty="0" err="1">
                <a:solidFill>
                  <a:srgbClr val="008000"/>
                </a:solidFill>
                <a:latin typeface="Arial"/>
                <a:cs typeface="Arial" charset="0"/>
              </a:rPr>
              <a:t>their</a:t>
            </a:r>
            <a:r>
              <a:rPr lang="it-IT" i="1" dirty="0">
                <a:solidFill>
                  <a:srgbClr val="008000"/>
                </a:solidFill>
                <a:latin typeface="Arial"/>
                <a:cs typeface="Arial" charset="0"/>
              </a:rPr>
              <a:t> data with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much</a:t>
            </a:r>
            <a:r>
              <a:rPr lang="it-IT" i="1" dirty="0">
                <a:solidFill>
                  <a:srgbClr val="008000"/>
                </a:solidFill>
                <a:latin typeface="Arial"/>
                <a:cs typeface="Arial" charset="0"/>
              </a:rPr>
              <a:t> </a:t>
            </a:r>
            <a:r>
              <a:rPr lang="it-IT" i="1" dirty="0" err="1">
                <a:solidFill>
                  <a:srgbClr val="008000"/>
                </a:solidFill>
                <a:latin typeface="Arial"/>
                <a:cs typeface="Arial" charset="0"/>
              </a:rPr>
              <a:t>professionalism</a:t>
            </a:r>
            <a:r>
              <a:rPr lang="it-IT" i="1" dirty="0">
                <a:solidFill>
                  <a:srgbClr val="008000"/>
                </a:solidFill>
                <a:latin typeface="Arial"/>
                <a:cs typeface="Arial" charset="0"/>
              </a:rPr>
              <a:t>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they</a:t>
            </a:r>
            <a:r>
              <a:rPr lang="it-IT" i="1" dirty="0">
                <a:solidFill>
                  <a:srgbClr val="008000"/>
                </a:solidFill>
                <a:latin typeface="Arial"/>
                <a:cs typeface="Arial" charset="0"/>
              </a:rPr>
              <a:t> devote to </a:t>
            </a:r>
            <a:r>
              <a:rPr lang="it-IT" i="1" dirty="0" err="1">
                <a:solidFill>
                  <a:srgbClr val="008000"/>
                </a:solidFill>
                <a:latin typeface="Arial"/>
                <a:cs typeface="Arial" charset="0"/>
              </a:rPr>
              <a:t>their</a:t>
            </a:r>
            <a:r>
              <a:rPr lang="it-IT" i="1" dirty="0">
                <a:solidFill>
                  <a:srgbClr val="008000"/>
                </a:solidFill>
                <a:latin typeface="Arial"/>
                <a:cs typeface="Arial" charset="0"/>
              </a:rPr>
              <a:t> </a:t>
            </a:r>
            <a:r>
              <a:rPr lang="it-IT" i="1" dirty="0" err="1">
                <a:solidFill>
                  <a:srgbClr val="008000"/>
                </a:solidFill>
                <a:latin typeface="Arial"/>
                <a:cs typeface="Arial" charset="0"/>
              </a:rPr>
              <a:t>experiments</a:t>
            </a:r>
            <a:r>
              <a:rPr lang="it-IT" i="1" dirty="0">
                <a:solidFill>
                  <a:srgbClr val="008000"/>
                </a:solidFill>
                <a:latin typeface="Arial"/>
                <a:cs typeface="Arial" charset="0"/>
              </a:rPr>
              <a:t>.”</a:t>
            </a:r>
          </a:p>
          <a:p>
            <a:pPr marL="2001838" algn="just">
              <a:defRPr/>
            </a:pPr>
            <a:endParaRPr lang="it-IT" i="1" dirty="0">
              <a:solidFill>
                <a:srgbClr val="008000"/>
              </a:solidFill>
              <a:latin typeface="Arial"/>
              <a:cs typeface="Arial" charset="0"/>
            </a:endParaRPr>
          </a:p>
          <a:p>
            <a:pPr marL="2001838" algn="just">
              <a:defRPr/>
            </a:pPr>
            <a:endParaRPr lang="it-IT" i="1" dirty="0">
              <a:solidFill>
                <a:srgbClr val="008000"/>
              </a:solidFill>
              <a:latin typeface="Arial"/>
              <a:cs typeface="Arial" charset="0"/>
            </a:endParaRPr>
          </a:p>
          <a:p>
            <a:pPr>
              <a:defRPr/>
            </a:pPr>
            <a:endParaRPr lang="it-IT" sz="2000" i="1" dirty="0">
              <a:latin typeface="Arial"/>
              <a:cs typeface="Arial" charset="0"/>
            </a:endParaRPr>
          </a:p>
          <a:p>
            <a:pPr>
              <a:defRPr/>
            </a:pPr>
            <a:endParaRPr lang="it-IT" sz="2000" i="1" dirty="0">
              <a:latin typeface="Arial"/>
              <a:cs typeface="Arial" charset="0"/>
            </a:endParaRPr>
          </a:p>
        </p:txBody>
      </p:sp>
      <p:sp>
        <p:nvSpPr>
          <p:cNvPr id="15362" name="Rectangle 2"/>
          <p:cNvSpPr>
            <a:spLocks noGrp="1" noChangeArrowheads="1"/>
          </p:cNvSpPr>
          <p:nvPr>
            <p:ph type="ctrTitle"/>
          </p:nvPr>
        </p:nvSpPr>
        <p:spPr>
          <a:xfrm>
            <a:off x="0" y="47625"/>
            <a:ext cx="7669213" cy="576263"/>
          </a:xfrm>
        </p:spPr>
        <p:txBody>
          <a:bodyPr>
            <a:normAutofit fontScale="90000"/>
          </a:bodyPr>
          <a:lstStyle/>
          <a:p>
            <a:pPr algn="l" eaLnBrk="1" hangingPunct="1">
              <a:defRPr/>
            </a:pPr>
            <a:r>
              <a:rPr lang="it-IT" b="1" i="1" dirty="0">
                <a:solidFill>
                  <a:srgbClr val="008000"/>
                </a:solidFill>
              </a:rPr>
              <a:t>THE BIG DATA ERA</a:t>
            </a:r>
            <a:endParaRPr lang="it-IT" b="1" dirty="0">
              <a:solidFill>
                <a:srgbClr val="008000"/>
              </a:solidFill>
            </a:endParaRPr>
          </a:p>
        </p:txBody>
      </p:sp>
      <p:pic>
        <p:nvPicPr>
          <p:cNvPr id="15364" name="Picture 4"/>
          <p:cNvPicPr>
            <a:picLocks noChangeAspect="1" noChangeArrowheads="1"/>
          </p:cNvPicPr>
          <p:nvPr/>
        </p:nvPicPr>
        <p:blipFill>
          <a:blip r:embed="rId2"/>
          <a:srcRect/>
          <a:stretch>
            <a:fillRect/>
          </a:stretch>
        </p:blipFill>
        <p:spPr bwMode="auto">
          <a:xfrm>
            <a:off x="216802" y="781050"/>
            <a:ext cx="2039938" cy="2719388"/>
          </a:xfrm>
          <a:prstGeom prst="rect">
            <a:avLst/>
          </a:prstGeom>
          <a:ln>
            <a:noFill/>
          </a:ln>
          <a:effectLst>
            <a:outerShdw blurRad="292100" dist="139700" dir="2700000" algn="tl" rotWithShape="0">
              <a:srgbClr val="333333">
                <a:alpha val="65000"/>
              </a:srgbClr>
            </a:outerShdw>
          </a:effectLst>
        </p:spPr>
      </p:pic>
      <p:sp>
        <p:nvSpPr>
          <p:cNvPr id="21508" name="Rectangle 5"/>
          <p:cNvSpPr>
            <a:spLocks noChangeArrowheads="1"/>
          </p:cNvSpPr>
          <p:nvPr/>
        </p:nvSpPr>
        <p:spPr bwMode="auto">
          <a:xfrm>
            <a:off x="323850" y="3716338"/>
            <a:ext cx="47005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b="1" i="1" dirty="0">
                <a:solidFill>
                  <a:srgbClr val="008000"/>
                </a:solidFill>
              </a:rPr>
              <a:t>Nature journal </a:t>
            </a:r>
            <a:r>
              <a:rPr lang="it-IT" b="1" dirty="0" err="1">
                <a:solidFill>
                  <a:srgbClr val="008000"/>
                </a:solidFill>
              </a:rPr>
              <a:t>Issue</a:t>
            </a:r>
            <a:r>
              <a:rPr lang="it-IT" b="1" dirty="0">
                <a:solidFill>
                  <a:srgbClr val="008000"/>
                </a:solidFill>
              </a:rPr>
              <a:t> of 4  2008</a:t>
            </a:r>
          </a:p>
        </p:txBody>
      </p:sp>
      <p:sp>
        <p:nvSpPr>
          <p:cNvPr id="21509" name="Rectangle 6"/>
          <p:cNvSpPr>
            <a:spLocks noChangeArrowheads="1"/>
          </p:cNvSpPr>
          <p:nvPr/>
        </p:nvSpPr>
        <p:spPr bwMode="auto">
          <a:xfrm>
            <a:off x="5364163" y="2271713"/>
            <a:ext cx="3744912" cy="209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err="1">
                <a:solidFill>
                  <a:srgbClr val="000000"/>
                </a:solidFill>
                <a:latin typeface="Arial"/>
                <a:cs typeface="Arial"/>
              </a:rPr>
              <a:t>Importance</a:t>
            </a:r>
            <a:r>
              <a:rPr lang="it-IT" sz="2600" dirty="0">
                <a:solidFill>
                  <a:srgbClr val="000000"/>
                </a:solidFill>
                <a:latin typeface="Arial"/>
                <a:cs typeface="Arial"/>
              </a:rPr>
              <a:t> of data:</a:t>
            </a:r>
          </a:p>
          <a:p>
            <a:pPr algn="just">
              <a:buFontTx/>
              <a:buChar char="•"/>
            </a:pPr>
            <a:r>
              <a:rPr lang="it-IT" sz="2600" dirty="0">
                <a:solidFill>
                  <a:srgbClr val="000000"/>
                </a:solidFill>
                <a:latin typeface="Arial"/>
                <a:cs typeface="Arial"/>
              </a:rPr>
              <a:t> </a:t>
            </a:r>
            <a:r>
              <a:rPr lang="it-IT" sz="2600" dirty="0" err="1">
                <a:solidFill>
                  <a:srgbClr val="000000"/>
                </a:solidFill>
                <a:latin typeface="Arial"/>
                <a:cs typeface="Arial"/>
              </a:rPr>
              <a:t>Retrieval</a:t>
            </a:r>
            <a:endParaRPr lang="it-IT" sz="2600" dirty="0">
              <a:solidFill>
                <a:srgbClr val="000000"/>
              </a:solidFill>
              <a:latin typeface="Arial"/>
              <a:cs typeface="Arial"/>
            </a:endParaRPr>
          </a:p>
          <a:p>
            <a:pPr algn="just">
              <a:buFontTx/>
              <a:buChar char="•"/>
            </a:pPr>
            <a:r>
              <a:rPr lang="it-IT" sz="2600" dirty="0">
                <a:solidFill>
                  <a:srgbClr val="000000"/>
                </a:solidFill>
                <a:latin typeface="Arial"/>
                <a:cs typeface="Arial"/>
              </a:rPr>
              <a:t> Integration</a:t>
            </a:r>
          </a:p>
          <a:p>
            <a:pPr algn="just">
              <a:buFontTx/>
              <a:buChar char="•"/>
            </a:pPr>
            <a:r>
              <a:rPr lang="it-IT" sz="2600" dirty="0">
                <a:solidFill>
                  <a:srgbClr val="000000"/>
                </a:solidFill>
                <a:latin typeface="Arial"/>
                <a:cs typeface="Arial"/>
              </a:rPr>
              <a:t> Analysis </a:t>
            </a:r>
          </a:p>
          <a:p>
            <a:pPr algn="just">
              <a:buFontTx/>
              <a:buChar char="•"/>
            </a:pPr>
            <a:endParaRPr lang="it-IT" sz="2600" dirty="0">
              <a:solidFill>
                <a:srgbClr val="000000"/>
              </a:solidFill>
              <a:latin typeface="Arial"/>
              <a:cs typeface="Arial"/>
            </a:endParaRPr>
          </a:p>
        </p:txBody>
      </p:sp>
      <p:sp>
        <p:nvSpPr>
          <p:cNvPr id="21510" name="Rectangle 7"/>
          <p:cNvSpPr>
            <a:spLocks noChangeArrowheads="1"/>
          </p:cNvSpPr>
          <p:nvPr/>
        </p:nvSpPr>
        <p:spPr bwMode="auto">
          <a:xfrm>
            <a:off x="107950" y="4149725"/>
            <a:ext cx="878522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a:solidFill>
                  <a:srgbClr val="000000"/>
                </a:solidFill>
                <a:latin typeface="Arial"/>
                <a:cs typeface="Arial"/>
              </a:rPr>
              <a:t>An </a:t>
            </a:r>
            <a:r>
              <a:rPr lang="it-IT" sz="2600" dirty="0" err="1">
                <a:solidFill>
                  <a:srgbClr val="000000"/>
                </a:solidFill>
                <a:latin typeface="Arial"/>
                <a:cs typeface="Arial"/>
              </a:rPr>
              <a:t>at</a:t>
            </a:r>
            <a:r>
              <a:rPr lang="it-IT" sz="2600" dirty="0">
                <a:solidFill>
                  <a:srgbClr val="000000"/>
                </a:solidFill>
                <a:latin typeface="Arial"/>
                <a:cs typeface="Arial"/>
              </a:rPr>
              <a:t> </a:t>
            </a:r>
            <a:r>
              <a:rPr lang="it-IT" sz="2600" dirty="0" err="1">
                <a:solidFill>
                  <a:srgbClr val="000000"/>
                </a:solidFill>
                <a:latin typeface="Arial"/>
                <a:cs typeface="Arial"/>
              </a:rPr>
              <a:t>least</a:t>
            </a:r>
            <a:r>
              <a:rPr lang="it-IT" sz="2600" dirty="0">
                <a:solidFill>
                  <a:srgbClr val="000000"/>
                </a:solidFill>
                <a:latin typeface="Arial"/>
                <a:cs typeface="Arial"/>
              </a:rPr>
              <a:t> </a:t>
            </a:r>
            <a:r>
              <a:rPr lang="it-IT" sz="2600" dirty="0" err="1">
                <a:solidFill>
                  <a:srgbClr val="000000"/>
                </a:solidFill>
                <a:latin typeface="Arial"/>
                <a:cs typeface="Arial"/>
              </a:rPr>
              <a:t>basic</a:t>
            </a:r>
            <a:r>
              <a:rPr lang="it-IT" sz="2600" dirty="0">
                <a:solidFill>
                  <a:srgbClr val="000000"/>
                </a:solidFill>
                <a:latin typeface="Arial"/>
                <a:cs typeface="Arial"/>
              </a:rPr>
              <a:t> </a:t>
            </a:r>
            <a:r>
              <a:rPr lang="it-IT" sz="2600" dirty="0" err="1">
                <a:solidFill>
                  <a:srgbClr val="000000"/>
                </a:solidFill>
                <a:latin typeface="Arial"/>
                <a:cs typeface="Arial"/>
              </a:rPr>
              <a:t>knowledge</a:t>
            </a:r>
            <a:r>
              <a:rPr lang="it-IT" sz="2600" dirty="0">
                <a:solidFill>
                  <a:srgbClr val="000000"/>
                </a:solidFill>
                <a:latin typeface="Arial"/>
                <a:cs typeface="Arial"/>
              </a:rPr>
              <a:t> of </a:t>
            </a:r>
            <a:r>
              <a:rPr lang="it-IT" sz="2600" dirty="0" err="1">
                <a:solidFill>
                  <a:srgbClr val="000000"/>
                </a:solidFill>
                <a:latin typeface="Arial"/>
                <a:cs typeface="Arial"/>
              </a:rPr>
              <a:t>bioinformatic</a:t>
            </a:r>
            <a:r>
              <a:rPr lang="it-IT" sz="2600" dirty="0">
                <a:solidFill>
                  <a:srgbClr val="000000"/>
                </a:solidFill>
                <a:latin typeface="Arial"/>
                <a:cs typeface="Arial"/>
              </a:rPr>
              <a:t> </a:t>
            </a:r>
            <a:r>
              <a:rPr lang="it-IT" sz="2600" dirty="0" err="1">
                <a:solidFill>
                  <a:srgbClr val="000000"/>
                </a:solidFill>
                <a:latin typeface="Arial"/>
                <a:cs typeface="Arial"/>
              </a:rPr>
              <a:t>methods</a:t>
            </a:r>
            <a:r>
              <a:rPr lang="it-IT" sz="2600" dirty="0">
                <a:solidFill>
                  <a:srgbClr val="000000"/>
                </a:solidFill>
                <a:latin typeface="Arial"/>
                <a:cs typeface="Arial"/>
              </a:rPr>
              <a:t> in </a:t>
            </a:r>
            <a:r>
              <a:rPr lang="it-IT" sz="2600" dirty="0" err="1">
                <a:solidFill>
                  <a:srgbClr val="000000"/>
                </a:solidFill>
                <a:latin typeface="Arial"/>
                <a:cs typeface="Arial"/>
              </a:rPr>
              <a:t>unavoidable</a:t>
            </a:r>
            <a:r>
              <a:rPr lang="it-IT" sz="2600" dirty="0">
                <a:solidFill>
                  <a:srgbClr val="000000"/>
                </a:solidFill>
                <a:latin typeface="Arial"/>
                <a:cs typeface="Arial"/>
              </a:rPr>
              <a:t> </a:t>
            </a:r>
            <a:r>
              <a:rPr lang="it-IT" sz="2600" dirty="0" err="1">
                <a:solidFill>
                  <a:srgbClr val="000000"/>
                </a:solidFill>
                <a:latin typeface="Arial"/>
                <a:cs typeface="Arial"/>
              </a:rPr>
              <a:t>also</a:t>
            </a:r>
            <a:r>
              <a:rPr lang="it-IT" sz="2600" dirty="0">
                <a:solidFill>
                  <a:srgbClr val="000000"/>
                </a:solidFill>
                <a:latin typeface="Arial"/>
                <a:cs typeface="Arial"/>
              </a:rPr>
              <a:t> for </a:t>
            </a:r>
            <a:r>
              <a:rPr lang="it-IT" sz="2600" dirty="0" err="1">
                <a:solidFill>
                  <a:srgbClr val="000000"/>
                </a:solidFill>
                <a:latin typeface="Arial"/>
                <a:cs typeface="Arial"/>
              </a:rPr>
              <a:t>experimental</a:t>
            </a:r>
            <a:r>
              <a:rPr lang="it-IT" sz="2600" dirty="0">
                <a:solidFill>
                  <a:srgbClr val="000000"/>
                </a:solidFill>
                <a:latin typeface="Arial"/>
                <a:cs typeface="Arial"/>
              </a:rPr>
              <a:t> </a:t>
            </a:r>
            <a:r>
              <a:rPr lang="it-IT" sz="2600" dirty="0" err="1">
                <a:solidFill>
                  <a:srgbClr val="000000"/>
                </a:solidFill>
                <a:latin typeface="Arial"/>
                <a:cs typeface="Arial"/>
              </a:rPr>
              <a:t>researchers</a:t>
            </a:r>
            <a:endParaRPr lang="it-IT" sz="2600" dirty="0">
              <a:solidFill>
                <a:srgbClr val="000000"/>
              </a:solidFill>
              <a:latin typeface="Arial"/>
              <a:cs typeface="Arial"/>
            </a:endParaRPr>
          </a:p>
        </p:txBody>
      </p:sp>
      <p:sp>
        <p:nvSpPr>
          <p:cNvPr id="21511" name="Rectangle 8"/>
          <p:cNvSpPr>
            <a:spLocks noChangeArrowheads="1"/>
          </p:cNvSpPr>
          <p:nvPr/>
        </p:nvSpPr>
        <p:spPr bwMode="auto">
          <a:xfrm>
            <a:off x="107950" y="5553075"/>
            <a:ext cx="8785225"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it-IT" sz="2600">
                <a:solidFill>
                  <a:srgbClr val="000000"/>
                </a:solidFill>
                <a:latin typeface="Arial"/>
                <a:cs typeface="Arial"/>
                <a:sym typeface="Wingdings" charset="0"/>
              </a:rPr>
              <a:t> </a:t>
            </a:r>
            <a:r>
              <a:rPr lang="it-IT" sz="2600">
                <a:solidFill>
                  <a:srgbClr val="000000"/>
                </a:solidFill>
                <a:latin typeface="Arial"/>
                <a:cs typeface="Arial"/>
              </a:rPr>
              <a:t>Bioinformatics</a:t>
            </a:r>
          </a:p>
          <a:p>
            <a:pPr algn="just"/>
            <a:r>
              <a:rPr lang="it-IT" sz="2600">
                <a:solidFill>
                  <a:srgbClr val="000000"/>
                </a:solidFill>
                <a:latin typeface="Arial"/>
                <a:cs typeface="Arial"/>
              </a:rPr>
              <a:t>from basic methods for managing biosequences to systems biology models</a:t>
            </a:r>
          </a:p>
          <a:p>
            <a:pPr algn="just"/>
            <a:endParaRPr lang="it-IT" sz="2600">
              <a:solidFill>
                <a:srgbClr val="000000"/>
              </a:solidFill>
              <a:latin typeface="Arial"/>
              <a:cs typeface="Arial"/>
            </a:endParaRPr>
          </a:p>
        </p:txBody>
      </p:sp>
    </p:spTree>
    <p:extLst>
      <p:ext uri="{BB962C8B-B14F-4D97-AF65-F5344CB8AC3E}">
        <p14:creationId xmlns:p14="http://schemas.microsoft.com/office/powerpoint/2010/main" val="193064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311150" y="851430"/>
            <a:ext cx="8443913" cy="4525962"/>
          </a:xfrm>
        </p:spPr>
        <p:txBody>
          <a:bodyPr>
            <a:noAutofit/>
          </a:bodyPr>
          <a:lstStyle/>
          <a:p>
            <a:pPr eaLnBrk="1" hangingPunct="1">
              <a:lnSpc>
                <a:spcPct val="130000"/>
              </a:lnSpc>
              <a:spcBef>
                <a:spcPts val="1224"/>
              </a:spcBef>
            </a:pPr>
            <a:r>
              <a:rPr lang="it-IT" sz="2800" dirty="0">
                <a:latin typeface="Arial" charset="0"/>
              </a:rPr>
              <a:t>La biologia è nell'era dei "big data”</a:t>
            </a:r>
          </a:p>
          <a:p>
            <a:pPr eaLnBrk="1" hangingPunct="1">
              <a:lnSpc>
                <a:spcPct val="130000"/>
              </a:lnSpc>
              <a:spcBef>
                <a:spcPts val="1224"/>
              </a:spcBef>
            </a:pPr>
            <a:r>
              <a:rPr lang="it-IT" sz="2800" dirty="0">
                <a:latin typeface="Arial" charset="0"/>
              </a:rPr>
              <a:t>Le metodologie sperimentali high-</a:t>
            </a:r>
            <a:r>
              <a:rPr lang="it-IT" sz="2800" dirty="0" err="1">
                <a:latin typeface="Arial" charset="0"/>
              </a:rPr>
              <a:t>troughput</a:t>
            </a:r>
            <a:r>
              <a:rPr lang="it-IT" sz="2800" dirty="0">
                <a:latin typeface="Arial" charset="0"/>
              </a:rPr>
              <a:t> permettono di studiare moltissimi processi su scala genomica, o utilizzando la genomica comparativa</a:t>
            </a:r>
          </a:p>
          <a:p>
            <a:pPr eaLnBrk="1" hangingPunct="1">
              <a:lnSpc>
                <a:spcPct val="130000"/>
              </a:lnSpc>
              <a:spcBef>
                <a:spcPts val="1224"/>
              </a:spcBef>
            </a:pPr>
            <a:r>
              <a:rPr lang="it-IT" sz="2800" dirty="0">
                <a:latin typeface="Arial" charset="0"/>
              </a:rPr>
              <a:t>La grande disponibilità di dati sperimentali e conoscenza richiede approcci quantitativi basati sull'informatica e la statistica per lo studio dei fenomeni biologici</a:t>
            </a:r>
          </a:p>
        </p:txBody>
      </p:sp>
      <p:sp>
        <p:nvSpPr>
          <p:cNvPr id="5" name="Rectangle 2"/>
          <p:cNvSpPr txBox="1">
            <a:spLocks noChangeArrowheads="1"/>
          </p:cNvSpPr>
          <p:nvPr/>
        </p:nvSpPr>
        <p:spPr>
          <a:xfrm>
            <a:off x="0" y="47625"/>
            <a:ext cx="7669213"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fontAlgn="auto">
              <a:spcAft>
                <a:spcPts val="0"/>
              </a:spcAft>
              <a:defRPr/>
            </a:pPr>
            <a:r>
              <a:rPr lang="it-IT" b="1" i="1">
                <a:solidFill>
                  <a:srgbClr val="008000"/>
                </a:solidFill>
              </a:rPr>
              <a:t>THE BIG DATA ERA</a:t>
            </a:r>
            <a:endParaRPr lang="it-IT" b="1" dirty="0">
              <a:solidFill>
                <a:srgbClr val="008000"/>
              </a:solidFill>
            </a:endParaRPr>
          </a:p>
        </p:txBody>
      </p:sp>
    </p:spTree>
    <p:extLst>
      <p:ext uri="{BB962C8B-B14F-4D97-AF65-F5344CB8AC3E}">
        <p14:creationId xmlns:p14="http://schemas.microsoft.com/office/powerpoint/2010/main" val="295725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ChangeArrowheads="1"/>
          </p:cNvSpPr>
          <p:nvPr/>
        </p:nvSpPr>
        <p:spPr bwMode="auto">
          <a:xfrm>
            <a:off x="0" y="4003675"/>
            <a:ext cx="9144000" cy="2854325"/>
          </a:xfrm>
          <a:prstGeom prst="rect">
            <a:avLst/>
          </a:prstGeom>
          <a:solidFill>
            <a:schemeClr val="accent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anchor="ctr"/>
          <a:lstStyle/>
          <a:p>
            <a:endParaRPr lang="en-US">
              <a:latin typeface="Arial" charset="0"/>
            </a:endParaRPr>
          </a:p>
        </p:txBody>
      </p:sp>
      <p:sp>
        <p:nvSpPr>
          <p:cNvPr id="52226" name="Text Box 2"/>
          <p:cNvSpPr txBox="1">
            <a:spLocks noChangeArrowheads="1"/>
          </p:cNvSpPr>
          <p:nvPr/>
        </p:nvSpPr>
        <p:spPr bwMode="auto">
          <a:xfrm>
            <a:off x="239713" y="44450"/>
            <a:ext cx="88138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200" b="1">
                <a:solidFill>
                  <a:srgbClr val="FF0000"/>
                </a:solidFill>
                <a:latin typeface="Arial" charset="0"/>
              </a:rPr>
              <a:t>Alfabeto molecolare</a:t>
            </a:r>
          </a:p>
          <a:p>
            <a:pPr algn="ctr" eaLnBrk="1" hangingPunct="1"/>
            <a:r>
              <a:rPr lang="it-IT" sz="2800" b="1">
                <a:solidFill>
                  <a:srgbClr val="0000CC"/>
                </a:solidFill>
                <a:latin typeface="Arial" charset="0"/>
              </a:rPr>
              <a:t>GLI ACIDI NUCLEICI E LE PROTEINE SONO POLIMERI LINEARI </a:t>
            </a:r>
            <a:r>
              <a:rPr lang="it-IT" sz="2800" b="1">
                <a:solidFill>
                  <a:srgbClr val="0000CC"/>
                </a:solidFill>
                <a:latin typeface="Arial" charset="0"/>
                <a:sym typeface="Wingdings" charset="0"/>
              </a:rPr>
              <a:t> </a:t>
            </a:r>
            <a:r>
              <a:rPr lang="it-IT" sz="2800" b="1">
                <a:solidFill>
                  <a:srgbClr val="FF0000"/>
                </a:solidFill>
                <a:latin typeface="Arial" charset="0"/>
                <a:sym typeface="Wingdings" charset="0"/>
              </a:rPr>
              <a:t>BIOSEQUENZE</a:t>
            </a:r>
            <a:r>
              <a:rPr lang="it-IT" sz="2800" b="1">
                <a:solidFill>
                  <a:srgbClr val="0000CC"/>
                </a:solidFill>
                <a:latin typeface="Arial" charset="0"/>
                <a:sym typeface="Wingdings" charset="0"/>
              </a:rPr>
              <a:t>	</a:t>
            </a:r>
            <a:endParaRPr lang="it-IT" sz="2800" b="1">
              <a:solidFill>
                <a:srgbClr val="0000CC"/>
              </a:solidFill>
              <a:latin typeface="Arial" charset="0"/>
            </a:endParaRPr>
          </a:p>
        </p:txBody>
      </p:sp>
      <p:sp>
        <p:nvSpPr>
          <p:cNvPr id="52227" name="Text Box 3"/>
          <p:cNvSpPr txBox="1">
            <a:spLocks noChangeArrowheads="1"/>
          </p:cNvSpPr>
          <p:nvPr/>
        </p:nvSpPr>
        <p:spPr bwMode="auto">
          <a:xfrm>
            <a:off x="107950" y="1471613"/>
            <a:ext cx="8785225" cy="31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buClr>
                <a:srgbClr val="FF0066"/>
              </a:buClr>
              <a:buFontTx/>
              <a:buChar char="•"/>
            </a:pPr>
            <a:r>
              <a:rPr lang="it-IT" sz="2500">
                <a:latin typeface="Arial" charset="0"/>
              </a:rPr>
              <a:t> DNA e RNA sono polimeri lineari di nucleotidi, specializzati nel deposito, nella trasmissione e nell’</a:t>
            </a:r>
            <a:r>
              <a:rPr lang="it-IT" altLang="ja-JP" sz="2500">
                <a:latin typeface="Arial" charset="0"/>
              </a:rPr>
              <a:t>utilizzazione dell’informazione genetica</a:t>
            </a:r>
          </a:p>
          <a:p>
            <a:pPr eaLnBrk="1" hangingPunct="1">
              <a:spcBef>
                <a:spcPct val="50000"/>
              </a:spcBef>
              <a:buClr>
                <a:srgbClr val="FF0066"/>
              </a:buClr>
              <a:buFontTx/>
              <a:buChar char="•"/>
            </a:pPr>
            <a:r>
              <a:rPr lang="it-IT" sz="2500">
                <a:latin typeface="Arial" charset="0"/>
              </a:rPr>
              <a:t> Gli acidi nucleici possono assumere specifiche forme nello spazio 3D, come le proteine, e svolgere attività</a:t>
            </a:r>
            <a:r>
              <a:rPr lang="it-IT" altLang="ja-JP" sz="2500">
                <a:latin typeface="Arial" charset="0"/>
              </a:rPr>
              <a:t> diverse (ad es. catalisi)</a:t>
            </a:r>
          </a:p>
          <a:p>
            <a:pPr eaLnBrk="1" hangingPunct="1">
              <a:spcBef>
                <a:spcPct val="50000"/>
              </a:spcBef>
              <a:buClr>
                <a:srgbClr val="FF0066"/>
              </a:buClr>
              <a:buFontTx/>
              <a:buChar char="•"/>
            </a:pPr>
            <a:endParaRPr lang="it-IT">
              <a:latin typeface="Arial" charset="0"/>
            </a:endParaRPr>
          </a:p>
        </p:txBody>
      </p:sp>
      <p:sp>
        <p:nvSpPr>
          <p:cNvPr id="52228" name="Rectangle 5"/>
          <p:cNvSpPr>
            <a:spLocks noChangeArrowheads="1"/>
          </p:cNvSpPr>
          <p:nvPr/>
        </p:nvSpPr>
        <p:spPr bwMode="auto">
          <a:xfrm>
            <a:off x="692150" y="4127500"/>
            <a:ext cx="7599363" cy="763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400" b="1">
                <a:solidFill>
                  <a:srgbClr val="CC0000"/>
                </a:solidFill>
                <a:latin typeface="Arial" charset="0"/>
              </a:rPr>
              <a:t>IL DOGMA CENTRALE DELLA BIOLOGIA</a:t>
            </a:r>
          </a:p>
        </p:txBody>
      </p:sp>
      <p:pic>
        <p:nvPicPr>
          <p:cNvPr id="522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708525"/>
            <a:ext cx="7604125"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destra 7"/>
          <p:cNvSpPr/>
          <p:nvPr/>
        </p:nvSpPr>
        <p:spPr bwMode="auto">
          <a:xfrm rot="979137">
            <a:off x="2509838" y="5940425"/>
            <a:ext cx="1905000" cy="304800"/>
          </a:xfrm>
          <a:prstGeom prst="rightArrow">
            <a:avLst/>
          </a:prstGeom>
          <a:solidFill>
            <a:srgbClr val="F6E6C6"/>
          </a:solidFill>
          <a:ln w="19050" cap="flat" cmpd="sng" algn="ctr">
            <a:solidFill>
              <a:schemeClr val="accent6">
                <a:lumMod val="50000"/>
              </a:schemeClr>
            </a:solidFill>
            <a:prstDash val="solid"/>
            <a:round/>
            <a:headEnd type="none" w="med" len="med"/>
            <a:tailEnd type="triangle" w="med" len="med"/>
          </a:ln>
          <a:effectLst>
            <a:outerShdw blurRad="50800" dist="38100" dir="2700000">
              <a:srgbClr val="000000">
                <a:alpha val="43000"/>
              </a:srgbClr>
            </a:outerShdw>
          </a:effectLst>
        </p:spPr>
        <p:txBody>
          <a:bodyPr/>
          <a:lstStyle/>
          <a:p>
            <a:pPr fontAlgn="auto">
              <a:spcBef>
                <a:spcPts val="0"/>
              </a:spcBef>
              <a:spcAft>
                <a:spcPts val="0"/>
              </a:spcAft>
              <a:defRPr/>
            </a:pPr>
            <a:endParaRPr lang="it-IT">
              <a:latin typeface="Arial" pitchFamily="-108" charset="0"/>
              <a:ea typeface="+mn-ea"/>
              <a:cs typeface="+mn-cs"/>
            </a:endParaRPr>
          </a:p>
        </p:txBody>
      </p:sp>
      <p:sp>
        <p:nvSpPr>
          <p:cNvPr id="10" name="CasellaDiTesto 9"/>
          <p:cNvSpPr txBox="1"/>
          <p:nvPr/>
        </p:nvSpPr>
        <p:spPr>
          <a:xfrm>
            <a:off x="4406900" y="6223000"/>
            <a:ext cx="3505200" cy="339725"/>
          </a:xfrm>
          <a:prstGeom prst="rect">
            <a:avLst/>
          </a:prstGeom>
          <a:noFill/>
          <a:effectLst>
            <a:outerShdw blurRad="50800" dist="38100" dir="2700000">
              <a:srgbClr val="000000">
                <a:alpha val="43000"/>
              </a:srgbClr>
            </a:outerShdw>
          </a:effectLst>
        </p:spPr>
        <p:txBody>
          <a:bodyPr>
            <a:spAutoFit/>
          </a:bodyPr>
          <a:lstStyle/>
          <a:p>
            <a:pPr fontAlgn="auto">
              <a:spcBef>
                <a:spcPts val="0"/>
              </a:spcBef>
              <a:spcAft>
                <a:spcPts val="0"/>
              </a:spcAft>
              <a:defRPr/>
            </a:pPr>
            <a:r>
              <a:rPr lang="it-IT" sz="1600" b="1" dirty="0">
                <a:solidFill>
                  <a:srgbClr val="800000"/>
                </a:solidFill>
                <a:latin typeface="Arial" pitchFamily="-105" charset="0"/>
                <a:ea typeface="+mn-ea"/>
                <a:cs typeface="+mn-cs"/>
              </a:rPr>
              <a:t>Molti altri RNA non </a:t>
            </a:r>
            <a:r>
              <a:rPr lang="it-IT" sz="1600" b="1" dirty="0" err="1">
                <a:solidFill>
                  <a:srgbClr val="800000"/>
                </a:solidFill>
                <a:latin typeface="Arial" pitchFamily="-105" charset="0"/>
                <a:ea typeface="+mn-ea"/>
                <a:cs typeface="+mn-cs"/>
              </a:rPr>
              <a:t>coding</a:t>
            </a:r>
            <a:endParaRPr lang="it-IT" sz="1600" b="1" dirty="0">
              <a:solidFill>
                <a:srgbClr val="800000"/>
              </a:solidFill>
              <a:latin typeface="Arial" pitchFamily="-105" charset="0"/>
              <a:ea typeface="+mn-ea"/>
              <a:cs typeface="+mn-cs"/>
            </a:endParaRPr>
          </a:p>
        </p:txBody>
      </p:sp>
    </p:spTree>
    <p:extLst>
      <p:ext uri="{BB962C8B-B14F-4D97-AF65-F5344CB8AC3E}">
        <p14:creationId xmlns:p14="http://schemas.microsoft.com/office/powerpoint/2010/main" val="116764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134938"/>
            <a:ext cx="9009063"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a:solidFill>
                  <a:srgbClr val="CC0000"/>
                </a:solidFill>
                <a:latin typeface="Arial" charset="0"/>
              </a:rPr>
              <a:t>DATABASES AND DATA RETRIEVAL</a:t>
            </a:r>
          </a:p>
          <a:p>
            <a:pPr algn="ctr"/>
            <a:r>
              <a:rPr lang="it-IT" sz="3200" b="1">
                <a:latin typeface="Arial" charset="0"/>
              </a:rPr>
              <a:t>Biosequences and Gene-related info</a:t>
            </a:r>
            <a:r>
              <a:rPr lang="it-IT" sz="3200" b="1">
                <a:solidFill>
                  <a:srgbClr val="CC0000"/>
                </a:solidFill>
                <a:latin typeface="Arial" charset="0"/>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73130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0" y="-458788"/>
            <a:ext cx="8964613" cy="1581151"/>
          </a:xfrm>
        </p:spPr>
        <p:txBody>
          <a:bodyPr/>
          <a:lstStyle/>
          <a:p>
            <a:pPr eaLnBrk="1" hangingPunct="1"/>
            <a:r>
              <a:rPr lang="it-IT" sz="3600" b="1" i="1">
                <a:solidFill>
                  <a:srgbClr val="004080"/>
                </a:solidFill>
                <a:latin typeface="Arial" charset="0"/>
              </a:rPr>
              <a:t>NIH BIG DATA to Knowledge (BD2K)</a:t>
            </a:r>
            <a:endParaRPr lang="it-IT" sz="3600" b="1">
              <a:solidFill>
                <a:srgbClr val="004080"/>
              </a:solidFill>
              <a:latin typeface="Arial" charset="0"/>
            </a:endParaRPr>
          </a:p>
        </p:txBody>
      </p:sp>
      <p:pic>
        <p:nvPicPr>
          <p:cNvPr id="22530" name="Immagine 1" descr="Screen Shot 2013-12-11 at 11.40.28 AM.png"/>
          <p:cNvPicPr>
            <a:picLocks noChangeAspect="1"/>
          </p:cNvPicPr>
          <p:nvPr/>
        </p:nvPicPr>
        <p:blipFill>
          <a:blip r:embed="rId2">
            <a:extLst>
              <a:ext uri="{28A0092B-C50C-407E-A947-70E740481C1C}">
                <a14:useLocalDpi xmlns:a14="http://schemas.microsoft.com/office/drawing/2010/main" val="0"/>
              </a:ext>
            </a:extLst>
          </a:blip>
          <a:srcRect l="3957" t="18106" r="5103" b="9541"/>
          <a:stretch>
            <a:fillRect/>
          </a:stretch>
        </p:blipFill>
        <p:spPr bwMode="auto">
          <a:xfrm>
            <a:off x="20638" y="765175"/>
            <a:ext cx="5303837"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Rectangle 6"/>
          <p:cNvSpPr>
            <a:spLocks noChangeArrowheads="1"/>
          </p:cNvSpPr>
          <p:nvPr/>
        </p:nvSpPr>
        <p:spPr bwMode="auto">
          <a:xfrm>
            <a:off x="127168" y="736484"/>
            <a:ext cx="8975851" cy="604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200650" algn="just">
              <a:lnSpc>
                <a:spcPct val="120000"/>
              </a:lnSpc>
              <a:defRPr/>
            </a:pPr>
            <a:r>
              <a:rPr lang="it-IT" sz="1900" dirty="0">
                <a:latin typeface="Arial"/>
                <a:cs typeface="Arial"/>
              </a:rPr>
              <a:t>With </a:t>
            </a:r>
            <a:r>
              <a:rPr lang="it-IT" sz="1900" dirty="0" err="1">
                <a:latin typeface="Arial"/>
                <a:cs typeface="Arial"/>
              </a:rPr>
              <a:t>advances</a:t>
            </a:r>
            <a:r>
              <a:rPr lang="it-IT" sz="1900" dirty="0">
                <a:latin typeface="Arial"/>
                <a:cs typeface="Arial"/>
              </a:rPr>
              <a:t> in </a:t>
            </a:r>
            <a:r>
              <a:rPr lang="it-IT" sz="1900" dirty="0" err="1">
                <a:latin typeface="Arial"/>
                <a:cs typeface="Arial"/>
              </a:rPr>
              <a:t>technologies</a:t>
            </a:r>
            <a:r>
              <a:rPr lang="it-IT" sz="1900" dirty="0">
                <a:latin typeface="Arial"/>
                <a:cs typeface="Arial"/>
              </a:rPr>
              <a:t>, </a:t>
            </a:r>
            <a:r>
              <a:rPr lang="it-IT" sz="1900" dirty="0" err="1">
                <a:latin typeface="Arial"/>
                <a:cs typeface="Arial"/>
              </a:rPr>
              <a:t>investigators</a:t>
            </a:r>
            <a:r>
              <a:rPr lang="it-IT" sz="1900" dirty="0">
                <a:latin typeface="Arial"/>
                <a:cs typeface="Arial"/>
              </a:rPr>
              <a:t> are </a:t>
            </a:r>
            <a:r>
              <a:rPr lang="it-IT" sz="1900" dirty="0" err="1">
                <a:latin typeface="Arial"/>
                <a:cs typeface="Arial"/>
              </a:rPr>
              <a:t>increasingly</a:t>
            </a:r>
            <a:r>
              <a:rPr lang="it-IT" sz="1900" dirty="0">
                <a:latin typeface="Arial"/>
                <a:cs typeface="Arial"/>
              </a:rPr>
              <a:t> </a:t>
            </a:r>
            <a:r>
              <a:rPr lang="it-IT" sz="1900" dirty="0" err="1">
                <a:latin typeface="Arial"/>
                <a:cs typeface="Arial"/>
              </a:rPr>
              <a:t>generating</a:t>
            </a:r>
            <a:r>
              <a:rPr lang="it-IT" sz="1900" dirty="0">
                <a:latin typeface="Arial"/>
                <a:cs typeface="Arial"/>
              </a:rPr>
              <a:t> and </a:t>
            </a:r>
            <a:r>
              <a:rPr lang="it-IT" sz="1900" dirty="0" err="1">
                <a:latin typeface="Arial"/>
                <a:cs typeface="Arial"/>
              </a:rPr>
              <a:t>using</a:t>
            </a:r>
            <a:r>
              <a:rPr lang="it-IT" sz="1900" dirty="0">
                <a:latin typeface="Arial"/>
                <a:cs typeface="Arial"/>
              </a:rPr>
              <a:t> large, </a:t>
            </a:r>
            <a:r>
              <a:rPr lang="it-IT" sz="1900" dirty="0" err="1">
                <a:latin typeface="Arial"/>
                <a:cs typeface="Arial"/>
              </a:rPr>
              <a:t>complex</a:t>
            </a:r>
            <a:r>
              <a:rPr lang="it-IT" sz="1900" dirty="0">
                <a:latin typeface="Arial"/>
                <a:cs typeface="Arial"/>
              </a:rPr>
              <a:t>, and diverse </a:t>
            </a:r>
            <a:r>
              <a:rPr lang="it-IT" sz="1900" dirty="0" err="1">
                <a:latin typeface="Arial"/>
                <a:cs typeface="Arial"/>
              </a:rPr>
              <a:t>datasets</a:t>
            </a:r>
            <a:r>
              <a:rPr lang="it-IT" sz="1900" dirty="0">
                <a:latin typeface="Arial"/>
                <a:cs typeface="Arial"/>
              </a:rPr>
              <a:t>.</a:t>
            </a:r>
          </a:p>
          <a:p>
            <a:pPr marL="5200650" algn="just">
              <a:lnSpc>
                <a:spcPct val="120000"/>
              </a:lnSpc>
              <a:defRPr/>
            </a:pPr>
            <a:endParaRPr lang="it-IT" sz="1900" dirty="0">
              <a:latin typeface="Arial"/>
              <a:cs typeface="Arial"/>
            </a:endParaRPr>
          </a:p>
          <a:p>
            <a:pPr marL="5200650" algn="just">
              <a:lnSpc>
                <a:spcPct val="120000"/>
              </a:lnSpc>
              <a:defRPr/>
            </a:pPr>
            <a:r>
              <a:rPr lang="it-IT" sz="1900" dirty="0" err="1">
                <a:latin typeface="Arial"/>
                <a:cs typeface="Arial"/>
              </a:rPr>
              <a:t>Consequently</a:t>
            </a:r>
            <a:r>
              <a:rPr lang="it-IT" sz="1900" dirty="0">
                <a:latin typeface="Arial"/>
                <a:cs typeface="Arial"/>
              </a:rPr>
              <a:t>, the </a:t>
            </a:r>
            <a:r>
              <a:rPr lang="it-IT" sz="1900" dirty="0" err="1">
                <a:latin typeface="Arial"/>
                <a:cs typeface="Arial"/>
              </a:rPr>
              <a:t>biomedical</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enterprise</a:t>
            </a:r>
            <a:r>
              <a:rPr lang="it-IT" sz="1900" dirty="0">
                <a:latin typeface="Arial"/>
                <a:cs typeface="Arial"/>
              </a:rPr>
              <a:t> </a:t>
            </a:r>
            <a:r>
              <a:rPr lang="it-IT" sz="1900" dirty="0" err="1">
                <a:latin typeface="Arial"/>
                <a:cs typeface="Arial"/>
              </a:rPr>
              <a:t>is</a:t>
            </a:r>
            <a:r>
              <a:rPr lang="it-IT" sz="1900" dirty="0">
                <a:latin typeface="Arial"/>
                <a:cs typeface="Arial"/>
              </a:rPr>
              <a:t> </a:t>
            </a:r>
            <a:r>
              <a:rPr lang="it-IT" sz="1900" dirty="0" err="1">
                <a:latin typeface="Arial"/>
                <a:cs typeface="Arial"/>
              </a:rPr>
              <a:t>increasingly</a:t>
            </a:r>
            <a:r>
              <a:rPr lang="it-IT" sz="1900" dirty="0">
                <a:latin typeface="Arial"/>
                <a:cs typeface="Arial"/>
              </a:rPr>
              <a:t> </a:t>
            </a:r>
            <a:r>
              <a:rPr lang="it-IT" sz="1900" dirty="0" err="1">
                <a:latin typeface="Arial"/>
                <a:cs typeface="Arial"/>
              </a:rPr>
              <a:t>becoming</a:t>
            </a:r>
            <a:r>
              <a:rPr lang="it-IT" sz="1900" dirty="0">
                <a:latin typeface="Arial"/>
                <a:cs typeface="Arial"/>
              </a:rPr>
              <a:t> data-intensive and data-</a:t>
            </a:r>
            <a:r>
              <a:rPr lang="it-IT" sz="1900" dirty="0" err="1">
                <a:latin typeface="Arial"/>
                <a:cs typeface="Arial"/>
              </a:rPr>
              <a:t>driven</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err="1">
                <a:latin typeface="Arial"/>
                <a:cs typeface="Arial"/>
              </a:rPr>
              <a:t>However</a:t>
            </a:r>
            <a:r>
              <a:rPr lang="it-IT" sz="1900" dirty="0">
                <a:latin typeface="Arial"/>
                <a:cs typeface="Arial"/>
              </a:rPr>
              <a:t>, the </a:t>
            </a:r>
            <a:r>
              <a:rPr lang="it-IT" sz="1900" dirty="0" err="1">
                <a:latin typeface="Arial"/>
                <a:cs typeface="Arial"/>
              </a:rPr>
              <a:t>ability</a:t>
            </a:r>
            <a:r>
              <a:rPr lang="it-IT" sz="1900" dirty="0">
                <a:latin typeface="Arial"/>
                <a:cs typeface="Arial"/>
              </a:rPr>
              <a:t> of </a:t>
            </a:r>
            <a:r>
              <a:rPr lang="it-IT" sz="1900" dirty="0" err="1">
                <a:latin typeface="Arial"/>
                <a:cs typeface="Arial"/>
              </a:rPr>
              <a:t>researchers</a:t>
            </a:r>
            <a:r>
              <a:rPr lang="it-IT" sz="1900" dirty="0">
                <a:latin typeface="Arial"/>
                <a:cs typeface="Arial"/>
              </a:rPr>
              <a:t> to locate, </a:t>
            </a:r>
            <a:r>
              <a:rPr lang="it-IT" sz="1900" dirty="0" err="1">
                <a:latin typeface="Arial"/>
                <a:cs typeface="Arial"/>
              </a:rPr>
              <a:t>analyze</a:t>
            </a:r>
            <a:r>
              <a:rPr lang="it-IT" sz="1900" dirty="0">
                <a:latin typeface="Arial"/>
                <a:cs typeface="Arial"/>
              </a:rPr>
              <a:t>, and use Big Data (and more </a:t>
            </a:r>
            <a:r>
              <a:rPr lang="it-IT" sz="1900" dirty="0" err="1">
                <a:latin typeface="Arial"/>
                <a:cs typeface="Arial"/>
              </a:rPr>
              <a:t>generally</a:t>
            </a:r>
            <a:r>
              <a:rPr lang="it-IT" sz="1900" dirty="0">
                <a:latin typeface="Arial"/>
                <a:cs typeface="Arial"/>
              </a:rPr>
              <a:t> </a:t>
            </a:r>
            <a:r>
              <a:rPr lang="it-IT" sz="1900" dirty="0" err="1">
                <a:latin typeface="Arial"/>
                <a:cs typeface="Arial"/>
              </a:rPr>
              <a:t>all</a:t>
            </a:r>
            <a:r>
              <a:rPr lang="it-IT" sz="1900" dirty="0">
                <a:latin typeface="Arial"/>
                <a:cs typeface="Arial"/>
              </a:rPr>
              <a:t> </a:t>
            </a:r>
            <a:r>
              <a:rPr lang="it-IT" sz="1900" dirty="0" err="1">
                <a:latin typeface="Arial"/>
                <a:cs typeface="Arial"/>
              </a:rPr>
              <a:t>biomedical</a:t>
            </a:r>
            <a:r>
              <a:rPr lang="it-IT" sz="1900" dirty="0">
                <a:latin typeface="Arial"/>
                <a:cs typeface="Arial"/>
              </a:rPr>
              <a:t> and </a:t>
            </a:r>
            <a:r>
              <a:rPr lang="it-IT" sz="1900" dirty="0" err="1">
                <a:latin typeface="Arial"/>
                <a:cs typeface="Arial"/>
              </a:rPr>
              <a:t>behavioral</a:t>
            </a:r>
            <a:r>
              <a:rPr lang="it-IT" sz="1900" dirty="0">
                <a:latin typeface="Arial"/>
                <a:cs typeface="Arial"/>
              </a:rPr>
              <a:t> data) </a:t>
            </a:r>
            <a:r>
              <a:rPr lang="it-IT" sz="1900" dirty="0" err="1">
                <a:latin typeface="Arial"/>
                <a:cs typeface="Arial"/>
              </a:rPr>
              <a:t>is</a:t>
            </a:r>
            <a:r>
              <a:rPr lang="it-IT" sz="1900" dirty="0">
                <a:latin typeface="Arial"/>
                <a:cs typeface="Arial"/>
              </a:rPr>
              <a:t> </a:t>
            </a:r>
            <a:r>
              <a:rPr lang="it-IT" sz="1900" dirty="0" err="1">
                <a:latin typeface="Arial"/>
                <a:cs typeface="Arial"/>
              </a:rPr>
              <a:t>often</a:t>
            </a:r>
            <a:r>
              <a:rPr lang="it-IT" sz="1900" dirty="0">
                <a:latin typeface="Arial"/>
                <a:cs typeface="Arial"/>
              </a:rPr>
              <a:t> </a:t>
            </a:r>
            <a:r>
              <a:rPr lang="it-IT" sz="1900" dirty="0" err="1">
                <a:latin typeface="Arial"/>
                <a:cs typeface="Arial"/>
              </a:rPr>
              <a:t>limited</a:t>
            </a:r>
            <a:r>
              <a:rPr lang="it-IT" sz="1900" dirty="0">
                <a:latin typeface="Arial"/>
                <a:cs typeface="Arial"/>
              </a:rPr>
              <a:t> for </a:t>
            </a:r>
            <a:r>
              <a:rPr lang="it-IT" sz="1900" dirty="0" err="1">
                <a:latin typeface="Arial"/>
                <a:cs typeface="Arial"/>
              </a:rPr>
              <a:t>reasons</a:t>
            </a:r>
            <a:r>
              <a:rPr lang="it-IT" sz="1900" dirty="0">
                <a:latin typeface="Arial"/>
                <a:cs typeface="Arial"/>
              </a:rPr>
              <a:t> </a:t>
            </a:r>
            <a:r>
              <a:rPr lang="it-IT" sz="1900" dirty="0" err="1">
                <a:latin typeface="Arial"/>
                <a:cs typeface="Arial"/>
              </a:rPr>
              <a:t>related</a:t>
            </a:r>
            <a:r>
              <a:rPr lang="it-IT" sz="1900" dirty="0">
                <a:latin typeface="Arial"/>
                <a:cs typeface="Arial"/>
              </a:rPr>
              <a:t> to </a:t>
            </a:r>
            <a:r>
              <a:rPr lang="it-IT" sz="1900" dirty="0" err="1">
                <a:latin typeface="Arial"/>
                <a:cs typeface="Arial"/>
              </a:rPr>
              <a:t>access</a:t>
            </a:r>
            <a:r>
              <a:rPr lang="it-IT" sz="1900" dirty="0">
                <a:latin typeface="Arial"/>
                <a:cs typeface="Arial"/>
              </a:rPr>
              <a:t> to </a:t>
            </a:r>
            <a:r>
              <a:rPr lang="it-IT" sz="1900" dirty="0" err="1">
                <a:latin typeface="Arial"/>
                <a:cs typeface="Arial"/>
              </a:rPr>
              <a:t>relevant</a:t>
            </a:r>
            <a:r>
              <a:rPr lang="it-IT" sz="1900" dirty="0">
                <a:latin typeface="Arial"/>
                <a:cs typeface="Arial"/>
              </a:rPr>
              <a:t> software and </a:t>
            </a:r>
            <a:r>
              <a:rPr lang="it-IT" sz="1900" dirty="0" err="1">
                <a:latin typeface="Arial"/>
                <a:cs typeface="Arial"/>
              </a:rPr>
              <a:t>tools</a:t>
            </a:r>
            <a:r>
              <a:rPr lang="it-IT" sz="1900" dirty="0">
                <a:latin typeface="Arial"/>
                <a:cs typeface="Arial"/>
              </a:rPr>
              <a:t>, expertise, and </a:t>
            </a:r>
            <a:r>
              <a:rPr lang="it-IT" sz="1900" dirty="0" err="1">
                <a:latin typeface="Arial"/>
                <a:cs typeface="Arial"/>
              </a:rPr>
              <a:t>other</a:t>
            </a:r>
            <a:r>
              <a:rPr lang="it-IT" sz="1900" dirty="0">
                <a:latin typeface="Arial"/>
                <a:cs typeface="Arial"/>
              </a:rPr>
              <a:t> </a:t>
            </a:r>
            <a:r>
              <a:rPr lang="it-IT" sz="1900" dirty="0" err="1">
                <a:latin typeface="Arial"/>
                <a:cs typeface="Arial"/>
              </a:rPr>
              <a:t>factors</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a:latin typeface="Arial"/>
                <a:cs typeface="Arial"/>
              </a:rPr>
              <a:t>D2K </a:t>
            </a:r>
            <a:r>
              <a:rPr lang="it-IT" sz="1900" dirty="0" err="1">
                <a:latin typeface="Arial"/>
                <a:cs typeface="Arial"/>
              </a:rPr>
              <a:t>aims</a:t>
            </a:r>
            <a:r>
              <a:rPr lang="it-IT" sz="1900" dirty="0">
                <a:latin typeface="Arial"/>
                <a:cs typeface="Arial"/>
              </a:rPr>
              <a:t> to </a:t>
            </a:r>
            <a:r>
              <a:rPr lang="it-IT" sz="1900" dirty="0" err="1">
                <a:latin typeface="Arial"/>
                <a:cs typeface="Arial"/>
              </a:rPr>
              <a:t>develop</a:t>
            </a:r>
            <a:r>
              <a:rPr lang="it-IT" sz="1900" dirty="0">
                <a:latin typeface="Arial"/>
                <a:cs typeface="Arial"/>
              </a:rPr>
              <a:t> the new </a:t>
            </a:r>
            <a:r>
              <a:rPr lang="it-IT" sz="1900" dirty="0" err="1">
                <a:latin typeface="Arial"/>
                <a:cs typeface="Arial"/>
              </a:rPr>
              <a:t>approaches</a:t>
            </a:r>
            <a:r>
              <a:rPr lang="it-IT" sz="1900" dirty="0">
                <a:latin typeface="Arial"/>
                <a:cs typeface="Arial"/>
              </a:rPr>
              <a:t>, </a:t>
            </a:r>
            <a:r>
              <a:rPr lang="it-IT" sz="1900" dirty="0" err="1">
                <a:latin typeface="Arial"/>
                <a:cs typeface="Arial"/>
              </a:rPr>
              <a:t>standards</a:t>
            </a:r>
            <a:r>
              <a:rPr lang="it-IT" sz="1900" dirty="0">
                <a:latin typeface="Arial"/>
                <a:cs typeface="Arial"/>
              </a:rPr>
              <a:t>, </a:t>
            </a:r>
            <a:r>
              <a:rPr lang="it-IT" sz="1900" dirty="0" err="1">
                <a:latin typeface="Arial"/>
                <a:cs typeface="Arial"/>
              </a:rPr>
              <a:t>methods</a:t>
            </a:r>
            <a:r>
              <a:rPr lang="it-IT" sz="1900" dirty="0">
                <a:latin typeface="Arial"/>
                <a:cs typeface="Arial"/>
              </a:rPr>
              <a:t>, </a:t>
            </a:r>
            <a:r>
              <a:rPr lang="it-IT" sz="1900" dirty="0" err="1">
                <a:latin typeface="Arial"/>
                <a:cs typeface="Arial"/>
              </a:rPr>
              <a:t>tools</a:t>
            </a:r>
            <a:r>
              <a:rPr lang="it-IT" sz="1900" dirty="0">
                <a:latin typeface="Arial"/>
                <a:cs typeface="Arial"/>
              </a:rPr>
              <a:t>, software, and </a:t>
            </a:r>
            <a:r>
              <a:rPr lang="it-IT" sz="1900" dirty="0" err="1">
                <a:latin typeface="Arial"/>
                <a:cs typeface="Arial"/>
              </a:rPr>
              <a:t>competencies</a:t>
            </a:r>
            <a:r>
              <a:rPr lang="it-IT" sz="1900" dirty="0">
                <a:latin typeface="Arial"/>
                <a:cs typeface="Arial"/>
              </a:rPr>
              <a:t> </a:t>
            </a:r>
            <a:r>
              <a:rPr lang="it-IT" sz="1900" dirty="0" err="1">
                <a:latin typeface="Arial"/>
                <a:cs typeface="Arial"/>
              </a:rPr>
              <a:t>that</a:t>
            </a:r>
            <a:r>
              <a:rPr lang="it-IT" sz="1900" dirty="0">
                <a:latin typeface="Arial"/>
                <a:cs typeface="Arial"/>
              </a:rPr>
              <a:t> </a:t>
            </a:r>
            <a:r>
              <a:rPr lang="it-IT" sz="1900" dirty="0" err="1">
                <a:latin typeface="Arial"/>
                <a:cs typeface="Arial"/>
              </a:rPr>
              <a:t>will</a:t>
            </a:r>
            <a:r>
              <a:rPr lang="it-IT" sz="1900" dirty="0">
                <a:latin typeface="Arial"/>
                <a:cs typeface="Arial"/>
              </a:rPr>
              <a:t> </a:t>
            </a:r>
            <a:r>
              <a:rPr lang="it-IT" sz="1900" dirty="0" err="1">
                <a:latin typeface="Arial"/>
                <a:cs typeface="Arial"/>
              </a:rPr>
              <a:t>enhance</a:t>
            </a:r>
            <a:r>
              <a:rPr lang="it-IT" sz="1900" dirty="0">
                <a:latin typeface="Arial"/>
                <a:cs typeface="Arial"/>
              </a:rPr>
              <a:t> the use of </a:t>
            </a:r>
            <a:r>
              <a:rPr lang="it-IT" sz="1900" dirty="0" err="1">
                <a:latin typeface="Arial"/>
                <a:cs typeface="Arial"/>
              </a:rPr>
              <a:t>biomedical</a:t>
            </a:r>
            <a:r>
              <a:rPr lang="it-IT" sz="1900" dirty="0">
                <a:latin typeface="Arial"/>
                <a:cs typeface="Arial"/>
              </a:rPr>
              <a:t> Big Data by </a:t>
            </a:r>
            <a:r>
              <a:rPr lang="it-IT" sz="1900" dirty="0" err="1">
                <a:latin typeface="Arial"/>
                <a:cs typeface="Arial"/>
              </a:rPr>
              <a:t>supporting</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implementation</a:t>
            </a:r>
            <a:r>
              <a:rPr lang="it-IT" sz="1900" dirty="0">
                <a:latin typeface="Arial"/>
                <a:cs typeface="Arial"/>
              </a:rPr>
              <a:t>, and training in data science and </a:t>
            </a:r>
            <a:r>
              <a:rPr lang="it-IT" sz="1900" dirty="0" err="1">
                <a:latin typeface="Arial"/>
                <a:cs typeface="Arial"/>
              </a:rPr>
              <a:t>other</a:t>
            </a:r>
            <a:r>
              <a:rPr lang="it-IT" sz="1900" dirty="0">
                <a:latin typeface="Arial"/>
                <a:cs typeface="Arial"/>
              </a:rPr>
              <a:t> </a:t>
            </a:r>
            <a:r>
              <a:rPr lang="it-IT" sz="1900" dirty="0" err="1">
                <a:latin typeface="Arial"/>
                <a:cs typeface="Arial"/>
              </a:rPr>
              <a:t>relevant</a:t>
            </a:r>
            <a:r>
              <a:rPr lang="it-IT" sz="1900" dirty="0">
                <a:latin typeface="Arial"/>
                <a:cs typeface="Arial"/>
              </a:rPr>
              <a:t> </a:t>
            </a:r>
            <a:r>
              <a:rPr lang="it-IT" sz="1900" dirty="0" err="1">
                <a:latin typeface="Arial"/>
                <a:cs typeface="Arial"/>
              </a:rPr>
              <a:t>fields</a:t>
            </a:r>
            <a:r>
              <a:rPr lang="it-IT" sz="1900" dirty="0">
                <a:latin typeface="Arial"/>
                <a:cs typeface="Arial"/>
              </a:rPr>
              <a:t>.</a:t>
            </a:r>
            <a:endParaRPr lang="it-IT" sz="1900" b="1" dirty="0">
              <a:solidFill>
                <a:srgbClr val="000000"/>
              </a:solidFill>
              <a:latin typeface="Arial"/>
              <a:cs typeface="Arial"/>
            </a:endParaRPr>
          </a:p>
        </p:txBody>
      </p:sp>
    </p:spTree>
    <p:extLst>
      <p:ext uri="{BB962C8B-B14F-4D97-AF65-F5344CB8AC3E}">
        <p14:creationId xmlns:p14="http://schemas.microsoft.com/office/powerpoint/2010/main" val="117384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chemeClr val="bg1"/>
                </a:solidFill>
                <a:ea typeface="+mj-ea"/>
                <a:cs typeface="+mj-cs"/>
              </a:rPr>
              <a:t>DEFINIZIONI DI BIOINFORMATICA</a:t>
            </a:r>
          </a:p>
        </p:txBody>
      </p:sp>
      <p:sp>
        <p:nvSpPr>
          <p:cNvPr id="16386" name="Segnaposto contenuto 2"/>
          <p:cNvSpPr>
            <a:spLocks noGrp="1"/>
          </p:cNvSpPr>
          <p:nvPr>
            <p:ph idx="1"/>
          </p:nvPr>
        </p:nvSpPr>
        <p:spPr>
          <a:xfrm>
            <a:off x="279400" y="4314825"/>
            <a:ext cx="8453438" cy="4570413"/>
          </a:xfrm>
        </p:spPr>
        <p:txBody>
          <a:bodyPr/>
          <a:lstStyle/>
          <a:p>
            <a:pPr marL="0" indent="0" algn="just" eaLnBrk="1" hangingPunct="1">
              <a:lnSpc>
                <a:spcPct val="90000"/>
              </a:lnSpc>
            </a:pPr>
            <a:r>
              <a:rPr lang="en-US" sz="3100">
                <a:latin typeface="Arial" charset="0"/>
                <a:cs typeface="Arial" charset="0"/>
              </a:rPr>
              <a:t> NIH: “research, development, or application of computational tools and approaches for expanding the use of biological, medical, behavioral or health data, including those to acquire, store, analyze, or visualize such data</a:t>
            </a:r>
            <a:r>
              <a:rPr lang="ja-JP" altLang="en-US" sz="3100">
                <a:latin typeface="Arial" charset="0"/>
                <a:cs typeface="Arial" charset="0"/>
              </a:rPr>
              <a:t>”</a:t>
            </a:r>
            <a:endParaRPr lang="it-IT" sz="3100">
              <a:latin typeface="Arial" charset="0"/>
              <a:cs typeface="Arial" charset="0"/>
            </a:endParaRPr>
          </a:p>
        </p:txBody>
      </p:sp>
      <p:pic>
        <p:nvPicPr>
          <p:cNvPr id="1638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22400"/>
            <a:ext cx="1905000" cy="245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ttangolo 4"/>
          <p:cNvSpPr>
            <a:spLocks noChangeArrowheads="1"/>
          </p:cNvSpPr>
          <p:nvPr/>
        </p:nvSpPr>
        <p:spPr bwMode="auto">
          <a:xfrm>
            <a:off x="2084388" y="1331913"/>
            <a:ext cx="6724650"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90000"/>
              </a:lnSpc>
              <a:buFont typeface="Arial" charset="0"/>
              <a:buChar char="•"/>
            </a:pPr>
            <a:r>
              <a:rPr lang="en-US" sz="3100">
                <a:latin typeface="Arial" charset="0"/>
                <a:cs typeface="Arial" charset="0"/>
              </a:rPr>
              <a:t> The application of computer technology to organize and analyze biological data.</a:t>
            </a:r>
          </a:p>
          <a:p>
            <a:pPr algn="just">
              <a:lnSpc>
                <a:spcPct val="90000"/>
              </a:lnSpc>
            </a:pPr>
            <a:endParaRPr lang="en-US" sz="3100">
              <a:latin typeface="Arial" charset="0"/>
              <a:cs typeface="Arial" charset="0"/>
            </a:endParaRPr>
          </a:p>
          <a:p>
            <a:pPr algn="just">
              <a:lnSpc>
                <a:spcPct val="90000"/>
              </a:lnSpc>
              <a:buFont typeface="Arial" charset="0"/>
              <a:buChar char="•"/>
            </a:pPr>
            <a:r>
              <a:rPr lang="en-US" sz="3100">
                <a:latin typeface="Arial" charset="0"/>
                <a:cs typeface="Arial" charset="0"/>
              </a:rPr>
              <a:t> Analysis of proteins, genes, and genomes using computer algorithms.</a:t>
            </a:r>
          </a:p>
        </p:txBody>
      </p:sp>
    </p:spTree>
    <p:extLst>
      <p:ext uri="{BB962C8B-B14F-4D97-AF65-F5344CB8AC3E}">
        <p14:creationId xmlns:p14="http://schemas.microsoft.com/office/powerpoint/2010/main" val="14633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C:\Documents and Settings\enrico\Desktop\imgs\IlluminaHiSeq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3806825"/>
            <a:ext cx="1154112"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4" name="Picture 2" descr="C:\Documents and Settings\enrico\Desktop\imgs\454Ro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806825"/>
            <a:ext cx="906462"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3" descr="C:\Documents and Settings\enrico\Desktop\imgs\solid5500ABI.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4235450"/>
            <a:ext cx="100012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Titolo 1"/>
          <p:cNvSpPr>
            <a:spLocks noGrp="1"/>
          </p:cNvSpPr>
          <p:nvPr>
            <p:ph type="title"/>
          </p:nvPr>
        </p:nvSpPr>
        <p:spPr>
          <a:xfrm>
            <a:off x="-71438" y="711200"/>
            <a:ext cx="9144001" cy="1143000"/>
          </a:xfrm>
        </p:spPr>
        <p:txBody>
          <a:bodyPr/>
          <a:lstStyle/>
          <a:p>
            <a:pPr eaLnBrk="1" hangingPunct="1"/>
            <a:r>
              <a:rPr lang="it-IT" sz="3200" b="1">
                <a:solidFill>
                  <a:srgbClr val="FF0000"/>
                </a:solidFill>
                <a:latin typeface="Arial" charset="0"/>
              </a:rPr>
              <a:t>Evoluzione delle tecnologie </a:t>
            </a:r>
            <a:br>
              <a:rPr lang="it-IT" sz="3200" b="1">
                <a:solidFill>
                  <a:srgbClr val="FF0000"/>
                </a:solidFill>
                <a:latin typeface="Arial" charset="0"/>
              </a:rPr>
            </a:br>
            <a:r>
              <a:rPr lang="it-IT" sz="3200" b="1">
                <a:solidFill>
                  <a:srgbClr val="FF0000"/>
                </a:solidFill>
                <a:latin typeface="Arial" charset="0"/>
              </a:rPr>
              <a:t>di sequenziamento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11821702"/>
              </p:ext>
            </p:extLst>
          </p:nvPr>
        </p:nvGraphicFramePr>
        <p:xfrm>
          <a:off x="428596" y="1471805"/>
          <a:ext cx="8429654" cy="2857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78" name="Picture 3" descr="E:\Immagini\Sequencers\sangerSeq.jpe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3878263"/>
            <a:ext cx="1077913"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CasellaDiTesto 10"/>
          <p:cNvSpPr txBox="1">
            <a:spLocks noChangeArrowheads="1"/>
          </p:cNvSpPr>
          <p:nvPr/>
        </p:nvSpPr>
        <p:spPr bwMode="auto">
          <a:xfrm>
            <a:off x="2857500" y="4592638"/>
            <a:ext cx="9286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Roche/454</a:t>
            </a:r>
          </a:p>
        </p:txBody>
      </p:sp>
      <p:sp>
        <p:nvSpPr>
          <p:cNvPr id="54280" name="CasellaDiTesto 11"/>
          <p:cNvSpPr txBox="1">
            <a:spLocks noChangeArrowheads="1"/>
          </p:cNvSpPr>
          <p:nvPr/>
        </p:nvSpPr>
        <p:spPr bwMode="auto">
          <a:xfrm>
            <a:off x="5000625" y="4816475"/>
            <a:ext cx="1214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Illumina/Solexa</a:t>
            </a:r>
          </a:p>
        </p:txBody>
      </p:sp>
      <p:sp>
        <p:nvSpPr>
          <p:cNvPr id="54281" name="CasellaDiTesto 12"/>
          <p:cNvSpPr txBox="1">
            <a:spLocks noChangeArrowheads="1"/>
          </p:cNvSpPr>
          <p:nvPr/>
        </p:nvSpPr>
        <p:spPr bwMode="auto">
          <a:xfrm>
            <a:off x="4071938" y="5164138"/>
            <a:ext cx="819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ABI/Solid</a:t>
            </a:r>
          </a:p>
        </p:txBody>
      </p:sp>
      <p:pic>
        <p:nvPicPr>
          <p:cNvPr id="54282" name="Picture 5" descr="C:\Documents and Settings\enrico\Desktop\imgs\ITor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5738" y="4306888"/>
            <a:ext cx="681037"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 14">
            <a:hlinkClick r:id="" action="ppaction://noaction" highlightClick="1"/>
          </p:cNvPr>
          <p:cNvSpPr/>
          <p:nvPr/>
        </p:nvSpPr>
        <p:spPr>
          <a:xfrm>
            <a:off x="7715250" y="4406900"/>
            <a:ext cx="1143000" cy="639763"/>
          </a:xfrm>
          <a:prstGeom prst="actionButtonHelp">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54285" name="CasellaDiTesto 16"/>
          <p:cNvSpPr txBox="1">
            <a:spLocks noChangeArrowheads="1"/>
          </p:cNvSpPr>
          <p:nvPr/>
        </p:nvSpPr>
        <p:spPr bwMode="auto">
          <a:xfrm>
            <a:off x="6321425" y="5164138"/>
            <a:ext cx="1465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LifeTechnologies’ IonTorrent</a:t>
            </a:r>
          </a:p>
        </p:txBody>
      </p:sp>
      <p:sp>
        <p:nvSpPr>
          <p:cNvPr id="54286" name="CasellaDiTesto 17"/>
          <p:cNvSpPr txBox="1">
            <a:spLocks noChangeArrowheads="1"/>
          </p:cNvSpPr>
          <p:nvPr/>
        </p:nvSpPr>
        <p:spPr bwMode="auto">
          <a:xfrm>
            <a:off x="123824" y="5584825"/>
            <a:ext cx="902017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1"/>
                </a:solidFill>
                <a:latin typeface="Arial" charset="0"/>
              </a:rPr>
              <a:t>Since:	            </a:t>
            </a:r>
            <a:r>
              <a:rPr lang="en-US" sz="2000" dirty="0">
                <a:latin typeface="Arial" charset="0"/>
              </a:rPr>
              <a:t>‘</a:t>
            </a:r>
            <a:r>
              <a:rPr lang="en-US" altLang="ja-JP" sz="2000" dirty="0">
                <a:latin typeface="Arial" charset="0"/>
              </a:rPr>
              <a:t>70s	                   2004 		                2011			2017</a:t>
            </a:r>
          </a:p>
          <a:p>
            <a:pPr eaLnBrk="1" hangingPunct="1"/>
            <a:r>
              <a:rPr lang="en-US" sz="2000" dirty="0">
                <a:solidFill>
                  <a:schemeClr val="accent1"/>
                </a:solidFill>
                <a:latin typeface="Arial" charset="0"/>
              </a:rPr>
              <a:t>Read length:</a:t>
            </a:r>
            <a:r>
              <a:rPr lang="en-US" sz="2000" dirty="0">
                <a:latin typeface="Arial" charset="0"/>
              </a:rPr>
              <a:t>   1000 </a:t>
            </a:r>
            <a:r>
              <a:rPr lang="en-US" sz="2000" dirty="0" err="1">
                <a:latin typeface="Arial" charset="0"/>
              </a:rPr>
              <a:t>bp</a:t>
            </a:r>
            <a:r>
              <a:rPr lang="en-US" sz="2000" dirty="0">
                <a:latin typeface="Arial" charset="0"/>
              </a:rPr>
              <a:t>             35-1000 </a:t>
            </a:r>
            <a:r>
              <a:rPr lang="en-US" sz="2000" dirty="0" err="1">
                <a:latin typeface="Arial" charset="0"/>
              </a:rPr>
              <a:t>bp</a:t>
            </a:r>
            <a:r>
              <a:rPr lang="en-US" sz="2000" dirty="0">
                <a:latin typeface="Arial" charset="0"/>
              </a:rPr>
              <a:t>	               100 </a:t>
            </a:r>
            <a:r>
              <a:rPr lang="en-US" sz="2000" dirty="0" err="1">
                <a:latin typeface="Arial" charset="0"/>
              </a:rPr>
              <a:t>bp</a:t>
            </a:r>
            <a:r>
              <a:rPr lang="en-US" sz="2000" dirty="0">
                <a:latin typeface="Arial" charset="0"/>
              </a:rPr>
              <a:t>	      &gt;150</a:t>
            </a:r>
          </a:p>
          <a:p>
            <a:pPr eaLnBrk="1" hangingPunct="1"/>
            <a:r>
              <a:rPr lang="en-US" sz="2000" dirty="0">
                <a:solidFill>
                  <a:schemeClr val="accent1"/>
                </a:solidFill>
                <a:latin typeface="Arial" charset="0"/>
              </a:rPr>
              <a:t>Throughput:   </a:t>
            </a:r>
            <a:r>
              <a:rPr lang="en-US" sz="2000" dirty="0">
                <a:latin typeface="Arial" charset="0"/>
              </a:rPr>
              <a:t>300 Kb/run	      700-50 Mb/day          12Gb/day     &gt;30 Gb/day</a:t>
            </a:r>
            <a:endParaRPr lang="it-IT" sz="2000" dirty="0">
              <a:latin typeface="Arial" charset="0"/>
            </a:endParaRPr>
          </a:p>
        </p:txBody>
      </p:sp>
      <p:sp>
        <p:nvSpPr>
          <p:cNvPr id="17" name="Titolo 1"/>
          <p:cNvSpPr txBox="1">
            <a:spLocks/>
          </p:cNvSpPr>
          <p:nvPr/>
        </p:nvSpPr>
        <p:spPr>
          <a:xfrm>
            <a:off x="0" y="3175"/>
            <a:ext cx="9144000" cy="709613"/>
          </a:xfrm>
          <a:prstGeom prst="rect">
            <a:avLst/>
          </a:prstGeom>
          <a:solidFill>
            <a:srgbClr val="1F497D"/>
          </a:solidFill>
          <a:effectLst/>
        </p:spPr>
        <p:txBody>
          <a:bodyPr anchor="ctr"/>
          <a:lstStyle/>
          <a:p>
            <a:pPr algn="ctr" fontAlgn="auto">
              <a:spcAft>
                <a:spcPts val="0"/>
              </a:spcAft>
              <a:defRPr/>
            </a:pPr>
            <a:r>
              <a:rPr lang="it-IT" sz="2800" b="1" cap="all" dirty="0" err="1">
                <a:solidFill>
                  <a:srgbClr val="FFFFFF"/>
                </a:solidFill>
                <a:latin typeface="Arial"/>
                <a:ea typeface="+mj-ea"/>
                <a:cs typeface="Arial"/>
              </a:rPr>
              <a:t>Deep</a:t>
            </a:r>
            <a:r>
              <a:rPr lang="it-IT" sz="2800" b="1" cap="all" dirty="0">
                <a:solidFill>
                  <a:srgbClr val="FFFFFF"/>
                </a:solidFill>
                <a:latin typeface="Arial"/>
                <a:ea typeface="+mj-ea"/>
                <a:cs typeface="Arial"/>
              </a:rPr>
              <a:t> </a:t>
            </a:r>
            <a:r>
              <a:rPr lang="it-IT" sz="2800" b="1" cap="all" dirty="0" err="1">
                <a:solidFill>
                  <a:srgbClr val="FFFFFF"/>
                </a:solidFill>
                <a:latin typeface="Arial"/>
                <a:ea typeface="+mj-ea"/>
                <a:cs typeface="Arial"/>
              </a:rPr>
              <a:t>sequencing</a:t>
            </a:r>
            <a:endParaRPr lang="it-IT" sz="2800" b="1" cap="all" dirty="0">
              <a:solidFill>
                <a:srgbClr val="FF0000"/>
              </a:solidFill>
              <a:effectLst>
                <a:outerShdw blurRad="50800" dist="38100" dir="2700000">
                  <a:schemeClr val="bg1">
                    <a:alpha val="46000"/>
                  </a:schemeClr>
                </a:outerShdw>
              </a:effectLst>
              <a:latin typeface="Arial"/>
              <a:ea typeface="+mj-ea"/>
              <a:cs typeface="Arial"/>
            </a:endParaRPr>
          </a:p>
        </p:txBody>
      </p:sp>
    </p:spTree>
    <p:extLst>
      <p:ext uri="{BB962C8B-B14F-4D97-AF65-F5344CB8AC3E}">
        <p14:creationId xmlns:p14="http://schemas.microsoft.com/office/powerpoint/2010/main" val="39950494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8"/>
          <p:cNvPicPr>
            <a:picLocks noChangeAspect="1"/>
          </p:cNvPicPr>
          <p:nvPr/>
        </p:nvPicPr>
        <p:blipFill>
          <a:blip r:embed="rId3">
            <a:extLst>
              <a:ext uri="{28A0092B-C50C-407E-A947-70E740481C1C}">
                <a14:useLocalDpi xmlns:a14="http://schemas.microsoft.com/office/drawing/2010/main" val="0"/>
              </a:ext>
            </a:extLst>
          </a:blip>
          <a:srcRect b="13162"/>
          <a:stretch>
            <a:fillRect/>
          </a:stretch>
        </p:blipFill>
        <p:spPr bwMode="auto">
          <a:xfrm>
            <a:off x="4300538" y="1054100"/>
            <a:ext cx="2328862"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reccia circolare a destra 19"/>
          <p:cNvSpPr/>
          <p:nvPr/>
        </p:nvSpPr>
        <p:spPr>
          <a:xfrm rot="14569275" flipH="1">
            <a:off x="3455988" y="1271587"/>
            <a:ext cx="573088" cy="1096963"/>
          </a:xfrm>
          <a:prstGeom prst="curvedRightArrow">
            <a:avLst>
              <a:gd name="adj1" fmla="val 25000"/>
              <a:gd name="adj2" fmla="val 95648"/>
              <a:gd name="adj3" fmla="val 25000"/>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latin typeface="Arial"/>
            </a:endParaRPr>
          </a:p>
        </p:txBody>
      </p:sp>
      <p:pic>
        <p:nvPicPr>
          <p:cNvPr id="56323" name="Immagine 4"/>
          <p:cNvPicPr>
            <a:picLocks noChangeAspect="1"/>
          </p:cNvPicPr>
          <p:nvPr/>
        </p:nvPicPr>
        <p:blipFill>
          <a:blip r:embed="rId4">
            <a:extLst>
              <a:ext uri="{28A0092B-C50C-407E-A947-70E740481C1C}">
                <a14:useLocalDpi xmlns:a14="http://schemas.microsoft.com/office/drawing/2010/main" val="0"/>
              </a:ext>
            </a:extLst>
          </a:blip>
          <a:srcRect b="5898"/>
          <a:stretch>
            <a:fillRect/>
          </a:stretch>
        </p:blipFill>
        <p:spPr bwMode="auto">
          <a:xfrm>
            <a:off x="1690688" y="549275"/>
            <a:ext cx="1944687"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ttangolo 23"/>
          <p:cNvSpPr/>
          <p:nvPr/>
        </p:nvSpPr>
        <p:spPr>
          <a:xfrm rot="1266602">
            <a:off x="4805232" y="1436404"/>
            <a:ext cx="3779088" cy="1276463"/>
          </a:xfrm>
          <a:prstGeom prst="rect">
            <a:avLst/>
          </a:prstGeom>
        </p:spPr>
        <p:txBody>
          <a:bodyPr spcFirstLastPara="1">
            <a:prstTxWarp prst="textArchUp">
              <a:avLst/>
            </a:prstTxWarp>
            <a:spAutoFit/>
          </a:bodyPr>
          <a:lstStyle/>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Millions of sequences </a:t>
            </a:r>
          </a:p>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a:t>
            </a:r>
            <a:r>
              <a:rPr lang="en-GB" sz="3200" b="1" dirty="0">
                <a:solidFill>
                  <a:srgbClr val="FF0000"/>
                </a:solidFill>
                <a:latin typeface="Arial"/>
                <a:ea typeface="ＭＳ Ｐゴシック" pitchFamily="-107" charset="-128"/>
                <a:cs typeface="Arial"/>
              </a:rPr>
              <a:t>raw reads)</a:t>
            </a:r>
          </a:p>
          <a:p>
            <a:pPr fontAlgn="auto">
              <a:lnSpc>
                <a:spcPct val="90000"/>
              </a:lnSpc>
              <a:spcBef>
                <a:spcPts val="0"/>
              </a:spcBef>
              <a:spcAft>
                <a:spcPts val="0"/>
              </a:spcAft>
              <a:defRPr/>
            </a:pPr>
            <a:r>
              <a:rPr lang="en-GB" sz="3200" b="1" dirty="0">
                <a:solidFill>
                  <a:srgbClr val="FF0000"/>
                </a:solidFill>
                <a:latin typeface="Arial"/>
                <a:ea typeface="ＭＳ Ｐゴシック" pitchFamily="-107" charset="-128"/>
                <a:cs typeface="Arial"/>
              </a:rPr>
              <a:t>per sample </a:t>
            </a:r>
            <a:endParaRPr lang="en-US" sz="3200" b="1" dirty="0">
              <a:solidFill>
                <a:srgbClr val="FF0000"/>
              </a:solidFill>
              <a:latin typeface="Arial"/>
              <a:ea typeface="ＭＳ Ｐゴシック" pitchFamily="-107" charset="-128"/>
              <a:cs typeface="Arial"/>
            </a:endParaRPr>
          </a:p>
        </p:txBody>
      </p:sp>
      <p:pic>
        <p:nvPicPr>
          <p:cNvPr id="56325" name="Immagin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05" y="2823979"/>
            <a:ext cx="6359173" cy="3976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40189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0000"/>
          </a:blip>
          <a:stretch>
            <a:fillRect/>
          </a:stretch>
        </p:blipFill>
        <p:spPr>
          <a:xfrm>
            <a:off x="0" y="11766"/>
            <a:ext cx="9144000" cy="1301637"/>
          </a:xfrm>
          <a:prstGeom prst="rect">
            <a:avLst/>
          </a:prstGeom>
          <a:ln>
            <a:noFill/>
          </a:ln>
          <a:effectLst>
            <a:softEdge rad="112500"/>
          </a:effectLst>
        </p:spPr>
      </p:pic>
      <p:sp>
        <p:nvSpPr>
          <p:cNvPr id="8" name="Titolo 1"/>
          <p:cNvSpPr>
            <a:spLocks noGrp="1"/>
          </p:cNvSpPr>
          <p:nvPr>
            <p:ph type="title"/>
          </p:nvPr>
        </p:nvSpPr>
        <p:spPr>
          <a:xfrm>
            <a:off x="457200" y="88082"/>
            <a:ext cx="8229600" cy="1143000"/>
          </a:xfrm>
          <a:extLst/>
        </p:spPr>
        <p:txBody>
          <a:bodyPr>
            <a:normAutofit/>
          </a:bodyPr>
          <a:lstStyle/>
          <a:p>
            <a:pPr eaLnBrk="1" hangingPunct="1">
              <a:defRPr/>
            </a:pPr>
            <a:r>
              <a:rPr lang="it-IT"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Scopi dell’Analisi di Sequenziamento</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endParaRPr>
          </a:p>
        </p:txBody>
      </p:sp>
      <p:sp>
        <p:nvSpPr>
          <p:cNvPr id="9" name="Rettangolo 8"/>
          <p:cNvSpPr/>
          <p:nvPr/>
        </p:nvSpPr>
        <p:spPr>
          <a:xfrm>
            <a:off x="1363663" y="1417638"/>
            <a:ext cx="1363662" cy="601662"/>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GENOME</a:t>
            </a:r>
          </a:p>
        </p:txBody>
      </p:sp>
      <p:sp>
        <p:nvSpPr>
          <p:cNvPr id="10" name="Rettangolo 9"/>
          <p:cNvSpPr/>
          <p:nvPr/>
        </p:nvSpPr>
        <p:spPr>
          <a:xfrm>
            <a:off x="746125" y="2479675"/>
            <a:ext cx="1139825"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DE-NOVO</a:t>
            </a:r>
          </a:p>
        </p:txBody>
      </p:sp>
      <p:sp>
        <p:nvSpPr>
          <p:cNvPr id="11" name="Rettangolo 10"/>
          <p:cNvSpPr/>
          <p:nvPr/>
        </p:nvSpPr>
        <p:spPr>
          <a:xfrm>
            <a:off x="2065338" y="2479675"/>
            <a:ext cx="1701800"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RE-SEQUENCING</a:t>
            </a:r>
          </a:p>
        </p:txBody>
      </p:sp>
      <p:sp>
        <p:nvSpPr>
          <p:cNvPr id="12" name="Rettangolo 11"/>
          <p:cNvSpPr/>
          <p:nvPr/>
        </p:nvSpPr>
        <p:spPr>
          <a:xfrm>
            <a:off x="74613" y="3451225"/>
            <a:ext cx="1147762"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AMPLICON</a:t>
            </a:r>
          </a:p>
        </p:txBody>
      </p:sp>
      <p:sp>
        <p:nvSpPr>
          <p:cNvPr id="13" name="Rettangolo 12"/>
          <p:cNvSpPr/>
          <p:nvPr/>
        </p:nvSpPr>
        <p:spPr>
          <a:xfrm>
            <a:off x="1292225" y="3451225"/>
            <a:ext cx="1139825"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EXOME</a:t>
            </a:r>
          </a:p>
        </p:txBody>
      </p:sp>
      <p:sp>
        <p:nvSpPr>
          <p:cNvPr id="14" name="Rettangolo 13"/>
          <p:cNvSpPr/>
          <p:nvPr/>
        </p:nvSpPr>
        <p:spPr>
          <a:xfrm>
            <a:off x="2625725" y="3451225"/>
            <a:ext cx="1141413"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WHOLE</a:t>
            </a:r>
          </a:p>
          <a:p>
            <a:pPr algn="ctr" defTabSz="977900">
              <a:lnSpc>
                <a:spcPct val="90000"/>
              </a:lnSpc>
              <a:spcAft>
                <a:spcPct val="35000"/>
              </a:spcAft>
              <a:defRPr/>
            </a:pPr>
            <a:r>
              <a:rPr lang="it-IT" sz="1400" dirty="0">
                <a:latin typeface="Arial"/>
              </a:rPr>
              <a:t>GENOME</a:t>
            </a:r>
          </a:p>
        </p:txBody>
      </p:sp>
      <p:sp>
        <p:nvSpPr>
          <p:cNvPr id="15" name="Rettangolo 14"/>
          <p:cNvSpPr/>
          <p:nvPr/>
        </p:nvSpPr>
        <p:spPr>
          <a:xfrm>
            <a:off x="5653088" y="1417638"/>
            <a:ext cx="1698625" cy="60166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TRASCRIPTOME</a:t>
            </a:r>
          </a:p>
        </p:txBody>
      </p:sp>
      <p:sp>
        <p:nvSpPr>
          <p:cNvPr id="16" name="Rettangolo 15"/>
          <p:cNvSpPr/>
          <p:nvPr/>
        </p:nvSpPr>
        <p:spPr>
          <a:xfrm>
            <a:off x="4725988"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LONG</a:t>
            </a:r>
          </a:p>
        </p:txBody>
      </p:sp>
      <p:sp>
        <p:nvSpPr>
          <p:cNvPr id="17" name="Rettangolo 16"/>
          <p:cNvSpPr/>
          <p:nvPr/>
        </p:nvSpPr>
        <p:spPr>
          <a:xfrm>
            <a:off x="7135813"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SHORT</a:t>
            </a:r>
          </a:p>
        </p:txBody>
      </p:sp>
      <p:sp>
        <p:nvSpPr>
          <p:cNvPr id="18" name="Rettangolo 17"/>
          <p:cNvSpPr/>
          <p:nvPr/>
        </p:nvSpPr>
        <p:spPr>
          <a:xfrm>
            <a:off x="5295900" y="3451225"/>
            <a:ext cx="1147763"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NON CODING</a:t>
            </a:r>
          </a:p>
        </p:txBody>
      </p:sp>
      <p:sp>
        <p:nvSpPr>
          <p:cNvPr id="19" name="Rettangolo 18"/>
          <p:cNvSpPr/>
          <p:nvPr/>
        </p:nvSpPr>
        <p:spPr>
          <a:xfrm>
            <a:off x="6564313" y="3451225"/>
            <a:ext cx="1141412"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err="1">
                <a:latin typeface="Arial"/>
              </a:rPr>
              <a:t>miRNA</a:t>
            </a:r>
            <a:endParaRPr lang="it-IT" sz="1400" dirty="0">
              <a:latin typeface="Arial"/>
            </a:endParaRPr>
          </a:p>
        </p:txBody>
      </p:sp>
      <p:sp>
        <p:nvSpPr>
          <p:cNvPr id="20" name="Rettangolo 19"/>
          <p:cNvSpPr/>
          <p:nvPr/>
        </p:nvSpPr>
        <p:spPr>
          <a:xfrm>
            <a:off x="7770813"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OTHER</a:t>
            </a:r>
          </a:p>
        </p:txBody>
      </p:sp>
      <p:sp>
        <p:nvSpPr>
          <p:cNvPr id="21" name="Rettangolo 20"/>
          <p:cNvSpPr/>
          <p:nvPr/>
        </p:nvSpPr>
        <p:spPr>
          <a:xfrm>
            <a:off x="4097338"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CODING</a:t>
            </a:r>
          </a:p>
        </p:txBody>
      </p:sp>
      <p:cxnSp>
        <p:nvCxnSpPr>
          <p:cNvPr id="22" name="Connettore 2 21"/>
          <p:cNvCxnSpPr>
            <a:stCxn id="9" idx="2"/>
            <a:endCxn id="10" idx="0"/>
          </p:cNvCxnSpPr>
          <p:nvPr/>
        </p:nvCxnSpPr>
        <p:spPr>
          <a:xfrm flipH="1">
            <a:off x="1316038" y="2019300"/>
            <a:ext cx="730250"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p:cNvCxnSpPr>
          <p:nvPr/>
        </p:nvCxnSpPr>
        <p:spPr>
          <a:xfrm flipH="1">
            <a:off x="654050" y="3079750"/>
            <a:ext cx="2262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ttore 2 23"/>
          <p:cNvCxnSpPr>
            <a:stCxn id="11" idx="2"/>
            <a:endCxn id="13" idx="0"/>
          </p:cNvCxnSpPr>
          <p:nvPr/>
        </p:nvCxnSpPr>
        <p:spPr>
          <a:xfrm flipH="1">
            <a:off x="1862138" y="3079750"/>
            <a:ext cx="10541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1" idx="2"/>
          </p:cNvCxnSpPr>
          <p:nvPr/>
        </p:nvCxnSpPr>
        <p:spPr>
          <a:xfrm>
            <a:off x="2916238" y="3079750"/>
            <a:ext cx="274637"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ttore 2 25"/>
          <p:cNvCxnSpPr>
            <a:endCxn id="11" idx="0"/>
          </p:cNvCxnSpPr>
          <p:nvPr/>
        </p:nvCxnSpPr>
        <p:spPr>
          <a:xfrm>
            <a:off x="1958975" y="2019300"/>
            <a:ext cx="9572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endCxn id="17" idx="0"/>
          </p:cNvCxnSpPr>
          <p:nvPr/>
        </p:nvCxnSpPr>
        <p:spPr>
          <a:xfrm>
            <a:off x="6443663" y="2019300"/>
            <a:ext cx="1262062"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ttore 2 27"/>
          <p:cNvCxnSpPr>
            <a:stCxn id="17" idx="2"/>
            <a:endCxn id="20" idx="0"/>
          </p:cNvCxnSpPr>
          <p:nvPr/>
        </p:nvCxnSpPr>
        <p:spPr>
          <a:xfrm>
            <a:off x="7705725" y="3079750"/>
            <a:ext cx="6350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endCxn id="18" idx="0"/>
          </p:cNvCxnSpPr>
          <p:nvPr/>
        </p:nvCxnSpPr>
        <p:spPr>
          <a:xfrm>
            <a:off x="5295900" y="3079750"/>
            <a:ext cx="5746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endCxn id="21" idx="0"/>
          </p:cNvCxnSpPr>
          <p:nvPr/>
        </p:nvCxnSpPr>
        <p:spPr>
          <a:xfrm flipH="1">
            <a:off x="4667250" y="3079750"/>
            <a:ext cx="611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19" idx="0"/>
          </p:cNvCxnSpPr>
          <p:nvPr/>
        </p:nvCxnSpPr>
        <p:spPr>
          <a:xfrm flipH="1">
            <a:off x="7135813" y="3079750"/>
            <a:ext cx="5619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16" idx="0"/>
          </p:cNvCxnSpPr>
          <p:nvPr/>
        </p:nvCxnSpPr>
        <p:spPr>
          <a:xfrm flipH="1">
            <a:off x="5295900" y="2019300"/>
            <a:ext cx="11477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asellaDiTesto 32"/>
          <p:cNvSpPr txBox="1"/>
          <p:nvPr/>
        </p:nvSpPr>
        <p:spPr>
          <a:xfrm>
            <a:off x="74613" y="4248150"/>
            <a:ext cx="4297362" cy="23606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sz="2000" b="1" dirty="0">
                <a:solidFill>
                  <a:srgbClr val="008000"/>
                </a:solidFill>
                <a:latin typeface="Helvetica Neue"/>
                <a:cs typeface="Helvetica Neue"/>
              </a:rPr>
              <a:t>Aspetti positivi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Grande mole di dati prodotti;</a:t>
            </a:r>
          </a:p>
          <a:p>
            <a:pPr marL="342900" indent="-342900" algn="just">
              <a:lnSpc>
                <a:spcPct val="120000"/>
              </a:lnSpc>
              <a:buFont typeface="Arial"/>
              <a:buChar char="•"/>
              <a:defRPr/>
            </a:pPr>
            <a:r>
              <a:rPr lang="it-IT" dirty="0">
                <a:solidFill>
                  <a:srgbClr val="000000"/>
                </a:solidFill>
                <a:latin typeface="Helvetica Neue"/>
                <a:cs typeface="Helvetica Neue"/>
              </a:rPr>
              <a:t>Identificazione cause malattie sconosciute o poco conosciute;</a:t>
            </a:r>
          </a:p>
          <a:p>
            <a:pPr marL="342900" indent="-342900" algn="just">
              <a:lnSpc>
                <a:spcPct val="120000"/>
              </a:lnSpc>
              <a:buFont typeface="Arial"/>
              <a:buChar char="•"/>
              <a:defRPr/>
            </a:pPr>
            <a:r>
              <a:rPr lang="it-IT" dirty="0">
                <a:solidFill>
                  <a:srgbClr val="000000"/>
                </a:solidFill>
                <a:latin typeface="Helvetica Neue"/>
                <a:cs typeface="Helvetica Neue"/>
              </a:rPr>
              <a:t>Applicazione delle conoscenze acquisite (farmacogenomica).</a:t>
            </a:r>
          </a:p>
        </p:txBody>
      </p:sp>
      <p:sp>
        <p:nvSpPr>
          <p:cNvPr id="34" name="CasellaDiTesto 33"/>
          <p:cNvSpPr txBox="1"/>
          <p:nvPr/>
        </p:nvSpPr>
        <p:spPr>
          <a:xfrm>
            <a:off x="4491038" y="4241800"/>
            <a:ext cx="4419600" cy="23606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2000" b="1" dirty="0">
                <a:solidFill>
                  <a:srgbClr val="FF0000"/>
                </a:solidFill>
                <a:latin typeface="Helvetica Neue"/>
                <a:cs typeface="Helvetica Neue"/>
              </a:rPr>
              <a:t>Limiti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Necessità di server capienti;</a:t>
            </a:r>
          </a:p>
          <a:p>
            <a:pPr marL="342900" indent="-342900" algn="just">
              <a:lnSpc>
                <a:spcPct val="120000"/>
              </a:lnSpc>
              <a:buFont typeface="Arial"/>
              <a:buChar char="•"/>
              <a:defRPr/>
            </a:pPr>
            <a:r>
              <a:rPr lang="it-IT" dirty="0">
                <a:solidFill>
                  <a:srgbClr val="000000"/>
                </a:solidFill>
                <a:latin typeface="Helvetica Neue"/>
                <a:cs typeface="Helvetica Neue"/>
              </a:rPr>
              <a:t>Costruzione di strutture bioinformatiche complesse;</a:t>
            </a:r>
          </a:p>
          <a:p>
            <a:pPr marL="342900" indent="-342900" algn="just">
              <a:lnSpc>
                <a:spcPct val="120000"/>
              </a:lnSpc>
              <a:buFont typeface="Arial"/>
              <a:buChar char="•"/>
              <a:defRPr/>
            </a:pPr>
            <a:r>
              <a:rPr lang="it-IT" dirty="0">
                <a:solidFill>
                  <a:srgbClr val="000000"/>
                </a:solidFill>
                <a:latin typeface="Helvetica Neue"/>
                <a:cs typeface="Helvetica Neue"/>
              </a:rPr>
              <a:t>Necessità di database integrati;</a:t>
            </a:r>
          </a:p>
          <a:p>
            <a:pPr marL="342900" indent="-342900" algn="just">
              <a:lnSpc>
                <a:spcPct val="120000"/>
              </a:lnSpc>
              <a:buFont typeface="Arial"/>
              <a:buChar char="•"/>
              <a:defRPr/>
            </a:pPr>
            <a:r>
              <a:rPr lang="it-IT" dirty="0">
                <a:solidFill>
                  <a:srgbClr val="000000"/>
                </a:solidFill>
                <a:latin typeface="Helvetica Neue"/>
                <a:cs typeface="Helvetica Neue"/>
              </a:rPr>
              <a:t>Diverse domande biologiche.</a:t>
            </a:r>
          </a:p>
        </p:txBody>
      </p:sp>
    </p:spTree>
    <p:extLst>
      <p:ext uri="{BB962C8B-B14F-4D97-AF65-F5344CB8AC3E}">
        <p14:creationId xmlns:p14="http://schemas.microsoft.com/office/powerpoint/2010/main" val="193721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par>
                                <p:cTn id="64" presetID="3"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marL="342900" indent="-342900" algn="ctr" fontAlgn="auto">
              <a:spcBef>
                <a:spcPct val="50000"/>
              </a:spcBef>
              <a:spcAft>
                <a:spcPts val="0"/>
              </a:spcAft>
              <a:defRPr/>
            </a:pPr>
            <a:r>
              <a:rPr lang="it-IT" sz="3600" b="1" dirty="0" err="1">
                <a:solidFill>
                  <a:srgbClr val="FF0000"/>
                </a:solidFill>
                <a:effectLst>
                  <a:outerShdw blurRad="50800" dist="38100" dir="2700000">
                    <a:srgbClr val="000000">
                      <a:alpha val="43000"/>
                    </a:srgbClr>
                  </a:outerShdw>
                </a:effectLst>
                <a:latin typeface="Arial"/>
                <a:ea typeface="+mn-ea"/>
                <a:cs typeface="Arial"/>
              </a:rPr>
              <a:t>RNA-seq</a:t>
            </a:r>
            <a:r>
              <a:rPr lang="it-IT" sz="36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for</a:t>
            </a:r>
            <a:r>
              <a:rPr lang="it-IT" sz="2400" b="1" dirty="0">
                <a:solidFill>
                  <a:srgbClr val="FF0000"/>
                </a:solidFill>
                <a:effectLst>
                  <a:outerShdw blurRad="50800" dist="38100" dir="2700000">
                    <a:srgbClr val="000000">
                      <a:alpha val="43000"/>
                    </a:srgbClr>
                  </a:outerShdw>
                </a:effectLst>
                <a:latin typeface="Arial"/>
                <a:ea typeface="+mn-ea"/>
                <a:cs typeface="Arial"/>
              </a:rPr>
              <a:t> Reverse </a:t>
            </a:r>
            <a:r>
              <a:rPr lang="it-IT" sz="2400" b="1" dirty="0" err="1">
                <a:solidFill>
                  <a:srgbClr val="FF0000"/>
                </a:solidFill>
                <a:effectLst>
                  <a:outerShdw blurRad="50800" dist="38100" dir="2700000">
                    <a:srgbClr val="000000">
                      <a:alpha val="43000"/>
                    </a:srgbClr>
                  </a:outerShdw>
                </a:effectLst>
                <a:latin typeface="Arial"/>
                <a:ea typeface="+mn-ea"/>
                <a:cs typeface="Arial"/>
              </a:rPr>
              <a:t>Engineering</a:t>
            </a:r>
            <a:r>
              <a:rPr lang="it-IT" sz="24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of</a:t>
            </a:r>
            <a:r>
              <a:rPr lang="it-IT" sz="2400" b="1" dirty="0">
                <a:solidFill>
                  <a:srgbClr val="FF0000"/>
                </a:solidFill>
                <a:effectLst>
                  <a:outerShdw blurRad="50800" dist="38100" dir="2700000">
                    <a:srgbClr val="000000">
                      <a:alpha val="43000"/>
                    </a:srgbClr>
                  </a:outerShdw>
                </a:effectLst>
                <a:latin typeface="Arial"/>
                <a:ea typeface="+mn-ea"/>
                <a:cs typeface="Arial"/>
              </a:rPr>
              <a:t> the </a:t>
            </a:r>
            <a:r>
              <a:rPr lang="it-IT" sz="2400" b="1" dirty="0" err="1">
                <a:solidFill>
                  <a:srgbClr val="FF0000"/>
                </a:solidFill>
                <a:effectLst>
                  <a:outerShdw blurRad="50800" dist="38100" dir="2700000">
                    <a:srgbClr val="000000">
                      <a:alpha val="43000"/>
                    </a:srgbClr>
                  </a:outerShdw>
                </a:effectLst>
                <a:latin typeface="Arial"/>
                <a:ea typeface="+mn-ea"/>
                <a:cs typeface="Arial"/>
              </a:rPr>
              <a:t>genome</a:t>
            </a:r>
            <a:r>
              <a:rPr lang="it-IT" sz="2400" b="1" dirty="0">
                <a:solidFill>
                  <a:srgbClr val="FF0000"/>
                </a:solidFill>
                <a:effectLst>
                  <a:outerShdw blurRad="50800" dist="38100" dir="2700000">
                    <a:srgbClr val="000000">
                      <a:alpha val="43000"/>
                    </a:srgbClr>
                  </a:outerShdw>
                </a:effectLst>
                <a:latin typeface="Arial"/>
                <a:ea typeface="+mn-ea"/>
                <a:cs typeface="Arial"/>
              </a:rPr>
              <a:t> state</a:t>
            </a:r>
            <a:endParaRPr lang="en-US" sz="2400" b="1" dirty="0">
              <a:solidFill>
                <a:srgbClr val="FF0000"/>
              </a:solidFill>
              <a:effectLst>
                <a:outerShdw blurRad="50800" dist="38100" dir="2700000">
                  <a:srgbClr val="000000">
                    <a:alpha val="43000"/>
                  </a:srgbClr>
                </a:outerShdw>
              </a:effectLst>
              <a:latin typeface="Arial"/>
              <a:ea typeface="+mn-ea"/>
              <a:cs typeface="Arial"/>
            </a:endParaRPr>
          </a:p>
        </p:txBody>
      </p:sp>
      <p:pic>
        <p:nvPicPr>
          <p:cNvPr id="59394" name="Immagin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201738"/>
            <a:ext cx="5399087" cy="359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Rectangle 63"/>
          <p:cNvSpPr>
            <a:spLocks/>
          </p:cNvSpPr>
          <p:nvPr/>
        </p:nvSpPr>
        <p:spPr bwMode="auto">
          <a:xfrm>
            <a:off x="165100" y="782638"/>
            <a:ext cx="2462213" cy="350837"/>
          </a:xfrm>
          <a:prstGeom prst="rect">
            <a:avLst/>
          </a:prstGeom>
          <a:noFill/>
          <a:ln w="12700" cap="flat">
            <a:noFill/>
            <a:miter lim="800000"/>
            <a:headEnd type="none" w="med" len="med"/>
            <a:tailEnd type="none" w="med" len="med"/>
          </a:ln>
          <a:effectLst>
            <a:outerShdw blurRad="50800" dist="38100" dir="2700000">
              <a:schemeClr val="accent5">
                <a:lumMod val="60000"/>
                <a:lumOff val="40000"/>
                <a:alpha val="43000"/>
              </a:schemeClr>
            </a:outerShdw>
          </a:effectLst>
        </p:spPr>
        <p:txBody>
          <a:bodyPr lIns="0" tIns="0" rIns="0" bIns="0" anchor="ctr"/>
          <a:lstStyle/>
          <a:p>
            <a:pPr fontAlgn="auto">
              <a:lnSpc>
                <a:spcPct val="60000"/>
              </a:lnSpc>
              <a:spcBef>
                <a:spcPts val="0"/>
              </a:spcBef>
              <a:spcAft>
                <a:spcPts val="0"/>
              </a:spcAft>
              <a:defRPr/>
            </a:pPr>
            <a:r>
              <a:rPr lang="en-US" sz="2000" dirty="0">
                <a:solidFill>
                  <a:srgbClr val="25608D"/>
                </a:solidFill>
                <a:latin typeface="Arial"/>
                <a:ea typeface="Gill Sans" pitchFamily="-65" charset="0"/>
                <a:cs typeface="Arial"/>
              </a:rPr>
              <a:t>Cells/</a:t>
            </a:r>
            <a:r>
              <a:rPr lang="en-US" sz="2000" dirty="0" err="1">
                <a:solidFill>
                  <a:srgbClr val="25608D"/>
                </a:solidFill>
                <a:latin typeface="Arial"/>
                <a:ea typeface="Gill Sans" pitchFamily="-65" charset="0"/>
                <a:cs typeface="Arial"/>
              </a:rPr>
              <a:t>Biosamples</a:t>
            </a:r>
            <a:endParaRPr lang="en-US" sz="2000" dirty="0">
              <a:solidFill>
                <a:srgbClr val="25608D"/>
              </a:solidFill>
              <a:latin typeface="Arial"/>
              <a:ea typeface="Gill Sans" pitchFamily="-65" charset="0"/>
              <a:cs typeface="Arial"/>
            </a:endParaRPr>
          </a:p>
        </p:txBody>
      </p:sp>
      <p:sp>
        <p:nvSpPr>
          <p:cNvPr id="81" name="Rectangle 73"/>
          <p:cNvSpPr>
            <a:spLocks/>
          </p:cNvSpPr>
          <p:nvPr/>
        </p:nvSpPr>
        <p:spPr bwMode="auto">
          <a:xfrm>
            <a:off x="4941888" y="782638"/>
            <a:ext cx="22558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Library preparation</a:t>
            </a:r>
          </a:p>
        </p:txBody>
      </p:sp>
      <p:pic>
        <p:nvPicPr>
          <p:cNvPr id="83" name="Immagine 82"/>
          <p:cNvPicPr>
            <a:picLocks noChangeAspect="1"/>
          </p:cNvPicPr>
          <p:nvPr/>
        </p:nvPicPr>
        <p:blipFill>
          <a:blip r:embed="rId3"/>
          <a:srcRect l="21419" t="6379" b="9555"/>
          <a:stretch>
            <a:fillRect/>
          </a:stretch>
        </p:blipFill>
        <p:spPr>
          <a:xfrm>
            <a:off x="252413" y="1201738"/>
            <a:ext cx="1708150" cy="1366837"/>
          </a:xfrm>
          <a:prstGeom prst="rect">
            <a:avLst/>
          </a:prstGeom>
          <a:effectLst>
            <a:outerShdw blurRad="50800" dist="38100" dir="2700000">
              <a:srgbClr val="000000">
                <a:alpha val="43000"/>
              </a:srgbClr>
            </a:outerShdw>
          </a:effectLst>
        </p:spPr>
      </p:pic>
      <p:sp>
        <p:nvSpPr>
          <p:cNvPr id="84" name="Rectangle 73"/>
          <p:cNvSpPr>
            <a:spLocks/>
          </p:cNvSpPr>
          <p:nvPr/>
        </p:nvSpPr>
        <p:spPr bwMode="auto">
          <a:xfrm>
            <a:off x="7073900" y="1900238"/>
            <a:ext cx="2255838"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Sequencing</a:t>
            </a:r>
          </a:p>
        </p:txBody>
      </p:sp>
      <p:cxnSp>
        <p:nvCxnSpPr>
          <p:cNvPr id="89" name="Connettore 2 88"/>
          <p:cNvCxnSpPr/>
          <p:nvPr/>
        </p:nvCxnSpPr>
        <p:spPr>
          <a:xfrm>
            <a:off x="2224088" y="2020888"/>
            <a:ext cx="825500" cy="95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Freccia angolare in su 93"/>
          <p:cNvSpPr/>
          <p:nvPr/>
        </p:nvSpPr>
        <p:spPr>
          <a:xfrm flipH="1">
            <a:off x="0" y="2803525"/>
            <a:ext cx="8880475" cy="3790950"/>
          </a:xfrm>
          <a:prstGeom prst="bentUpArrow">
            <a:avLst>
              <a:gd name="adj1" fmla="val 47555"/>
              <a:gd name="adj2" fmla="val 48655"/>
              <a:gd name="adj3" fmla="val 21636"/>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pic>
        <p:nvPicPr>
          <p:cNvPr id="59401" name="Immagin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44875"/>
            <a:ext cx="173355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 name="Rectangle 73"/>
          <p:cNvSpPr>
            <a:spLocks/>
          </p:cNvSpPr>
          <p:nvPr/>
        </p:nvSpPr>
        <p:spPr bwMode="auto">
          <a:xfrm>
            <a:off x="2465388" y="5507038"/>
            <a:ext cx="51387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spcBef>
                <a:spcPts val="0"/>
              </a:spcBef>
              <a:spcAft>
                <a:spcPts val="0"/>
              </a:spcAft>
              <a:defRPr/>
            </a:pPr>
            <a:r>
              <a:rPr lang="en-US" sz="2800" dirty="0">
                <a:solidFill>
                  <a:srgbClr val="25608D"/>
                </a:solidFill>
                <a:latin typeface="Arial"/>
                <a:ea typeface="Gill Sans" pitchFamily="-65" charset="0"/>
                <a:cs typeface="Arial"/>
              </a:rPr>
              <a:t>Computational analysis</a:t>
            </a:r>
          </a:p>
          <a:p>
            <a:pPr algn="ctr" fontAlgn="auto">
              <a:spcBef>
                <a:spcPts val="0"/>
              </a:spcBef>
              <a:spcAft>
                <a:spcPts val="0"/>
              </a:spcAft>
              <a:defRPr/>
            </a:pPr>
            <a:r>
              <a:rPr lang="en-US" sz="2800" dirty="0">
                <a:solidFill>
                  <a:srgbClr val="25608D"/>
                </a:solidFill>
                <a:latin typeface="Arial"/>
                <a:ea typeface="Gill Sans" pitchFamily="-65" charset="0"/>
                <a:cs typeface="Arial"/>
              </a:rPr>
              <a:t> for reverse engineering</a:t>
            </a:r>
          </a:p>
        </p:txBody>
      </p:sp>
      <p:cxnSp>
        <p:nvCxnSpPr>
          <p:cNvPr id="95" name="Connettore 2 94"/>
          <p:cNvCxnSpPr/>
          <p:nvPr/>
        </p:nvCxnSpPr>
        <p:spPr>
          <a:xfrm rot="5400000">
            <a:off x="6299201" y="4737100"/>
            <a:ext cx="641350" cy="4794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597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28588" y="871538"/>
            <a:ext cx="8905875" cy="5678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spcAft>
                <a:spcPts val="1800"/>
              </a:spcAft>
              <a:buFont typeface="Arial" charset="0"/>
              <a:buChar char="•"/>
            </a:pPr>
            <a:r>
              <a:rPr lang="en-US" sz="2400" b="1" dirty="0">
                <a:latin typeface="Arial" charset="0"/>
                <a:cs typeface="Arial" charset="0"/>
              </a:rPr>
              <a:t>&lt; 3%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umano</a:t>
            </a:r>
            <a:r>
              <a:rPr lang="en-US" sz="2400" b="1" dirty="0">
                <a:latin typeface="Arial" charset="0"/>
                <a:cs typeface="Arial" charset="0"/>
              </a:rPr>
              <a:t> </a:t>
            </a:r>
            <a:r>
              <a:rPr lang="en-US" sz="2400" b="1" dirty="0" err="1">
                <a:latin typeface="Arial" charset="0"/>
                <a:cs typeface="Arial" charset="0"/>
              </a:rPr>
              <a:t>codifica</a:t>
            </a:r>
            <a:r>
              <a:rPr lang="en-US" sz="2400" b="1" dirty="0">
                <a:latin typeface="Arial" charset="0"/>
                <a:cs typeface="Arial" charset="0"/>
              </a:rPr>
              <a:t> </a:t>
            </a:r>
            <a:r>
              <a:rPr lang="en-US" sz="2400" b="1" dirty="0" err="1">
                <a:latin typeface="Arial" charset="0"/>
                <a:cs typeface="Arial" charset="0"/>
              </a:rPr>
              <a:t>proteine</a:t>
            </a:r>
            <a:endParaRPr lang="en-US" sz="2400" b="1" dirty="0">
              <a:latin typeface="Arial" charset="0"/>
              <a:cs typeface="Arial" charset="0"/>
            </a:endParaRPr>
          </a:p>
          <a:p>
            <a:pPr marL="342900" indent="-342900">
              <a:spcAft>
                <a:spcPts val="1800"/>
              </a:spcAft>
              <a:buFont typeface="Arial" charset="0"/>
              <a:buChar char="•"/>
            </a:pPr>
            <a:r>
              <a:rPr lang="en-US" sz="2400" b="1" dirty="0">
                <a:latin typeface="Arial" charset="0"/>
                <a:cs typeface="Arial" charset="0"/>
              </a:rPr>
              <a:t>&gt;70%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è</a:t>
            </a:r>
            <a:r>
              <a:rPr lang="en-US" sz="2400" b="1" dirty="0">
                <a:latin typeface="Arial" charset="0"/>
                <a:cs typeface="Arial" charset="0"/>
              </a:rPr>
              <a:t> </a:t>
            </a:r>
            <a:r>
              <a:rPr lang="en-US" sz="2400" b="1" dirty="0" err="1">
                <a:latin typeface="Arial" charset="0"/>
                <a:cs typeface="Arial" charset="0"/>
              </a:rPr>
              <a:t>trascritto</a:t>
            </a:r>
            <a:r>
              <a:rPr lang="en-US" sz="2400" b="1" dirty="0">
                <a:latin typeface="Arial" charset="0"/>
                <a:cs typeface="Arial" charset="0"/>
              </a:rPr>
              <a:t> in </a:t>
            </a:r>
            <a:r>
              <a:rPr lang="en-US" sz="2400" b="1" dirty="0" err="1">
                <a:latin typeface="Arial" charset="0"/>
                <a:cs typeface="Arial" charset="0"/>
              </a:rPr>
              <a:t>maniera</a:t>
            </a:r>
            <a:r>
              <a:rPr lang="en-US" sz="2400" b="1" dirty="0">
                <a:latin typeface="Arial" charset="0"/>
                <a:cs typeface="Arial" charset="0"/>
              </a:rPr>
              <a:t> </a:t>
            </a:r>
            <a:r>
              <a:rPr lang="en-US" sz="2400" b="1" dirty="0" err="1">
                <a:latin typeface="Arial" charset="0"/>
                <a:cs typeface="Arial" charset="0"/>
              </a:rPr>
              <a:t>pervasiva</a:t>
            </a:r>
            <a:r>
              <a:rPr lang="en-US" sz="2400" b="1" dirty="0">
                <a:latin typeface="Arial" charset="0"/>
                <a:cs typeface="Arial" charset="0"/>
              </a:rPr>
              <a:t> (</a:t>
            </a:r>
            <a:r>
              <a:rPr lang="en-US" sz="2400" dirty="0">
                <a:latin typeface="Arial" charset="0"/>
                <a:cs typeface="Arial" charset="0"/>
              </a:rPr>
              <a:t>genomic-tiling array analysis; </a:t>
            </a:r>
            <a:r>
              <a:rPr lang="en-US" sz="2400" dirty="0" err="1">
                <a:latin typeface="Arial" charset="0"/>
                <a:cs typeface="Arial" charset="0"/>
              </a:rPr>
              <a:t>sequenziamento</a:t>
            </a:r>
            <a:r>
              <a:rPr lang="en-US" sz="2400" dirty="0">
                <a:latin typeface="Arial" charset="0"/>
                <a:cs typeface="Arial" charset="0"/>
              </a:rPr>
              <a:t> del </a:t>
            </a:r>
            <a:r>
              <a:rPr lang="en-US" sz="2400" dirty="0" err="1">
                <a:latin typeface="Arial" charset="0"/>
                <a:cs typeface="Arial" charset="0"/>
              </a:rPr>
              <a:t>trascrittoma</a:t>
            </a:r>
            <a:r>
              <a:rPr lang="en-US" sz="2400" dirty="0">
                <a:latin typeface="Arial" charset="0"/>
                <a:cs typeface="Arial" charset="0"/>
              </a:rPr>
              <a:t>) </a:t>
            </a:r>
            <a:r>
              <a:rPr lang="en-US" sz="2400" b="1" dirty="0">
                <a:latin typeface="Arial" charset="0"/>
                <a:cs typeface="Arial" charset="0"/>
              </a:rPr>
              <a:t>in:</a:t>
            </a:r>
          </a:p>
          <a:p>
            <a:pPr marL="800100" lvl="1" indent="-342900">
              <a:spcAft>
                <a:spcPts val="1800"/>
              </a:spcAft>
              <a:buFont typeface="Arial" charset="0"/>
              <a:buChar char="•"/>
            </a:pPr>
            <a:r>
              <a:rPr lang="en-US" sz="2400" b="1" dirty="0">
                <a:latin typeface="Arial" charset="0"/>
                <a:cs typeface="Arial" charset="0"/>
              </a:rPr>
              <a:t>RNA </a:t>
            </a:r>
            <a:r>
              <a:rPr lang="en-US" sz="2400" b="1" dirty="0" err="1">
                <a:latin typeface="Arial" charset="0"/>
                <a:cs typeface="Arial" charset="0"/>
              </a:rPr>
              <a:t>codificante</a:t>
            </a:r>
            <a:r>
              <a:rPr lang="en-US" sz="2400" b="1" dirty="0">
                <a:latin typeface="Arial" charset="0"/>
                <a:cs typeface="Arial" charset="0"/>
              </a:rPr>
              <a:t> (</a:t>
            </a:r>
            <a:r>
              <a:rPr lang="en-US" sz="2400" b="1" dirty="0">
                <a:latin typeface="Arial" charset="0"/>
                <a:cs typeface="Arial" charset="0"/>
                <a:sym typeface="Wingdings" charset="0"/>
              </a:rPr>
              <a:t> mRNA)</a:t>
            </a:r>
            <a:endParaRPr lang="en-US" sz="2400" b="1" dirty="0">
              <a:latin typeface="Arial" charset="0"/>
              <a:cs typeface="Arial" charset="0"/>
            </a:endParaRPr>
          </a:p>
          <a:p>
            <a:pPr marL="800100" lvl="1" indent="-342900">
              <a:spcAft>
                <a:spcPts val="1800"/>
              </a:spcAft>
              <a:buFont typeface="Arial" charset="0"/>
              <a:buChar char="•"/>
            </a:pPr>
            <a:r>
              <a:rPr lang="en-US" sz="2400" dirty="0" err="1">
                <a:latin typeface="Arial" charset="0"/>
                <a:cs typeface="Arial" charset="0"/>
              </a:rPr>
              <a:t>Moltissimi</a:t>
            </a:r>
            <a:r>
              <a:rPr lang="en-US" sz="2400" dirty="0">
                <a:latin typeface="Arial" charset="0"/>
                <a:cs typeface="Arial" charset="0"/>
              </a:rPr>
              <a:t> </a:t>
            </a:r>
            <a:r>
              <a:rPr lang="en-US" sz="2400" dirty="0" err="1">
                <a:latin typeface="Arial" charset="0"/>
                <a:cs typeface="Arial" charset="0"/>
              </a:rPr>
              <a:t>altri</a:t>
            </a:r>
            <a:r>
              <a:rPr lang="en-US" sz="2400" dirty="0">
                <a:latin typeface="Arial" charset="0"/>
                <a:cs typeface="Arial" charset="0"/>
              </a:rPr>
              <a:t> </a:t>
            </a:r>
            <a:r>
              <a:rPr lang="en-US" sz="2400" dirty="0" err="1">
                <a:latin typeface="Arial" charset="0"/>
                <a:cs typeface="Arial" charset="0"/>
              </a:rPr>
              <a:t>prodotti</a:t>
            </a:r>
            <a:r>
              <a:rPr lang="en-US" sz="2400" dirty="0">
                <a:latin typeface="Arial" charset="0"/>
                <a:cs typeface="Arial" charset="0"/>
              </a:rPr>
              <a:t> </a:t>
            </a:r>
            <a:r>
              <a:rPr lang="en-US" sz="2400" dirty="0" err="1">
                <a:latin typeface="Arial" charset="0"/>
                <a:cs typeface="Arial" charset="0"/>
              </a:rPr>
              <a:t>trascrizionali</a:t>
            </a:r>
            <a:r>
              <a:rPr lang="en-US" sz="2400" dirty="0">
                <a:latin typeface="Arial" charset="0"/>
                <a:cs typeface="Arial" charset="0"/>
              </a:rPr>
              <a:t> </a:t>
            </a:r>
            <a:r>
              <a:rPr lang="en-US" sz="2400" dirty="0" err="1">
                <a:latin typeface="Arial" charset="0"/>
                <a:cs typeface="Arial" charset="0"/>
              </a:rPr>
              <a:t>quali</a:t>
            </a:r>
            <a:r>
              <a:rPr lang="en-US" sz="2400" dirty="0">
                <a:latin typeface="Arial" charset="0"/>
                <a:cs typeface="Arial" charset="0"/>
              </a:rPr>
              <a:t> </a:t>
            </a:r>
            <a:r>
              <a:rPr lang="en-US" sz="2400" b="1" dirty="0">
                <a:latin typeface="Arial" charset="0"/>
                <a:cs typeface="Arial" charset="0"/>
              </a:rPr>
              <a:t>RNA, </a:t>
            </a:r>
            <a:r>
              <a:rPr lang="en-US" sz="2400" b="1" dirty="0" err="1">
                <a:latin typeface="Arial" charset="0"/>
                <a:cs typeface="Arial" charset="0"/>
              </a:rPr>
              <a:t>piccoli</a:t>
            </a:r>
            <a:r>
              <a:rPr lang="en-US" sz="2400" b="1" dirty="0">
                <a:latin typeface="Arial" charset="0"/>
                <a:cs typeface="Arial" charset="0"/>
              </a:rPr>
              <a:t> e </a:t>
            </a:r>
            <a:r>
              <a:rPr lang="en-US" sz="2400" b="1" dirty="0" err="1">
                <a:latin typeface="Arial" charset="0"/>
                <a:cs typeface="Arial" charset="0"/>
              </a:rPr>
              <a:t>lunghi</a:t>
            </a:r>
            <a:r>
              <a:rPr lang="en-US" sz="2400" b="1" dirty="0">
                <a:latin typeface="Arial" charset="0"/>
                <a:cs typeface="Arial" charset="0"/>
              </a:rPr>
              <a:t>, con </a:t>
            </a:r>
            <a:r>
              <a:rPr lang="en-US" sz="2400" b="1" dirty="0" err="1">
                <a:latin typeface="Arial" charset="0"/>
                <a:cs typeface="Arial" charset="0"/>
              </a:rPr>
              <a:t>scarsissimo</a:t>
            </a:r>
            <a:r>
              <a:rPr lang="en-US" sz="2400" b="1" dirty="0">
                <a:latin typeface="Arial" charset="0"/>
                <a:cs typeface="Arial" charset="0"/>
              </a:rPr>
              <a:t> </a:t>
            </a:r>
            <a:r>
              <a:rPr lang="en-US" sz="2400" b="1" dirty="0" err="1">
                <a:latin typeface="Arial" charset="0"/>
                <a:cs typeface="Arial" charset="0"/>
              </a:rPr>
              <a:t>potenziale</a:t>
            </a:r>
            <a:r>
              <a:rPr lang="en-US" sz="2400" b="1" dirty="0">
                <a:latin typeface="Arial" charset="0"/>
                <a:cs typeface="Arial" charset="0"/>
              </a:rPr>
              <a:t> </a:t>
            </a:r>
            <a:r>
              <a:rPr lang="en-US" sz="2400" b="1" dirty="0" err="1">
                <a:latin typeface="Arial" charset="0"/>
                <a:cs typeface="Arial" charset="0"/>
              </a:rPr>
              <a:t>codificante</a:t>
            </a:r>
            <a:endParaRPr lang="en-US" sz="2400" b="1" dirty="0">
              <a:latin typeface="Arial" charset="0"/>
              <a:cs typeface="Arial" charset="0"/>
            </a:endParaRPr>
          </a:p>
          <a:p>
            <a:pPr marL="342900" indent="-342900">
              <a:spcAft>
                <a:spcPts val="1800"/>
              </a:spcAft>
              <a:buFont typeface="Wingdings" charset="0"/>
              <a:buChar char="à"/>
            </a:pPr>
            <a:r>
              <a:rPr lang="it-IT" sz="2400" b="1" dirty="0">
                <a:solidFill>
                  <a:srgbClr val="0000FF"/>
                </a:solidFill>
                <a:latin typeface="Arial" charset="0"/>
                <a:cs typeface="Arial" charset="0"/>
                <a:sym typeface="Wingdings" charset="0"/>
              </a:rPr>
              <a:t>La maggior parte del DNA eucariotico trascritto è non codificante</a:t>
            </a:r>
            <a:endParaRPr lang="it-IT" sz="1200" b="1" dirty="0">
              <a:solidFill>
                <a:srgbClr val="0000FF"/>
              </a:solidFill>
              <a:latin typeface="Arial" charset="0"/>
              <a:cs typeface="Arial" charset="0"/>
              <a:sym typeface="Wingdings" charset="0"/>
            </a:endParaRPr>
          </a:p>
          <a:p>
            <a:pPr marL="342900" indent="-342900">
              <a:spcAft>
                <a:spcPts val="1800"/>
              </a:spcAft>
              <a:buFont typeface="Arial" charset="0"/>
              <a:buChar char="•"/>
            </a:pPr>
            <a:r>
              <a:rPr lang="it-IT" sz="2400" b="1" dirty="0">
                <a:solidFill>
                  <a:srgbClr val="0000FF"/>
                </a:solidFill>
                <a:latin typeface="Arial" charset="0"/>
                <a:cs typeface="Arial" charset="0"/>
                <a:sym typeface="Wingdings" charset="0"/>
              </a:rPr>
              <a:t>La production </a:t>
            </a:r>
            <a:r>
              <a:rPr lang="it-IT" sz="2400" b="1" dirty="0" err="1">
                <a:solidFill>
                  <a:srgbClr val="0000FF"/>
                </a:solidFill>
                <a:latin typeface="Arial" charset="0"/>
                <a:cs typeface="Arial" charset="0"/>
                <a:sym typeface="Wingdings" charset="0"/>
              </a:rPr>
              <a:t>phase</a:t>
            </a:r>
            <a:r>
              <a:rPr lang="it-IT" sz="2400" b="1" dirty="0">
                <a:solidFill>
                  <a:srgbClr val="0000FF"/>
                </a:solidFill>
                <a:latin typeface="Arial" charset="0"/>
                <a:cs typeface="Arial" charset="0"/>
                <a:sym typeface="Wingdings" charset="0"/>
              </a:rPr>
              <a:t> di ENCODE ha mostrato che &gt;80% del genoma è biologicamente attivo e funzionale </a:t>
            </a:r>
            <a:r>
              <a:rPr lang="it-IT" sz="2400" dirty="0">
                <a:latin typeface="Arial" charset="0"/>
                <a:cs typeface="Arial" charset="0"/>
                <a:sym typeface="Wingdings" charset="0"/>
              </a:rPr>
              <a:t>(ruolo regolativo per la maggior parte delle sequenze)</a:t>
            </a:r>
            <a:endParaRPr lang="en-US" sz="24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a:extLst/>
        </p:spPr>
        <p:txBody>
          <a:bodyPr rtlCol="0">
            <a:noAutofit/>
          </a:bodyPr>
          <a:lstStyle/>
          <a:p>
            <a:pPr eaLnBrk="1" fontAlgn="auto" hangingPunct="1">
              <a:spcAft>
                <a:spcPts val="0"/>
              </a:spcAft>
              <a:defRPr/>
            </a:pPr>
            <a:r>
              <a:rPr lang="it-IT" sz="3200" b="1" dirty="0">
                <a:solidFill>
                  <a:srgbClr val="FFFFFF"/>
                </a:solidFill>
                <a:ea typeface="+mj-ea"/>
                <a:cs typeface="Arial"/>
              </a:rPr>
              <a:t>Genoma</a:t>
            </a:r>
            <a:endParaRPr lang="it-IT" sz="3200" b="1" dirty="0">
              <a:solidFill>
                <a:schemeClr val="bg1"/>
              </a:solidFill>
              <a:effectLst>
                <a:glow rad="101600">
                  <a:schemeClr val="accent5">
                    <a:alpha val="75000"/>
                  </a:schemeClr>
                </a:glow>
              </a:effectLst>
              <a:ea typeface="+mj-ea"/>
              <a:cs typeface="Arial"/>
            </a:endParaRPr>
          </a:p>
        </p:txBody>
      </p:sp>
    </p:spTree>
    <p:extLst>
      <p:ext uri="{BB962C8B-B14F-4D97-AF65-F5344CB8AC3E}">
        <p14:creationId xmlns:p14="http://schemas.microsoft.com/office/powerpoint/2010/main" val="185211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2"/>
          <p:cNvSpPr>
            <a:spLocks noChangeArrowheads="1"/>
          </p:cNvSpPr>
          <p:nvPr/>
        </p:nvSpPr>
        <p:spPr bwMode="auto">
          <a:xfrm>
            <a:off x="249238" y="865188"/>
            <a:ext cx="8764587" cy="580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4035425">
              <a:spcAft>
                <a:spcPts val="3000"/>
              </a:spcAft>
              <a:buClr>
                <a:srgbClr val="FF0000"/>
              </a:buClr>
              <a:buFont typeface="Wingdings" charset="0"/>
              <a:buChar char="u"/>
              <a:tabLst>
                <a:tab pos="4127500" algn="l"/>
              </a:tabLst>
            </a:pPr>
            <a:r>
              <a:rPr lang="it-IT" sz="2800">
                <a:latin typeface="Arial" charset="0"/>
                <a:cs typeface="Arial" charset="0"/>
              </a:rPr>
              <a:t> Le molecole di RNA possono contemporaneamente contenere </a:t>
            </a:r>
            <a:r>
              <a:rPr lang="it-IT" sz="2800" b="1">
                <a:latin typeface="Arial" charset="0"/>
                <a:cs typeface="Arial" charset="0"/>
              </a:rPr>
              <a:t>informazione di sequenza </a:t>
            </a:r>
            <a:r>
              <a:rPr lang="it-IT" sz="2800">
                <a:latin typeface="Arial" charset="0"/>
                <a:cs typeface="Arial" charset="0"/>
              </a:rPr>
              <a:t>e possedere </a:t>
            </a:r>
            <a:r>
              <a:rPr lang="it-IT" sz="2800" b="1">
                <a:latin typeface="Arial" charset="0"/>
                <a:cs typeface="Arial" charset="0"/>
              </a:rPr>
              <a:t>plasticità strutturale</a:t>
            </a:r>
          </a:p>
          <a:p>
            <a:pPr marL="4035425">
              <a:spcAft>
                <a:spcPts val="3000"/>
              </a:spcAft>
              <a:buClr>
                <a:srgbClr val="FF0000"/>
              </a:buClr>
              <a:buFont typeface="Wingdings" charset="0"/>
              <a:buChar char="u"/>
              <a:tabLst>
                <a:tab pos="4127500" algn="l"/>
              </a:tabLst>
            </a:pPr>
            <a:r>
              <a:rPr lang="it-IT" sz="2800">
                <a:latin typeface="Arial" charset="0"/>
                <a:cs typeface="Arial" charset="0"/>
              </a:rPr>
              <a:t> Gli RNA possono sia </a:t>
            </a:r>
            <a:r>
              <a:rPr lang="it-IT" sz="2800" b="1">
                <a:latin typeface="Arial" charset="0"/>
                <a:cs typeface="Arial" charset="0"/>
              </a:rPr>
              <a:t>interagire con DNA ed altri RNA </a:t>
            </a:r>
            <a:r>
              <a:rPr lang="it-IT" sz="2800">
                <a:latin typeface="Arial" charset="0"/>
                <a:cs typeface="Arial" charset="0"/>
              </a:rPr>
              <a:t>per appaiamento delle basi complementari, sia fornire </a:t>
            </a:r>
            <a:r>
              <a:rPr lang="it-IT" sz="2800" b="1">
                <a:latin typeface="Arial" charset="0"/>
                <a:cs typeface="Arial" charset="0"/>
              </a:rPr>
              <a:t>siti di legame per proteine</a:t>
            </a:r>
          </a:p>
        </p:txBody>
      </p:sp>
      <p:sp>
        <p:nvSpPr>
          <p:cNvPr id="4" name="Titolo 1"/>
          <p:cNvSpPr>
            <a:spLocks noGrp="1"/>
          </p:cNvSpPr>
          <p:nvPr>
            <p:ph type="ctrTitle"/>
          </p:nvPr>
        </p:nvSpPr>
        <p:spPr>
          <a:xfrm>
            <a:off x="0" y="2786"/>
            <a:ext cx="9144000" cy="709488"/>
          </a:xfrm>
          <a:solidFill>
            <a:srgbClr val="1F497D"/>
          </a:solidFill>
          <a:extLst/>
        </p:spPr>
        <p:txBody>
          <a:bodyPr rtlCol="0">
            <a:noAutofit/>
          </a:bodyPr>
          <a:lstStyle/>
          <a:p>
            <a:pPr eaLnBrk="1" fontAlgn="auto" hangingPunct="1">
              <a:spcAft>
                <a:spcPts val="0"/>
              </a:spcAft>
              <a:defRPr/>
            </a:pPr>
            <a:r>
              <a:rPr lang="it-IT" sz="3200" b="1" dirty="0">
                <a:solidFill>
                  <a:srgbClr val="FFFFFF"/>
                </a:solidFill>
                <a:ea typeface="+mj-ea"/>
                <a:cs typeface="Arial"/>
              </a:rPr>
              <a:t>Il </a:t>
            </a:r>
            <a:r>
              <a:rPr lang="it-IT" sz="3200" b="1" dirty="0" err="1">
                <a:solidFill>
                  <a:srgbClr val="FFFFFF"/>
                </a:solidFill>
                <a:ea typeface="+mj-ea"/>
                <a:cs typeface="Arial"/>
              </a:rPr>
              <a:t>trascrittoma</a:t>
            </a:r>
            <a:r>
              <a:rPr lang="it-IT" sz="3200" b="1" dirty="0">
                <a:solidFill>
                  <a:srgbClr val="FFFFFF"/>
                </a:solidFill>
                <a:ea typeface="+mj-ea"/>
                <a:cs typeface="Arial"/>
              </a:rPr>
              <a:t> non-codificante</a:t>
            </a:r>
            <a:endParaRPr lang="it-IT" sz="3200" b="1" dirty="0">
              <a:solidFill>
                <a:schemeClr val="bg1"/>
              </a:solidFill>
              <a:effectLst>
                <a:glow rad="101600">
                  <a:schemeClr val="accent5">
                    <a:alpha val="75000"/>
                  </a:schemeClr>
                </a:glow>
              </a:effectLst>
              <a:ea typeface="+mj-ea"/>
              <a:cs typeface="Arial"/>
            </a:endParaRPr>
          </a:p>
        </p:txBody>
      </p:sp>
      <p:sp>
        <p:nvSpPr>
          <p:cNvPr id="5" name="Rettangolo 4"/>
          <p:cNvSpPr/>
          <p:nvPr/>
        </p:nvSpPr>
        <p:spPr>
          <a:xfrm>
            <a:off x="177800" y="1993900"/>
            <a:ext cx="3963988" cy="3544888"/>
          </a:xfrm>
          <a:prstGeom prst="rect">
            <a:avLst/>
          </a:prstGeom>
          <a:solidFill>
            <a:schemeClr val="accent1">
              <a:lumMod val="60000"/>
              <a:lumOff val="40000"/>
              <a:alpha val="37000"/>
            </a:schemeClr>
          </a:solidFill>
        </p:spPr>
        <p:txBody>
          <a:bodyPr anchor="ctr">
            <a:spAutoFit/>
          </a:bodyPr>
          <a:lstStyle/>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RNA non </a:t>
            </a:r>
            <a:r>
              <a:rPr lang="en-US" sz="2400" b="1" i="1" dirty="0" err="1">
                <a:solidFill>
                  <a:srgbClr val="192C4E"/>
                </a:solidFill>
                <a:latin typeface="Arial Narrow"/>
                <a:ea typeface="Arial" charset="0"/>
                <a:cs typeface="Arial Narrow"/>
              </a:rPr>
              <a:t>codificanti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noti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da</a:t>
            </a:r>
            <a:r>
              <a:rPr lang="en-US" sz="2400" b="1" i="1" dirty="0">
                <a:solidFill>
                  <a:srgbClr val="192C4E"/>
                </a:solidFill>
                <a:latin typeface="Arial Narrow"/>
                <a:ea typeface="Arial" charset="0"/>
                <a:cs typeface="Arial Narrow"/>
              </a:rPr>
              <a:t> molto tempo:</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nella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traduzione</a:t>
            </a:r>
            <a:endParaRPr lang="en-US" sz="2400" i="1" dirty="0">
              <a:solidFill>
                <a:srgbClr val="192C4E"/>
              </a:solidFill>
              <a:latin typeface="Arial Narrow"/>
              <a:ea typeface="Arial" charset="0"/>
              <a:cs typeface="Arial Narrow"/>
            </a:endParaRP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snoRNA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processamento</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degli</a:t>
            </a:r>
            <a:r>
              <a:rPr lang="en-US" sz="2400" i="1" dirty="0">
                <a:solidFill>
                  <a:srgbClr val="192C4E"/>
                </a:solidFill>
                <a:latin typeface="Arial Narrow"/>
                <a:ea typeface="Arial" charset="0"/>
                <a:cs typeface="Arial Narrow"/>
              </a:rPr>
              <a:t> mRNA</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ribozimi</a:t>
            </a:r>
            <a:endParaRPr lang="en-US" sz="2400" i="1" dirty="0">
              <a:solidFill>
                <a:srgbClr val="192C4E"/>
              </a:solidFill>
              <a:latin typeface="Arial Narrow"/>
              <a:ea typeface="Arial" charset="0"/>
              <a:cs typeface="Arial Narrow"/>
            </a:endParaRPr>
          </a:p>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Ipotesi</a:t>
            </a:r>
            <a:r>
              <a:rPr lang="en-US" sz="2400" b="1" i="1" dirty="0">
                <a:solidFill>
                  <a:srgbClr val="192C4E"/>
                </a:solidFill>
                <a:latin typeface="Arial Narrow"/>
                <a:ea typeface="Arial" charset="0"/>
                <a:cs typeface="Arial Narrow"/>
              </a:rPr>
              <a:t> del “</a:t>
            </a:r>
            <a:r>
              <a:rPr lang="en-US" sz="2400" b="1" i="1" dirty="0" err="1">
                <a:solidFill>
                  <a:srgbClr val="192C4E"/>
                </a:solidFill>
                <a:latin typeface="Arial Narrow"/>
                <a:ea typeface="Arial" charset="0"/>
                <a:cs typeface="Arial Narrow"/>
              </a:rPr>
              <a:t>mondo</a:t>
            </a:r>
            <a:r>
              <a:rPr lang="en-US" sz="2400" b="1" i="1" dirty="0">
                <a:solidFill>
                  <a:srgbClr val="192C4E"/>
                </a:solidFill>
                <a:latin typeface="Arial Narrow"/>
                <a:ea typeface="Arial" charset="0"/>
                <a:cs typeface="Arial Narrow"/>
              </a:rPr>
              <a:t> ad RNA”</a:t>
            </a:r>
          </a:p>
        </p:txBody>
      </p:sp>
    </p:spTree>
    <p:extLst>
      <p:ext uri="{BB962C8B-B14F-4D97-AF65-F5344CB8AC3E}">
        <p14:creationId xmlns:p14="http://schemas.microsoft.com/office/powerpoint/2010/main" val="239192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giù 26"/>
          <p:cNvSpPr/>
          <p:nvPr/>
        </p:nvSpPr>
        <p:spPr>
          <a:xfrm>
            <a:off x="1935163" y="4646613"/>
            <a:ext cx="2540000" cy="108108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18" name="Rettangolo arrotondato 17"/>
          <p:cNvSpPr/>
          <p:nvPr/>
        </p:nvSpPr>
        <p:spPr>
          <a:xfrm>
            <a:off x="2124075" y="5764213"/>
            <a:ext cx="2160588" cy="720725"/>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241300" y="3990975"/>
            <a:ext cx="4208463" cy="684213"/>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41" name="Freccia giù 40"/>
          <p:cNvSpPr/>
          <p:nvPr/>
        </p:nvSpPr>
        <p:spPr>
          <a:xfrm>
            <a:off x="1935163" y="2882900"/>
            <a:ext cx="2540000" cy="1079500"/>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2124075" y="2181225"/>
            <a:ext cx="2160588" cy="720725"/>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a:t>
            </a:r>
          </a:p>
        </p:txBody>
      </p:sp>
      <p:sp>
        <p:nvSpPr>
          <p:cNvPr id="53" name="Freccia giù 52"/>
          <p:cNvSpPr/>
          <p:nvPr/>
        </p:nvSpPr>
        <p:spPr>
          <a:xfrm>
            <a:off x="1935163" y="1063625"/>
            <a:ext cx="2540000" cy="108108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8" name="Rettangolo arrotondato 57"/>
          <p:cNvSpPr/>
          <p:nvPr/>
        </p:nvSpPr>
        <p:spPr>
          <a:xfrm>
            <a:off x="4533900" y="3990975"/>
            <a:ext cx="1543050" cy="684213"/>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59" name="Nuvola 58"/>
          <p:cNvSpPr/>
          <p:nvPr/>
        </p:nvSpPr>
        <p:spPr>
          <a:xfrm>
            <a:off x="4449763" y="1204913"/>
            <a:ext cx="4675187" cy="2879725"/>
          </a:xfrm>
          <a:prstGeom prst="cloud">
            <a:avLst/>
          </a:prstGeom>
          <a:solidFill>
            <a:srgbClr val="DBF5FF">
              <a:alpha val="19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sz="2400" dirty="0">
                <a:solidFill>
                  <a:schemeClr val="tx1"/>
                </a:solidFill>
                <a:latin typeface="Arial"/>
                <a:cs typeface="Arial"/>
              </a:rPr>
              <a:t> &lt;3% </a:t>
            </a:r>
            <a:r>
              <a:rPr lang="it-IT" sz="2400" dirty="0" err="1">
                <a:solidFill>
                  <a:schemeClr val="tx1"/>
                </a:solidFill>
                <a:latin typeface="Arial"/>
                <a:cs typeface="Arial"/>
              </a:rPr>
              <a:t>of</a:t>
            </a:r>
            <a:r>
              <a:rPr lang="it-IT" sz="2400" dirty="0">
                <a:solidFill>
                  <a:schemeClr val="tx1"/>
                </a:solidFill>
                <a:latin typeface="Arial"/>
                <a:cs typeface="Arial"/>
              </a:rPr>
              <a:t> the </a:t>
            </a:r>
            <a:r>
              <a:rPr lang="it-IT" sz="2400" dirty="0" err="1">
                <a:solidFill>
                  <a:schemeClr val="tx1"/>
                </a:solidFill>
                <a:latin typeface="Arial"/>
                <a:cs typeface="Arial"/>
              </a:rPr>
              <a:t>genome</a:t>
            </a:r>
            <a:r>
              <a:rPr lang="it-IT" sz="2400" dirty="0">
                <a:solidFill>
                  <a:schemeClr val="tx1"/>
                </a:solidFill>
                <a:latin typeface="Arial"/>
                <a:cs typeface="Arial"/>
              </a:rPr>
              <a:t> </a:t>
            </a:r>
            <a:r>
              <a:rPr lang="it-IT" sz="2400" dirty="0" err="1">
                <a:solidFill>
                  <a:schemeClr val="tx1"/>
                </a:solidFill>
                <a:latin typeface="Arial"/>
                <a:cs typeface="Arial"/>
              </a:rPr>
              <a:t>is</a:t>
            </a:r>
            <a:r>
              <a:rPr lang="it-IT" sz="2400" dirty="0">
                <a:solidFill>
                  <a:schemeClr val="tx1"/>
                </a:solidFill>
                <a:latin typeface="Arial"/>
                <a:cs typeface="Arial"/>
              </a:rPr>
              <a:t>  </a:t>
            </a:r>
            <a:r>
              <a:rPr lang="it-IT" sz="2400" dirty="0" err="1">
                <a:solidFill>
                  <a:schemeClr val="tx1"/>
                </a:solidFill>
                <a:latin typeface="Arial"/>
                <a:cs typeface="Arial"/>
              </a:rPr>
              <a:t>important</a:t>
            </a:r>
            <a:r>
              <a:rPr lang="it-IT" sz="2400" dirty="0">
                <a:solidFill>
                  <a:schemeClr val="tx1"/>
                </a:solidFill>
                <a:latin typeface="Arial"/>
                <a:cs typeface="Arial"/>
              </a:rPr>
              <a:t> </a:t>
            </a:r>
            <a:r>
              <a:rPr lang="it-IT" sz="2400" dirty="0" err="1">
                <a:solidFill>
                  <a:schemeClr val="tx1"/>
                </a:solidFill>
                <a:latin typeface="Arial"/>
                <a:cs typeface="Arial"/>
              </a:rPr>
              <a:t>since</a:t>
            </a:r>
            <a:r>
              <a:rPr lang="it-IT" sz="2400" dirty="0">
                <a:solidFill>
                  <a:schemeClr val="tx1"/>
                </a:solidFill>
                <a:latin typeface="Arial"/>
                <a:cs typeface="Arial"/>
              </a:rPr>
              <a:t> </a:t>
            </a:r>
            <a:r>
              <a:rPr lang="it-IT" sz="2400" dirty="0" err="1">
                <a:solidFill>
                  <a:schemeClr val="tx1"/>
                </a:solidFill>
                <a:latin typeface="Arial"/>
                <a:cs typeface="Arial"/>
              </a:rPr>
              <a:t>transcribed</a:t>
            </a:r>
            <a:r>
              <a:rPr lang="it-IT" sz="2400" dirty="0">
                <a:solidFill>
                  <a:schemeClr val="tx1"/>
                </a:solidFill>
                <a:latin typeface="Arial"/>
                <a:cs typeface="Arial"/>
              </a:rPr>
              <a:t>/</a:t>
            </a:r>
            <a:r>
              <a:rPr lang="it-IT" sz="2400" dirty="0" err="1">
                <a:solidFill>
                  <a:schemeClr val="tx1"/>
                </a:solidFill>
                <a:latin typeface="Arial"/>
                <a:cs typeface="Arial"/>
              </a:rPr>
              <a:t>coding</a:t>
            </a:r>
            <a:endParaRPr lang="it-IT" sz="2400" dirty="0">
              <a:solidFill>
                <a:schemeClr val="tx1"/>
              </a:solidFill>
              <a:latin typeface="Arial"/>
              <a:cs typeface="Arial"/>
            </a:endParaRPr>
          </a:p>
          <a:p>
            <a:pPr fontAlgn="auto">
              <a:spcBef>
                <a:spcPts val="0"/>
              </a:spcBef>
              <a:spcAft>
                <a:spcPts val="0"/>
              </a:spcAft>
              <a:buFont typeface="Arial"/>
              <a:buChar char="•"/>
              <a:defRPr/>
            </a:pPr>
            <a:r>
              <a:rPr lang="it-IT" sz="2400" dirty="0">
                <a:solidFill>
                  <a:schemeClr val="tx1"/>
                </a:solidFill>
                <a:latin typeface="Arial"/>
                <a:cs typeface="Arial"/>
              </a:rPr>
              <a:t> </a:t>
            </a:r>
            <a:r>
              <a:rPr lang="it-IT" sz="2400" dirty="0" err="1">
                <a:solidFill>
                  <a:schemeClr val="tx1"/>
                </a:solidFill>
                <a:latin typeface="Arial"/>
                <a:cs typeface="Arial"/>
              </a:rPr>
              <a:t>abundant</a:t>
            </a:r>
            <a:r>
              <a:rPr lang="it-IT" sz="2400" dirty="0">
                <a:solidFill>
                  <a:schemeClr val="tx1"/>
                </a:solidFill>
                <a:latin typeface="Arial"/>
                <a:cs typeface="Arial"/>
              </a:rPr>
              <a:t> “junk DNA”</a:t>
            </a:r>
          </a:p>
        </p:txBody>
      </p:sp>
      <p:sp>
        <p:nvSpPr>
          <p:cNvPr id="60" name="Rettangolo arrotondato 59"/>
          <p:cNvSpPr/>
          <p:nvPr/>
        </p:nvSpPr>
        <p:spPr>
          <a:xfrm>
            <a:off x="415925" y="339725"/>
            <a:ext cx="8256588" cy="719138"/>
          </a:xfrm>
          <a:prstGeom prst="roundRect">
            <a:avLst/>
          </a:prstGeom>
          <a:solidFill>
            <a:schemeClr val="tx1">
              <a:lumMod val="75000"/>
              <a:lumOff val="2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63" name="Rettangolo 62"/>
          <p:cNvSpPr/>
          <p:nvPr/>
        </p:nvSpPr>
        <p:spPr>
          <a:xfrm>
            <a:off x="2855913" y="339725"/>
            <a:ext cx="684212" cy="720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Tree>
    <p:extLst>
      <p:ext uri="{BB962C8B-B14F-4D97-AF65-F5344CB8AC3E}">
        <p14:creationId xmlns:p14="http://schemas.microsoft.com/office/powerpoint/2010/main" val="392597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478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siRNAs</a:t>
            </a:r>
            <a:endParaRPr lang="it-IT" sz="2000" dirty="0">
              <a:latin typeface="Arial"/>
              <a:cs typeface="Arial"/>
            </a:endParaRPr>
          </a:p>
        </p:txBody>
      </p:sp>
      <p:sp>
        <p:nvSpPr>
          <p:cNvPr id="33" name="Rettangolo arrotondato 32"/>
          <p:cNvSpPr/>
          <p:nvPr/>
        </p:nvSpPr>
        <p:spPr>
          <a:xfrm>
            <a:off x="6070600" y="595630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tRFs</a:t>
            </a:r>
            <a:endParaRPr lang="it-IT" sz="2000" dirty="0">
              <a:latin typeface="Arial"/>
              <a:cs typeface="Arial"/>
            </a:endParaRPr>
          </a:p>
        </p:txBody>
      </p:sp>
      <p:sp>
        <p:nvSpPr>
          <p:cNvPr id="36" name="Rettangolo arrotondato 35"/>
          <p:cNvSpPr/>
          <p:nvPr/>
        </p:nvSpPr>
        <p:spPr>
          <a:xfrm>
            <a:off x="732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a:latin typeface="Arial"/>
                <a:cs typeface="Arial"/>
              </a:rPr>
              <a:t>?</a:t>
            </a:r>
          </a:p>
        </p:txBody>
      </p:sp>
      <p:sp>
        <p:nvSpPr>
          <p:cNvPr id="27" name="Freccia giù 26"/>
          <p:cNvSpPr/>
          <p:nvPr/>
        </p:nvSpPr>
        <p:spPr>
          <a:xfrm>
            <a:off x="1816100" y="501491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39" name="Freccia giù 38"/>
          <p:cNvSpPr/>
          <p:nvPr/>
        </p:nvSpPr>
        <p:spPr>
          <a:xfrm>
            <a:off x="438150" y="125888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rgbClr val="000090"/>
                </a:solidFill>
                <a:latin typeface="Arial"/>
                <a:cs typeface="Arial"/>
              </a:rPr>
              <a:t>Alternative </a:t>
            </a:r>
            <a:r>
              <a:rPr lang="it-IT" sz="1600" dirty="0" err="1">
                <a:solidFill>
                  <a:srgbClr val="000090"/>
                </a:solidFill>
                <a:latin typeface="Arial"/>
                <a:cs typeface="Arial"/>
              </a:rPr>
              <a:t>TSSs</a:t>
            </a:r>
            <a:endParaRPr lang="it-IT" sz="1600" dirty="0">
              <a:solidFill>
                <a:srgbClr val="000090"/>
              </a:solidFill>
              <a:latin typeface="Arial"/>
              <a:cs typeface="Arial"/>
            </a:endParaRPr>
          </a:p>
        </p:txBody>
      </p:sp>
      <p:sp>
        <p:nvSpPr>
          <p:cNvPr id="18" name="Rettangolo arrotondato 17"/>
          <p:cNvSpPr/>
          <p:nvPr/>
        </p:nvSpPr>
        <p:spPr>
          <a:xfrm>
            <a:off x="2006600" y="5553075"/>
            <a:ext cx="2159000" cy="719138"/>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438150" y="4338638"/>
            <a:ext cx="4545013" cy="684212"/>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37" name="Freccia giù 36"/>
          <p:cNvSpPr/>
          <p:nvPr/>
        </p:nvSpPr>
        <p:spPr>
          <a:xfrm>
            <a:off x="438150"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Trans-splicing</a:t>
            </a:r>
            <a:endParaRPr lang="it-IT" dirty="0">
              <a:solidFill>
                <a:srgbClr val="000090"/>
              </a:solidFill>
              <a:latin typeface="Arial"/>
              <a:cs typeface="Arial"/>
            </a:endParaRPr>
          </a:p>
        </p:txBody>
      </p:sp>
      <p:sp>
        <p:nvSpPr>
          <p:cNvPr id="38" name="Freccia giù 37"/>
          <p:cNvSpPr/>
          <p:nvPr/>
        </p:nvSpPr>
        <p:spPr>
          <a:xfrm>
            <a:off x="438150"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0" name="Freccia giù 39"/>
          <p:cNvSpPr/>
          <p:nvPr/>
        </p:nvSpPr>
        <p:spPr>
          <a:xfrm>
            <a:off x="438150"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Polyadenylation</a:t>
            </a:r>
            <a:endParaRPr lang="it-IT" dirty="0">
              <a:solidFill>
                <a:srgbClr val="000090"/>
              </a:solidFill>
              <a:latin typeface="Arial"/>
              <a:cs typeface="Arial"/>
            </a:endParaRPr>
          </a:p>
        </p:txBody>
      </p:sp>
      <p:sp>
        <p:nvSpPr>
          <p:cNvPr id="41" name="Freccia giù 40"/>
          <p:cNvSpPr/>
          <p:nvPr/>
        </p:nvSpPr>
        <p:spPr>
          <a:xfrm>
            <a:off x="438150"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Splicing</a:t>
            </a:r>
            <a:endParaRPr lang="it-IT" dirty="0">
              <a:solidFill>
                <a:srgbClr val="000090"/>
              </a:solidFill>
              <a:latin typeface="Arial"/>
              <a:cs typeface="Arial"/>
            </a:endParaRPr>
          </a:p>
        </p:txBody>
      </p:sp>
      <p:sp>
        <p:nvSpPr>
          <p:cNvPr id="43" name="Freccia giù 42"/>
          <p:cNvSpPr/>
          <p:nvPr/>
        </p:nvSpPr>
        <p:spPr>
          <a:xfrm>
            <a:off x="5910263"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45" name="Freccia giù 44"/>
          <p:cNvSpPr/>
          <p:nvPr/>
        </p:nvSpPr>
        <p:spPr>
          <a:xfrm>
            <a:off x="5910263"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44" name="Freccia giù 43"/>
          <p:cNvSpPr/>
          <p:nvPr/>
        </p:nvSpPr>
        <p:spPr>
          <a:xfrm>
            <a:off x="5910263"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2" name="Freccia giù 41"/>
          <p:cNvSpPr/>
          <p:nvPr/>
        </p:nvSpPr>
        <p:spPr>
          <a:xfrm>
            <a:off x="5910263"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415925" y="1797050"/>
            <a:ext cx="8256588" cy="719138"/>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 </a:t>
            </a:r>
            <a:r>
              <a:rPr lang="it-IT" sz="3200" dirty="0" err="1">
                <a:latin typeface="Arial"/>
                <a:cs typeface="Arial"/>
              </a:rPr>
              <a:t>transcripts</a:t>
            </a:r>
            <a:r>
              <a:rPr lang="it-IT" sz="3200" dirty="0">
                <a:latin typeface="Arial"/>
                <a:cs typeface="Arial"/>
              </a:rPr>
              <a:t>/</a:t>
            </a:r>
            <a:r>
              <a:rPr lang="it-IT" sz="3200" dirty="0" err="1">
                <a:latin typeface="Arial"/>
                <a:cs typeface="Arial"/>
              </a:rPr>
              <a:t>precursors</a:t>
            </a:r>
            <a:endParaRPr lang="it-IT" sz="3200" dirty="0">
              <a:latin typeface="Arial"/>
              <a:cs typeface="Arial"/>
            </a:endParaRPr>
          </a:p>
        </p:txBody>
      </p:sp>
      <p:sp>
        <p:nvSpPr>
          <p:cNvPr id="49" name="Freccia giù 48"/>
          <p:cNvSpPr/>
          <p:nvPr/>
        </p:nvSpPr>
        <p:spPr>
          <a:xfrm>
            <a:off x="3203575" y="3792538"/>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50" name="Freccia giù 49"/>
          <p:cNvSpPr/>
          <p:nvPr/>
        </p:nvSpPr>
        <p:spPr>
          <a:xfrm>
            <a:off x="3203575" y="33686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51" name="Freccia giù 50"/>
          <p:cNvSpPr/>
          <p:nvPr/>
        </p:nvSpPr>
        <p:spPr>
          <a:xfrm>
            <a:off x="3203575" y="2944813"/>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Silencing</a:t>
            </a:r>
            <a:endParaRPr lang="it-IT" dirty="0">
              <a:solidFill>
                <a:srgbClr val="000090"/>
              </a:solidFill>
              <a:latin typeface="Arial"/>
              <a:cs typeface="Arial"/>
            </a:endParaRPr>
          </a:p>
        </p:txBody>
      </p:sp>
      <p:sp>
        <p:nvSpPr>
          <p:cNvPr id="52" name="Freccia giù 51"/>
          <p:cNvSpPr/>
          <p:nvPr/>
        </p:nvSpPr>
        <p:spPr>
          <a:xfrm>
            <a:off x="3195638" y="2520950"/>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Nuclear</a:t>
            </a:r>
            <a:r>
              <a:rPr lang="it-IT" dirty="0">
                <a:solidFill>
                  <a:srgbClr val="000090"/>
                </a:solidFill>
                <a:latin typeface="Arial"/>
                <a:cs typeface="Arial"/>
              </a:rPr>
              <a:t> export</a:t>
            </a:r>
          </a:p>
        </p:txBody>
      </p:sp>
      <p:sp>
        <p:nvSpPr>
          <p:cNvPr id="53" name="Freccia giù 52"/>
          <p:cNvSpPr/>
          <p:nvPr/>
        </p:nvSpPr>
        <p:spPr>
          <a:xfrm>
            <a:off x="438150"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4" name="Freccia giù 53"/>
          <p:cNvSpPr/>
          <p:nvPr/>
        </p:nvSpPr>
        <p:spPr>
          <a:xfrm>
            <a:off x="5910263" y="13239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55" name="Freccia giù 54"/>
          <p:cNvSpPr/>
          <p:nvPr/>
        </p:nvSpPr>
        <p:spPr>
          <a:xfrm>
            <a:off x="5910263"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6" name="Rettangolo arrotondato 55"/>
          <p:cNvSpPr/>
          <p:nvPr/>
        </p:nvSpPr>
        <p:spPr>
          <a:xfrm>
            <a:off x="4165600" y="4338638"/>
            <a:ext cx="4506913" cy="684212"/>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29" name="Rettangolo arrotondato 28"/>
          <p:cNvSpPr/>
          <p:nvPr/>
        </p:nvSpPr>
        <p:spPr>
          <a:xfrm>
            <a:off x="4602163" y="5495925"/>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piRNAs</a:t>
            </a:r>
            <a:endParaRPr lang="it-IT" sz="2000" dirty="0">
              <a:latin typeface="Arial"/>
              <a:cs typeface="Arial"/>
            </a:endParaRPr>
          </a:p>
        </p:txBody>
      </p:sp>
      <p:sp>
        <p:nvSpPr>
          <p:cNvPr id="32" name="Rettangolo arrotondato 31"/>
          <p:cNvSpPr/>
          <p:nvPr/>
        </p:nvSpPr>
        <p:spPr>
          <a:xfrm>
            <a:off x="5883275"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snoRNAs</a:t>
            </a:r>
            <a:endParaRPr lang="it-IT" sz="2000" dirty="0">
              <a:latin typeface="Arial"/>
              <a:cs typeface="Arial"/>
            </a:endParaRPr>
          </a:p>
        </p:txBody>
      </p:sp>
      <p:sp>
        <p:nvSpPr>
          <p:cNvPr id="35" name="Rettangolo arrotondato 34"/>
          <p:cNvSpPr/>
          <p:nvPr/>
        </p:nvSpPr>
        <p:spPr>
          <a:xfrm>
            <a:off x="7156450"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circRNAs</a:t>
            </a:r>
            <a:endParaRPr lang="it-IT" sz="2000" dirty="0">
              <a:latin typeface="Arial"/>
              <a:cs typeface="Arial"/>
            </a:endParaRPr>
          </a:p>
        </p:txBody>
      </p:sp>
      <p:sp>
        <p:nvSpPr>
          <p:cNvPr id="46" name="Rettangolo arrotondato 45"/>
          <p:cNvSpPr/>
          <p:nvPr/>
        </p:nvSpPr>
        <p:spPr>
          <a:xfrm>
            <a:off x="415925" y="134938"/>
            <a:ext cx="8256588" cy="720725"/>
          </a:xfrm>
          <a:prstGeom prst="roundRect">
            <a:avLst/>
          </a:prstGeom>
          <a:solidFill>
            <a:schemeClr val="tx1"/>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57" name="Rettangolo 56"/>
          <p:cNvSpPr/>
          <p:nvPr/>
        </p:nvSpPr>
        <p:spPr>
          <a:xfrm>
            <a:off x="1417638" y="144463"/>
            <a:ext cx="2420937" cy="70167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47" name="Nuvola 46"/>
          <p:cNvSpPr/>
          <p:nvPr/>
        </p:nvSpPr>
        <p:spPr>
          <a:xfrm>
            <a:off x="5432425" y="0"/>
            <a:ext cx="3875088" cy="1025525"/>
          </a:xfrm>
          <a:prstGeom prst="cloud">
            <a:avLst/>
          </a:prstGeom>
          <a:solidFill>
            <a:srgbClr val="DBF5FF">
              <a:alpha val="75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&gt;70% </a:t>
            </a:r>
            <a:r>
              <a:rPr lang="it-IT" dirty="0" err="1">
                <a:solidFill>
                  <a:schemeClr val="tx1"/>
                </a:solidFill>
                <a:latin typeface="Arial"/>
                <a:cs typeface="Arial"/>
              </a:rPr>
              <a:t>transcribed</a:t>
            </a:r>
            <a:r>
              <a:rPr lang="it-IT" dirty="0">
                <a:solidFill>
                  <a:schemeClr val="tx1"/>
                </a:solidFill>
                <a:latin typeface="Arial"/>
                <a:cs typeface="Arial"/>
              </a:rPr>
              <a:t> in  “dark </a:t>
            </a:r>
            <a:r>
              <a:rPr lang="it-IT" dirty="0" err="1">
                <a:solidFill>
                  <a:schemeClr val="tx1"/>
                </a:solidFill>
                <a:latin typeface="Arial"/>
                <a:cs typeface="Arial"/>
              </a:rPr>
              <a:t>matter</a:t>
            </a:r>
            <a:r>
              <a:rPr lang="it-IT" dirty="0">
                <a:solidFill>
                  <a:schemeClr val="tx1"/>
                </a:solidFill>
                <a:latin typeface="Arial"/>
                <a:cs typeface="Arial"/>
              </a:rPr>
              <a:t>”</a:t>
            </a:r>
          </a:p>
        </p:txBody>
      </p:sp>
      <p:sp>
        <p:nvSpPr>
          <p:cNvPr id="58" name="Nuvola 57"/>
          <p:cNvSpPr/>
          <p:nvPr/>
        </p:nvSpPr>
        <p:spPr>
          <a:xfrm>
            <a:off x="0" y="6089650"/>
            <a:ext cx="4602163" cy="812800"/>
          </a:xfrm>
          <a:prstGeom prst="cloud">
            <a:avLst/>
          </a:prstGeom>
          <a:solidFill>
            <a:srgbClr val="DBF5FF">
              <a:alpha val="30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Diverse </a:t>
            </a:r>
            <a:r>
              <a:rPr lang="it-IT" dirty="0" err="1">
                <a:solidFill>
                  <a:schemeClr val="tx1"/>
                </a:solidFill>
                <a:latin typeface="Arial"/>
                <a:cs typeface="Arial"/>
              </a:rPr>
              <a:t>functional</a:t>
            </a:r>
            <a:r>
              <a:rPr lang="it-IT" dirty="0">
                <a:solidFill>
                  <a:schemeClr val="tx1"/>
                </a:solidFill>
                <a:latin typeface="Arial"/>
                <a:cs typeface="Arial"/>
              </a:rPr>
              <a:t> </a:t>
            </a:r>
            <a:r>
              <a:rPr lang="it-IT" dirty="0" err="1">
                <a:solidFill>
                  <a:schemeClr val="tx1"/>
                </a:solidFill>
                <a:latin typeface="Arial"/>
                <a:cs typeface="Arial"/>
              </a:rPr>
              <a:t>roles</a:t>
            </a:r>
            <a:r>
              <a:rPr lang="it-IT" dirty="0">
                <a:solidFill>
                  <a:schemeClr val="tx1"/>
                </a:solidFill>
                <a:latin typeface="Arial"/>
                <a:cs typeface="Arial"/>
              </a:rPr>
              <a:t> </a:t>
            </a:r>
            <a:r>
              <a:rPr lang="it-IT" dirty="0" err="1">
                <a:solidFill>
                  <a:schemeClr val="tx1"/>
                </a:solidFill>
                <a:latin typeface="Arial"/>
                <a:cs typeface="Arial"/>
              </a:rPr>
              <a:t>for</a:t>
            </a:r>
            <a:r>
              <a:rPr lang="it-IT" dirty="0">
                <a:solidFill>
                  <a:schemeClr val="tx1"/>
                </a:solidFill>
                <a:latin typeface="Arial"/>
                <a:cs typeface="Arial"/>
              </a:rPr>
              <a:t> </a:t>
            </a:r>
            <a:r>
              <a:rPr lang="it-IT" dirty="0" err="1">
                <a:solidFill>
                  <a:schemeClr val="tx1"/>
                </a:solidFill>
                <a:latin typeface="Arial"/>
                <a:cs typeface="Arial"/>
              </a:rPr>
              <a:t>ncRNAs</a:t>
            </a:r>
            <a:r>
              <a:rPr lang="it-IT" dirty="0">
                <a:solidFill>
                  <a:schemeClr val="tx1"/>
                </a:solidFill>
                <a:latin typeface="Arial"/>
                <a:cs typeface="Arial"/>
              </a:rPr>
              <a:t> </a:t>
            </a:r>
            <a:r>
              <a:rPr lang="it-IT" dirty="0" err="1">
                <a:solidFill>
                  <a:schemeClr val="tx1"/>
                </a:solidFill>
                <a:latin typeface="Arial"/>
                <a:cs typeface="Arial"/>
              </a:rPr>
              <a:t>uncovered</a:t>
            </a:r>
            <a:endParaRPr lang="it-IT" dirty="0">
              <a:solidFill>
                <a:schemeClr val="tx1"/>
              </a:solidFill>
              <a:latin typeface="Arial"/>
              <a:cs typeface="Arial"/>
            </a:endParaRPr>
          </a:p>
        </p:txBody>
      </p:sp>
      <p:sp>
        <p:nvSpPr>
          <p:cNvPr id="31" name="Rettangolo arrotondato 30"/>
          <p:cNvSpPr/>
          <p:nvPr/>
        </p:nvSpPr>
        <p:spPr>
          <a:xfrm>
            <a:off x="6951663" y="503555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lncRNAs</a:t>
            </a:r>
            <a:endParaRPr lang="it-IT" sz="2000" dirty="0">
              <a:latin typeface="Arial"/>
              <a:cs typeface="Arial"/>
            </a:endParaRPr>
          </a:p>
        </p:txBody>
      </p:sp>
      <p:sp>
        <p:nvSpPr>
          <p:cNvPr id="34" name="Rettangolo arrotondato 33"/>
          <p:cNvSpPr/>
          <p:nvPr/>
        </p:nvSpPr>
        <p:spPr>
          <a:xfrm>
            <a:off x="5680075" y="503555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snRNAs</a:t>
            </a:r>
            <a:endParaRPr lang="it-IT" sz="2000" dirty="0">
              <a:latin typeface="Arial"/>
              <a:cs typeface="Arial"/>
            </a:endParaRPr>
          </a:p>
        </p:txBody>
      </p:sp>
      <p:sp>
        <p:nvSpPr>
          <p:cNvPr id="28" name="Rettangolo arrotondato 27"/>
          <p:cNvSpPr/>
          <p:nvPr/>
        </p:nvSpPr>
        <p:spPr>
          <a:xfrm>
            <a:off x="4398963" y="5035550"/>
            <a:ext cx="1331912" cy="539750"/>
          </a:xfrm>
          <a:prstGeom prst="roundRect">
            <a:avLst/>
          </a:prstGeom>
          <a:solidFill>
            <a:srgbClr val="0000FF"/>
          </a:solidFill>
          <a:ln w="28575" cap="flat" cmpd="sng" algn="ctr">
            <a:noFill/>
            <a:prstDash val="solid"/>
            <a:round/>
            <a:headEnd type="none" w="med" len="med"/>
            <a:tailEnd type="none" w="med" len="med"/>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miRNAs</a:t>
            </a:r>
            <a:endParaRPr lang="it-IT" sz="2000" dirty="0">
              <a:latin typeface="Arial"/>
              <a:cs typeface="Arial"/>
            </a:endParaRPr>
          </a:p>
        </p:txBody>
      </p:sp>
    </p:spTree>
    <p:extLst>
      <p:ext uri="{BB962C8B-B14F-4D97-AF65-F5344CB8AC3E}">
        <p14:creationId xmlns:p14="http://schemas.microsoft.com/office/powerpoint/2010/main" val="40284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graphicFrame>
        <p:nvGraphicFramePr>
          <p:cNvPr id="6" name="Diagramma 5"/>
          <p:cNvGraphicFramePr/>
          <p:nvPr/>
        </p:nvGraphicFramePr>
        <p:xfrm>
          <a:off x="326563" y="1070428"/>
          <a:ext cx="8382009" cy="578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18435" name="Rettangolo 2"/>
          <p:cNvSpPr>
            <a:spLocks noChangeArrowheads="1"/>
          </p:cNvSpPr>
          <p:nvPr/>
        </p:nvSpPr>
        <p:spPr bwMode="auto">
          <a:xfrm>
            <a:off x="5799138" y="1165225"/>
            <a:ext cx="3143250" cy="1570038"/>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solidFill>
                  <a:srgbClr val="008000"/>
                </a:solidFill>
                <a:latin typeface="Arial" charset="0"/>
                <a:cs typeface="Arial" charset="0"/>
              </a:rPr>
              <a:t>The study and application of computing methods for classical biology</a:t>
            </a:r>
          </a:p>
        </p:txBody>
      </p:sp>
    </p:spTree>
    <p:extLst>
      <p:ext uri="{BB962C8B-B14F-4D97-AF65-F5344CB8AC3E}">
        <p14:creationId xmlns:p14="http://schemas.microsoft.com/office/powerpoint/2010/main" val="37245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0483" name="Rettangolo 2"/>
          <p:cNvSpPr>
            <a:spLocks noChangeArrowheads="1"/>
          </p:cNvSpPr>
          <p:nvPr/>
        </p:nvSpPr>
        <p:spPr bwMode="auto">
          <a:xfrm>
            <a:off x="5894388" y="5287963"/>
            <a:ext cx="3143250" cy="1323975"/>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8040"/>
                </a:solidFill>
                <a:latin typeface="Arial" charset="0"/>
                <a:cs typeface="Arial" charset="0"/>
              </a:rPr>
              <a:t>Analysis and comparison of the entire genome of a single species or of multiple species</a:t>
            </a:r>
          </a:p>
        </p:txBody>
      </p:sp>
    </p:spTree>
    <p:extLst>
      <p:ext uri="{BB962C8B-B14F-4D97-AF65-F5344CB8AC3E}">
        <p14:creationId xmlns:p14="http://schemas.microsoft.com/office/powerpoint/2010/main" val="10309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1587500" y="6132513"/>
            <a:ext cx="6170613"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5">
                    <a:lumMod val="50000"/>
                  </a:schemeClr>
                </a:solidFill>
                <a:latin typeface="Arial"/>
                <a:ea typeface="+mn-ea"/>
                <a:cs typeface="Arial"/>
              </a:rPr>
              <a:t>Study of how the genome is expressed in proteins, and of how these proteins function and interact</a:t>
            </a:r>
          </a:p>
        </p:txBody>
      </p:sp>
    </p:spTree>
    <p:extLst>
      <p:ext uri="{BB962C8B-B14F-4D97-AF65-F5344CB8AC3E}">
        <p14:creationId xmlns:p14="http://schemas.microsoft.com/office/powerpoint/2010/main" val="30041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3555" name="Rettangolo 2"/>
          <p:cNvSpPr>
            <a:spLocks noChangeArrowheads="1"/>
          </p:cNvSpPr>
          <p:nvPr/>
        </p:nvSpPr>
        <p:spPr bwMode="auto">
          <a:xfrm>
            <a:off x="84138" y="5410200"/>
            <a:ext cx="4213225" cy="1323975"/>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The application of genomic methods to identify drug targets, for example, searching entire genomes for potential drug receptors</a:t>
            </a:r>
          </a:p>
        </p:txBody>
      </p:sp>
    </p:spTree>
    <p:extLst>
      <p:ext uri="{BB962C8B-B14F-4D97-AF65-F5344CB8AC3E}">
        <p14:creationId xmlns:p14="http://schemas.microsoft.com/office/powerpoint/2010/main" val="14559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5603" name="Rettangolo 2"/>
          <p:cNvSpPr>
            <a:spLocks noChangeArrowheads="1"/>
          </p:cNvSpPr>
          <p:nvPr/>
        </p:nvSpPr>
        <p:spPr bwMode="auto">
          <a:xfrm>
            <a:off x="84138" y="1166813"/>
            <a:ext cx="3927475" cy="1630362"/>
          </a:xfrm>
          <a:prstGeom prst="rect">
            <a:avLst/>
          </a:prstGeom>
          <a:solidFill>
            <a:schemeClr val="bg1">
              <a:alpha val="6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Study of the evolutionary processes that produced the diversity of life, the descent of species, and the origin of new species.</a:t>
            </a:r>
          </a:p>
        </p:txBody>
      </p:sp>
    </p:spTree>
    <p:extLst>
      <p:ext uri="{BB962C8B-B14F-4D97-AF65-F5344CB8AC3E}">
        <p14:creationId xmlns:p14="http://schemas.microsoft.com/office/powerpoint/2010/main" val="511781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4069</TotalTime>
  <Words>1985</Words>
  <Application>Microsoft Macintosh PowerPoint</Application>
  <PresentationFormat>On-screen Show (4:3)</PresentationFormat>
  <Paragraphs>280</Paragraphs>
  <Slides>37</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ＭＳ Ｐゴシック</vt:lpstr>
      <vt:lpstr>Arial</vt:lpstr>
      <vt:lpstr>Arial Narrow</vt:lpstr>
      <vt:lpstr>Calibri</vt:lpstr>
      <vt:lpstr>Gill Sans</vt:lpstr>
      <vt:lpstr>Helvetica Neue</vt:lpstr>
      <vt:lpstr>Times</vt:lpstr>
      <vt:lpstr>Times New Roman</vt:lpstr>
      <vt:lpstr>Wingdings</vt:lpstr>
      <vt:lpstr>Tema di Office</vt:lpstr>
      <vt:lpstr>A.A. 2021-2022 CORSO DI METODI MOLECOLARI E BIOINFORMATICA per il CLM in BIOLOGIA EVOLUZIONISTICA Scuola di Scienze, Università di Padova      </vt:lpstr>
      <vt:lpstr>PowerPoint Presentation</vt:lpstr>
      <vt:lpstr>DEFINIZIONI DI BIOINFORMATICA</vt:lpstr>
      <vt:lpstr>BIOINFORMATICA</vt:lpstr>
      <vt:lpstr>BIOINFORMATICA</vt:lpstr>
      <vt:lpstr>BIOINFORMATICA</vt:lpstr>
      <vt:lpstr>BIOINFORMATICA</vt:lpstr>
      <vt:lpstr>BIOINFORMATICA</vt:lpstr>
      <vt:lpstr>BIOINFORMATICA</vt:lpstr>
      <vt:lpstr>BIOINFORMATICA</vt:lpstr>
      <vt:lpstr>BIOINFORMATICA:  AMBITI PRINCIPALI ?</vt:lpstr>
      <vt:lpstr>BIOINFORMATICA: SCOPI?</vt:lpstr>
      <vt:lpstr>BIOINFORMATICA 3 PROSPETTIVE</vt:lpstr>
      <vt:lpstr>PowerPoint Presentation</vt:lpstr>
      <vt:lpstr>PowerPoint Presentation</vt:lpstr>
      <vt:lpstr>PowerPoint Presentation</vt:lpstr>
      <vt:lpstr>Il ruolo della bioinformatica</vt:lpstr>
      <vt:lpstr>PowerPoint Presentation</vt:lpstr>
      <vt:lpstr>Il ruolo della bioinformatica</vt:lpstr>
      <vt:lpstr>PowerPoint Presentation</vt:lpstr>
      <vt:lpstr>PowerPoint Presentation</vt:lpstr>
      <vt:lpstr>PowerPoint Presentation</vt:lpstr>
      <vt:lpstr>BIOINFORMATICA: QUALI DATI?</vt:lpstr>
      <vt:lpstr>PowerPoint Presentation</vt:lpstr>
      <vt:lpstr>THE BIG DATA ERA</vt:lpstr>
      <vt:lpstr>PowerPoint Presentation</vt:lpstr>
      <vt:lpstr>PowerPoint Presentation</vt:lpstr>
      <vt:lpstr>PowerPoint Presentation</vt:lpstr>
      <vt:lpstr>NIH BIG DATA to Knowledge (BD2K)</vt:lpstr>
      <vt:lpstr>Evoluzione delle tecnologie  di sequenziamento</vt:lpstr>
      <vt:lpstr>PowerPoint Presentation</vt:lpstr>
      <vt:lpstr>Scopi dell’Analisi di Sequenziamento</vt:lpstr>
      <vt:lpstr>PowerPoint Presentation</vt:lpstr>
      <vt:lpstr>Genoma</vt:lpstr>
      <vt:lpstr>Il trascrittoma non-codificante</vt:lpstr>
      <vt:lpstr>PowerPoint Presentation</vt:lpstr>
      <vt:lpstr>PowerPoint Presentation</vt:lpstr>
    </vt:vector>
  </TitlesOfParts>
  <Manager/>
  <Company>Università di Padova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2016-2017 CORSO DI BIOINFORMATICA 2 per il CLM in BIOLOGIA EVOLUZIONISTICA Scuola di Scienze, Università di Padova  Docente: Prof. Stefania Bortoluzzi  </dc:title>
  <dc:subject/>
  <dc:creator>Stefania Bortoluzzi</dc:creator>
  <cp:keywords/>
  <dc:description/>
  <cp:lastModifiedBy>Microsoft Office User</cp:lastModifiedBy>
  <cp:revision>19</cp:revision>
  <dcterms:created xsi:type="dcterms:W3CDTF">2016-09-26T14:41:49Z</dcterms:created>
  <dcterms:modified xsi:type="dcterms:W3CDTF">2021-10-04T07:41:54Z</dcterms:modified>
  <cp:category/>
</cp:coreProperties>
</file>