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57" r:id="rId3"/>
    <p:sldId id="260" r:id="rId4"/>
    <p:sldId id="258" r:id="rId5"/>
    <p:sldId id="265" r:id="rId6"/>
    <p:sldId id="262" r:id="rId7"/>
    <p:sldId id="270" r:id="rId8"/>
    <p:sldId id="263" r:id="rId9"/>
    <p:sldId id="267" r:id="rId10"/>
    <p:sldId id="264" r:id="rId11"/>
    <p:sldId id="266" r:id="rId12"/>
    <p:sldId id="261" r:id="rId13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0"/>
    <p:restoredTop sz="93973"/>
  </p:normalViewPr>
  <p:slideViewPr>
    <p:cSldViewPr>
      <p:cViewPr varScale="1">
        <p:scale>
          <a:sx n="66" d="100"/>
          <a:sy n="66" d="100"/>
        </p:scale>
        <p:origin x="173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E365-02A1-0E4C-900B-8409232EDEB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1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34533-7096-5D46-B3C7-171A4B7A2B7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7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587C62-A170-A843-B132-3EC8EAA3ED1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76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EE4E51-FCB7-584E-AF34-E4D69B59DA9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533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A3F54-7669-6A4F-B373-2A57E62427B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25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87BBA-929F-1642-B956-90DE1BE6C20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88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5BE87-5946-6B49-884D-A2A4061B07CE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15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040D67-331E-E846-AEBD-94BBEC87AA5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980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0E269-7A0D-4144-9D76-59A2EF7652E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85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F3B66-7EC0-664D-8C08-90C4BE2BBC3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1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CC4EC-780E-6949-B896-84A2331FB56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21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79FA1CF-5F6A-7E4F-A534-D73879BDC2F3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850900"/>
            <a:ext cx="8785225" cy="5530850"/>
          </a:xfrm>
        </p:spPr>
        <p:txBody>
          <a:bodyPr/>
          <a:lstStyle/>
          <a:p>
            <a:pPr algn="l" eaLnBrk="1" hangingPunct="1"/>
            <a:br>
              <a:rPr lang="it-IT" sz="1200" i="1" dirty="0">
                <a:latin typeface="Arial" charset="0"/>
                <a:cs typeface="Arial" charset="0"/>
              </a:rPr>
            </a:br>
            <a:r>
              <a:rPr lang="it-IT" sz="48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r>
              <a:rPr lang="it-IT" sz="4800" b="1" dirty="0">
                <a:latin typeface="Arial" charset="0"/>
                <a:cs typeface="Arial" charset="0"/>
              </a:rPr>
              <a:t> 8CFU</a:t>
            </a:r>
            <a:br>
              <a:rPr lang="it-IT" sz="2400" b="1" i="1" dirty="0">
                <a:latin typeface="Arial" charset="0"/>
                <a:cs typeface="Arial" charset="0"/>
              </a:rPr>
            </a:br>
            <a:r>
              <a:rPr lang="it-IT" sz="4000" i="1" dirty="0">
                <a:latin typeface="Arial" charset="0"/>
                <a:cs typeface="Arial" charset="0"/>
              </a:rPr>
              <a:t>Due parti:</a:t>
            </a:r>
            <a:br>
              <a:rPr lang="it-IT" sz="4000" i="1" dirty="0"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  <a:t>- Biologia e istologia (5 CFU; 40F) + laboratori (1CFU; 16L)</a:t>
            </a:r>
            <a:b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  <a:sym typeface="Wingdings" charset="0"/>
              </a:rPr>
              <a:t> </a:t>
            </a: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  <a:t>Prof. Stefania </a:t>
            </a:r>
            <a:r>
              <a:rPr lang="it-IT" sz="4000" i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Bortoluzzi</a:t>
            </a: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  <a:t> (responsabile)</a:t>
            </a:r>
            <a:br>
              <a:rPr lang="it-IT" sz="4000" i="1" dirty="0"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  <a:t>- Microbiologia (2 CFU, 16F) </a:t>
            </a:r>
            <a:b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  <a:sym typeface="Wingdings" charset="0"/>
              </a:rPr>
              <a:t></a:t>
            </a: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  <a:t>Prof. Roberta Provvedi</a:t>
            </a:r>
            <a:endParaRPr lang="it-IT" sz="28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CorelDRAW" r:id="rId3" imgW="0" imgH="0" progId="CorelDRAW.Graphic.11">
                  <p:embed/>
                </p:oleObj>
              </mc:Choice>
              <mc:Fallback>
                <p:oleObj name="CorelDRAW" r:id="rId3" imgW="0" imgH="0" progId="CorelDRAW.Graphic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744913" y="2198688"/>
            <a:ext cx="4397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Verdana" charset="0"/>
              </a:rPr>
              <a:t> 	</a:t>
            </a:r>
          </a:p>
          <a:p>
            <a:r>
              <a:rPr lang="en-US" sz="2000">
                <a:solidFill>
                  <a:srgbClr val="FF0000"/>
                </a:solidFill>
                <a:latin typeface="Verdana" charset="0"/>
              </a:rPr>
              <a:t>EdiSES Edizioni Scientifiche ed Universitarie </a:t>
            </a:r>
            <a:endParaRPr lang="en-US" sz="2400">
              <a:solidFill>
                <a:srgbClr val="FF0000"/>
              </a:solidFill>
              <a:latin typeface="Times" charset="0"/>
            </a:endParaRP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354263"/>
            <a:ext cx="32400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magine 2" descr="Picture 1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08363"/>
            <a:ext cx="27432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000">
              <a:solidFill>
                <a:schemeClr val="accent2"/>
              </a:solidFill>
              <a:latin typeface="Verdana" charset="0"/>
            </a:endParaRP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15C852E1-4476-2A45-8F02-7F199F1B61BC}"/>
              </a:ext>
            </a:extLst>
          </p:cNvPr>
          <p:cNvSpPr/>
          <p:nvPr/>
        </p:nvSpPr>
        <p:spPr>
          <a:xfrm>
            <a:off x="7772400" y="5562600"/>
            <a:ext cx="1371600" cy="381000"/>
          </a:xfrm>
          <a:prstGeom prst="rect">
            <a:avLst/>
          </a:prstGeom>
          <a:solidFill>
            <a:srgbClr val="F8FC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3557" name="Immagine 11" descr="Picture 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65817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magine 10" descr="Picture 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2400"/>
            <a:ext cx="6934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1700213"/>
            <a:ext cx="7848600" cy="3313112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latin typeface="Arial" charset="0"/>
                <a:cs typeface="Arial" charset="0"/>
              </a:rPr>
            </a:b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Esame finale:</a:t>
            </a: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Verifica scritta contenente domande a risposta aperta e test a risposta multipla</a:t>
            </a:r>
            <a:br>
              <a:rPr lang="it-IT" sz="3200" b="1">
                <a:latin typeface="Arial" charset="0"/>
                <a:cs typeface="Arial" charset="0"/>
              </a:rPr>
            </a:b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Un esame per ogni parte del corso</a:t>
            </a: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Voto basato su media ponderata per CFU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br>
              <a:rPr lang="it-IT" sz="1600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br>
              <a:rPr lang="it-IT" sz="1600" i="1" dirty="0">
                <a:latin typeface="Arial" charset="0"/>
                <a:cs typeface="Arial" charset="0"/>
              </a:rPr>
            </a:br>
            <a:r>
              <a:rPr lang="it-IT" sz="3600" dirty="0">
                <a:latin typeface="Arial" charset="0"/>
                <a:cs typeface="Arial" charset="0"/>
              </a:rPr>
              <a:t>Laurea Triennale in Ottica e Optometria</a:t>
            </a:r>
            <a:br>
              <a:rPr lang="it-IT" sz="4000" dirty="0">
                <a:latin typeface="Arial" charset="0"/>
                <a:cs typeface="Arial" charset="0"/>
              </a:rPr>
            </a:br>
            <a:br>
              <a:rPr lang="it-IT" sz="4000" dirty="0">
                <a:latin typeface="Arial" charset="0"/>
                <a:cs typeface="Arial" charset="0"/>
              </a:rPr>
            </a:br>
            <a:r>
              <a:rPr lang="it-IT" sz="60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6000" b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r>
              <a:rPr lang="it-IT" i="1" dirty="0">
                <a:latin typeface="Arial" charset="0"/>
                <a:cs typeface="Arial" charset="0"/>
              </a:rPr>
              <a:t>Prof. Stefania </a:t>
            </a:r>
            <a:r>
              <a:rPr lang="it-IT" i="1" dirty="0" err="1">
                <a:latin typeface="Arial" charset="0"/>
                <a:cs typeface="Arial" charset="0"/>
              </a:rPr>
              <a:t>Bortoluzzi</a:t>
            </a:r>
            <a:br>
              <a:rPr lang="it-IT" sz="3600" b="1" dirty="0">
                <a:latin typeface="Arial" charset="0"/>
                <a:cs typeface="Arial" charset="0"/>
              </a:rPr>
            </a:br>
            <a:br>
              <a:rPr lang="it-IT" sz="36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40 ore di lezione frontale</a:t>
            </a:r>
            <a:br>
              <a:rPr lang="it-IT" sz="28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16 ore di esercitazione</a:t>
            </a:r>
            <a:br>
              <a:rPr lang="it-IT" sz="2800" b="1" dirty="0">
                <a:latin typeface="Arial" charset="0"/>
                <a:cs typeface="Arial" charset="0"/>
              </a:rPr>
            </a:br>
            <a:br>
              <a:rPr lang="it-IT" sz="1100" b="1" dirty="0">
                <a:latin typeface="Arial" charset="0"/>
                <a:cs typeface="Arial" charset="0"/>
              </a:rPr>
            </a:b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Aula P2B Paolotti</a:t>
            </a:r>
            <a:b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</a:br>
            <a:r>
              <a:rPr lang="it-IT" altLang="ja-JP" sz="24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Lunedi’</a:t>
            </a: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 e Giovedì 10:30-12:15 </a:t>
            </a:r>
            <a:br>
              <a:rPr lang="it-IT" altLang="ja-JP" sz="2400" b="1" dirty="0">
                <a:latin typeface="Arial" charset="0"/>
                <a:cs typeface="Arial" charset="0"/>
              </a:rPr>
            </a:br>
            <a:endParaRPr lang="it-IT" sz="2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CorelDRAW" r:id="rId3" imgW="0" imgH="0" progId="CorelDRAW.Graphic.11">
                  <p:embed/>
                </p:oleObj>
              </mc:Choice>
              <mc:Fallback>
                <p:oleObj name="CorelDRAW" r:id="rId3" imgW="0" imgH="0" progId="CorelDRAW.Graphic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216025"/>
          </a:xfrm>
          <a:solidFill>
            <a:srgbClr val="DDDDDD"/>
          </a:solidFill>
        </p:spPr>
        <p:txBody>
          <a:bodyPr/>
          <a:lstStyle/>
          <a:p>
            <a:pPr eaLnBrk="1" hangingPunct="1"/>
            <a:r>
              <a:rPr lang="it-IT" sz="14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SITO WEB DEDICATO AL CORSO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2400" b="1">
                <a:solidFill>
                  <a:srgbClr val="FF3300"/>
                </a:solidFill>
                <a:latin typeface="Arial" charset="0"/>
                <a:cs typeface="Arial" charset="0"/>
              </a:rPr>
              <a:t>http://compgen.bio.unipd.it/~stefania/Didattica/</a:t>
            </a:r>
          </a:p>
        </p:txBody>
      </p:sp>
      <p:pic>
        <p:nvPicPr>
          <p:cNvPr id="2" name="Immagine 1" descr="Screen Shot 2019-09-26 at 15.47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12776"/>
            <a:ext cx="5832648" cy="75862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624"/>
            <a:ext cx="5762982" cy="684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44613"/>
            <a:ext cx="8675688" cy="865187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BIOLOGIA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 </a:t>
            </a:r>
            <a:r>
              <a:rPr lang="it-IT" sz="3200" b="1" i="1">
                <a:latin typeface="Arial" charset="0"/>
                <a:cs typeface="Arial" charset="0"/>
              </a:rPr>
              <a:t>Programma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 Lezioni</a:t>
            </a:r>
            <a:br>
              <a:rPr lang="it-IT" sz="3200" b="1">
                <a:latin typeface="Arial" charset="0"/>
                <a:cs typeface="Arial" charset="0"/>
              </a:rPr>
            </a:b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16388" name="CasellaDiTesto 1"/>
          <p:cNvSpPr txBox="1">
            <a:spLocks noChangeArrowheads="1"/>
          </p:cNvSpPr>
          <p:nvPr/>
        </p:nvSpPr>
        <p:spPr bwMode="auto">
          <a:xfrm>
            <a:off x="2700338" y="1125538"/>
            <a:ext cx="2159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600" b="1">
                <a:latin typeface="Courier New" charset="0"/>
              </a:rPr>
              <a:t>BIOLOGIA</a:t>
            </a: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r>
              <a:rPr lang="it-IT" sz="1600" b="1">
                <a:latin typeface="Courier New" charset="0"/>
              </a:rPr>
              <a:t>ISTOLOGIA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44613"/>
            <a:ext cx="8675688" cy="865187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BIOLOGIA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 </a:t>
            </a:r>
            <a:r>
              <a:rPr lang="it-IT" sz="3200" b="1" i="1">
                <a:latin typeface="Arial" charset="0"/>
                <a:cs typeface="Arial" charset="0"/>
              </a:rPr>
              <a:t>Programma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 Esercitazioni</a:t>
            </a:r>
            <a:br>
              <a:rPr lang="it-IT" sz="3200" b="1">
                <a:latin typeface="Arial" charset="0"/>
                <a:cs typeface="Arial" charset="0"/>
              </a:rPr>
            </a:br>
            <a:endParaRPr lang="it-IT" sz="3200" b="1">
              <a:latin typeface="Arial" charset="0"/>
              <a:cs typeface="Arial" charset="0"/>
            </a:endParaRPr>
          </a:p>
        </p:txBody>
      </p:sp>
      <p:pic>
        <p:nvPicPr>
          <p:cNvPr id="17411" name="Immagine 1" descr="Screen Shot 2013-10-04 at 4.40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197225"/>
            <a:ext cx="88201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CasellaDiTesto 1"/>
          <p:cNvSpPr txBox="1">
            <a:spLocks noChangeArrowheads="1"/>
          </p:cNvSpPr>
          <p:nvPr/>
        </p:nvSpPr>
        <p:spPr bwMode="auto">
          <a:xfrm>
            <a:off x="4427538" y="1341438"/>
            <a:ext cx="3960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i="1" dirty="0"/>
              <a:t>Dr. Vanessa </a:t>
            </a:r>
            <a:r>
              <a:rPr lang="en-US" sz="2400" i="1"/>
              <a:t>Gasparini</a:t>
            </a:r>
            <a:endParaRPr lang="en-US" sz="2400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FFC5C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000">
              <a:solidFill>
                <a:schemeClr val="accent2"/>
              </a:solidFill>
              <a:latin typeface="Verdana" charset="0"/>
            </a:endParaRPr>
          </a:p>
          <a:p>
            <a:r>
              <a:rPr lang="it-IT" b="1">
                <a:latin typeface="Verdana" charset="0"/>
              </a:rPr>
              <a:t>Biologia cellulare e genetica</a:t>
            </a:r>
          </a:p>
          <a:p>
            <a:endParaRPr lang="it-IT" sz="2000">
              <a:latin typeface="Verdana" charset="0"/>
            </a:endParaRPr>
          </a:p>
          <a:p>
            <a:r>
              <a:rPr lang="it-IT" sz="2000" b="1">
                <a:latin typeface="Verdana" charset="0"/>
              </a:rPr>
              <a:t>Fantoni A.</a:t>
            </a:r>
          </a:p>
          <a:p>
            <a:r>
              <a:rPr lang="it-IT" sz="2000">
                <a:latin typeface="Verdana" charset="0"/>
              </a:rPr>
              <a:t>Bozzaro S.</a:t>
            </a:r>
          </a:p>
          <a:p>
            <a:r>
              <a:rPr lang="it-IT" sz="2000">
                <a:latin typeface="Verdana" charset="0"/>
              </a:rPr>
              <a:t>Del Sal G.</a:t>
            </a:r>
          </a:p>
          <a:p>
            <a:r>
              <a:rPr lang="it-IT" sz="2000">
                <a:latin typeface="Verdana" charset="0"/>
              </a:rPr>
              <a:t>Ferrari S</a:t>
            </a:r>
          </a:p>
          <a:p>
            <a:endParaRPr lang="en-US" b="1">
              <a:latin typeface="Verdana" charset="0"/>
            </a:endParaRPr>
          </a:p>
          <a:p>
            <a:r>
              <a:rPr lang="en-US" sz="2400">
                <a:latin typeface="Verdana" charset="0"/>
              </a:rPr>
              <a:t>PICCIN, 2008</a:t>
            </a: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2852738"/>
            <a:ext cx="27082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BDD7A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800">
              <a:solidFill>
                <a:schemeClr val="accent2"/>
              </a:solidFill>
              <a:latin typeface="Verdana" charset="0"/>
            </a:endParaRPr>
          </a:p>
          <a:p>
            <a:r>
              <a:rPr lang="it-IT" sz="2800">
                <a:latin typeface="Verdana" charset="0"/>
              </a:rPr>
              <a:t>Bonaldo et al.</a:t>
            </a:r>
          </a:p>
          <a:p>
            <a:endParaRPr lang="en-US" sz="4000" b="1">
              <a:latin typeface="Verdana" charset="0"/>
            </a:endParaRPr>
          </a:p>
          <a:p>
            <a:r>
              <a:rPr lang="en-US">
                <a:latin typeface="Verdana" charset="0"/>
              </a:rPr>
              <a:t>EDISES</a:t>
            </a:r>
          </a:p>
          <a:p>
            <a:r>
              <a:rPr lang="en-US">
                <a:latin typeface="Verdana" charset="0"/>
              </a:rPr>
              <a:t>2009</a:t>
            </a: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989138"/>
            <a:ext cx="3444875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955675"/>
            <a:ext cx="7848600" cy="5713413"/>
          </a:xfrm>
        </p:spPr>
        <p:txBody>
          <a:bodyPr anchor="t"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br>
              <a:rPr lang="it-IT" sz="3200" b="1" i="1">
                <a:latin typeface="Arial" charset="0"/>
                <a:cs typeface="Arial" charset="0"/>
              </a:rPr>
            </a:br>
            <a:br>
              <a:rPr lang="it-IT" sz="3200" b="1" i="1">
                <a:latin typeface="Arial" charset="0"/>
                <a:cs typeface="Arial" charset="0"/>
              </a:rPr>
            </a:br>
            <a:br>
              <a:rPr lang="it-IT" sz="3200" b="1" i="1">
                <a:latin typeface="Arial" charset="0"/>
                <a:cs typeface="Arial" charset="0"/>
              </a:rPr>
            </a:br>
            <a:br>
              <a:rPr lang="it-IT" sz="3200" b="1" i="1">
                <a:latin typeface="Arial" charset="0"/>
                <a:cs typeface="Arial" charset="0"/>
              </a:rPr>
            </a:br>
            <a:br>
              <a:rPr lang="it-IT" sz="3200" b="1" i="1">
                <a:latin typeface="Arial" charset="0"/>
                <a:cs typeface="Arial" charset="0"/>
              </a:rPr>
            </a:br>
            <a:br>
              <a:rPr lang="it-IT" sz="3200" b="1" i="1">
                <a:latin typeface="Arial" charset="0"/>
                <a:cs typeface="Arial" charset="0"/>
              </a:rPr>
            </a:b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1 La cellula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2 L’</a:t>
            </a:r>
            <a:r>
              <a:rPr lang="it-IT" altLang="ja-JP" sz="3200" b="1" i="1">
                <a:latin typeface="Arial" charset="0"/>
                <a:cs typeface="Arial" charset="0"/>
              </a:rPr>
              <a:t>ereditarietà e il genoma</a:t>
            </a:r>
            <a:br>
              <a:rPr lang="it-IT" altLang="ja-JP" sz="3200" b="1" i="1">
                <a:latin typeface="Arial" charset="0"/>
                <a:cs typeface="Arial" charset="0"/>
              </a:rPr>
            </a:br>
            <a:br>
              <a:rPr lang="it-IT" altLang="ja-JP" sz="3200" b="1" i="1">
                <a:latin typeface="Arial" charset="0"/>
                <a:cs typeface="Arial" charset="0"/>
              </a:rPr>
            </a:br>
            <a:br>
              <a:rPr lang="it-IT" altLang="ja-JP" sz="3200" b="1" i="1">
                <a:latin typeface="Arial" charset="0"/>
                <a:cs typeface="Arial" charset="0"/>
              </a:rPr>
            </a:br>
            <a:br>
              <a:rPr lang="it-IT" altLang="ja-JP" sz="3200" b="1" i="1">
                <a:latin typeface="Arial" charset="0"/>
                <a:cs typeface="Arial" charset="0"/>
              </a:rPr>
            </a:br>
            <a:br>
              <a:rPr lang="it-IT" altLang="ja-JP" sz="3200" b="1" i="1">
                <a:latin typeface="Arial" charset="0"/>
                <a:cs typeface="Arial" charset="0"/>
              </a:rPr>
            </a:br>
            <a:endParaRPr lang="it-IT" sz="3200" b="1">
              <a:latin typeface="Arial" charset="0"/>
              <a:cs typeface="Arial" charset="0"/>
            </a:endParaRPr>
          </a:p>
        </p:txBody>
      </p:sp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magine 2" descr="Screen Shot 2014-09-23 at 2.31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6800"/>
            <a:ext cx="91440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844675"/>
            <a:ext cx="254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000">
              <a:solidFill>
                <a:schemeClr val="accent2"/>
              </a:solidFill>
              <a:latin typeface="Verdana" charset="0"/>
            </a:endParaRP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Immagine 6" descr="Picture 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963"/>
            <a:ext cx="91440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Immagine 7" descr="Picture 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363"/>
            <a:ext cx="91440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E498DFA-0047-E34C-821E-1C1D80015E35}"/>
              </a:ext>
            </a:extLst>
          </p:cNvPr>
          <p:cNvSpPr/>
          <p:nvPr/>
        </p:nvSpPr>
        <p:spPr>
          <a:xfrm>
            <a:off x="7772400" y="3124200"/>
            <a:ext cx="1371600" cy="381000"/>
          </a:xfrm>
          <a:prstGeom prst="rect">
            <a:avLst/>
          </a:prstGeom>
          <a:solidFill>
            <a:srgbClr val="EBEF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D3D6254-0560-7941-BDEF-F58B0D9E46D5}"/>
              </a:ext>
            </a:extLst>
          </p:cNvPr>
          <p:cNvSpPr/>
          <p:nvPr/>
        </p:nvSpPr>
        <p:spPr>
          <a:xfrm>
            <a:off x="7772400" y="5562600"/>
            <a:ext cx="1371600" cy="381000"/>
          </a:xfrm>
          <a:prstGeom prst="rect">
            <a:avLst/>
          </a:prstGeom>
          <a:solidFill>
            <a:srgbClr val="F8FC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4739</TotalTime>
  <Words>273</Words>
  <Application>Microsoft Macintosh PowerPoint</Application>
  <PresentationFormat>On-screen Show (4:3)</PresentationFormat>
  <Paragraphs>36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ＭＳ Ｐゴシック</vt:lpstr>
      <vt:lpstr>Arial</vt:lpstr>
      <vt:lpstr>Courier New</vt:lpstr>
      <vt:lpstr>Times</vt:lpstr>
      <vt:lpstr>Verdana</vt:lpstr>
      <vt:lpstr>Wingdings</vt:lpstr>
      <vt:lpstr>Struttura predefinita</vt:lpstr>
      <vt:lpstr>CorelDRAW</vt:lpstr>
      <vt:lpstr> CORSO DI BIOLOGIA 8CFU Due parti: - Biologia e istologia (5 CFU; 40F) + laboratori (1CFU; 16L)  Prof. Stefania Bortoluzzi (responsabile) - Microbiologia (2 CFU, 16F)  Prof. Roberta Provvedi</vt:lpstr>
      <vt:lpstr>  Laurea Triennale in Ottica e Optometria  CORSO DI BIOLOGIA  Prof. Stefania Bortoluzzi  40 ore di lezione frontale 16 ore di esercitazione  Aula P2B Paolotti Lunedi’ e Giovedì 10:30-12:15  </vt:lpstr>
      <vt:lpstr>CORSO DI BIOLOGIA SITO WEB DEDICATO AL CORSO http://compgen.bio.unipd.it/~stefania/Didattica/</vt:lpstr>
      <vt:lpstr>CORSO DI  BIOLOGIA  Programma  Lezioni </vt:lpstr>
      <vt:lpstr>CORSO DI  BIOLOGIA  Programma  Esercitazioni </vt:lpstr>
      <vt:lpstr>CORSO DI BIOLOGIA TESTI CONSIGLIATI</vt:lpstr>
      <vt:lpstr>CORSO DI BIOLOGIA TESTI CONSIGLIATI</vt:lpstr>
      <vt:lpstr>CORSO DI BIOLOGIA TESTI CONSIGLIATI       1 La cellula 2 L’ereditarietà e il genoma     </vt:lpstr>
      <vt:lpstr>CORSO DI BIOLOGIA TESTI CONSIGLIATI</vt:lpstr>
      <vt:lpstr>CORSO DI BIOLOGIA TESTI CONSIGLIATI</vt:lpstr>
      <vt:lpstr>CORSO DI BIOLOGIA TESTI CONSIGLIATI</vt:lpstr>
      <vt:lpstr>CORSO DI BIOLOGIA  Esame finale: Verifica scritta contenente domande a risposta aperta e test a risposta multipla  Un esame per ogni parte del corso Voto basato su media ponderata per CFU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di Padova Facoltà di Medicina e Chirurgia  Laurea Triennale in Ostetricia  CORSO DI BIOLOGIA  Dr. Stefania Bortoluzzi  36 ore  Martedi', 12-13.30, Aula B  </dc:title>
  <dc:subject/>
  <dc:creator>stefania</dc:creator>
  <cp:keywords/>
  <dc:description/>
  <cp:lastModifiedBy>Microsoft Office User</cp:lastModifiedBy>
  <cp:revision>32</cp:revision>
  <dcterms:created xsi:type="dcterms:W3CDTF">2012-10-01T12:42:14Z</dcterms:created>
  <dcterms:modified xsi:type="dcterms:W3CDTF">2020-09-21T12:15:15Z</dcterms:modified>
  <cp:category/>
</cp:coreProperties>
</file>