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328" r:id="rId3"/>
    <p:sldId id="325" r:id="rId4"/>
    <p:sldId id="327" r:id="rId5"/>
    <p:sldId id="326" r:id="rId6"/>
    <p:sldId id="324"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4" r:id="rId30"/>
    <p:sldId id="287" r:id="rId31"/>
    <p:sldId id="298" r:id="rId32"/>
    <p:sldId id="299" r:id="rId33"/>
    <p:sldId id="302" r:id="rId34"/>
    <p:sldId id="303" r:id="rId35"/>
    <p:sldId id="310" r:id="rId36"/>
    <p:sldId id="311" r:id="rId37"/>
    <p:sldId id="312" r:id="rId38"/>
  </p:sldIdLst>
  <p:sldSz cx="9144000" cy="6858000" type="screen4x3"/>
  <p:notesSz cx="6858000" cy="9144000"/>
  <p:defaultTextStyle>
    <a:defPPr>
      <a:defRPr lang="it-IT"/>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p:restoredTop sz="93973"/>
  </p:normalViewPr>
  <p:slideViewPr>
    <p:cSldViewPr>
      <p:cViewPr varScale="1">
        <p:scale>
          <a:sx n="66" d="100"/>
          <a:sy n="66" d="100"/>
        </p:scale>
        <p:origin x="1440" y="17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A893626-A725-5F43-9631-8D1982F1F59A}" type="slidenum">
              <a:rPr lang="it-IT"/>
              <a:pPr>
                <a:defRPr/>
              </a:pPr>
              <a:t>‹#›</a:t>
            </a:fld>
            <a:endParaRPr lang="it-IT"/>
          </a:p>
        </p:txBody>
      </p:sp>
    </p:spTree>
    <p:extLst>
      <p:ext uri="{BB962C8B-B14F-4D97-AF65-F5344CB8AC3E}">
        <p14:creationId xmlns:p14="http://schemas.microsoft.com/office/powerpoint/2010/main" val="173010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602E515-D57C-984F-B0E1-DEAEF89FC293}" type="slidenum">
              <a:rPr lang="it-IT"/>
              <a:pPr>
                <a:defRPr/>
              </a:pPr>
              <a:t>‹#›</a:t>
            </a:fld>
            <a:endParaRPr lang="it-IT"/>
          </a:p>
        </p:txBody>
      </p:sp>
    </p:spTree>
    <p:extLst>
      <p:ext uri="{BB962C8B-B14F-4D97-AF65-F5344CB8AC3E}">
        <p14:creationId xmlns:p14="http://schemas.microsoft.com/office/powerpoint/2010/main" val="23761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C2AFFA6-36B0-6F4B-9477-37D43E4D0072}" type="slidenum">
              <a:rPr lang="it-IT"/>
              <a:pPr>
                <a:defRPr/>
              </a:pPr>
              <a:t>‹#›</a:t>
            </a:fld>
            <a:endParaRPr lang="it-IT"/>
          </a:p>
        </p:txBody>
      </p:sp>
    </p:spTree>
    <p:extLst>
      <p:ext uri="{BB962C8B-B14F-4D97-AF65-F5344CB8AC3E}">
        <p14:creationId xmlns:p14="http://schemas.microsoft.com/office/powerpoint/2010/main" val="255598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C61FB78-24D0-0F48-BE43-845C2A689D47}" type="slidenum">
              <a:rPr lang="it-IT"/>
              <a:pPr>
                <a:defRPr/>
              </a:pPr>
              <a:t>‹#›</a:t>
            </a:fld>
            <a:endParaRPr lang="it-IT"/>
          </a:p>
        </p:txBody>
      </p:sp>
    </p:spTree>
    <p:extLst>
      <p:ext uri="{BB962C8B-B14F-4D97-AF65-F5344CB8AC3E}">
        <p14:creationId xmlns:p14="http://schemas.microsoft.com/office/powerpoint/2010/main" val="26021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DAA072B-3A0C-F044-A8F3-DAFE9EFE2760}" type="slidenum">
              <a:rPr lang="it-IT"/>
              <a:pPr>
                <a:defRPr/>
              </a:pPr>
              <a:t>‹#›</a:t>
            </a:fld>
            <a:endParaRPr lang="it-IT"/>
          </a:p>
        </p:txBody>
      </p:sp>
    </p:spTree>
    <p:extLst>
      <p:ext uri="{BB962C8B-B14F-4D97-AF65-F5344CB8AC3E}">
        <p14:creationId xmlns:p14="http://schemas.microsoft.com/office/powerpoint/2010/main" val="169745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FB5C4F2-302C-9B44-8AA4-387CAF7AB10E}" type="slidenum">
              <a:rPr lang="it-IT"/>
              <a:pPr>
                <a:defRPr/>
              </a:pPr>
              <a:t>‹#›</a:t>
            </a:fld>
            <a:endParaRPr lang="it-IT"/>
          </a:p>
        </p:txBody>
      </p:sp>
    </p:spTree>
    <p:extLst>
      <p:ext uri="{BB962C8B-B14F-4D97-AF65-F5344CB8AC3E}">
        <p14:creationId xmlns:p14="http://schemas.microsoft.com/office/powerpoint/2010/main" val="368872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AF56FC17-0FF2-8B4E-A00E-1ACD2DCCB765}" type="slidenum">
              <a:rPr lang="it-IT"/>
              <a:pPr>
                <a:defRPr/>
              </a:pPr>
              <a:t>‹#›</a:t>
            </a:fld>
            <a:endParaRPr lang="it-IT"/>
          </a:p>
        </p:txBody>
      </p:sp>
    </p:spTree>
    <p:extLst>
      <p:ext uri="{BB962C8B-B14F-4D97-AF65-F5344CB8AC3E}">
        <p14:creationId xmlns:p14="http://schemas.microsoft.com/office/powerpoint/2010/main" val="212727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398CBAE1-9E04-664A-AE11-0E37BB6656ED}" type="slidenum">
              <a:rPr lang="it-IT"/>
              <a:pPr>
                <a:defRPr/>
              </a:pPr>
              <a:t>‹#›</a:t>
            </a:fld>
            <a:endParaRPr lang="it-IT"/>
          </a:p>
        </p:txBody>
      </p:sp>
    </p:spTree>
    <p:extLst>
      <p:ext uri="{BB962C8B-B14F-4D97-AF65-F5344CB8AC3E}">
        <p14:creationId xmlns:p14="http://schemas.microsoft.com/office/powerpoint/2010/main" val="232126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5E9C827D-EADC-5E4B-B45D-9B24D0CF92B7}" type="slidenum">
              <a:rPr lang="it-IT"/>
              <a:pPr>
                <a:defRPr/>
              </a:pPr>
              <a:t>‹#›</a:t>
            </a:fld>
            <a:endParaRPr lang="it-IT"/>
          </a:p>
        </p:txBody>
      </p:sp>
    </p:spTree>
    <p:extLst>
      <p:ext uri="{BB962C8B-B14F-4D97-AF65-F5344CB8AC3E}">
        <p14:creationId xmlns:p14="http://schemas.microsoft.com/office/powerpoint/2010/main" val="141910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FEC91F0-BBA4-9549-A834-CD14A2B4D836}" type="slidenum">
              <a:rPr lang="it-IT"/>
              <a:pPr>
                <a:defRPr/>
              </a:pPr>
              <a:t>‹#›</a:t>
            </a:fld>
            <a:endParaRPr lang="it-IT"/>
          </a:p>
        </p:txBody>
      </p:sp>
    </p:spTree>
    <p:extLst>
      <p:ext uri="{BB962C8B-B14F-4D97-AF65-F5344CB8AC3E}">
        <p14:creationId xmlns:p14="http://schemas.microsoft.com/office/powerpoint/2010/main" val="267735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46C07B8-91A2-DC48-BAE8-E01B1EF65EEC}" type="slidenum">
              <a:rPr lang="it-IT"/>
              <a:pPr>
                <a:defRPr/>
              </a:pPr>
              <a:t>‹#›</a:t>
            </a:fld>
            <a:endParaRPr lang="it-IT"/>
          </a:p>
        </p:txBody>
      </p:sp>
    </p:spTree>
    <p:extLst>
      <p:ext uri="{BB962C8B-B14F-4D97-AF65-F5344CB8AC3E}">
        <p14:creationId xmlns:p14="http://schemas.microsoft.com/office/powerpoint/2010/main" val="3923892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7F4936C-98DA-E94A-9DDA-B5FCA5A2E872}"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79388" y="850900"/>
            <a:ext cx="8642350" cy="5530850"/>
          </a:xfrm>
        </p:spPr>
        <p:txBody>
          <a:bodyPr/>
          <a:lstStyle/>
          <a:p>
            <a:pPr eaLnBrk="1" hangingPunct="1"/>
            <a:br>
              <a:rPr lang="it-IT" sz="1600" b="1" i="1" dirty="0">
                <a:solidFill>
                  <a:srgbClr val="000066"/>
                </a:solidFill>
                <a:latin typeface="Arial" charset="0"/>
                <a:cs typeface="Arial" charset="0"/>
              </a:rPr>
            </a:br>
            <a:br>
              <a:rPr lang="it-IT" sz="1600" i="1" dirty="0">
                <a:latin typeface="Arial" charset="0"/>
                <a:cs typeface="Arial" charset="0"/>
              </a:rPr>
            </a:br>
            <a:r>
              <a:rPr lang="it-IT" sz="3600" dirty="0">
                <a:latin typeface="Arial" charset="0"/>
                <a:cs typeface="Arial" charset="0"/>
              </a:rPr>
              <a:t>Laurea Triennale in Ottica e Optometria</a:t>
            </a:r>
            <a:br>
              <a:rPr lang="it-IT" sz="4000" dirty="0">
                <a:latin typeface="Arial" charset="0"/>
                <a:cs typeface="Arial" charset="0"/>
              </a:rPr>
            </a:br>
            <a:br>
              <a:rPr lang="it-IT" sz="4000" dirty="0">
                <a:latin typeface="Arial" charset="0"/>
                <a:cs typeface="Arial" charset="0"/>
              </a:rPr>
            </a:br>
            <a:r>
              <a:rPr lang="it-IT" sz="6000" b="1" dirty="0">
                <a:solidFill>
                  <a:srgbClr val="980000"/>
                </a:solidFill>
                <a:latin typeface="Arial" charset="0"/>
                <a:cs typeface="Arial" charset="0"/>
              </a:rPr>
              <a:t>CORSO DI BIOLOGIA</a:t>
            </a:r>
            <a:br>
              <a:rPr lang="it-IT" sz="6000" b="1" dirty="0">
                <a:latin typeface="Arial" charset="0"/>
                <a:cs typeface="Arial" charset="0"/>
              </a:rPr>
            </a:br>
            <a:br>
              <a:rPr lang="it-IT" sz="3200" b="1" i="1" dirty="0">
                <a:latin typeface="Arial" charset="0"/>
                <a:cs typeface="Arial" charset="0"/>
              </a:rPr>
            </a:br>
            <a:r>
              <a:rPr lang="it-IT" i="1" dirty="0">
                <a:latin typeface="Arial" charset="0"/>
                <a:cs typeface="Arial" charset="0"/>
              </a:rPr>
              <a:t>Prof. Stefania </a:t>
            </a:r>
            <a:r>
              <a:rPr lang="it-IT" i="1" dirty="0" err="1">
                <a:latin typeface="Arial" charset="0"/>
                <a:cs typeface="Arial" charset="0"/>
              </a:rPr>
              <a:t>Bortoluzzi</a:t>
            </a:r>
            <a:br>
              <a:rPr lang="it-IT" sz="3600" b="1" dirty="0">
                <a:latin typeface="Arial" charset="0"/>
                <a:cs typeface="Arial" charset="0"/>
              </a:rPr>
            </a:br>
            <a:br>
              <a:rPr lang="it-IT" sz="3600" b="1" dirty="0">
                <a:latin typeface="Arial" charset="0"/>
                <a:cs typeface="Arial" charset="0"/>
              </a:rPr>
            </a:br>
            <a:r>
              <a:rPr lang="it-IT" sz="2800" b="1" dirty="0">
                <a:latin typeface="Arial" charset="0"/>
                <a:cs typeface="Arial" charset="0"/>
              </a:rPr>
              <a:t>40 ore di lezione frontale</a:t>
            </a:r>
            <a:br>
              <a:rPr lang="it-IT" sz="2800" b="1" dirty="0">
                <a:latin typeface="Arial" charset="0"/>
                <a:cs typeface="Arial" charset="0"/>
              </a:rPr>
            </a:br>
            <a:r>
              <a:rPr lang="it-IT" sz="2800" b="1" dirty="0">
                <a:latin typeface="Arial" charset="0"/>
                <a:cs typeface="Arial" charset="0"/>
              </a:rPr>
              <a:t>16 ore di esercitazione</a:t>
            </a:r>
            <a:br>
              <a:rPr lang="it-IT" sz="2800" b="1" dirty="0">
                <a:latin typeface="Arial" charset="0"/>
                <a:cs typeface="Arial" charset="0"/>
              </a:rPr>
            </a:br>
            <a:br>
              <a:rPr lang="it-IT" sz="1100" b="1" dirty="0">
                <a:latin typeface="Arial" charset="0"/>
                <a:cs typeface="Arial" charset="0"/>
              </a:rPr>
            </a:br>
            <a:r>
              <a:rPr lang="it-IT" altLang="ja-JP" sz="2400" b="1" dirty="0">
                <a:solidFill>
                  <a:srgbClr val="000090"/>
                </a:solidFill>
                <a:latin typeface="Arial" charset="0"/>
                <a:cs typeface="Arial" charset="0"/>
              </a:rPr>
              <a:t>Aula P2B Paolotti</a:t>
            </a:r>
            <a:br>
              <a:rPr lang="it-IT" altLang="ja-JP" sz="2400" b="1" dirty="0">
                <a:solidFill>
                  <a:srgbClr val="000090"/>
                </a:solidFill>
                <a:latin typeface="Arial" charset="0"/>
                <a:cs typeface="Arial" charset="0"/>
              </a:rPr>
            </a:br>
            <a:r>
              <a:rPr lang="it-IT" altLang="ja-JP" sz="2400" b="1" dirty="0" err="1">
                <a:solidFill>
                  <a:srgbClr val="000090"/>
                </a:solidFill>
                <a:latin typeface="Arial" charset="0"/>
                <a:cs typeface="Arial" charset="0"/>
              </a:rPr>
              <a:t>Lunedi’</a:t>
            </a:r>
            <a:r>
              <a:rPr lang="it-IT" altLang="ja-JP" sz="2400" b="1" dirty="0">
                <a:solidFill>
                  <a:srgbClr val="000090"/>
                </a:solidFill>
                <a:latin typeface="Arial" charset="0"/>
                <a:cs typeface="Arial" charset="0"/>
              </a:rPr>
              <a:t> e Giovedì 10:30-12:15 </a:t>
            </a:r>
            <a:br>
              <a:rPr lang="it-IT" altLang="ja-JP" sz="2400" b="1" dirty="0">
                <a:latin typeface="Arial" charset="0"/>
                <a:cs typeface="Arial" charset="0"/>
              </a:rPr>
            </a:br>
            <a:endParaRPr lang="it-IT" sz="2400" b="1" dirty="0">
              <a:latin typeface="Arial" charset="0"/>
              <a:cs typeface="Arial" charset="0"/>
            </a:endParaRPr>
          </a:p>
        </p:txBody>
      </p:sp>
      <p:graphicFrame>
        <p:nvGraphicFramePr>
          <p:cNvPr id="14338" name="Object 2"/>
          <p:cNvGraphicFramePr>
            <a:graphicFrameLocks noChangeAspect="1"/>
          </p:cNvGraphicFramePr>
          <p:nvPr/>
        </p:nvGraphicFramePr>
        <p:xfrm>
          <a:off x="-22225" y="23813"/>
          <a:ext cx="6651625" cy="357187"/>
        </p:xfrm>
        <a:graphic>
          <a:graphicData uri="http://schemas.openxmlformats.org/presentationml/2006/ole">
            <mc:AlternateContent xmlns:mc="http://schemas.openxmlformats.org/markup-compatibility/2006">
              <mc:Choice xmlns:v="urn:schemas-microsoft-com:vml" Requires="v">
                <p:oleObj spid="_x0000_s45057" name="CorelDRAW" r:id="rId3" imgW="0" imgH="0" progId="CorelDRAW.Graphic.11">
                  <p:embed/>
                </p:oleObj>
              </mc:Choice>
              <mc:Fallback>
                <p:oleObj name="CorelDRAW" r:id="rId3" imgW="0" imgH="0" progId="CorelDRAW.Graphic.11">
                  <p:embed/>
                  <p:pic>
                    <p:nvPicPr>
                      <p:cNvPr id="1433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 y="23813"/>
                        <a:ext cx="6651625" cy="357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rgbClr val="66CC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433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 y="76200"/>
            <a:ext cx="916622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Tree>
    <p:extLst>
      <p:ext uri="{BB962C8B-B14F-4D97-AF65-F5344CB8AC3E}">
        <p14:creationId xmlns:p14="http://schemas.microsoft.com/office/powerpoint/2010/main" val="426584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1"/>
          </p:nvPr>
        </p:nvSpPr>
        <p:spPr>
          <a:xfrm>
            <a:off x="685800" y="1803400"/>
            <a:ext cx="7772400" cy="4572000"/>
          </a:xfrm>
          <a:ln w="50800" cap="flat">
            <a:solidFill>
              <a:schemeClr val="bg2"/>
            </a:solidFill>
            <a:miter lim="800000"/>
            <a:headEnd/>
            <a:tailEnd/>
          </a:ln>
        </p:spPr>
        <p:txBody>
          <a:bodyPr lIns="90488" tIns="44450" rIns="90488" bIns="44450"/>
          <a:lstStyle/>
          <a:p>
            <a:pPr marL="285750" indent="-285750" eaLnBrk="1" hangingPunct="1">
              <a:lnSpc>
                <a:spcPct val="90000"/>
              </a:lnSpc>
            </a:pPr>
            <a:r>
              <a:rPr lang="en-US" sz="2800" b="1">
                <a:solidFill>
                  <a:srgbClr val="FF3300"/>
                </a:solidFill>
                <a:latin typeface="Arial" charset="0"/>
                <a:ea typeface="ＭＳ Ｐゴシック" charset="0"/>
                <a:cs typeface="ＭＳ Ｐゴシック" charset="0"/>
              </a:rPr>
              <a:t>MITOCHONDRIAL GENOME</a:t>
            </a:r>
          </a:p>
          <a:p>
            <a:pPr marL="685800" lvl="1" indent="-228600" eaLnBrk="1" hangingPunct="1">
              <a:lnSpc>
                <a:spcPct val="90000"/>
              </a:lnSpc>
            </a:pPr>
            <a:r>
              <a:rPr lang="en-US" sz="2400">
                <a:latin typeface="Arial" charset="0"/>
                <a:ea typeface="ＭＳ Ｐゴシック" charset="0"/>
              </a:rPr>
              <a:t>Small (16.5 kb) circular DNA</a:t>
            </a:r>
          </a:p>
          <a:p>
            <a:pPr marL="685800" lvl="1" indent="-228600" eaLnBrk="1" hangingPunct="1">
              <a:lnSpc>
                <a:spcPct val="90000"/>
              </a:lnSpc>
            </a:pPr>
            <a:r>
              <a:rPr lang="en-US" sz="2400">
                <a:latin typeface="Arial" charset="0"/>
                <a:ea typeface="ＭＳ Ｐゴシック" charset="0"/>
              </a:rPr>
              <a:t>rRNA, tRNA and protein encoding genes (37)</a:t>
            </a:r>
          </a:p>
          <a:p>
            <a:pPr marL="685800" lvl="1" indent="-228600" eaLnBrk="1" hangingPunct="1">
              <a:lnSpc>
                <a:spcPct val="90000"/>
              </a:lnSpc>
            </a:pPr>
            <a:r>
              <a:rPr lang="en-US" sz="2400">
                <a:latin typeface="Arial" charset="0"/>
                <a:ea typeface="ＭＳ Ｐゴシック" charset="0"/>
              </a:rPr>
              <a:t>1 gene/0.45 kb</a:t>
            </a:r>
          </a:p>
          <a:p>
            <a:pPr marL="685800" lvl="1" indent="-228600" eaLnBrk="1" hangingPunct="1">
              <a:lnSpc>
                <a:spcPct val="90000"/>
              </a:lnSpc>
            </a:pPr>
            <a:r>
              <a:rPr lang="en-US" sz="2400">
                <a:latin typeface="Arial" charset="0"/>
                <a:ea typeface="ＭＳ Ｐゴシック" charset="0"/>
              </a:rPr>
              <a:t>Very few repeats</a:t>
            </a:r>
          </a:p>
          <a:p>
            <a:pPr marL="685800" lvl="1" indent="-228600" eaLnBrk="1" hangingPunct="1">
              <a:lnSpc>
                <a:spcPct val="90000"/>
              </a:lnSpc>
            </a:pPr>
            <a:r>
              <a:rPr lang="en-US" sz="2400">
                <a:latin typeface="Arial" charset="0"/>
                <a:ea typeface="ＭＳ Ｐゴシック" charset="0"/>
              </a:rPr>
              <a:t>No introns</a:t>
            </a:r>
          </a:p>
          <a:p>
            <a:pPr marL="685800" lvl="1" indent="-228600" eaLnBrk="1" hangingPunct="1">
              <a:lnSpc>
                <a:spcPct val="90000"/>
              </a:lnSpc>
            </a:pPr>
            <a:r>
              <a:rPr lang="en-US" sz="2400">
                <a:latin typeface="Arial" charset="0"/>
                <a:ea typeface="ＭＳ Ｐゴシック" charset="0"/>
              </a:rPr>
              <a:t>93% coding</a:t>
            </a:r>
          </a:p>
          <a:p>
            <a:pPr marL="685800" lvl="1" indent="-228600" eaLnBrk="1" hangingPunct="1">
              <a:lnSpc>
                <a:spcPct val="90000"/>
              </a:lnSpc>
            </a:pPr>
            <a:r>
              <a:rPr lang="en-US" sz="2400">
                <a:latin typeface="Arial" charset="0"/>
                <a:ea typeface="ＭＳ Ｐゴシック" charset="0"/>
              </a:rPr>
              <a:t>Policistronic transcripts</a:t>
            </a:r>
          </a:p>
          <a:p>
            <a:pPr marL="685800" lvl="1" indent="-228600" eaLnBrk="1" hangingPunct="1">
              <a:lnSpc>
                <a:spcPct val="90000"/>
              </a:lnSpc>
            </a:pPr>
            <a:r>
              <a:rPr lang="en-US" sz="2400">
                <a:latin typeface="Arial" charset="0"/>
                <a:ea typeface="ＭＳ Ｐゴシック" charset="0"/>
              </a:rPr>
              <a:t>*No recombination*</a:t>
            </a:r>
          </a:p>
          <a:p>
            <a:pPr marL="685800" lvl="1" indent="-228600" eaLnBrk="1" hangingPunct="1">
              <a:lnSpc>
                <a:spcPct val="90000"/>
              </a:lnSpc>
            </a:pPr>
            <a:r>
              <a:rPr lang="en-US" sz="2400">
                <a:latin typeface="Arial" charset="0"/>
                <a:ea typeface="ＭＳ Ｐゴシック" charset="0"/>
              </a:rPr>
              <a:t>Maternal inheritance</a:t>
            </a:r>
          </a:p>
          <a:p>
            <a:pPr marL="685800" lvl="1" indent="-228600" eaLnBrk="1" hangingPunct="1">
              <a:lnSpc>
                <a:spcPct val="90000"/>
              </a:lnSpc>
            </a:pPr>
            <a:r>
              <a:rPr lang="en-US" sz="2400">
                <a:latin typeface="Arial" charset="0"/>
                <a:ea typeface="ＭＳ Ｐゴシック" charset="0"/>
              </a:rPr>
              <a:t>Mitocondrial genetic code</a:t>
            </a:r>
          </a:p>
        </p:txBody>
      </p:sp>
      <p:sp>
        <p:nvSpPr>
          <p:cNvPr id="23554" name="Rectangle 3"/>
          <p:cNvSpPr>
            <a:spLocks noChangeArrowheads="1"/>
          </p:cNvSpPr>
          <p:nvPr/>
        </p:nvSpPr>
        <p:spPr bwMode="auto">
          <a:xfrm>
            <a:off x="1143000" y="2105025"/>
            <a:ext cx="7162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23555" name="Group 4"/>
          <p:cNvGrpSpPr>
            <a:grpSpLocks/>
          </p:cNvGrpSpPr>
          <p:nvPr/>
        </p:nvGrpSpPr>
        <p:grpSpPr bwMode="auto">
          <a:xfrm>
            <a:off x="0" y="0"/>
            <a:ext cx="9144000" cy="152400"/>
            <a:chOff x="48" y="336"/>
            <a:chExt cx="6192" cy="48"/>
          </a:xfrm>
        </p:grpSpPr>
        <p:sp>
          <p:nvSpPr>
            <p:cNvPr id="23568"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569"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570"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571"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572"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573"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574"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575"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576"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577"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23556" name="Group 15"/>
          <p:cNvGrpSpPr>
            <a:grpSpLocks/>
          </p:cNvGrpSpPr>
          <p:nvPr/>
        </p:nvGrpSpPr>
        <p:grpSpPr bwMode="auto">
          <a:xfrm>
            <a:off x="0" y="6705600"/>
            <a:ext cx="9144000" cy="152400"/>
            <a:chOff x="48" y="336"/>
            <a:chExt cx="6192" cy="48"/>
          </a:xfrm>
        </p:grpSpPr>
        <p:sp>
          <p:nvSpPr>
            <p:cNvPr id="23558"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559"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560"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561"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562"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563"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564"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565"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566"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567"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3557" name="Rectangle 26"/>
          <p:cNvSpPr>
            <a:spLocks noGrp="1" noChangeArrowheads="1"/>
          </p:cNvSpPr>
          <p:nvPr>
            <p:ph type="title"/>
          </p:nvPr>
        </p:nvSpPr>
        <p:spPr>
          <a:xfrm>
            <a:off x="712788" y="457200"/>
            <a:ext cx="7718425" cy="1092200"/>
          </a:xfrm>
          <a:noFill/>
          <a:ln w="50800" cap="flat">
            <a:solidFill>
              <a:schemeClr val="bg2"/>
            </a:solidFill>
            <a:miter lim="800000"/>
            <a:headEnd/>
            <a:tailEnd/>
          </a:ln>
        </p:spPr>
        <p:txBody>
          <a:bodyPr lIns="90488" tIns="44450" rIns="90488" bIns="44450" anchor="t"/>
          <a:lstStyle/>
          <a:p>
            <a:pPr marL="285750" indent="-285750" eaLnBrk="1" hangingPunct="1">
              <a:spcBef>
                <a:spcPct val="30000"/>
              </a:spcBef>
            </a:pPr>
            <a:r>
              <a:rPr lang="it-IT" sz="2400" b="1">
                <a:solidFill>
                  <a:schemeClr val="tx1"/>
                </a:solidFill>
                <a:latin typeface="Arial" charset="0"/>
                <a:ea typeface="ＭＳ Ｐゴシック" charset="0"/>
                <a:cs typeface="ＭＳ Ｐゴシック" charset="0"/>
              </a:rPr>
              <a:t>ORGANIZZAZIONE DEL GENOMA UMANO</a:t>
            </a:r>
            <a:br>
              <a:rPr lang="it-IT" sz="4000" b="1">
                <a:solidFill>
                  <a:schemeClr val="tx1"/>
                </a:solidFill>
                <a:latin typeface="Arial" charset="0"/>
                <a:ea typeface="ＭＳ Ｐゴシック" charset="0"/>
                <a:cs typeface="ＭＳ Ｐゴシック" charset="0"/>
              </a:rPr>
            </a:br>
            <a:endParaRPr lang="en-US" sz="4000" b="1">
              <a:solidFill>
                <a:schemeClr val="tx1"/>
              </a:solidFill>
              <a:latin typeface="Arial" charset="0"/>
              <a:ea typeface="ＭＳ Ｐゴシック" charset="0"/>
              <a:cs typeface="ＭＳ Ｐゴシック"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09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49213"/>
            <a:ext cx="9091612" cy="675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4578" name="Group 3"/>
          <p:cNvGrpSpPr>
            <a:grpSpLocks/>
          </p:cNvGrpSpPr>
          <p:nvPr/>
        </p:nvGrpSpPr>
        <p:grpSpPr bwMode="auto">
          <a:xfrm>
            <a:off x="0" y="0"/>
            <a:ext cx="9144000" cy="152400"/>
            <a:chOff x="48" y="336"/>
            <a:chExt cx="6192" cy="48"/>
          </a:xfrm>
        </p:grpSpPr>
        <p:sp>
          <p:nvSpPr>
            <p:cNvPr id="24590"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591"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592"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593"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594"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595"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596"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597"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598"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599"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24579" name="Group 14"/>
          <p:cNvGrpSpPr>
            <a:grpSpLocks/>
          </p:cNvGrpSpPr>
          <p:nvPr/>
        </p:nvGrpSpPr>
        <p:grpSpPr bwMode="auto">
          <a:xfrm>
            <a:off x="0" y="6705600"/>
            <a:ext cx="9144000" cy="152400"/>
            <a:chOff x="48" y="336"/>
            <a:chExt cx="6192" cy="48"/>
          </a:xfrm>
        </p:grpSpPr>
        <p:sp>
          <p:nvSpPr>
            <p:cNvPr id="24580"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581"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582"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583"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584"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585"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586"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587"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588"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589"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body" idx="1"/>
          </p:nvPr>
        </p:nvSpPr>
        <p:spPr>
          <a:xfrm>
            <a:off x="609600" y="1981200"/>
            <a:ext cx="7848600" cy="4419600"/>
          </a:xfrm>
          <a:noFill/>
          <a:ln w="50800" cap="flat">
            <a:solidFill>
              <a:schemeClr val="bg2"/>
            </a:solidFill>
            <a:miter lim="800000"/>
            <a:headEnd/>
            <a:tailEnd/>
          </a:ln>
        </p:spPr>
        <p:txBody>
          <a:bodyPr lIns="90488" tIns="44450" rIns="90488" bIns="44450"/>
          <a:lstStyle/>
          <a:p>
            <a:pPr marL="285750" indent="-285750" eaLnBrk="1" hangingPunct="1">
              <a:lnSpc>
                <a:spcPct val="90000"/>
              </a:lnSpc>
              <a:buFontTx/>
              <a:buNone/>
            </a:pPr>
            <a:r>
              <a:rPr lang="en-US">
                <a:latin typeface="Arial" charset="0"/>
                <a:ea typeface="ＭＳ Ｐゴシック" charset="0"/>
                <a:cs typeface="ＭＳ Ｐゴシック" charset="0"/>
              </a:rPr>
              <a:t>Limited autonomy of mt genomes					</a:t>
            </a:r>
            <a:r>
              <a:rPr lang="en-US" sz="2400">
                <a:latin typeface="Arial" charset="0"/>
                <a:ea typeface="ＭＳ Ｐゴシック" charset="0"/>
                <a:cs typeface="ＭＳ Ｐゴシック" charset="0"/>
              </a:rPr>
              <a:t>mt encoded</a:t>
            </a:r>
            <a:r>
              <a:rPr lang="en-US">
                <a:latin typeface="Arial" charset="0"/>
                <a:ea typeface="ＭＳ Ｐゴシック" charset="0"/>
                <a:cs typeface="ＭＳ Ｐゴシック" charset="0"/>
              </a:rPr>
              <a:t>		</a:t>
            </a:r>
            <a:r>
              <a:rPr lang="en-US" sz="2400">
                <a:latin typeface="Arial" charset="0"/>
                <a:ea typeface="ＭＳ Ｐゴシック" charset="0"/>
                <a:cs typeface="ＭＳ Ｐゴシック" charset="0"/>
              </a:rPr>
              <a:t>nuclear</a:t>
            </a:r>
          </a:p>
          <a:p>
            <a:pPr marL="285750" indent="-285750" eaLnBrk="1" hangingPunct="1">
              <a:lnSpc>
                <a:spcPct val="90000"/>
              </a:lnSpc>
              <a:buFontTx/>
              <a:buNone/>
            </a:pPr>
            <a:r>
              <a:rPr lang="en-US" sz="2000">
                <a:latin typeface="Arial" charset="0"/>
                <a:ea typeface="ＭＳ Ｐゴシック" charset="0"/>
                <a:cs typeface="ＭＳ Ｐゴシック" charset="0"/>
              </a:rPr>
              <a:t>NADH dehydrog   	7 subunits		&gt;41 subunits</a:t>
            </a:r>
          </a:p>
          <a:p>
            <a:pPr marL="285750" indent="-285750" eaLnBrk="1" hangingPunct="1">
              <a:lnSpc>
                <a:spcPct val="90000"/>
              </a:lnSpc>
              <a:buFontTx/>
              <a:buNone/>
            </a:pPr>
            <a:r>
              <a:rPr lang="en-US" sz="2000">
                <a:latin typeface="Arial" charset="0"/>
                <a:ea typeface="ＭＳ Ｐゴシック" charset="0"/>
                <a:cs typeface="ＭＳ Ｐゴシック" charset="0"/>
              </a:rPr>
              <a:t>Succinate CoQ red	0 subunits		4 subunits</a:t>
            </a:r>
          </a:p>
          <a:p>
            <a:pPr marL="285750" indent="-285750" eaLnBrk="1" hangingPunct="1">
              <a:lnSpc>
                <a:spcPct val="90000"/>
              </a:lnSpc>
              <a:buFontTx/>
              <a:buNone/>
            </a:pPr>
            <a:r>
              <a:rPr lang="en-US" sz="2000">
                <a:latin typeface="Arial" charset="0"/>
                <a:ea typeface="ＭＳ Ｐゴシック" charset="0"/>
                <a:cs typeface="ＭＳ Ｐゴシック" charset="0"/>
              </a:rPr>
              <a:t>Cytochrome b-c1 comp	1 subunit		10 subunits</a:t>
            </a:r>
          </a:p>
          <a:p>
            <a:pPr marL="285750" indent="-285750" eaLnBrk="1" hangingPunct="1">
              <a:lnSpc>
                <a:spcPct val="90000"/>
              </a:lnSpc>
              <a:buFontTx/>
              <a:buNone/>
            </a:pPr>
            <a:r>
              <a:rPr lang="en-US" sz="2000">
                <a:latin typeface="Arial" charset="0"/>
                <a:ea typeface="ＭＳ Ｐゴシック" charset="0"/>
                <a:cs typeface="ＭＳ Ｐゴシック" charset="0"/>
              </a:rPr>
              <a:t>Cytochrome C oxidase 	3 subunits		10 subunits</a:t>
            </a:r>
          </a:p>
          <a:p>
            <a:pPr marL="285750" indent="-285750" eaLnBrk="1" hangingPunct="1">
              <a:lnSpc>
                <a:spcPct val="90000"/>
              </a:lnSpc>
              <a:buFontTx/>
              <a:buNone/>
            </a:pPr>
            <a:r>
              <a:rPr lang="en-US" sz="2000">
                <a:latin typeface="Arial" charset="0"/>
                <a:ea typeface="ＭＳ Ｐゴシック" charset="0"/>
                <a:cs typeface="ＭＳ Ｐゴシック" charset="0"/>
              </a:rPr>
              <a:t>ATP synthase complex	2 subunits		14 subunits</a:t>
            </a:r>
          </a:p>
          <a:p>
            <a:pPr marL="285750" indent="-285750" eaLnBrk="1" hangingPunct="1">
              <a:lnSpc>
                <a:spcPct val="90000"/>
              </a:lnSpc>
              <a:buFontTx/>
              <a:buNone/>
            </a:pPr>
            <a:r>
              <a:rPr lang="en-US" sz="2000">
                <a:latin typeface="Arial" charset="0"/>
                <a:ea typeface="ＭＳ Ｐゴシック" charset="0"/>
                <a:cs typeface="ＭＳ Ｐゴシック" charset="0"/>
              </a:rPr>
              <a:t>tRNA components	22 tRNAs		none</a:t>
            </a:r>
          </a:p>
          <a:p>
            <a:pPr marL="285750" indent="-285750" eaLnBrk="1" hangingPunct="1">
              <a:lnSpc>
                <a:spcPct val="90000"/>
              </a:lnSpc>
              <a:buFontTx/>
              <a:buNone/>
            </a:pPr>
            <a:r>
              <a:rPr lang="en-US" sz="2000">
                <a:latin typeface="Arial" charset="0"/>
                <a:ea typeface="ＭＳ Ｐゴシック" charset="0"/>
                <a:cs typeface="ＭＳ Ｐゴシック" charset="0"/>
              </a:rPr>
              <a:t>rRNA components 	2 components		none</a:t>
            </a:r>
          </a:p>
          <a:p>
            <a:pPr marL="285750" indent="-285750" eaLnBrk="1" hangingPunct="1">
              <a:lnSpc>
                <a:spcPct val="90000"/>
              </a:lnSpc>
              <a:buFontTx/>
              <a:buNone/>
            </a:pPr>
            <a:r>
              <a:rPr lang="en-US" sz="2000">
                <a:latin typeface="Arial" charset="0"/>
                <a:ea typeface="ＭＳ Ｐゴシック" charset="0"/>
                <a:cs typeface="ＭＳ Ｐゴシック" charset="0"/>
              </a:rPr>
              <a:t>Ribosomal proteins 	none 			~80 </a:t>
            </a:r>
          </a:p>
          <a:p>
            <a:pPr marL="285750" indent="-285750" eaLnBrk="1" hangingPunct="1">
              <a:lnSpc>
                <a:spcPct val="90000"/>
              </a:lnSpc>
              <a:buFontTx/>
              <a:buNone/>
            </a:pPr>
            <a:r>
              <a:rPr lang="en-US" sz="2000">
                <a:latin typeface="Arial" charset="0"/>
                <a:ea typeface="ＭＳ Ｐゴシック" charset="0"/>
                <a:cs typeface="ＭＳ Ｐゴシック" charset="0"/>
              </a:rPr>
              <a:t>Other mt proteins	none			mtDNA pol, RNA pol 						etc.</a:t>
            </a:r>
          </a:p>
          <a:p>
            <a:pPr marL="685800" lvl="1" indent="-228600" eaLnBrk="1" hangingPunct="1">
              <a:lnSpc>
                <a:spcPct val="90000"/>
              </a:lnSpc>
            </a:pPr>
            <a:endParaRPr lang="en-US">
              <a:latin typeface="Arial" charset="0"/>
              <a:ea typeface="ＭＳ Ｐゴシック" charset="0"/>
            </a:endParaRPr>
          </a:p>
          <a:p>
            <a:pPr marL="685800" lvl="1" indent="-228600" eaLnBrk="1" hangingPunct="1">
              <a:lnSpc>
                <a:spcPct val="90000"/>
              </a:lnSpc>
            </a:pPr>
            <a:endParaRPr lang="en-US">
              <a:latin typeface="Arial" charset="0"/>
              <a:ea typeface="ＭＳ Ｐゴシック" charset="0"/>
            </a:endParaRPr>
          </a:p>
          <a:p>
            <a:pPr marL="685800" lvl="1" indent="-228600" eaLnBrk="1" hangingPunct="1">
              <a:lnSpc>
                <a:spcPct val="90000"/>
              </a:lnSpc>
            </a:pPr>
            <a:endParaRPr lang="en-US">
              <a:latin typeface="Arial" charset="0"/>
              <a:ea typeface="ＭＳ Ｐゴシック" charset="0"/>
            </a:endParaRPr>
          </a:p>
        </p:txBody>
      </p:sp>
      <p:sp>
        <p:nvSpPr>
          <p:cNvPr id="25602" name="Rectangle 3"/>
          <p:cNvSpPr>
            <a:spLocks noChangeArrowheads="1"/>
          </p:cNvSpPr>
          <p:nvPr/>
        </p:nvSpPr>
        <p:spPr bwMode="auto">
          <a:xfrm>
            <a:off x="1143000" y="2105025"/>
            <a:ext cx="7162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25603" name="Group 4"/>
          <p:cNvGrpSpPr>
            <a:grpSpLocks/>
          </p:cNvGrpSpPr>
          <p:nvPr/>
        </p:nvGrpSpPr>
        <p:grpSpPr bwMode="auto">
          <a:xfrm>
            <a:off x="0" y="0"/>
            <a:ext cx="9144000" cy="152400"/>
            <a:chOff x="48" y="336"/>
            <a:chExt cx="6192" cy="48"/>
          </a:xfrm>
        </p:grpSpPr>
        <p:sp>
          <p:nvSpPr>
            <p:cNvPr id="25616"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7"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8"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9"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0"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1"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2"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3"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4"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5"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25604" name="Group 15"/>
          <p:cNvGrpSpPr>
            <a:grpSpLocks/>
          </p:cNvGrpSpPr>
          <p:nvPr/>
        </p:nvGrpSpPr>
        <p:grpSpPr bwMode="auto">
          <a:xfrm>
            <a:off x="0" y="6705600"/>
            <a:ext cx="9144000" cy="152400"/>
            <a:chOff x="48" y="336"/>
            <a:chExt cx="6192" cy="48"/>
          </a:xfrm>
        </p:grpSpPr>
        <p:sp>
          <p:nvSpPr>
            <p:cNvPr id="25606"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07"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08"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09"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0"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1"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2"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3"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4"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5"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5605" name="Rectangle 26"/>
          <p:cNvSpPr>
            <a:spLocks noGrp="1" noChangeArrowheads="1"/>
          </p:cNvSpPr>
          <p:nvPr>
            <p:ph type="title"/>
          </p:nvPr>
        </p:nvSpPr>
        <p:spPr>
          <a:xfrm>
            <a:off x="609600" y="635000"/>
            <a:ext cx="7821613" cy="1092200"/>
          </a:xfrm>
          <a:noFill/>
          <a:ln w="50800" cap="flat">
            <a:solidFill>
              <a:schemeClr val="bg2"/>
            </a:solidFill>
            <a:miter lim="800000"/>
            <a:headEnd/>
            <a:tailEnd/>
          </a:ln>
        </p:spPr>
        <p:txBody>
          <a:bodyPr lIns="90488" tIns="44450" rIns="90488" bIns="44450" anchor="t"/>
          <a:lstStyle/>
          <a:p>
            <a:pPr marL="285750" indent="-285750" eaLnBrk="1" hangingPunct="1">
              <a:spcBef>
                <a:spcPct val="30000"/>
              </a:spcBef>
            </a:pPr>
            <a:r>
              <a:rPr lang="it-IT" sz="2400" b="1">
                <a:solidFill>
                  <a:schemeClr val="tx1"/>
                </a:solidFill>
                <a:latin typeface="Arial" charset="0"/>
                <a:ea typeface="ＭＳ Ｐゴシック" charset="0"/>
                <a:cs typeface="ＭＳ Ｐゴシック" charset="0"/>
              </a:rPr>
              <a:t>ORGANIZZAZIONE DEL GENOMA UMANO</a:t>
            </a:r>
            <a:br>
              <a:rPr lang="it-IT" sz="4000" b="1">
                <a:solidFill>
                  <a:schemeClr val="tx1"/>
                </a:solidFill>
                <a:latin typeface="Arial" charset="0"/>
                <a:ea typeface="ＭＳ Ｐゴシック" charset="0"/>
                <a:cs typeface="ＭＳ Ｐゴシック" charset="0"/>
              </a:rPr>
            </a:br>
            <a:endParaRPr lang="en-US" sz="4000" b="1">
              <a:solidFill>
                <a:schemeClr val="tx1"/>
              </a:solidFill>
              <a:latin typeface="Arial" charset="0"/>
              <a:ea typeface="ＭＳ Ｐゴシック" charset="0"/>
              <a:cs typeface="ＭＳ Ｐゴシック"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2"/>
          <p:cNvGrpSpPr>
            <a:grpSpLocks/>
          </p:cNvGrpSpPr>
          <p:nvPr/>
        </p:nvGrpSpPr>
        <p:grpSpPr bwMode="auto">
          <a:xfrm>
            <a:off x="0" y="0"/>
            <a:ext cx="9144000" cy="152400"/>
            <a:chOff x="48" y="336"/>
            <a:chExt cx="6192" cy="48"/>
          </a:xfrm>
        </p:grpSpPr>
        <p:sp>
          <p:nvSpPr>
            <p:cNvPr id="26639"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40"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41"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42"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43"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44"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45"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46"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47"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48"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26626" name="Group 13"/>
          <p:cNvGrpSpPr>
            <a:grpSpLocks/>
          </p:cNvGrpSpPr>
          <p:nvPr/>
        </p:nvGrpSpPr>
        <p:grpSpPr bwMode="auto">
          <a:xfrm>
            <a:off x="0" y="6705600"/>
            <a:ext cx="9144000" cy="152400"/>
            <a:chOff x="48" y="336"/>
            <a:chExt cx="6192" cy="48"/>
          </a:xfrm>
        </p:grpSpPr>
        <p:sp>
          <p:nvSpPr>
            <p:cNvPr id="26629"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30"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31"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32"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33"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34"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35"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36"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37"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638"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6627" name="Rectangle 24"/>
          <p:cNvSpPr>
            <a:spLocks noChangeArrowheads="1"/>
          </p:cNvSpPr>
          <p:nvPr/>
        </p:nvSpPr>
        <p:spPr bwMode="auto">
          <a:xfrm>
            <a:off x="485775" y="300038"/>
            <a:ext cx="8172450" cy="1092200"/>
          </a:xfrm>
          <a:prstGeom prst="rect">
            <a:avLst/>
          </a:prstGeom>
          <a:noFill/>
          <a:ln w="50800">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lIns="90488" tIns="44450" rIns="90488" bIns="44450"/>
          <a:lstStyle/>
          <a:p>
            <a:pPr marL="285750" indent="-285750" algn="ctr">
              <a:spcBef>
                <a:spcPct val="30000"/>
              </a:spcBef>
            </a:pPr>
            <a:r>
              <a:rPr lang="it-IT" sz="2400" b="1"/>
              <a:t>ORGANIZZAZIONE DEL GENOMA UMANO</a:t>
            </a:r>
            <a:br>
              <a:rPr lang="it-IT" sz="4000" b="1"/>
            </a:br>
            <a:endParaRPr lang="en-US" sz="4000" b="1"/>
          </a:p>
        </p:txBody>
      </p:sp>
      <p:sp>
        <p:nvSpPr>
          <p:cNvPr id="26628" name="Rectangle 25"/>
          <p:cNvSpPr>
            <a:spLocks noChangeArrowheads="1"/>
          </p:cNvSpPr>
          <p:nvPr/>
        </p:nvSpPr>
        <p:spPr bwMode="auto">
          <a:xfrm>
            <a:off x="457200" y="1600200"/>
            <a:ext cx="8229600" cy="4953000"/>
          </a:xfrm>
          <a:prstGeom prst="rect">
            <a:avLst/>
          </a:prstGeom>
          <a:noFill/>
          <a:ln w="50800">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lIns="90488" tIns="44450" rIns="90488" bIns="44450"/>
          <a:lstStyle/>
          <a:p>
            <a:pPr marL="285750" indent="-285750">
              <a:spcBef>
                <a:spcPct val="20000"/>
              </a:spcBef>
              <a:buFontTx/>
              <a:buChar char="•"/>
            </a:pPr>
            <a:r>
              <a:rPr lang="en-US" sz="2800"/>
              <a:t>Nuclear genome</a:t>
            </a:r>
          </a:p>
          <a:p>
            <a:pPr marL="685800" lvl="1" indent="-228600">
              <a:spcBef>
                <a:spcPct val="20000"/>
              </a:spcBef>
              <a:buFontTx/>
              <a:buChar char="–"/>
            </a:pPr>
            <a:r>
              <a:rPr lang="en-US" sz="2400"/>
              <a:t>3200 Mb </a:t>
            </a:r>
            <a:r>
              <a:rPr lang="en-US"/>
              <a:t>(3Mb frazione eucromatica + 200Kb eterocromatina)</a:t>
            </a:r>
          </a:p>
          <a:p>
            <a:pPr marL="685800" lvl="1" indent="-228600">
              <a:spcBef>
                <a:spcPct val="20000"/>
              </a:spcBef>
              <a:buFontTx/>
              <a:buChar char="–"/>
            </a:pPr>
            <a:r>
              <a:rPr lang="en-US" sz="2400"/>
              <a:t>23 (XX) or 24 (XY) linear chromosomes</a:t>
            </a:r>
          </a:p>
          <a:p>
            <a:pPr marL="685800" lvl="1" indent="-228600">
              <a:spcBef>
                <a:spcPct val="20000"/>
              </a:spcBef>
              <a:buFontTx/>
              <a:buChar char="–"/>
            </a:pPr>
            <a:r>
              <a:rPr lang="en-US" sz="2400"/>
              <a:t>2% coding</a:t>
            </a:r>
          </a:p>
          <a:p>
            <a:pPr marL="685800" lvl="1" indent="-228600">
              <a:spcBef>
                <a:spcPct val="20000"/>
              </a:spcBef>
              <a:buFontTx/>
              <a:buChar char="–"/>
            </a:pPr>
            <a:r>
              <a:rPr lang="en-US" sz="2400"/>
              <a:t>25,000 protein coding genes</a:t>
            </a:r>
          </a:p>
          <a:p>
            <a:pPr marL="685800" lvl="1" indent="-228600">
              <a:spcBef>
                <a:spcPct val="20000"/>
              </a:spcBef>
              <a:buFontTx/>
              <a:buChar char="–"/>
            </a:pPr>
            <a:r>
              <a:rPr lang="en-US" sz="2400"/>
              <a:t>1 gene/40kb</a:t>
            </a:r>
          </a:p>
          <a:p>
            <a:pPr marL="685800" lvl="1" indent="-228600">
              <a:spcBef>
                <a:spcPct val="20000"/>
              </a:spcBef>
              <a:buFontTx/>
              <a:buChar char="–"/>
            </a:pPr>
            <a:r>
              <a:rPr lang="en-US" sz="2400"/>
              <a:t>Introns</a:t>
            </a:r>
          </a:p>
          <a:p>
            <a:pPr marL="685800" lvl="1" indent="-228600">
              <a:spcBef>
                <a:spcPct val="20000"/>
              </a:spcBef>
              <a:buFontTx/>
              <a:buChar char="–"/>
            </a:pPr>
            <a:r>
              <a:rPr lang="en-US" sz="2400"/>
              <a:t>Repetitive DNA sequences (45%)</a:t>
            </a:r>
          </a:p>
          <a:p>
            <a:pPr marL="685800" lvl="1" indent="-228600">
              <a:spcBef>
                <a:spcPct val="20000"/>
              </a:spcBef>
              <a:buFontTx/>
              <a:buChar char="–"/>
            </a:pPr>
            <a:r>
              <a:rPr lang="en-US" sz="2400"/>
              <a:t>Recombination </a:t>
            </a:r>
          </a:p>
          <a:p>
            <a:pPr marL="685800" lvl="1" indent="-228600">
              <a:spcBef>
                <a:spcPct val="20000"/>
              </a:spcBef>
              <a:buFontTx/>
              <a:buChar char="–"/>
            </a:pPr>
            <a:r>
              <a:rPr lang="en-US" sz="2400"/>
              <a:t>Mendelian inheritance (X + auto, paternal Y)</a:t>
            </a:r>
          </a:p>
          <a:p>
            <a:pPr marL="685800" lvl="1" indent="-228600">
              <a:spcBef>
                <a:spcPct val="20000"/>
              </a:spcBef>
              <a:buFontTx/>
              <a:buChar char="–"/>
            </a:pPr>
            <a:r>
              <a:rPr lang="en-US" sz="2400"/>
              <a:t>Metilation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9" name="Object 2"/>
          <p:cNvGraphicFramePr>
            <a:graphicFrameLocks noChangeAspect="1"/>
          </p:cNvGraphicFramePr>
          <p:nvPr/>
        </p:nvGraphicFramePr>
        <p:xfrm>
          <a:off x="26988" y="736600"/>
          <a:ext cx="9117012" cy="5500688"/>
        </p:xfrm>
        <a:graphic>
          <a:graphicData uri="http://schemas.openxmlformats.org/presentationml/2006/ole">
            <mc:AlternateContent xmlns:mc="http://schemas.openxmlformats.org/markup-compatibility/2006">
              <mc:Choice xmlns:v="urn:schemas-microsoft-com:vml" Requires="v">
                <p:oleObj spid="_x0000_s27673" name="CorelPhotoPaint.Image.11" r:id="rId3" imgW="10247619" imgH="6466667" progId="CorelPhotoPaint.Image.11">
                  <p:embed/>
                </p:oleObj>
              </mc:Choice>
              <mc:Fallback>
                <p:oleObj name="CorelPhotoPaint.Image.11" r:id="rId3" imgW="10247619" imgH="6466667" progId="CorelPhotoPaint.Image.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8" y="736600"/>
                        <a:ext cx="9117012" cy="550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7650" name="Group 3"/>
          <p:cNvGrpSpPr>
            <a:grpSpLocks/>
          </p:cNvGrpSpPr>
          <p:nvPr/>
        </p:nvGrpSpPr>
        <p:grpSpPr bwMode="auto">
          <a:xfrm>
            <a:off x="0" y="0"/>
            <a:ext cx="9144000" cy="152400"/>
            <a:chOff x="48" y="336"/>
            <a:chExt cx="6192" cy="48"/>
          </a:xfrm>
        </p:grpSpPr>
        <p:sp>
          <p:nvSpPr>
            <p:cNvPr id="27662"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663"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664"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665"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666"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667"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668"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669"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670"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671"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27651" name="Group 14"/>
          <p:cNvGrpSpPr>
            <a:grpSpLocks/>
          </p:cNvGrpSpPr>
          <p:nvPr/>
        </p:nvGrpSpPr>
        <p:grpSpPr bwMode="auto">
          <a:xfrm>
            <a:off x="0" y="6705600"/>
            <a:ext cx="9144000" cy="152400"/>
            <a:chOff x="48" y="336"/>
            <a:chExt cx="6192" cy="48"/>
          </a:xfrm>
        </p:grpSpPr>
        <p:sp>
          <p:nvSpPr>
            <p:cNvPr id="27652"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653"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654"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655"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656"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657"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658"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659"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660"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661"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2"/>
          <p:cNvGrpSpPr>
            <a:grpSpLocks/>
          </p:cNvGrpSpPr>
          <p:nvPr/>
        </p:nvGrpSpPr>
        <p:grpSpPr bwMode="auto">
          <a:xfrm>
            <a:off x="0" y="0"/>
            <a:ext cx="9144000" cy="152400"/>
            <a:chOff x="48" y="336"/>
            <a:chExt cx="6192" cy="48"/>
          </a:xfrm>
        </p:grpSpPr>
        <p:sp>
          <p:nvSpPr>
            <p:cNvPr id="28687"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88"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89"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90"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91"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92"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93"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94"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95"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96"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28674" name="Group 13"/>
          <p:cNvGrpSpPr>
            <a:grpSpLocks/>
          </p:cNvGrpSpPr>
          <p:nvPr/>
        </p:nvGrpSpPr>
        <p:grpSpPr bwMode="auto">
          <a:xfrm>
            <a:off x="0" y="6705600"/>
            <a:ext cx="9144000" cy="152400"/>
            <a:chOff x="48" y="336"/>
            <a:chExt cx="6192" cy="48"/>
          </a:xfrm>
        </p:grpSpPr>
        <p:sp>
          <p:nvSpPr>
            <p:cNvPr id="28677"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78"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79"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80"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81"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82"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83"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84"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85"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686"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8675" name="Text Box 24"/>
          <p:cNvSpPr txBox="1">
            <a:spLocks noChangeArrowheads="1"/>
          </p:cNvSpPr>
          <p:nvPr/>
        </p:nvSpPr>
        <p:spPr bwMode="auto">
          <a:xfrm>
            <a:off x="381000" y="1006475"/>
            <a:ext cx="8763000" cy="337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2400" b="1"/>
              <a:t>Genoma nucleare</a:t>
            </a:r>
          </a:p>
          <a:p>
            <a:pPr eaLnBrk="1" hangingPunct="1"/>
            <a:endParaRPr lang="en-US" sz="2400" b="1"/>
          </a:p>
          <a:p>
            <a:pPr eaLnBrk="1" hangingPunct="1">
              <a:buFontTx/>
              <a:buChar char="•"/>
            </a:pPr>
            <a:r>
              <a:rPr lang="en-US" sz="2400"/>
              <a:t> </a:t>
            </a:r>
            <a:r>
              <a:rPr lang="en-US" sz="2400" b="1">
                <a:solidFill>
                  <a:srgbClr val="CC3300"/>
                </a:solidFill>
              </a:rPr>
              <a:t>DNA trascritto</a:t>
            </a:r>
          </a:p>
          <a:p>
            <a:pPr lvl="1" eaLnBrk="1" hangingPunct="1">
              <a:buFontTx/>
              <a:buChar char="•"/>
            </a:pPr>
            <a:r>
              <a:rPr lang="en-US" sz="2400"/>
              <a:t> geni codificanti proteine (22500 unita’, 1% eucromatina)</a:t>
            </a:r>
          </a:p>
          <a:p>
            <a:pPr lvl="1" eaLnBrk="1" hangingPunct="1">
              <a:buFontTx/>
              <a:buChar char="•"/>
            </a:pPr>
            <a:endParaRPr lang="en-US" sz="2400"/>
          </a:p>
          <a:p>
            <a:pPr lvl="1" eaLnBrk="1" hangingPunct="1">
              <a:buFontTx/>
              <a:buChar char="•"/>
            </a:pPr>
            <a:r>
              <a:rPr lang="en-US" sz="2400"/>
              <a:t> geni non codificanti proteine </a:t>
            </a:r>
            <a:r>
              <a:rPr lang="en-US" sz="2400">
                <a:solidFill>
                  <a:schemeClr val="bg2"/>
                </a:solidFill>
              </a:rPr>
              <a:t>(forse fino al 50% del genoma e’ trascritto?, forse numero totale di geni e’ di un ordine di grandezza superiore alla stima si 25-30000?)</a:t>
            </a:r>
          </a:p>
          <a:p>
            <a:pPr lvl="1" eaLnBrk="1" hangingPunct="1"/>
            <a:endParaRPr lang="it-IT" sz="2400" b="1"/>
          </a:p>
        </p:txBody>
      </p:sp>
      <p:sp>
        <p:nvSpPr>
          <p:cNvPr id="28676" name="Rectangle 25"/>
          <p:cNvSpPr>
            <a:spLocks noChangeArrowheads="1"/>
          </p:cNvSpPr>
          <p:nvPr/>
        </p:nvSpPr>
        <p:spPr bwMode="auto">
          <a:xfrm>
            <a:off x="381000" y="4206875"/>
            <a:ext cx="2865438"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Tx/>
              <a:buChar char="•"/>
            </a:pPr>
            <a:r>
              <a:rPr lang="en-US" sz="2400"/>
              <a:t> DNA non trascritto</a:t>
            </a:r>
          </a:p>
          <a:p>
            <a:pPr lvl="1"/>
            <a:endParaRPr 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2"/>
          <p:cNvGrpSpPr>
            <a:grpSpLocks/>
          </p:cNvGrpSpPr>
          <p:nvPr/>
        </p:nvGrpSpPr>
        <p:grpSpPr bwMode="auto">
          <a:xfrm>
            <a:off x="0" y="0"/>
            <a:ext cx="9144000" cy="152400"/>
            <a:chOff x="48" y="336"/>
            <a:chExt cx="6192" cy="48"/>
          </a:xfrm>
        </p:grpSpPr>
        <p:sp>
          <p:nvSpPr>
            <p:cNvPr id="29712"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13"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14"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15"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16"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17"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18"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19"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20"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21"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29698" name="Group 13"/>
          <p:cNvGrpSpPr>
            <a:grpSpLocks/>
          </p:cNvGrpSpPr>
          <p:nvPr/>
        </p:nvGrpSpPr>
        <p:grpSpPr bwMode="auto">
          <a:xfrm>
            <a:off x="0" y="6705600"/>
            <a:ext cx="9144000" cy="152400"/>
            <a:chOff x="48" y="336"/>
            <a:chExt cx="6192" cy="48"/>
          </a:xfrm>
        </p:grpSpPr>
        <p:sp>
          <p:nvSpPr>
            <p:cNvPr id="29702"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03"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04"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05"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06"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07"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08"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09"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10"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11"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8676" name="Rectangle 24"/>
          <p:cNvSpPr>
            <a:spLocks noChangeArrowheads="1"/>
          </p:cNvSpPr>
          <p:nvPr/>
        </p:nvSpPr>
        <p:spPr bwMode="auto">
          <a:xfrm>
            <a:off x="228600" y="304800"/>
            <a:ext cx="8610600" cy="8223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non </a:t>
            </a:r>
            <a:r>
              <a:rPr lang="en-US" sz="2400" b="1" dirty="0" err="1"/>
              <a:t>codificanti</a:t>
            </a:r>
            <a:r>
              <a:rPr lang="en-US" sz="2400" b="1" dirty="0"/>
              <a:t> 					  		</a:t>
            </a:r>
            <a:r>
              <a:rPr lang="en-US" sz="2400" b="1" dirty="0" err="1"/>
              <a:t>proteine</a:t>
            </a:r>
            <a:endParaRPr lang="en-US" sz="2400" b="1" dirty="0"/>
          </a:p>
        </p:txBody>
      </p:sp>
      <p:pic>
        <p:nvPicPr>
          <p:cNvPr id="29700" name="Picture 25"/>
          <p:cNvPicPr>
            <a:picLocks noChangeAspect="1" noChangeArrowheads="1"/>
          </p:cNvPicPr>
          <p:nvPr/>
        </p:nvPicPr>
        <p:blipFill>
          <a:blip r:embed="rId2">
            <a:extLst>
              <a:ext uri="{28A0092B-C50C-407E-A947-70E740481C1C}">
                <a14:useLocalDpi xmlns:a14="http://schemas.microsoft.com/office/drawing/2010/main" val="0"/>
              </a:ext>
            </a:extLst>
          </a:blip>
          <a:srcRect l="31876" t="31250" r="38126" b="43327"/>
          <a:stretch>
            <a:fillRect/>
          </a:stretch>
        </p:blipFill>
        <p:spPr bwMode="auto">
          <a:xfrm>
            <a:off x="4140200" y="1101725"/>
            <a:ext cx="4824413" cy="327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1" name="Rectangle 26"/>
          <p:cNvSpPr>
            <a:spLocks noChangeArrowheads="1"/>
          </p:cNvSpPr>
          <p:nvPr/>
        </p:nvSpPr>
        <p:spPr bwMode="auto">
          <a:xfrm>
            <a:off x="304800" y="1295400"/>
            <a:ext cx="3886200" cy="465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buFontTx/>
              <a:buChar char="•"/>
            </a:pPr>
            <a:r>
              <a:rPr lang="it-IT" sz="2400"/>
              <a:t> </a:t>
            </a:r>
            <a:r>
              <a:rPr lang="it-IT" sz="2400" b="1"/>
              <a:t>rRNA genes</a:t>
            </a:r>
            <a:r>
              <a:rPr lang="it-IT" sz="2400"/>
              <a:t> ~800, cluster di copie ripetute in tandem e pseudogeni (2rRNA mit. E 4 nucl. Trascritti da RNApolI in trascritto policistronico di 13Kb)</a:t>
            </a:r>
          </a:p>
          <a:p>
            <a:pPr>
              <a:spcBef>
                <a:spcPct val="50000"/>
              </a:spcBef>
              <a:buFontTx/>
              <a:buChar char="•"/>
            </a:pPr>
            <a:r>
              <a:rPr lang="it-IT" sz="2400"/>
              <a:t> </a:t>
            </a:r>
            <a:r>
              <a:rPr lang="it-IT" sz="2400" b="1"/>
              <a:t>tRNA genes</a:t>
            </a:r>
            <a:r>
              <a:rPr lang="it-IT" sz="2400"/>
              <a:t> very large dispersed gene family, &gt;40 different subfamilies + defective gene copies (</a:t>
            </a:r>
            <a:r>
              <a:rPr lang="it-IT" sz="2400" i="1"/>
              <a:t>pseudogenes</a:t>
            </a:r>
            <a:r>
              <a:rPr lang="it-IT" sz="240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2"/>
          <p:cNvGrpSpPr>
            <a:grpSpLocks/>
          </p:cNvGrpSpPr>
          <p:nvPr/>
        </p:nvGrpSpPr>
        <p:grpSpPr bwMode="auto">
          <a:xfrm>
            <a:off x="0" y="0"/>
            <a:ext cx="9144000" cy="152400"/>
            <a:chOff x="48" y="336"/>
            <a:chExt cx="6192" cy="48"/>
          </a:xfrm>
        </p:grpSpPr>
        <p:sp>
          <p:nvSpPr>
            <p:cNvPr id="30735"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36"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37"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38"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39"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40"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41"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42"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43"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44"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30722" name="Group 13"/>
          <p:cNvGrpSpPr>
            <a:grpSpLocks/>
          </p:cNvGrpSpPr>
          <p:nvPr/>
        </p:nvGrpSpPr>
        <p:grpSpPr bwMode="auto">
          <a:xfrm>
            <a:off x="0" y="6705600"/>
            <a:ext cx="9144000" cy="152400"/>
            <a:chOff x="48" y="336"/>
            <a:chExt cx="6192" cy="48"/>
          </a:xfrm>
        </p:grpSpPr>
        <p:sp>
          <p:nvSpPr>
            <p:cNvPr id="30725"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26"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27"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28"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29"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30"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31"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32"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33"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34"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30723" name="Rectangle 24"/>
          <p:cNvSpPr>
            <a:spLocks noChangeArrowheads="1"/>
          </p:cNvSpPr>
          <p:nvPr/>
        </p:nvSpPr>
        <p:spPr bwMode="auto">
          <a:xfrm>
            <a:off x="609600" y="1333500"/>
            <a:ext cx="8001000" cy="483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buFontTx/>
              <a:buChar char="•"/>
            </a:pPr>
            <a:r>
              <a:rPr lang="it-IT" sz="2400"/>
              <a:t> Small nuclear RNA (</a:t>
            </a:r>
            <a:r>
              <a:rPr lang="it-IT" sz="2400" b="1"/>
              <a:t>snRNA</a:t>
            </a:r>
            <a:r>
              <a:rPr lang="it-IT" sz="2400"/>
              <a:t>; also called U-RNA because these molecules are rich in uridine nucleotides), which is involved in mRNA processing</a:t>
            </a:r>
          </a:p>
          <a:p>
            <a:pPr>
              <a:spcBef>
                <a:spcPct val="50000"/>
              </a:spcBef>
              <a:buFontTx/>
              <a:buChar char="•"/>
            </a:pPr>
            <a:r>
              <a:rPr lang="it-IT" sz="2400"/>
              <a:t> Small nucleolar RNA (</a:t>
            </a:r>
            <a:r>
              <a:rPr lang="it-IT" sz="2400" b="1"/>
              <a:t>snoRNA</a:t>
            </a:r>
            <a:r>
              <a:rPr lang="it-IT" sz="2400"/>
              <a:t>), which plays a central role in the processing of rRNA molecules </a:t>
            </a:r>
          </a:p>
          <a:p>
            <a:pPr>
              <a:spcBef>
                <a:spcPct val="50000"/>
              </a:spcBef>
              <a:buFontTx/>
              <a:buChar char="•"/>
            </a:pPr>
            <a:r>
              <a:rPr lang="it-IT" sz="2400"/>
              <a:t> Small cytoplasmic RNA (</a:t>
            </a:r>
            <a:r>
              <a:rPr lang="it-IT" sz="2400" b="1"/>
              <a:t>scRNA</a:t>
            </a:r>
            <a:r>
              <a:rPr lang="it-IT" sz="2400"/>
              <a:t>), a diverse group including molecules with a range of functions, some understood and others still mysterious.</a:t>
            </a:r>
          </a:p>
          <a:p>
            <a:pPr>
              <a:spcBef>
                <a:spcPct val="50000"/>
              </a:spcBef>
              <a:buFontTx/>
              <a:buChar char="•"/>
            </a:pPr>
            <a:r>
              <a:rPr lang="it-IT" sz="2400"/>
              <a:t> altri RNA funzionali (SRP RNA, regolazione inattivazione dell</a:t>
            </a:r>
            <a:r>
              <a:rPr lang="ja-JP" altLang="it-IT" sz="2400"/>
              <a:t>’</a:t>
            </a:r>
            <a:r>
              <a:rPr lang="it-IT" altLang="ja-JP" sz="2400"/>
              <a:t>X, sintesi telomeri, </a:t>
            </a:r>
            <a:r>
              <a:rPr lang="it-IT" altLang="ja-JP" sz="2400" b="1"/>
              <a:t>miRNA, antisenso</a:t>
            </a:r>
            <a:r>
              <a:rPr lang="it-IT" altLang="ja-JP" sz="2400"/>
              <a:t> )</a:t>
            </a:r>
          </a:p>
          <a:p>
            <a:pPr>
              <a:spcBef>
                <a:spcPct val="50000"/>
              </a:spcBef>
              <a:buFontTx/>
              <a:buChar char="•"/>
            </a:pPr>
            <a:endParaRPr lang="it-IT" sz="2400"/>
          </a:p>
        </p:txBody>
      </p:sp>
      <p:sp>
        <p:nvSpPr>
          <p:cNvPr id="29701" name="Rectangle 25"/>
          <p:cNvSpPr>
            <a:spLocks noChangeArrowheads="1"/>
          </p:cNvSpPr>
          <p:nvPr/>
        </p:nvSpPr>
        <p:spPr bwMode="auto">
          <a:xfrm>
            <a:off x="228600" y="304800"/>
            <a:ext cx="8610600" cy="8223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non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669925" y="129857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endParaRPr lang="en-GB" sz="2400"/>
          </a:p>
        </p:txBody>
      </p:sp>
      <p:sp>
        <p:nvSpPr>
          <p:cNvPr id="31746" name="Text Box 3"/>
          <p:cNvSpPr txBox="1">
            <a:spLocks noChangeArrowheads="1"/>
          </p:cNvSpPr>
          <p:nvPr/>
        </p:nvSpPr>
        <p:spPr bwMode="auto">
          <a:xfrm>
            <a:off x="593725" y="1222375"/>
            <a:ext cx="8016875" cy="228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2400" b="1">
                <a:solidFill>
                  <a:schemeClr val="tx2"/>
                </a:solidFill>
              </a:rPr>
              <a:t>MicroRNA (miRNA):</a:t>
            </a:r>
            <a:r>
              <a:rPr lang="it-IT" sz="2400">
                <a:solidFill>
                  <a:schemeClr val="tx2"/>
                </a:solidFill>
              </a:rPr>
              <a:t> corte molecole di circa 22 nucleotidi con funzione regolativa dell</a:t>
            </a:r>
            <a:r>
              <a:rPr lang="ja-JP" altLang="it-IT" sz="2400">
                <a:solidFill>
                  <a:schemeClr val="tx2"/>
                </a:solidFill>
              </a:rPr>
              <a:t>’</a:t>
            </a:r>
            <a:r>
              <a:rPr lang="it-IT" altLang="ja-JP" sz="2400">
                <a:solidFill>
                  <a:schemeClr val="tx2"/>
                </a:solidFill>
              </a:rPr>
              <a:t>espressione genica. </a:t>
            </a:r>
          </a:p>
          <a:p>
            <a:pPr eaLnBrk="1" hangingPunct="1"/>
            <a:r>
              <a:rPr lang="it-IT" sz="2400">
                <a:solidFill>
                  <a:schemeClr val="tx2"/>
                </a:solidFill>
              </a:rPr>
              <a:t>Sono sequenze antisenso che derivano da precursori di circa 70 nucleotidi tagliati da una ribonucleasi (</a:t>
            </a:r>
            <a:r>
              <a:rPr lang="it-IT" sz="2400" u="sng">
                <a:solidFill>
                  <a:schemeClr val="tx2"/>
                </a:solidFill>
              </a:rPr>
              <a:t>dicer</a:t>
            </a:r>
            <a:r>
              <a:rPr lang="it-IT" sz="2400">
                <a:solidFill>
                  <a:schemeClr val="tx2"/>
                </a:solidFill>
              </a:rPr>
              <a:t>).</a:t>
            </a:r>
          </a:p>
          <a:p>
            <a:pPr eaLnBrk="1" hangingPunct="1"/>
            <a:r>
              <a:rPr lang="it-IT" sz="2400">
                <a:solidFill>
                  <a:schemeClr val="tx2"/>
                </a:solidFill>
              </a:rPr>
              <a:t>Si legano alla porzione 3</a:t>
            </a:r>
            <a:r>
              <a:rPr lang="ja-JP" altLang="it-IT" sz="2400">
                <a:solidFill>
                  <a:schemeClr val="tx2"/>
                </a:solidFill>
              </a:rPr>
              <a:t>’</a:t>
            </a:r>
            <a:r>
              <a:rPr lang="it-IT" altLang="ja-JP" sz="2400">
                <a:solidFill>
                  <a:schemeClr val="tx2"/>
                </a:solidFill>
              </a:rPr>
              <a:t> UTR di un mRNA inibendo completamente la sintesi proteica.</a:t>
            </a:r>
            <a:endParaRPr lang="en-GB" sz="2400">
              <a:solidFill>
                <a:schemeClr val="tx2"/>
              </a:solidFill>
            </a:endParaRPr>
          </a:p>
        </p:txBody>
      </p:sp>
      <p:pic>
        <p:nvPicPr>
          <p:cNvPr id="317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3848100"/>
            <a:ext cx="54911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4686300"/>
            <a:ext cx="6115050"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613" y="5676900"/>
            <a:ext cx="6962775"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7" name="Rectangle 7"/>
          <p:cNvSpPr>
            <a:spLocks noChangeArrowheads="1"/>
          </p:cNvSpPr>
          <p:nvPr/>
        </p:nvSpPr>
        <p:spPr bwMode="auto">
          <a:xfrm>
            <a:off x="228600" y="304800"/>
            <a:ext cx="8610600" cy="8223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non </a:t>
            </a:r>
            <a:r>
              <a:rPr lang="en-US" sz="2400" b="1" dirty="0" err="1"/>
              <a:t>codificanti</a:t>
            </a:r>
            <a:r>
              <a:rPr lang="en-US" sz="2400" b="1" dirty="0"/>
              <a:t> 					  		</a:t>
            </a:r>
            <a:r>
              <a:rPr lang="en-US" sz="2400" b="1" dirty="0" err="1"/>
              <a:t>proteine</a:t>
            </a:r>
            <a:endParaRPr lang="en-US" sz="2400" b="1" dirty="0"/>
          </a:p>
        </p:txBody>
      </p:sp>
      <p:grpSp>
        <p:nvGrpSpPr>
          <p:cNvPr id="31751" name="Group 8"/>
          <p:cNvGrpSpPr>
            <a:grpSpLocks/>
          </p:cNvGrpSpPr>
          <p:nvPr/>
        </p:nvGrpSpPr>
        <p:grpSpPr bwMode="auto">
          <a:xfrm>
            <a:off x="0" y="0"/>
            <a:ext cx="9144000" cy="152400"/>
            <a:chOff x="48" y="336"/>
            <a:chExt cx="6192" cy="48"/>
          </a:xfrm>
        </p:grpSpPr>
        <p:sp>
          <p:nvSpPr>
            <p:cNvPr id="31763" name="Rectangle 9"/>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764" name="Rectangle 10"/>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765" name="Rectangle 11"/>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766" name="Rectangle 12"/>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767" name="Rectangle 13"/>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768" name="Rectangle 14"/>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769" name="Rectangle 15"/>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770" name="Rectangle 16"/>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771" name="Rectangle 17"/>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772" name="Rectangle 18"/>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31752" name="Group 19"/>
          <p:cNvGrpSpPr>
            <a:grpSpLocks/>
          </p:cNvGrpSpPr>
          <p:nvPr/>
        </p:nvGrpSpPr>
        <p:grpSpPr bwMode="auto">
          <a:xfrm>
            <a:off x="0" y="6705600"/>
            <a:ext cx="9144000" cy="152400"/>
            <a:chOff x="48" y="336"/>
            <a:chExt cx="6192" cy="48"/>
          </a:xfrm>
        </p:grpSpPr>
        <p:sp>
          <p:nvSpPr>
            <p:cNvPr id="31753" name="Rectangle 20"/>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754" name="Rectangle 21"/>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755" name="Rectangle 22"/>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756" name="Rectangle 23"/>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757" name="Rectangle 24"/>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758" name="Rectangle 25"/>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759" name="Rectangle 26"/>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760" name="Rectangle 27"/>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761" name="Rectangle 28"/>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762" name="Rectangle 29"/>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2"/>
          <p:cNvGrpSpPr>
            <a:grpSpLocks/>
          </p:cNvGrpSpPr>
          <p:nvPr/>
        </p:nvGrpSpPr>
        <p:grpSpPr bwMode="auto">
          <a:xfrm>
            <a:off x="0" y="0"/>
            <a:ext cx="9144000" cy="152400"/>
            <a:chOff x="48" y="336"/>
            <a:chExt cx="6192" cy="48"/>
          </a:xfrm>
        </p:grpSpPr>
        <p:sp>
          <p:nvSpPr>
            <p:cNvPr id="32783"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784"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785"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786"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787"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788"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789"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790"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791"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792"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32770" name="Group 13"/>
          <p:cNvGrpSpPr>
            <a:grpSpLocks/>
          </p:cNvGrpSpPr>
          <p:nvPr/>
        </p:nvGrpSpPr>
        <p:grpSpPr bwMode="auto">
          <a:xfrm>
            <a:off x="0" y="6705600"/>
            <a:ext cx="9144000" cy="152400"/>
            <a:chOff x="48" y="336"/>
            <a:chExt cx="6192" cy="48"/>
          </a:xfrm>
        </p:grpSpPr>
        <p:sp>
          <p:nvSpPr>
            <p:cNvPr id="32773"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774"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775"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776"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777"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778"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779"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780"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781"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782"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31748"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
        <p:nvSpPr>
          <p:cNvPr id="32772" name="Rectangle 25"/>
          <p:cNvSpPr>
            <a:spLocks noChangeArrowheads="1"/>
          </p:cNvSpPr>
          <p:nvPr/>
        </p:nvSpPr>
        <p:spPr bwMode="auto">
          <a:xfrm>
            <a:off x="152400" y="990600"/>
            <a:ext cx="8839200" cy="520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it-IT" sz="2400"/>
              <a:t>International Human Genome Sequencing Consortium</a:t>
            </a:r>
          </a:p>
          <a:p>
            <a:r>
              <a:rPr lang="it-IT" sz="2400">
                <a:solidFill>
                  <a:srgbClr val="CC3300"/>
                </a:solidFill>
              </a:rPr>
              <a:t>Finishing the euchromatic sequence of the human genome.</a:t>
            </a:r>
            <a:br>
              <a:rPr lang="it-IT" sz="2400">
                <a:solidFill>
                  <a:srgbClr val="CC3300"/>
                </a:solidFill>
              </a:rPr>
            </a:br>
            <a:r>
              <a:rPr lang="it-IT" sz="2400"/>
              <a:t>Nature. 2004 Oct 21;431(7011):931-45.</a:t>
            </a:r>
          </a:p>
          <a:p>
            <a:r>
              <a:rPr lang="it-IT" sz="2400"/>
              <a:t> </a:t>
            </a:r>
          </a:p>
          <a:p>
            <a:r>
              <a:rPr lang="it-IT" sz="2400" i="1"/>
              <a:t>The current version of the human gene catalogue (Ensembl 34d) contains </a:t>
            </a:r>
            <a:r>
              <a:rPr lang="it-IT" sz="2400" b="1" i="1"/>
              <a:t>22,287 gene loci</a:t>
            </a:r>
            <a:r>
              <a:rPr lang="it-IT" sz="2400" i="1"/>
              <a:t> (with a total of 34,214 transcripts, corresponding to 1.54 transcripts per locus), consisting of 19,438 known genes and 2,188 predicted genes. These gene loci have a total of 231,667 exons, with  10.4 exons per locus and  9.1 exons per transcript. </a:t>
            </a:r>
          </a:p>
          <a:p>
            <a:r>
              <a:rPr lang="it-IT" sz="2400" i="1"/>
              <a:t>The total length covered by the coding exons is  34 Mb or  1.2% of the euchromatic genome; the untranslated regions of the transcripts are estimated to cover another  21 Mb or  0.7% of the euchromatic genome.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6">
            <a:extLst>
              <a:ext uri="{FF2B5EF4-FFF2-40B4-BE49-F238E27FC236}">
                <a16:creationId xmlns:a16="http://schemas.microsoft.com/office/drawing/2014/main" id="{587F9004-8663-5D4D-B25E-D20BF68C6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76200"/>
            <a:ext cx="916622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5" name="Picture 4">
            <a:extLst>
              <a:ext uri="{FF2B5EF4-FFF2-40B4-BE49-F238E27FC236}">
                <a16:creationId xmlns:a16="http://schemas.microsoft.com/office/drawing/2014/main" id="{7A33D221-9C21-EC47-B3AF-E9DEF0EBF57A}"/>
              </a:ext>
            </a:extLst>
          </p:cNvPr>
          <p:cNvPicPr>
            <a:picLocks noChangeAspect="1"/>
          </p:cNvPicPr>
          <p:nvPr/>
        </p:nvPicPr>
        <p:blipFill rotWithShape="1">
          <a:blip r:embed="rId3"/>
          <a:srcRect t="4850" r="24736" b="21651"/>
          <a:stretch/>
        </p:blipFill>
        <p:spPr>
          <a:xfrm>
            <a:off x="1259632" y="584708"/>
            <a:ext cx="6192688" cy="6192688"/>
          </a:xfrm>
          <a:prstGeom prst="rect">
            <a:avLst/>
          </a:prstGeom>
        </p:spPr>
      </p:pic>
      <p:sp>
        <p:nvSpPr>
          <p:cNvPr id="6" name="Right Arrow 5">
            <a:extLst>
              <a:ext uri="{FF2B5EF4-FFF2-40B4-BE49-F238E27FC236}">
                <a16:creationId xmlns:a16="http://schemas.microsoft.com/office/drawing/2014/main" id="{8273E0C7-A989-7349-9434-718357BA0193}"/>
              </a:ext>
            </a:extLst>
          </p:cNvPr>
          <p:cNvSpPr/>
          <p:nvPr/>
        </p:nvSpPr>
        <p:spPr>
          <a:xfrm>
            <a:off x="395536" y="2780928"/>
            <a:ext cx="1296144" cy="864096"/>
          </a:xfrm>
          <a:prstGeom prst="rightArrow">
            <a:avLst>
              <a:gd name="adj1" fmla="val 50000"/>
              <a:gd name="adj2" fmla="val 68221"/>
            </a:avLst>
          </a:prstGeom>
          <a:solidFill>
            <a:srgbClr val="FFC000">
              <a:alpha val="8509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86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2"/>
          <p:cNvGrpSpPr>
            <a:grpSpLocks/>
          </p:cNvGrpSpPr>
          <p:nvPr/>
        </p:nvGrpSpPr>
        <p:grpSpPr bwMode="auto">
          <a:xfrm>
            <a:off x="0" y="0"/>
            <a:ext cx="9144000" cy="152400"/>
            <a:chOff x="48" y="336"/>
            <a:chExt cx="6192" cy="48"/>
          </a:xfrm>
        </p:grpSpPr>
        <p:sp>
          <p:nvSpPr>
            <p:cNvPr id="33807"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808"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809"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810"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811"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812"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813"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814"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815"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816"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33794" name="Group 13"/>
          <p:cNvGrpSpPr>
            <a:grpSpLocks/>
          </p:cNvGrpSpPr>
          <p:nvPr/>
        </p:nvGrpSpPr>
        <p:grpSpPr bwMode="auto">
          <a:xfrm>
            <a:off x="0" y="6705600"/>
            <a:ext cx="9144000" cy="152400"/>
            <a:chOff x="48" y="336"/>
            <a:chExt cx="6192" cy="48"/>
          </a:xfrm>
        </p:grpSpPr>
        <p:sp>
          <p:nvSpPr>
            <p:cNvPr id="33797"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798"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799"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800"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801"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802"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803"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804"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805"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806"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33795" name="Rectangle 25"/>
          <p:cNvSpPr>
            <a:spLocks noChangeArrowheads="1"/>
          </p:cNvSpPr>
          <p:nvPr/>
        </p:nvSpPr>
        <p:spPr bwMode="auto">
          <a:xfrm>
            <a:off x="457200" y="1371600"/>
            <a:ext cx="8382000" cy="509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Tx/>
              <a:buChar char="•"/>
            </a:pPr>
            <a:r>
              <a:rPr lang="en-US" sz="2800"/>
              <a:t> dimensione media dei protein-coding genes </a:t>
            </a:r>
          </a:p>
          <a:p>
            <a:pPr lvl="1"/>
            <a:r>
              <a:rPr lang="en-US" sz="2800"/>
              <a:t>e’ di 27Kb</a:t>
            </a:r>
          </a:p>
          <a:p>
            <a:pPr lvl="1"/>
            <a:endParaRPr lang="en-US" sz="2800"/>
          </a:p>
          <a:p>
            <a:pPr>
              <a:buFontTx/>
              <a:buChar char="•"/>
            </a:pPr>
            <a:r>
              <a:rPr lang="en-US" sz="2800"/>
              <a:t> esistono geni di lunghezza &lt;1000bp </a:t>
            </a:r>
          </a:p>
          <a:p>
            <a:pPr>
              <a:buFontTx/>
              <a:buChar char="•"/>
            </a:pPr>
            <a:endParaRPr lang="en-US" sz="2800"/>
          </a:p>
          <a:p>
            <a:pPr>
              <a:buFontTx/>
              <a:buChar char="•"/>
            </a:pPr>
            <a:r>
              <a:rPr lang="en-US" sz="2800"/>
              <a:t> gene della distrofina 2.4Mb</a:t>
            </a:r>
          </a:p>
          <a:p>
            <a:pPr>
              <a:buFontTx/>
              <a:buChar char="•"/>
            </a:pPr>
            <a:endParaRPr lang="en-US" sz="2800"/>
          </a:p>
          <a:p>
            <a:pPr>
              <a:buFontTx/>
              <a:buChar char="•"/>
            </a:pPr>
            <a:r>
              <a:rPr lang="en-US" sz="2800"/>
              <a:t> esoni: in media 120bp</a:t>
            </a:r>
          </a:p>
          <a:p>
            <a:pPr>
              <a:buFontTx/>
              <a:buChar char="•"/>
            </a:pPr>
            <a:endParaRPr lang="en-US" sz="2800"/>
          </a:p>
          <a:p>
            <a:pPr>
              <a:buFontTx/>
              <a:buChar char="•"/>
            </a:pPr>
            <a:r>
              <a:rPr lang="en-US" sz="2800"/>
              <a:t> 5’ UTR e 3’ UTR: in media 250 bp e 800 bp</a:t>
            </a:r>
            <a:endParaRPr lang="en-US" sz="2400" i="1"/>
          </a:p>
          <a:p>
            <a:pPr>
              <a:buFontTx/>
              <a:buChar char="•"/>
            </a:pPr>
            <a:endParaRPr lang="en-US" sz="2400" i="1"/>
          </a:p>
          <a:p>
            <a:endParaRPr lang="it-IT" sz="2400" i="1"/>
          </a:p>
        </p:txBody>
      </p:sp>
      <p:sp>
        <p:nvSpPr>
          <p:cNvPr id="26"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2"/>
          <p:cNvGrpSpPr>
            <a:grpSpLocks/>
          </p:cNvGrpSpPr>
          <p:nvPr/>
        </p:nvGrpSpPr>
        <p:grpSpPr bwMode="auto">
          <a:xfrm>
            <a:off x="0" y="0"/>
            <a:ext cx="9144000" cy="152400"/>
            <a:chOff x="48" y="336"/>
            <a:chExt cx="6192" cy="48"/>
          </a:xfrm>
        </p:grpSpPr>
        <p:sp>
          <p:nvSpPr>
            <p:cNvPr id="34843"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44"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45"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46"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47"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48"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49"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50"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51"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52"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34818" name="Group 13"/>
          <p:cNvGrpSpPr>
            <a:grpSpLocks/>
          </p:cNvGrpSpPr>
          <p:nvPr/>
        </p:nvGrpSpPr>
        <p:grpSpPr bwMode="auto">
          <a:xfrm>
            <a:off x="0" y="6705600"/>
            <a:ext cx="9144000" cy="152400"/>
            <a:chOff x="48" y="336"/>
            <a:chExt cx="6192" cy="48"/>
          </a:xfrm>
        </p:grpSpPr>
        <p:sp>
          <p:nvSpPr>
            <p:cNvPr id="34833"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34"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35"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36"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37"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38"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39"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40"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41"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842"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34819" name="Rectangle 25"/>
          <p:cNvSpPr>
            <a:spLocks noChangeArrowheads="1"/>
          </p:cNvSpPr>
          <p:nvPr/>
        </p:nvSpPr>
        <p:spPr bwMode="auto">
          <a:xfrm>
            <a:off x="152400" y="990600"/>
            <a:ext cx="8839200" cy="410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Tx/>
              <a:buChar char="•"/>
            </a:pPr>
            <a:r>
              <a:rPr lang="en-US" sz="2400"/>
              <a:t> Uso di promotori e primi esoni alternativi</a:t>
            </a:r>
          </a:p>
          <a:p>
            <a:pPr>
              <a:buFontTx/>
              <a:buChar char="•"/>
            </a:pPr>
            <a:r>
              <a:rPr lang="en-US" sz="2400"/>
              <a:t> Piu’ trascritti per gene</a:t>
            </a:r>
          </a:p>
          <a:p>
            <a:pPr>
              <a:buFontTx/>
              <a:buChar char="•"/>
            </a:pPr>
            <a:r>
              <a:rPr lang="en-US" sz="2400"/>
              <a:t> Splicing Alternativo</a:t>
            </a:r>
          </a:p>
          <a:p>
            <a:pPr>
              <a:buFontTx/>
              <a:buChar char="•"/>
            </a:pPr>
            <a:r>
              <a:rPr lang="en-US" sz="2400"/>
              <a:t> Uso di siti di poliadenilazione alternativi</a:t>
            </a:r>
          </a:p>
          <a:p>
            <a:pPr>
              <a:buFontTx/>
              <a:buChar char="•"/>
            </a:pPr>
            <a:r>
              <a:rPr lang="en-US" sz="2400"/>
              <a:t> Altre modificazioni post-trascrizionali piu’ rare</a:t>
            </a:r>
          </a:p>
          <a:p>
            <a:pPr>
              <a:buFontTx/>
              <a:buChar char="•"/>
            </a:pPr>
            <a:endParaRPr lang="en-US" sz="2400"/>
          </a:p>
          <a:p>
            <a:endParaRPr lang="it-IT" sz="2400" i="1"/>
          </a:p>
          <a:p>
            <a:endParaRPr lang="it-IT" sz="2400" i="1"/>
          </a:p>
          <a:p>
            <a:r>
              <a:rPr lang="it-IT" sz="2400" i="1"/>
              <a:t>La dimensione del trascrittoma e</a:t>
            </a:r>
            <a:r>
              <a:rPr lang="ja-JP" altLang="it-IT" sz="2400" i="1"/>
              <a:t>’</a:t>
            </a:r>
            <a:r>
              <a:rPr lang="it-IT" altLang="ja-JP" sz="2400" i="1"/>
              <a:t> di molto superiore a quella del genoma. La dimensione del proteoma e</a:t>
            </a:r>
            <a:r>
              <a:rPr lang="ja-JP" altLang="it-IT" sz="2400" i="1"/>
              <a:t>’</a:t>
            </a:r>
            <a:r>
              <a:rPr lang="it-IT" altLang="ja-JP" sz="2400" i="1"/>
              <a:t> ancora maggiore.</a:t>
            </a:r>
          </a:p>
          <a:p>
            <a:endParaRPr lang="it-IT" sz="2400" i="1"/>
          </a:p>
        </p:txBody>
      </p:sp>
      <p:sp>
        <p:nvSpPr>
          <p:cNvPr id="34820" name="Line 26"/>
          <p:cNvSpPr>
            <a:spLocks noChangeShapeType="1"/>
          </p:cNvSpPr>
          <p:nvPr/>
        </p:nvSpPr>
        <p:spPr bwMode="auto">
          <a:xfrm>
            <a:off x="38100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4821" name="Line 27"/>
          <p:cNvSpPr>
            <a:spLocks noChangeShapeType="1"/>
          </p:cNvSpPr>
          <p:nvPr/>
        </p:nvSpPr>
        <p:spPr bwMode="auto">
          <a:xfrm>
            <a:off x="39624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4822" name="Line 28"/>
          <p:cNvSpPr>
            <a:spLocks noChangeShapeType="1"/>
          </p:cNvSpPr>
          <p:nvPr/>
        </p:nvSpPr>
        <p:spPr bwMode="auto">
          <a:xfrm>
            <a:off x="41148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4823" name="Line 29"/>
          <p:cNvSpPr>
            <a:spLocks noChangeShapeType="1"/>
          </p:cNvSpPr>
          <p:nvPr/>
        </p:nvSpPr>
        <p:spPr bwMode="auto">
          <a:xfrm>
            <a:off x="42672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4824" name="Line 30"/>
          <p:cNvSpPr>
            <a:spLocks noChangeShapeType="1"/>
          </p:cNvSpPr>
          <p:nvPr/>
        </p:nvSpPr>
        <p:spPr bwMode="auto">
          <a:xfrm>
            <a:off x="44196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4825" name="Line 31"/>
          <p:cNvSpPr>
            <a:spLocks noChangeShapeType="1"/>
          </p:cNvSpPr>
          <p:nvPr/>
        </p:nvSpPr>
        <p:spPr bwMode="auto">
          <a:xfrm>
            <a:off x="45720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4826" name="Line 32"/>
          <p:cNvSpPr>
            <a:spLocks noChangeShapeType="1"/>
          </p:cNvSpPr>
          <p:nvPr/>
        </p:nvSpPr>
        <p:spPr bwMode="auto">
          <a:xfrm>
            <a:off x="47244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4827" name="Line 33"/>
          <p:cNvSpPr>
            <a:spLocks noChangeShapeType="1"/>
          </p:cNvSpPr>
          <p:nvPr/>
        </p:nvSpPr>
        <p:spPr bwMode="auto">
          <a:xfrm>
            <a:off x="48768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4828" name="Line 34"/>
          <p:cNvSpPr>
            <a:spLocks noChangeShapeType="1"/>
          </p:cNvSpPr>
          <p:nvPr/>
        </p:nvSpPr>
        <p:spPr bwMode="auto">
          <a:xfrm>
            <a:off x="50292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4829" name="Line 35"/>
          <p:cNvSpPr>
            <a:spLocks noChangeShapeType="1"/>
          </p:cNvSpPr>
          <p:nvPr/>
        </p:nvSpPr>
        <p:spPr bwMode="auto">
          <a:xfrm>
            <a:off x="33528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4830" name="Line 36"/>
          <p:cNvSpPr>
            <a:spLocks noChangeShapeType="1"/>
          </p:cNvSpPr>
          <p:nvPr/>
        </p:nvSpPr>
        <p:spPr bwMode="auto">
          <a:xfrm>
            <a:off x="35052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4831" name="Line 37"/>
          <p:cNvSpPr>
            <a:spLocks noChangeShapeType="1"/>
          </p:cNvSpPr>
          <p:nvPr/>
        </p:nvSpPr>
        <p:spPr bwMode="auto">
          <a:xfrm>
            <a:off x="3657600" y="3200400"/>
            <a:ext cx="0" cy="457200"/>
          </a:xfrm>
          <a:prstGeom prst="line">
            <a:avLst/>
          </a:prstGeom>
          <a:noFill/>
          <a:ln w="38100">
            <a:solidFill>
              <a:srgbClr val="CC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9"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228600" y="609600"/>
            <a:ext cx="8763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it-IT" sz="3600">
                <a:solidFill>
                  <a:schemeClr val="accent2"/>
                </a:solidFill>
              </a:rPr>
              <a:t>Funzione dei geni che codificano peptidi</a:t>
            </a:r>
          </a:p>
        </p:txBody>
      </p:sp>
      <p:sp>
        <p:nvSpPr>
          <p:cNvPr id="35842" name="Rectangle 3"/>
          <p:cNvSpPr>
            <a:spLocks noChangeArrowheads="1"/>
          </p:cNvSpPr>
          <p:nvPr/>
        </p:nvSpPr>
        <p:spPr bwMode="auto">
          <a:xfrm>
            <a:off x="76200" y="1447800"/>
            <a:ext cx="8915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a:lnSpc>
                <a:spcPct val="90000"/>
              </a:lnSpc>
              <a:spcBef>
                <a:spcPct val="20000"/>
              </a:spcBef>
              <a:buFontTx/>
              <a:buChar char="•"/>
            </a:pPr>
            <a:r>
              <a:rPr lang="it-IT" sz="2200"/>
              <a:t>Di circa la metà dei geni umani non si conosce ancora la funzione.</a:t>
            </a:r>
          </a:p>
          <a:p>
            <a:pPr marL="342900" indent="-342900" algn="just">
              <a:lnSpc>
                <a:spcPct val="90000"/>
              </a:lnSpc>
              <a:spcBef>
                <a:spcPct val="20000"/>
              </a:spcBef>
              <a:buFontTx/>
              <a:buChar char="•"/>
            </a:pPr>
            <a:r>
              <a:rPr lang="it-IT" sz="2200"/>
              <a:t>L</a:t>
            </a:r>
            <a:r>
              <a:rPr lang="ja-JP" altLang="it-IT" sz="2200"/>
              <a:t>’</a:t>
            </a:r>
            <a:r>
              <a:rPr lang="it-IT" altLang="ja-JP" sz="2200"/>
              <a:t>altra metà dei geni codifica per proteine coinvolte nella trasduzione del segnale o nel legame agli acidi nucleici.</a:t>
            </a:r>
          </a:p>
          <a:p>
            <a:pPr marL="342900" indent="-342900" algn="just">
              <a:lnSpc>
                <a:spcPct val="90000"/>
              </a:lnSpc>
              <a:spcBef>
                <a:spcPct val="20000"/>
              </a:spcBef>
            </a:pPr>
            <a:endParaRPr lang="it-IT" sz="2200"/>
          </a:p>
        </p:txBody>
      </p:sp>
      <p:graphicFrame>
        <p:nvGraphicFramePr>
          <p:cNvPr id="35843" name="Object 2"/>
          <p:cNvGraphicFramePr>
            <a:graphicFrameLocks noChangeAspect="1"/>
          </p:cNvGraphicFramePr>
          <p:nvPr/>
        </p:nvGraphicFramePr>
        <p:xfrm>
          <a:off x="685800" y="2665413"/>
          <a:ext cx="6972300" cy="5119687"/>
        </p:xfrm>
        <a:graphic>
          <a:graphicData uri="http://schemas.openxmlformats.org/presentationml/2006/ole">
            <mc:AlternateContent xmlns:mc="http://schemas.openxmlformats.org/markup-compatibility/2006">
              <mc:Choice xmlns:v="urn:schemas-microsoft-com:vml" Requires="v">
                <p:oleObj spid="_x0000_s35868" name="CorelPhotoPaint.Image.11" r:id="rId3" imgW="10723810" imgH="7876190" progId="CorelPhotoPaint.Image.11">
                  <p:embed/>
                </p:oleObj>
              </mc:Choice>
              <mc:Fallback>
                <p:oleObj name="CorelPhotoPaint.Image.11" r:id="rId3" imgW="10723810" imgH="7876190" progId="CorelPhotoPaint.Image.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665413"/>
                        <a:ext cx="6972300" cy="5119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35844" name="Group 5"/>
          <p:cNvGrpSpPr>
            <a:grpSpLocks/>
          </p:cNvGrpSpPr>
          <p:nvPr/>
        </p:nvGrpSpPr>
        <p:grpSpPr bwMode="auto">
          <a:xfrm>
            <a:off x="0" y="0"/>
            <a:ext cx="9144000" cy="152400"/>
            <a:chOff x="48" y="336"/>
            <a:chExt cx="6192" cy="48"/>
          </a:xfrm>
        </p:grpSpPr>
        <p:sp>
          <p:nvSpPr>
            <p:cNvPr id="35857" name="Rectangle 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858" name="Rectangle 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859" name="Rectangle 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860" name="Rectangle 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861" name="Rectangle 1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862" name="Rectangle 1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863" name="Rectangle 1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864" name="Rectangle 1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865" name="Rectangle 1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866" name="Rectangle 1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35845" name="Group 16"/>
          <p:cNvGrpSpPr>
            <a:grpSpLocks/>
          </p:cNvGrpSpPr>
          <p:nvPr/>
        </p:nvGrpSpPr>
        <p:grpSpPr bwMode="auto">
          <a:xfrm>
            <a:off x="0" y="6705600"/>
            <a:ext cx="9144000" cy="152400"/>
            <a:chOff x="48" y="336"/>
            <a:chExt cx="6192" cy="48"/>
          </a:xfrm>
        </p:grpSpPr>
        <p:sp>
          <p:nvSpPr>
            <p:cNvPr id="35847" name="Rectangle 1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848" name="Rectangle 1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849" name="Rectangle 1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850" name="Rectangle 2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851" name="Rectangle 2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852" name="Rectangle 2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853" name="Rectangle 2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854" name="Rectangle 2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855" name="Rectangle 2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856" name="Rectangle 2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8"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178050"/>
            <a:ext cx="3267075" cy="385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6" name="Text Box 3"/>
          <p:cNvSpPr txBox="1">
            <a:spLocks noChangeArrowheads="1"/>
          </p:cNvSpPr>
          <p:nvPr/>
        </p:nvSpPr>
        <p:spPr bwMode="auto">
          <a:xfrm>
            <a:off x="323850" y="841375"/>
            <a:ext cx="8210550" cy="556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2400"/>
              <a:t>La distribuzione dei geni nel genoma non è omogenea</a:t>
            </a:r>
          </a:p>
          <a:p>
            <a:pPr eaLnBrk="1" hangingPunct="1"/>
            <a:r>
              <a:rPr lang="it-IT" sz="2400"/>
              <a:t>E varia sia tra cromosomi che tra regioni di singoli cromosomi.</a:t>
            </a:r>
          </a:p>
          <a:p>
            <a:pPr eaLnBrk="1" hangingPunct="1"/>
            <a:endParaRPr lang="it-IT" sz="2400"/>
          </a:p>
          <a:p>
            <a:pPr eaLnBrk="1" hangingPunct="1"/>
            <a:r>
              <a:rPr lang="it-IT" sz="2400"/>
              <a:t>- Regioni povere di geni </a:t>
            </a:r>
          </a:p>
          <a:p>
            <a:pPr eaLnBrk="1" hangingPunct="1"/>
            <a:r>
              <a:rPr lang="it-IT" sz="2400"/>
              <a:t>(regioni eterocromatiniche)</a:t>
            </a:r>
          </a:p>
          <a:p>
            <a:pPr eaLnBrk="1" hangingPunct="1"/>
            <a:endParaRPr lang="it-IT" sz="2400"/>
          </a:p>
          <a:p>
            <a:pPr eaLnBrk="1" hangingPunct="1"/>
            <a:r>
              <a:rPr lang="it-IT" sz="2400"/>
              <a:t>- Regioni ricche di geni</a:t>
            </a:r>
          </a:p>
          <a:p>
            <a:pPr eaLnBrk="1" hangingPunct="1"/>
            <a:r>
              <a:rPr lang="it-IT" sz="2400"/>
              <a:t>(regioni subtelomeriche)</a:t>
            </a:r>
          </a:p>
          <a:p>
            <a:pPr eaLnBrk="1" hangingPunct="1"/>
            <a:endParaRPr lang="it-IT" sz="2400"/>
          </a:p>
          <a:p>
            <a:pPr eaLnBrk="1" hangingPunct="1"/>
            <a:r>
              <a:rPr lang="it-IT" sz="2400"/>
              <a:t>- Cromosomi poveri di geni (4, X)</a:t>
            </a:r>
          </a:p>
          <a:p>
            <a:pPr eaLnBrk="1" hangingPunct="1"/>
            <a:endParaRPr lang="it-IT" sz="2400"/>
          </a:p>
          <a:p>
            <a:pPr eaLnBrk="1" hangingPunct="1"/>
            <a:r>
              <a:rPr lang="it-IT" sz="2400"/>
              <a:t>- Cromosomi ricchi di geni (1, 19, 22)</a:t>
            </a:r>
          </a:p>
          <a:p>
            <a:pPr eaLnBrk="1" hangingPunct="1"/>
            <a:endParaRPr lang="it-IT" sz="2400"/>
          </a:p>
          <a:p>
            <a:pPr eaLnBrk="1" hangingPunct="1"/>
            <a:endParaRPr lang="en-GB" sz="2400"/>
          </a:p>
        </p:txBody>
      </p:sp>
      <p:sp>
        <p:nvSpPr>
          <p:cNvPr id="36867" name="Text Box 4"/>
          <p:cNvSpPr txBox="1">
            <a:spLocks noChangeArrowheads="1"/>
          </p:cNvSpPr>
          <p:nvPr/>
        </p:nvSpPr>
        <p:spPr bwMode="auto">
          <a:xfrm>
            <a:off x="5867400" y="6062663"/>
            <a:ext cx="2825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1800"/>
              <a:t>FISH con sonda texas red</a:t>
            </a:r>
          </a:p>
          <a:p>
            <a:pPr eaLnBrk="1" hangingPunct="1"/>
            <a:r>
              <a:rPr lang="it-IT" sz="1800"/>
              <a:t>Per isole CpG </a:t>
            </a:r>
            <a:endParaRPr lang="en-GB" sz="1800"/>
          </a:p>
        </p:txBody>
      </p:sp>
      <p:grpSp>
        <p:nvGrpSpPr>
          <p:cNvPr id="36868" name="Group 5"/>
          <p:cNvGrpSpPr>
            <a:grpSpLocks/>
          </p:cNvGrpSpPr>
          <p:nvPr/>
        </p:nvGrpSpPr>
        <p:grpSpPr bwMode="auto">
          <a:xfrm>
            <a:off x="0" y="0"/>
            <a:ext cx="9144000" cy="152400"/>
            <a:chOff x="48" y="336"/>
            <a:chExt cx="6192" cy="48"/>
          </a:xfrm>
        </p:grpSpPr>
        <p:sp>
          <p:nvSpPr>
            <p:cNvPr id="36881" name="Rectangle 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82" name="Rectangle 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83" name="Rectangle 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84" name="Rectangle 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85" name="Rectangle 1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86" name="Rectangle 1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87" name="Rectangle 1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88" name="Rectangle 1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89" name="Rectangle 1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90" name="Rectangle 1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36869" name="Group 16"/>
          <p:cNvGrpSpPr>
            <a:grpSpLocks/>
          </p:cNvGrpSpPr>
          <p:nvPr/>
        </p:nvGrpSpPr>
        <p:grpSpPr bwMode="auto">
          <a:xfrm>
            <a:off x="0" y="6705600"/>
            <a:ext cx="9144000" cy="152400"/>
            <a:chOff x="48" y="336"/>
            <a:chExt cx="6192" cy="48"/>
          </a:xfrm>
        </p:grpSpPr>
        <p:sp>
          <p:nvSpPr>
            <p:cNvPr id="36871" name="Rectangle 1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72" name="Rectangle 1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73" name="Rectangle 1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74" name="Rectangle 2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75" name="Rectangle 2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76" name="Rectangle 2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77" name="Rectangle 2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78" name="Rectangle 2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79" name="Rectangle 2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80" name="Rectangle 2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8"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body" idx="1"/>
          </p:nvPr>
        </p:nvSpPr>
        <p:spPr>
          <a:noFill/>
          <a:ln w="50800" cap="flat">
            <a:solidFill>
              <a:schemeClr val="bg2"/>
            </a:solidFill>
            <a:miter lim="800000"/>
            <a:headEnd/>
            <a:tailEnd/>
          </a:ln>
        </p:spPr>
        <p:txBody>
          <a:bodyPr lIns="90488" tIns="44450" rIns="90488" bIns="44450"/>
          <a:lstStyle/>
          <a:p>
            <a:pPr marL="285750" indent="-285750" eaLnBrk="1" hangingPunct="1"/>
            <a:r>
              <a:rPr lang="en-US">
                <a:latin typeface="Arial" charset="0"/>
                <a:ea typeface="ＭＳ Ｐゴシック" charset="0"/>
                <a:cs typeface="ＭＳ Ｐゴシック" charset="0"/>
              </a:rPr>
              <a:t>Contrasting gene densities</a:t>
            </a:r>
          </a:p>
          <a:p>
            <a:pPr marL="685800" lvl="1" indent="-228600" eaLnBrk="1" hangingPunct="1"/>
            <a:r>
              <a:rPr lang="en-US">
                <a:latin typeface="Arial" charset="0"/>
                <a:ea typeface="ＭＳ Ｐゴシック" charset="0"/>
              </a:rPr>
              <a:t>HLA high density</a:t>
            </a:r>
          </a:p>
          <a:p>
            <a:pPr marL="685800" lvl="1" indent="-228600" eaLnBrk="1" hangingPunct="1"/>
            <a:r>
              <a:rPr lang="en-US">
                <a:latin typeface="Arial" charset="0"/>
                <a:ea typeface="ＭＳ Ｐゴシック" charset="0"/>
              </a:rPr>
              <a:t>Dystrophin low density</a:t>
            </a:r>
          </a:p>
          <a:p>
            <a:pPr marL="685800" lvl="1" indent="-228600" eaLnBrk="1" hangingPunct="1">
              <a:buFontTx/>
              <a:buNone/>
            </a:pPr>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p:txBody>
      </p:sp>
      <p:sp>
        <p:nvSpPr>
          <p:cNvPr id="37890" name="Rectangle 3"/>
          <p:cNvSpPr>
            <a:spLocks noChangeArrowheads="1"/>
          </p:cNvSpPr>
          <p:nvPr/>
        </p:nvSpPr>
        <p:spPr bwMode="auto">
          <a:xfrm>
            <a:off x="1143000" y="2105025"/>
            <a:ext cx="7162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37891" name="Group 4"/>
          <p:cNvGrpSpPr>
            <a:grpSpLocks/>
          </p:cNvGrpSpPr>
          <p:nvPr/>
        </p:nvGrpSpPr>
        <p:grpSpPr bwMode="auto">
          <a:xfrm>
            <a:off x="0" y="0"/>
            <a:ext cx="9144000" cy="152400"/>
            <a:chOff x="48" y="336"/>
            <a:chExt cx="6192" cy="48"/>
          </a:xfrm>
        </p:grpSpPr>
        <p:sp>
          <p:nvSpPr>
            <p:cNvPr id="37948"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49"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50"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51"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52"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53"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54"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55"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56"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57"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37892" name="Group 15"/>
          <p:cNvGrpSpPr>
            <a:grpSpLocks/>
          </p:cNvGrpSpPr>
          <p:nvPr/>
        </p:nvGrpSpPr>
        <p:grpSpPr bwMode="auto">
          <a:xfrm>
            <a:off x="0" y="6705600"/>
            <a:ext cx="9144000" cy="152400"/>
            <a:chOff x="48" y="336"/>
            <a:chExt cx="6192" cy="48"/>
          </a:xfrm>
        </p:grpSpPr>
        <p:sp>
          <p:nvSpPr>
            <p:cNvPr id="37938"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39"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40"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41"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42"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43"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44"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45"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46"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47"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37893" name="Group 26"/>
          <p:cNvGrpSpPr>
            <a:grpSpLocks/>
          </p:cNvGrpSpPr>
          <p:nvPr/>
        </p:nvGrpSpPr>
        <p:grpSpPr bwMode="auto">
          <a:xfrm>
            <a:off x="0" y="0"/>
            <a:ext cx="9144000" cy="152400"/>
            <a:chOff x="48" y="336"/>
            <a:chExt cx="6192" cy="48"/>
          </a:xfrm>
        </p:grpSpPr>
        <p:sp>
          <p:nvSpPr>
            <p:cNvPr id="37928" name="Rectangle 2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29" name="Rectangle 2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30" name="Rectangle 2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31" name="Rectangle 3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32" name="Rectangle 3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33" name="Rectangle 3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34" name="Rectangle 3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35" name="Rectangle 3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36" name="Rectangle 3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37" name="Rectangle 3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37894" name="Group 37"/>
          <p:cNvGrpSpPr>
            <a:grpSpLocks/>
          </p:cNvGrpSpPr>
          <p:nvPr/>
        </p:nvGrpSpPr>
        <p:grpSpPr bwMode="auto">
          <a:xfrm>
            <a:off x="0" y="6705600"/>
            <a:ext cx="9144000" cy="152400"/>
            <a:chOff x="48" y="336"/>
            <a:chExt cx="6192" cy="48"/>
          </a:xfrm>
        </p:grpSpPr>
        <p:sp>
          <p:nvSpPr>
            <p:cNvPr id="37918" name="Rectangle 38"/>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19" name="Rectangle 39"/>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20" name="Rectangle 40"/>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21" name="Rectangle 41"/>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22" name="Rectangle 42"/>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23" name="Rectangle 43"/>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24" name="Rectangle 44"/>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25" name="Rectangle 45"/>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26" name="Rectangle 46"/>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27" name="Rectangle 47"/>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37895" name="Group 48"/>
          <p:cNvGrpSpPr>
            <a:grpSpLocks/>
          </p:cNvGrpSpPr>
          <p:nvPr/>
        </p:nvGrpSpPr>
        <p:grpSpPr bwMode="auto">
          <a:xfrm>
            <a:off x="0" y="0"/>
            <a:ext cx="9144000" cy="152400"/>
            <a:chOff x="48" y="336"/>
            <a:chExt cx="6192" cy="48"/>
          </a:xfrm>
        </p:grpSpPr>
        <p:sp>
          <p:nvSpPr>
            <p:cNvPr id="37908" name="Rectangle 49"/>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09" name="Rectangle 50"/>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10" name="Rectangle 51"/>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11" name="Rectangle 52"/>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12" name="Rectangle 53"/>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13" name="Rectangle 54"/>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14" name="Rectangle 55"/>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15" name="Rectangle 56"/>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16" name="Rectangle 57"/>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17" name="Rectangle 58"/>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37896" name="Group 59"/>
          <p:cNvGrpSpPr>
            <a:grpSpLocks/>
          </p:cNvGrpSpPr>
          <p:nvPr/>
        </p:nvGrpSpPr>
        <p:grpSpPr bwMode="auto">
          <a:xfrm>
            <a:off x="0" y="6705600"/>
            <a:ext cx="9144000" cy="152400"/>
            <a:chOff x="48" y="336"/>
            <a:chExt cx="6192" cy="48"/>
          </a:xfrm>
        </p:grpSpPr>
        <p:sp>
          <p:nvSpPr>
            <p:cNvPr id="37898" name="Rectangle 60"/>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899" name="Rectangle 61"/>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00" name="Rectangle 62"/>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01" name="Rectangle 63"/>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02" name="Rectangle 64"/>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03" name="Rectangle 65"/>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04" name="Rectangle 66"/>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05" name="Rectangle 67"/>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06" name="Rectangle 68"/>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07" name="Rectangle 69"/>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37897" name="Rectangle 70"/>
          <p:cNvSpPr>
            <a:spLocks noGrp="1" noChangeArrowheads="1"/>
          </p:cNvSpPr>
          <p:nvPr>
            <p:ph type="title"/>
          </p:nvPr>
        </p:nvSpPr>
        <p:spPr>
          <a:xfrm>
            <a:off x="712788" y="635000"/>
            <a:ext cx="7718425" cy="1092200"/>
          </a:xfrm>
          <a:noFill/>
          <a:ln w="50800" cap="flat">
            <a:solidFill>
              <a:schemeClr val="bg2"/>
            </a:solidFill>
            <a:miter lim="800000"/>
            <a:headEnd/>
            <a:tailEnd/>
          </a:ln>
        </p:spPr>
        <p:txBody>
          <a:bodyPr lIns="90488" tIns="44450" rIns="90488" bIns="44450" anchor="t"/>
          <a:lstStyle/>
          <a:p>
            <a:pPr marL="285750" indent="-285750" eaLnBrk="1" hangingPunct="1">
              <a:spcBef>
                <a:spcPct val="30000"/>
              </a:spcBef>
            </a:pPr>
            <a:r>
              <a:rPr lang="it-IT" sz="2400" b="1">
                <a:solidFill>
                  <a:schemeClr val="tx1"/>
                </a:solidFill>
                <a:latin typeface="Arial" charset="0"/>
                <a:ea typeface="ＭＳ Ｐゴシック" charset="0"/>
                <a:cs typeface="ＭＳ Ｐゴシック" charset="0"/>
              </a:rPr>
              <a:t>ORGANIZZAZIONE DEL GENOMA UMANO</a:t>
            </a:r>
            <a:br>
              <a:rPr lang="it-IT" sz="4000" b="1">
                <a:solidFill>
                  <a:schemeClr val="tx1"/>
                </a:solidFill>
                <a:latin typeface="Arial" charset="0"/>
                <a:ea typeface="ＭＳ Ｐゴシック" charset="0"/>
                <a:cs typeface="ＭＳ Ｐゴシック" charset="0"/>
              </a:rPr>
            </a:br>
            <a:endParaRPr lang="en-US" sz="4000" b="1">
              <a:solidFill>
                <a:schemeClr val="tx1"/>
              </a:solidFill>
              <a:latin typeface="Arial" charset="0"/>
              <a:ea typeface="ＭＳ Ｐゴシック" charset="0"/>
              <a:cs typeface="ＭＳ Ｐゴシック"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3" name="Object 2"/>
          <p:cNvGraphicFramePr>
            <a:graphicFrameLocks noChangeAspect="1"/>
          </p:cNvGraphicFramePr>
          <p:nvPr/>
        </p:nvGraphicFramePr>
        <p:xfrm>
          <a:off x="152400" y="1220788"/>
          <a:ext cx="8839200" cy="4271962"/>
        </p:xfrm>
        <a:graphic>
          <a:graphicData uri="http://schemas.openxmlformats.org/presentationml/2006/ole">
            <mc:AlternateContent xmlns:mc="http://schemas.openxmlformats.org/markup-compatibility/2006">
              <mc:Choice xmlns:v="urn:schemas-microsoft-com:vml" Requires="v">
                <p:oleObj spid="_x0000_s38938" name="Bitmap Image" r:id="rId3" imgW="19047619" imgH="9202435" progId="Paint.Picture">
                  <p:embed/>
                </p:oleObj>
              </mc:Choice>
              <mc:Fallback>
                <p:oleObj name="Bitmap Image" r:id="rId3" imgW="19047619" imgH="9202435"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20788"/>
                        <a:ext cx="8839200" cy="427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38914" name="Group 3"/>
          <p:cNvGrpSpPr>
            <a:grpSpLocks/>
          </p:cNvGrpSpPr>
          <p:nvPr/>
        </p:nvGrpSpPr>
        <p:grpSpPr bwMode="auto">
          <a:xfrm>
            <a:off x="0" y="0"/>
            <a:ext cx="9144000" cy="152400"/>
            <a:chOff x="48" y="336"/>
            <a:chExt cx="6192" cy="48"/>
          </a:xfrm>
        </p:grpSpPr>
        <p:sp>
          <p:nvSpPr>
            <p:cNvPr id="38927"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8"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9"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0"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1"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2"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3"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4"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5"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6"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38915" name="Group 14"/>
          <p:cNvGrpSpPr>
            <a:grpSpLocks/>
          </p:cNvGrpSpPr>
          <p:nvPr/>
        </p:nvGrpSpPr>
        <p:grpSpPr bwMode="auto">
          <a:xfrm>
            <a:off x="0" y="6705600"/>
            <a:ext cx="9144000" cy="152400"/>
            <a:chOff x="48" y="336"/>
            <a:chExt cx="6192" cy="48"/>
          </a:xfrm>
        </p:grpSpPr>
        <p:sp>
          <p:nvSpPr>
            <p:cNvPr id="38917"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18"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19"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0"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1"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2"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3"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4"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5"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6"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6" name="Rectangle 24"/>
          <p:cNvSpPr>
            <a:spLocks noChangeArrowheads="1"/>
          </p:cNvSpPr>
          <p:nvPr/>
        </p:nvSpPr>
        <p:spPr bwMode="auto">
          <a:xfrm>
            <a:off x="152400" y="304800"/>
            <a:ext cx="883920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defRPr/>
            </a:pPr>
            <a:r>
              <a:rPr lang="en-US" sz="2400" dirty="0" err="1"/>
              <a:t>Genoma</a:t>
            </a:r>
            <a:r>
              <a:rPr lang="en-US" sz="2400" dirty="0"/>
              <a:t> </a:t>
            </a:r>
            <a:r>
              <a:rPr lang="en-US" sz="2400" dirty="0" err="1"/>
              <a:t>nucleare</a:t>
            </a:r>
            <a:r>
              <a:rPr lang="en-US" sz="2400" dirty="0"/>
              <a:t> - DNA </a:t>
            </a:r>
            <a:r>
              <a:rPr lang="en-US" sz="2400" dirty="0" err="1"/>
              <a:t>trascritto</a:t>
            </a:r>
            <a:r>
              <a:rPr lang="en-US" sz="2400" dirty="0"/>
              <a:t> - </a:t>
            </a:r>
            <a:r>
              <a:rPr lang="en-US" sz="2400" b="1" dirty="0" err="1"/>
              <a:t>Geni</a:t>
            </a:r>
            <a:r>
              <a:rPr lang="en-US" sz="2400" b="1" dirty="0"/>
              <a:t> </a:t>
            </a:r>
            <a:r>
              <a:rPr lang="en-US" sz="2400" b="1" dirty="0" err="1"/>
              <a:t>codificanti</a:t>
            </a:r>
            <a:r>
              <a:rPr lang="en-US" sz="2400" b="1" dirty="0"/>
              <a:t> 	</a:t>
            </a:r>
            <a:r>
              <a:rPr lang="en-US" sz="2400" b="1" dirty="0" err="1"/>
              <a:t>proteine</a:t>
            </a:r>
            <a:endParaRPr lang="en-US" sz="2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body" idx="1"/>
          </p:nvPr>
        </p:nvSpPr>
        <p:spPr>
          <a:noFill/>
          <a:ln w="50800" cap="flat">
            <a:solidFill>
              <a:schemeClr val="bg2"/>
            </a:solidFill>
            <a:miter lim="800000"/>
            <a:headEnd/>
            <a:tailEnd/>
          </a:ln>
        </p:spPr>
        <p:txBody>
          <a:bodyPr lIns="90488" tIns="44450" rIns="90488" bIns="44450"/>
          <a:lstStyle/>
          <a:p>
            <a:pPr marL="285750" indent="-285750" eaLnBrk="1" hangingPunct="1"/>
            <a:r>
              <a:rPr lang="en-US">
                <a:latin typeface="Arial" charset="0"/>
                <a:ea typeface="ＭＳ Ｐゴシック" charset="0"/>
                <a:cs typeface="ＭＳ Ｐゴシック" charset="0"/>
              </a:rPr>
              <a:t>Gene families</a:t>
            </a:r>
          </a:p>
          <a:p>
            <a:pPr marL="685800" lvl="1" indent="-228600" eaLnBrk="1" hangingPunct="1"/>
            <a:r>
              <a:rPr lang="en-US">
                <a:latin typeface="Arial" charset="0"/>
                <a:ea typeface="ＭＳ Ｐゴシック" charset="0"/>
              </a:rPr>
              <a:t>Functionally similar genes are occasionally clustered, but usually dispersed throughout the genome</a:t>
            </a:r>
          </a:p>
          <a:p>
            <a:pPr marL="685800" lvl="1" indent="-228600" eaLnBrk="1" hangingPunct="1"/>
            <a:endParaRPr lang="en-US">
              <a:latin typeface="Arial" charset="0"/>
              <a:ea typeface="ＭＳ Ｐゴシック" charset="0"/>
            </a:endParaRPr>
          </a:p>
          <a:p>
            <a:pPr marL="685800" lvl="1" indent="-228600" eaLnBrk="1" hangingPunct="1">
              <a:buFontTx/>
              <a:buNone/>
            </a:pPr>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a:p>
            <a:pPr marL="685800" lvl="1" indent="-228600" eaLnBrk="1" hangingPunct="1"/>
            <a:endParaRPr lang="en-US">
              <a:latin typeface="Arial" charset="0"/>
              <a:ea typeface="ＭＳ Ｐゴシック" charset="0"/>
            </a:endParaRPr>
          </a:p>
        </p:txBody>
      </p:sp>
      <p:sp>
        <p:nvSpPr>
          <p:cNvPr id="39938" name="Rectangle 3"/>
          <p:cNvSpPr>
            <a:spLocks noChangeArrowheads="1"/>
          </p:cNvSpPr>
          <p:nvPr/>
        </p:nvSpPr>
        <p:spPr bwMode="auto">
          <a:xfrm>
            <a:off x="1143000" y="2105025"/>
            <a:ext cx="7162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39939" name="Group 4"/>
          <p:cNvGrpSpPr>
            <a:grpSpLocks/>
          </p:cNvGrpSpPr>
          <p:nvPr/>
        </p:nvGrpSpPr>
        <p:grpSpPr bwMode="auto">
          <a:xfrm>
            <a:off x="0" y="0"/>
            <a:ext cx="9144000" cy="152400"/>
            <a:chOff x="48" y="336"/>
            <a:chExt cx="6192" cy="48"/>
          </a:xfrm>
        </p:grpSpPr>
        <p:sp>
          <p:nvSpPr>
            <p:cNvPr id="39952"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53"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54"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55"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56"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57"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58"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59"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60"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61"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39940" name="Group 15"/>
          <p:cNvGrpSpPr>
            <a:grpSpLocks/>
          </p:cNvGrpSpPr>
          <p:nvPr/>
        </p:nvGrpSpPr>
        <p:grpSpPr bwMode="auto">
          <a:xfrm>
            <a:off x="0" y="6705600"/>
            <a:ext cx="9144000" cy="152400"/>
            <a:chOff x="48" y="336"/>
            <a:chExt cx="6192" cy="48"/>
          </a:xfrm>
        </p:grpSpPr>
        <p:sp>
          <p:nvSpPr>
            <p:cNvPr id="39942"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43"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44"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45"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46"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47"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48"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49"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50"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951"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39941" name="Rectangle 26"/>
          <p:cNvSpPr>
            <a:spLocks noGrp="1" noChangeArrowheads="1"/>
          </p:cNvSpPr>
          <p:nvPr>
            <p:ph type="title"/>
          </p:nvPr>
        </p:nvSpPr>
        <p:spPr>
          <a:xfrm>
            <a:off x="712788" y="635000"/>
            <a:ext cx="7718425" cy="1092200"/>
          </a:xfrm>
          <a:noFill/>
          <a:ln w="50800" cap="flat">
            <a:solidFill>
              <a:schemeClr val="bg2"/>
            </a:solidFill>
            <a:miter lim="800000"/>
            <a:headEnd/>
            <a:tailEnd/>
          </a:ln>
        </p:spPr>
        <p:txBody>
          <a:bodyPr lIns="90488" tIns="44450" rIns="90488" bIns="44450" anchor="t"/>
          <a:lstStyle/>
          <a:p>
            <a:pPr marL="285750" indent="-285750" eaLnBrk="1" hangingPunct="1">
              <a:spcBef>
                <a:spcPct val="30000"/>
              </a:spcBef>
            </a:pPr>
            <a:r>
              <a:rPr lang="it-IT" sz="2400" b="1">
                <a:solidFill>
                  <a:schemeClr val="tx1"/>
                </a:solidFill>
                <a:latin typeface="Arial" charset="0"/>
                <a:ea typeface="ＭＳ Ｐゴシック" charset="0"/>
                <a:cs typeface="ＭＳ Ｐゴシック" charset="0"/>
              </a:rPr>
              <a:t>ORGANIZZAZIONE DEL GENOMA UMANO</a:t>
            </a:r>
            <a:br>
              <a:rPr lang="it-IT" sz="4000" b="1">
                <a:solidFill>
                  <a:schemeClr val="tx1"/>
                </a:solidFill>
                <a:latin typeface="Arial" charset="0"/>
                <a:ea typeface="ＭＳ Ｐゴシック" charset="0"/>
                <a:cs typeface="ＭＳ Ｐゴシック" charset="0"/>
              </a:rPr>
            </a:br>
            <a:endParaRPr lang="en-US" sz="4000" b="1">
              <a:solidFill>
                <a:schemeClr val="tx1"/>
              </a:solidFill>
              <a:latin typeface="Arial" charset="0"/>
              <a:ea typeface="ＭＳ Ｐゴシック" charset="0"/>
              <a:cs typeface="ＭＳ Ｐゴシック"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1" name="Object 2"/>
          <p:cNvGraphicFramePr>
            <a:graphicFrameLocks noChangeAspect="1"/>
          </p:cNvGraphicFramePr>
          <p:nvPr/>
        </p:nvGraphicFramePr>
        <p:xfrm>
          <a:off x="1143000" y="596900"/>
          <a:ext cx="6934200" cy="5727700"/>
        </p:xfrm>
        <a:graphic>
          <a:graphicData uri="http://schemas.openxmlformats.org/presentationml/2006/ole">
            <mc:AlternateContent xmlns:mc="http://schemas.openxmlformats.org/markup-compatibility/2006">
              <mc:Choice xmlns:v="urn:schemas-microsoft-com:vml" Requires="v">
                <p:oleObj spid="_x0000_s40985" name="Bitmap Image" r:id="rId3" imgW="19047619" imgH="15733333" progId="Paint.Picture">
                  <p:embed/>
                </p:oleObj>
              </mc:Choice>
              <mc:Fallback>
                <p:oleObj name="Bitmap Image" r:id="rId3" imgW="19047619" imgH="15733333"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96900"/>
                        <a:ext cx="6934200" cy="572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40962" name="Group 3"/>
          <p:cNvGrpSpPr>
            <a:grpSpLocks/>
          </p:cNvGrpSpPr>
          <p:nvPr/>
        </p:nvGrpSpPr>
        <p:grpSpPr bwMode="auto">
          <a:xfrm>
            <a:off x="0" y="0"/>
            <a:ext cx="9144000" cy="152400"/>
            <a:chOff x="48" y="336"/>
            <a:chExt cx="6192" cy="48"/>
          </a:xfrm>
        </p:grpSpPr>
        <p:sp>
          <p:nvSpPr>
            <p:cNvPr id="40974"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975"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976"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977"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978"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979"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980"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981"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982"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983"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40963" name="Group 14"/>
          <p:cNvGrpSpPr>
            <a:grpSpLocks/>
          </p:cNvGrpSpPr>
          <p:nvPr/>
        </p:nvGrpSpPr>
        <p:grpSpPr bwMode="auto">
          <a:xfrm>
            <a:off x="0" y="6705600"/>
            <a:ext cx="9144000" cy="152400"/>
            <a:chOff x="48" y="336"/>
            <a:chExt cx="6192" cy="48"/>
          </a:xfrm>
        </p:grpSpPr>
        <p:sp>
          <p:nvSpPr>
            <p:cNvPr id="40964"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965"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966"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967"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968"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969"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970"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971"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972"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973"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it-IT" sz="2800">
                <a:solidFill>
                  <a:srgbClr val="CC3300"/>
                </a:solidFill>
                <a:latin typeface="Arial" charset="0"/>
                <a:ea typeface="ＭＳ Ｐゴシック" charset="0"/>
                <a:cs typeface="ＭＳ Ｐゴシック" charset="0"/>
              </a:rPr>
              <a:t>Un</a:t>
            </a:r>
            <a:r>
              <a:rPr lang="ja-JP" altLang="it-IT" sz="2800">
                <a:solidFill>
                  <a:srgbClr val="CC3300"/>
                </a:solidFill>
                <a:latin typeface="Arial" charset="0"/>
                <a:ea typeface="ＭＳ Ｐゴシック" charset="0"/>
                <a:cs typeface="ＭＳ Ｐゴシック" charset="0"/>
              </a:rPr>
              <a:t>’</a:t>
            </a:r>
            <a:r>
              <a:rPr lang="it-IT" altLang="ja-JP" sz="2800">
                <a:solidFill>
                  <a:srgbClr val="CC3300"/>
                </a:solidFill>
                <a:latin typeface="Arial" charset="0"/>
                <a:ea typeface="ＭＳ Ｐゴシック" charset="0"/>
                <a:cs typeface="ＭＳ Ｐゴシック" charset="0"/>
              </a:rPr>
              <a:t>ampia percentuale di geni umani attivamente espressi è costituita da membri di famiglie di sequenze di DNA con un elevato grado di somiglianza = famiglie geniche</a:t>
            </a:r>
            <a:endParaRPr lang="it-IT" sz="2800">
              <a:solidFill>
                <a:srgbClr val="CC3300"/>
              </a:solidFill>
              <a:latin typeface="Arial" charset="0"/>
              <a:ea typeface="ＭＳ Ｐゴシック" charset="0"/>
              <a:cs typeface="ＭＳ Ｐゴシック" charset="0"/>
            </a:endParaRPr>
          </a:p>
        </p:txBody>
      </p:sp>
      <p:sp>
        <p:nvSpPr>
          <p:cNvPr id="41986" name="Rectangle 3"/>
          <p:cNvSpPr>
            <a:spLocks noGrp="1" noChangeArrowheads="1"/>
          </p:cNvSpPr>
          <p:nvPr>
            <p:ph type="body" idx="1"/>
          </p:nvPr>
        </p:nvSpPr>
        <p:spPr>
          <a:xfrm>
            <a:off x="685800" y="2438400"/>
            <a:ext cx="7772400" cy="4114800"/>
          </a:xfrm>
        </p:spPr>
        <p:txBody>
          <a:bodyPr/>
          <a:lstStyle/>
          <a:p>
            <a:pPr algn="just" eaLnBrk="1" hangingPunct="1"/>
            <a:r>
              <a:rPr lang="it-IT" sz="2400">
                <a:latin typeface="Arial" charset="0"/>
                <a:ea typeface="ＭＳ Ｐゴシック" charset="0"/>
                <a:cs typeface="ＭＳ Ｐゴシック" charset="0"/>
              </a:rPr>
              <a:t>Famiglie </a:t>
            </a:r>
            <a:r>
              <a:rPr lang="it-IT" sz="2400" b="1">
                <a:latin typeface="Arial" charset="0"/>
                <a:ea typeface="ＭＳ Ｐゴシック" charset="0"/>
                <a:cs typeface="ＭＳ Ｐゴシック" charset="0"/>
              </a:rPr>
              <a:t>geniche classiche</a:t>
            </a:r>
            <a:r>
              <a:rPr lang="it-IT" sz="2400">
                <a:latin typeface="Arial" charset="0"/>
                <a:ea typeface="ＭＳ Ｐゴシック" charset="0"/>
                <a:cs typeface="ＭＳ Ｐゴシック" charset="0"/>
              </a:rPr>
              <a:t> (elevato grado di similarita' di sequenza per tutta la lunghezza del gene). Es. geni istonici, geni degli rRNA.</a:t>
            </a:r>
          </a:p>
          <a:p>
            <a:pPr algn="just" eaLnBrk="1" hangingPunct="1"/>
            <a:r>
              <a:rPr lang="it-IT" sz="2400">
                <a:latin typeface="Arial" charset="0"/>
                <a:ea typeface="ＭＳ Ｐゴシック" charset="0"/>
                <a:cs typeface="ＭＳ Ｐゴシック" charset="0"/>
              </a:rPr>
              <a:t>Famiglie geniche che codificano prodotti con </a:t>
            </a:r>
            <a:r>
              <a:rPr lang="it-IT" sz="2400" b="1">
                <a:latin typeface="Arial" charset="0"/>
                <a:ea typeface="ＭＳ Ｐゴシック" charset="0"/>
                <a:cs typeface="ＭＳ Ｐゴシック" charset="0"/>
              </a:rPr>
              <a:t>grandi</a:t>
            </a:r>
            <a:r>
              <a:rPr lang="it-IT" sz="2400">
                <a:latin typeface="Arial" charset="0"/>
                <a:ea typeface="ＭＳ Ｐゴシック" charset="0"/>
                <a:cs typeface="ＭＳ Ｐゴシック" charset="0"/>
              </a:rPr>
              <a:t> </a:t>
            </a:r>
            <a:r>
              <a:rPr lang="it-IT" sz="2400" b="1">
                <a:latin typeface="Arial" charset="0"/>
                <a:ea typeface="ＭＳ Ｐゴシック" charset="0"/>
                <a:cs typeface="ＭＳ Ｐゴシック" charset="0"/>
              </a:rPr>
              <a:t>domini altamente conservati</a:t>
            </a:r>
            <a:r>
              <a:rPr lang="it-IT" sz="2400">
                <a:latin typeface="Arial" charset="0"/>
                <a:ea typeface="ＭＳ Ｐゴシック" charset="0"/>
                <a:cs typeface="ＭＳ Ｐゴシック" charset="0"/>
              </a:rPr>
              <a:t>. Es. geni homeobox, PAX, SOX (implicati nello sviluppo).</a:t>
            </a:r>
          </a:p>
          <a:p>
            <a:pPr algn="just" eaLnBrk="1" hangingPunct="1"/>
            <a:r>
              <a:rPr lang="it-IT" sz="2400">
                <a:latin typeface="Arial" charset="0"/>
                <a:ea typeface="ＭＳ Ｐゴシック" charset="0"/>
                <a:cs typeface="ＭＳ Ｐゴシック" charset="0"/>
              </a:rPr>
              <a:t>Famiglie geniche che codificano prodotti con </a:t>
            </a:r>
            <a:r>
              <a:rPr lang="it-IT" sz="2400" b="1">
                <a:latin typeface="Arial" charset="0"/>
                <a:ea typeface="ＭＳ Ｐゴシック" charset="0"/>
                <a:cs typeface="ＭＳ Ｐゴシック" charset="0"/>
              </a:rPr>
              <a:t>brevissimi motivi aminoacidici conservati</a:t>
            </a:r>
            <a:r>
              <a:rPr lang="it-IT" sz="2400">
                <a:latin typeface="Arial" charset="0"/>
                <a:ea typeface="ＭＳ Ｐゴシック" charset="0"/>
                <a:cs typeface="ＭＳ Ｐゴシック" charset="0"/>
              </a:rPr>
              <a:t>. Es. geni con dominio LIM (56 aa ricchi di cisteina per interazioni tra proteine).</a:t>
            </a:r>
          </a:p>
        </p:txBody>
      </p:sp>
      <p:grpSp>
        <p:nvGrpSpPr>
          <p:cNvPr id="41987" name="Group 4"/>
          <p:cNvGrpSpPr>
            <a:grpSpLocks/>
          </p:cNvGrpSpPr>
          <p:nvPr/>
        </p:nvGrpSpPr>
        <p:grpSpPr bwMode="auto">
          <a:xfrm>
            <a:off x="0" y="0"/>
            <a:ext cx="9144000" cy="152400"/>
            <a:chOff x="48" y="336"/>
            <a:chExt cx="6192" cy="48"/>
          </a:xfrm>
        </p:grpSpPr>
        <p:sp>
          <p:nvSpPr>
            <p:cNvPr id="41999"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000"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001"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002"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003"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004"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005"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006"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007"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008"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41988" name="Group 15"/>
          <p:cNvGrpSpPr>
            <a:grpSpLocks/>
          </p:cNvGrpSpPr>
          <p:nvPr/>
        </p:nvGrpSpPr>
        <p:grpSpPr bwMode="auto">
          <a:xfrm>
            <a:off x="0" y="6705600"/>
            <a:ext cx="9144000" cy="152400"/>
            <a:chOff x="48" y="336"/>
            <a:chExt cx="6192" cy="48"/>
          </a:xfrm>
        </p:grpSpPr>
        <p:sp>
          <p:nvSpPr>
            <p:cNvPr id="41989"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990"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991"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992"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993"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994"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995"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996"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997"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998"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2"/>
          <p:cNvGrpSpPr>
            <a:grpSpLocks/>
          </p:cNvGrpSpPr>
          <p:nvPr/>
        </p:nvGrpSpPr>
        <p:grpSpPr bwMode="auto">
          <a:xfrm>
            <a:off x="0" y="0"/>
            <a:ext cx="9144000" cy="152400"/>
            <a:chOff x="48" y="336"/>
            <a:chExt cx="6192" cy="48"/>
          </a:xfrm>
        </p:grpSpPr>
        <p:sp>
          <p:nvSpPr>
            <p:cNvPr id="43023"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024"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025"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026"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027"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028"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029"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030"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031"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032"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43010" name="Group 13"/>
          <p:cNvGrpSpPr>
            <a:grpSpLocks/>
          </p:cNvGrpSpPr>
          <p:nvPr/>
        </p:nvGrpSpPr>
        <p:grpSpPr bwMode="auto">
          <a:xfrm>
            <a:off x="0" y="6705600"/>
            <a:ext cx="9144000" cy="152400"/>
            <a:chOff x="48" y="336"/>
            <a:chExt cx="6192" cy="48"/>
          </a:xfrm>
        </p:grpSpPr>
        <p:sp>
          <p:nvSpPr>
            <p:cNvPr id="43013"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014"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015"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016"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017"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018"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019"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020"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021"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022"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43011" name="Text Box 24"/>
          <p:cNvSpPr txBox="1">
            <a:spLocks noChangeArrowheads="1"/>
          </p:cNvSpPr>
          <p:nvPr/>
        </p:nvSpPr>
        <p:spPr bwMode="auto">
          <a:xfrm>
            <a:off x="914400" y="1006475"/>
            <a:ext cx="8763000"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3200" b="1"/>
              <a:t>Genoma nucleare</a:t>
            </a:r>
          </a:p>
          <a:p>
            <a:pPr eaLnBrk="1" hangingPunct="1"/>
            <a:endParaRPr lang="en-US" sz="3200" b="1"/>
          </a:p>
          <a:p>
            <a:pPr eaLnBrk="1" hangingPunct="1">
              <a:buFontTx/>
              <a:buChar char="•"/>
            </a:pPr>
            <a:r>
              <a:rPr lang="en-US" sz="3200"/>
              <a:t> DNA trascritto</a:t>
            </a:r>
          </a:p>
          <a:p>
            <a:pPr lvl="1" eaLnBrk="1" hangingPunct="1"/>
            <a:endParaRPr lang="it-IT" sz="3200" b="1"/>
          </a:p>
        </p:txBody>
      </p:sp>
      <p:sp>
        <p:nvSpPr>
          <p:cNvPr id="43012" name="Rectangle 25"/>
          <p:cNvSpPr>
            <a:spLocks noChangeArrowheads="1"/>
          </p:cNvSpPr>
          <p:nvPr/>
        </p:nvSpPr>
        <p:spPr bwMode="auto">
          <a:xfrm>
            <a:off x="914400" y="3211513"/>
            <a:ext cx="8686800" cy="311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Tx/>
              <a:buChar char="•"/>
            </a:pPr>
            <a:r>
              <a:rPr lang="en-US" sz="3200" b="1">
                <a:solidFill>
                  <a:srgbClr val="CC3300"/>
                </a:solidFill>
              </a:rPr>
              <a:t> DNA non trascritto</a:t>
            </a:r>
          </a:p>
          <a:p>
            <a:endParaRPr lang="en-US" sz="3200" b="1">
              <a:solidFill>
                <a:srgbClr val="CC3300"/>
              </a:solidFill>
            </a:endParaRPr>
          </a:p>
          <a:p>
            <a:pPr lvl="1">
              <a:buFontTx/>
              <a:buChar char="•"/>
            </a:pPr>
            <a:r>
              <a:rPr lang="en-US" sz="3200" b="1">
                <a:solidFill>
                  <a:srgbClr val="CC3300"/>
                </a:solidFill>
              </a:rPr>
              <a:t> </a:t>
            </a:r>
            <a:r>
              <a:rPr lang="en-US" sz="3200">
                <a:solidFill>
                  <a:srgbClr val="CC3300"/>
                </a:solidFill>
              </a:rPr>
              <a:t>DNA ripetitivo</a:t>
            </a:r>
          </a:p>
          <a:p>
            <a:pPr lvl="1">
              <a:spcBef>
                <a:spcPct val="20000"/>
              </a:spcBef>
              <a:buFontTx/>
              <a:buChar char="•"/>
            </a:pPr>
            <a:r>
              <a:rPr lang="en-US" sz="3200">
                <a:solidFill>
                  <a:srgbClr val="CC3300"/>
                </a:solidFill>
              </a:rPr>
              <a:t> DNA a sequenza singola</a:t>
            </a:r>
          </a:p>
          <a:p>
            <a:endParaRPr lang="en-US" sz="3200" b="1">
              <a:solidFill>
                <a:srgbClr val="CC3300"/>
              </a:solidFill>
            </a:endParaRPr>
          </a:p>
          <a:p>
            <a:pPr lvl="1"/>
            <a:endParaRPr lang="en-US" sz="3200" b="1">
              <a:solidFill>
                <a:srgbClr val="CC33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2"/>
          <p:cNvGrpSpPr>
            <a:grpSpLocks/>
          </p:cNvGrpSpPr>
          <p:nvPr/>
        </p:nvGrpSpPr>
        <p:grpSpPr bwMode="auto">
          <a:xfrm>
            <a:off x="0" y="0"/>
            <a:ext cx="9144000" cy="152400"/>
            <a:chOff x="48" y="336"/>
            <a:chExt cx="6192" cy="48"/>
          </a:xfrm>
        </p:grpSpPr>
        <p:sp>
          <p:nvSpPr>
            <p:cNvPr id="16399"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400"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401"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402"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403"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404"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405"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406"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407"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408"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16386" name="Group 13"/>
          <p:cNvGrpSpPr>
            <a:grpSpLocks/>
          </p:cNvGrpSpPr>
          <p:nvPr/>
        </p:nvGrpSpPr>
        <p:grpSpPr bwMode="auto">
          <a:xfrm>
            <a:off x="0" y="6705600"/>
            <a:ext cx="9144000" cy="152400"/>
            <a:chOff x="48" y="336"/>
            <a:chExt cx="6192" cy="48"/>
          </a:xfrm>
        </p:grpSpPr>
        <p:sp>
          <p:nvSpPr>
            <p:cNvPr id="16389"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0"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1"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2"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3"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4"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5"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6"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7"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8"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16387" name="Rectangle 25"/>
          <p:cNvSpPr>
            <a:spLocks noChangeArrowheads="1"/>
          </p:cNvSpPr>
          <p:nvPr/>
        </p:nvSpPr>
        <p:spPr bwMode="auto">
          <a:xfrm>
            <a:off x="712788" y="404813"/>
            <a:ext cx="7718425" cy="588962"/>
          </a:xfrm>
          <a:prstGeom prst="rect">
            <a:avLst/>
          </a:prstGeom>
          <a:noFill/>
          <a:ln w="50800">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lIns="90488" tIns="44450" rIns="90488" bIns="44450"/>
          <a:lstStyle/>
          <a:p>
            <a:pPr marL="285750" indent="-285750" algn="ctr">
              <a:spcBef>
                <a:spcPct val="30000"/>
              </a:spcBef>
            </a:pPr>
            <a:r>
              <a:rPr lang="it-IT" sz="2400" b="1"/>
              <a:t>GENOMA PROCARIOTICO</a:t>
            </a:r>
            <a:br>
              <a:rPr lang="it-IT" sz="4000" b="1"/>
            </a:br>
            <a:endParaRPr lang="en-US" sz="4000" b="1"/>
          </a:p>
        </p:txBody>
      </p:sp>
      <p:sp>
        <p:nvSpPr>
          <p:cNvPr id="16388" name="Text Box 26"/>
          <p:cNvSpPr txBox="1">
            <a:spLocks noChangeArrowheads="1"/>
          </p:cNvSpPr>
          <p:nvPr/>
        </p:nvSpPr>
        <p:spPr bwMode="auto">
          <a:xfrm>
            <a:off x="107950" y="1052513"/>
            <a:ext cx="903605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buFontTx/>
              <a:buChar char="•"/>
            </a:pPr>
            <a:r>
              <a:rPr lang="en-GB" sz="2600" b="1"/>
              <a:t> Genoma piccolo (</a:t>
            </a:r>
            <a:r>
              <a:rPr lang="en-US" sz="2600" b="1" i="1"/>
              <a:t>E. coli</a:t>
            </a:r>
            <a:r>
              <a:rPr lang="en-US" sz="2600" b="1"/>
              <a:t> K1: 4.6 Mb</a:t>
            </a:r>
            <a:r>
              <a:rPr lang="en-GB" sz="2600" b="1"/>
              <a:t>) nella maggioranza dei casi in una sola molecola di DNA circolare, altrimenti lineare.</a:t>
            </a:r>
          </a:p>
          <a:p>
            <a:pPr eaLnBrk="1" hangingPunct="1">
              <a:spcBef>
                <a:spcPct val="50000"/>
              </a:spcBef>
              <a:buFontTx/>
              <a:buChar char="•"/>
            </a:pPr>
            <a:r>
              <a:rPr lang="en-GB" sz="2600" b="1"/>
              <a:t> In alcuni casi presenza di altre piccole molecole di DNA (PLASMIDI)</a:t>
            </a:r>
          </a:p>
          <a:p>
            <a:pPr eaLnBrk="1" hangingPunct="1">
              <a:spcBef>
                <a:spcPct val="50000"/>
              </a:spcBef>
              <a:buFontTx/>
              <a:buChar char="•"/>
            </a:pPr>
            <a:r>
              <a:rPr lang="en-GB" sz="2600" b="1"/>
              <a:t> Organizzazione genetica compatta, brevi spazi intergenici (in </a:t>
            </a:r>
            <a:r>
              <a:rPr lang="en-US" sz="2600" b="1" i="1"/>
              <a:t>E. coli il </a:t>
            </a:r>
            <a:r>
              <a:rPr lang="en-US" sz="2600" b="1"/>
              <a:t>DNA non codificante occupa l’ 11% del DNA genomico)</a:t>
            </a:r>
          </a:p>
          <a:p>
            <a:pPr eaLnBrk="1" hangingPunct="1">
              <a:spcBef>
                <a:spcPct val="50000"/>
              </a:spcBef>
              <a:buFontTx/>
              <a:buChar char="•"/>
            </a:pPr>
            <a:r>
              <a:rPr lang="en-GB" sz="2600" b="1"/>
              <a:t> circa 4000 geni</a:t>
            </a:r>
            <a:endParaRPr lang="en-US" sz="2600" b="1"/>
          </a:p>
          <a:p>
            <a:pPr eaLnBrk="1" hangingPunct="1">
              <a:spcBef>
                <a:spcPct val="50000"/>
              </a:spcBef>
              <a:buFontTx/>
              <a:buChar char="•"/>
            </a:pPr>
            <a:r>
              <a:rPr lang="en-US" sz="2600" b="1"/>
              <a:t> Spesso i geni sono organizzati in operoni (geni adiacenti, trascritti insieme, espressi come una sola unita’ trascrizionale)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3" name="Object 2"/>
          <p:cNvGraphicFramePr>
            <a:graphicFrameLocks noChangeAspect="1"/>
          </p:cNvGraphicFramePr>
          <p:nvPr/>
        </p:nvGraphicFramePr>
        <p:xfrm>
          <a:off x="-22225" y="768350"/>
          <a:ext cx="9166225" cy="5108575"/>
        </p:xfrm>
        <a:graphic>
          <a:graphicData uri="http://schemas.openxmlformats.org/presentationml/2006/ole">
            <mc:AlternateContent xmlns:mc="http://schemas.openxmlformats.org/markup-compatibility/2006">
              <mc:Choice xmlns:v="urn:schemas-microsoft-com:vml" Requires="v">
                <p:oleObj spid="_x0000_s44057" name="CorelPhotoPaint.Image.11" r:id="rId3" imgW="9485714" imgH="5285714" progId="CorelPhotoPaint.Image.11">
                  <p:embed/>
                </p:oleObj>
              </mc:Choice>
              <mc:Fallback>
                <p:oleObj name="CorelPhotoPaint.Image.11" r:id="rId3" imgW="9485714" imgH="5285714" progId="CorelPhotoPaint.Image.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 y="768350"/>
                        <a:ext cx="9166225" cy="5108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44034" name="Group 3"/>
          <p:cNvGrpSpPr>
            <a:grpSpLocks/>
          </p:cNvGrpSpPr>
          <p:nvPr/>
        </p:nvGrpSpPr>
        <p:grpSpPr bwMode="auto">
          <a:xfrm>
            <a:off x="0" y="0"/>
            <a:ext cx="9144000" cy="152400"/>
            <a:chOff x="48" y="336"/>
            <a:chExt cx="6192" cy="48"/>
          </a:xfrm>
        </p:grpSpPr>
        <p:sp>
          <p:nvSpPr>
            <p:cNvPr id="44046"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047"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048"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049"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050"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051"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052"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053"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054"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055"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44035" name="Group 14"/>
          <p:cNvGrpSpPr>
            <a:grpSpLocks/>
          </p:cNvGrpSpPr>
          <p:nvPr/>
        </p:nvGrpSpPr>
        <p:grpSpPr bwMode="auto">
          <a:xfrm>
            <a:off x="0" y="6705600"/>
            <a:ext cx="9144000" cy="152400"/>
            <a:chOff x="48" y="336"/>
            <a:chExt cx="6192" cy="48"/>
          </a:xfrm>
        </p:grpSpPr>
        <p:sp>
          <p:nvSpPr>
            <p:cNvPr id="44036"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037"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038"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039"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040"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041"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042"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043"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044"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045"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2"/>
          <p:cNvGrpSpPr>
            <a:grpSpLocks/>
          </p:cNvGrpSpPr>
          <p:nvPr/>
        </p:nvGrpSpPr>
        <p:grpSpPr bwMode="auto">
          <a:xfrm>
            <a:off x="876300" y="762000"/>
            <a:ext cx="7391400" cy="4800600"/>
            <a:chOff x="96" y="240"/>
            <a:chExt cx="5568" cy="3530"/>
          </a:xfrm>
        </p:grpSpPr>
        <p:pic>
          <p:nvPicPr>
            <p:cNvPr id="4505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40"/>
              <a:ext cx="5568" cy="3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0" name="Rectangle 4"/>
            <p:cNvSpPr>
              <a:spLocks noChangeArrowheads="1"/>
            </p:cNvSpPr>
            <p:nvPr/>
          </p:nvSpPr>
          <p:spPr bwMode="auto">
            <a:xfrm>
              <a:off x="816" y="1152"/>
              <a:ext cx="384" cy="144"/>
            </a:xfrm>
            <a:prstGeom prst="rect">
              <a:avLst/>
            </a:prstGeom>
            <a:solidFill>
              <a:schemeClr val="bg1"/>
            </a:solidFill>
            <a:ln w="9525">
              <a:solidFill>
                <a:schemeClr val="tx1"/>
              </a:solidFill>
              <a:miter lim="800000"/>
              <a:headEnd/>
              <a:tailEnd/>
            </a:ln>
          </p:spPr>
          <p:txBody>
            <a:bodyPr wrap="none" anchor="ctr"/>
            <a:lstStyle/>
            <a:p>
              <a:pPr algn="ctr"/>
              <a:r>
                <a:rPr lang="it-IT" sz="1600"/>
                <a:t>30000</a:t>
              </a:r>
            </a:p>
          </p:txBody>
        </p:sp>
      </p:grpSp>
      <p:sp>
        <p:nvSpPr>
          <p:cNvPr id="45058" name="Oval 5"/>
          <p:cNvSpPr>
            <a:spLocks noChangeArrowheads="1"/>
          </p:cNvSpPr>
          <p:nvPr/>
        </p:nvSpPr>
        <p:spPr bwMode="auto">
          <a:xfrm>
            <a:off x="609600" y="4572000"/>
            <a:ext cx="2819400" cy="1219200"/>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323850" y="549275"/>
            <a:ext cx="875665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2400" b="1"/>
              <a:t>Pseudogeni: copia non funzionale di un gene </a:t>
            </a:r>
          </a:p>
          <a:p>
            <a:pPr eaLnBrk="1" hangingPunct="1"/>
            <a:r>
              <a:rPr lang="it-IT" sz="2400" b="1"/>
              <a:t>Frammenti genici : copie non funzionali di segmenti di geni</a:t>
            </a:r>
          </a:p>
          <a:p>
            <a:pPr eaLnBrk="1" hangingPunct="1"/>
            <a:endParaRPr lang="it-IT" sz="2400" b="1"/>
          </a:p>
          <a:p>
            <a:pPr eaLnBrk="1" hangingPunct="1"/>
            <a:endParaRPr lang="en-GB" sz="2400"/>
          </a:p>
        </p:txBody>
      </p:sp>
      <p:pic>
        <p:nvPicPr>
          <p:cNvPr id="460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828800"/>
            <a:ext cx="68961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3" name="Text Box 4"/>
          <p:cNvSpPr txBox="1">
            <a:spLocks noChangeArrowheads="1"/>
          </p:cNvSpPr>
          <p:nvPr/>
        </p:nvSpPr>
        <p:spPr bwMode="auto">
          <a:xfrm>
            <a:off x="381000" y="4724400"/>
            <a:ext cx="8382000" cy="253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b="1">
                <a:solidFill>
                  <a:schemeClr val="accent2"/>
                </a:solidFill>
              </a:rPr>
              <a:t>P. non processati:</a:t>
            </a:r>
            <a:r>
              <a:rPr lang="it-IT">
                <a:solidFill>
                  <a:schemeClr val="accent2"/>
                </a:solidFill>
              </a:rPr>
              <a:t> copie della sequenza di DNA genomico derivati generalmente dalla duplicazione in tandem di geni. Comuni nelle famiglie geniche in cluster (alfa e beta globine, HLA classe I), ma anche sparsi nel genoma (il gene NF1 ha 11 pseudogeni in 7 cromosomi deiversi). </a:t>
            </a:r>
          </a:p>
          <a:p>
            <a:pPr eaLnBrk="1" hangingPunct="1"/>
            <a:endParaRPr lang="it-IT">
              <a:solidFill>
                <a:schemeClr val="accent2"/>
              </a:solidFill>
            </a:endParaRPr>
          </a:p>
          <a:p>
            <a:pPr eaLnBrk="1" hangingPunct="1"/>
            <a:endParaRPr lang="it-IT">
              <a:solidFill>
                <a:schemeClr val="accent2"/>
              </a:solidFill>
            </a:endParaRPr>
          </a:p>
          <a:p>
            <a:pPr eaLnBrk="1" hangingPunct="1"/>
            <a:r>
              <a:rPr lang="it-IT">
                <a:solidFill>
                  <a:schemeClr val="accent2"/>
                </a:solidFill>
              </a:rPr>
              <a:t>  </a:t>
            </a:r>
            <a:endParaRPr lang="en-GB">
              <a:solidFill>
                <a:schemeClr val="accent2"/>
              </a:solidFill>
            </a:endParaRPr>
          </a:p>
        </p:txBody>
      </p:sp>
      <p:grpSp>
        <p:nvGrpSpPr>
          <p:cNvPr id="46084" name="Group 5"/>
          <p:cNvGrpSpPr>
            <a:grpSpLocks/>
          </p:cNvGrpSpPr>
          <p:nvPr/>
        </p:nvGrpSpPr>
        <p:grpSpPr bwMode="auto">
          <a:xfrm>
            <a:off x="0" y="0"/>
            <a:ext cx="9144000" cy="152400"/>
            <a:chOff x="48" y="336"/>
            <a:chExt cx="6192" cy="48"/>
          </a:xfrm>
        </p:grpSpPr>
        <p:sp>
          <p:nvSpPr>
            <p:cNvPr id="46096" name="Rectangle 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097" name="Rectangle 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098" name="Rectangle 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099" name="Rectangle 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100" name="Rectangle 1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101" name="Rectangle 1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102" name="Rectangle 1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103" name="Rectangle 1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104" name="Rectangle 1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105" name="Rectangle 1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46085" name="Group 16"/>
          <p:cNvGrpSpPr>
            <a:grpSpLocks/>
          </p:cNvGrpSpPr>
          <p:nvPr/>
        </p:nvGrpSpPr>
        <p:grpSpPr bwMode="auto">
          <a:xfrm>
            <a:off x="0" y="6705600"/>
            <a:ext cx="9144000" cy="152400"/>
            <a:chOff x="48" y="336"/>
            <a:chExt cx="6192" cy="48"/>
          </a:xfrm>
        </p:grpSpPr>
        <p:sp>
          <p:nvSpPr>
            <p:cNvPr id="46086" name="Rectangle 1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087" name="Rectangle 1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088" name="Rectangle 1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089" name="Rectangle 2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090" name="Rectangle 2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091" name="Rectangle 2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092" name="Rectangle 2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093" name="Rectangle 2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094" name="Rectangle 2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095" name="Rectangle 2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57200" y="457200"/>
            <a:ext cx="8305800" cy="1143000"/>
          </a:xfrm>
        </p:spPr>
        <p:txBody>
          <a:bodyPr/>
          <a:lstStyle/>
          <a:p>
            <a:pPr eaLnBrk="1" hangingPunct="1"/>
            <a:r>
              <a:rPr lang="it-IT" sz="3200" b="1">
                <a:solidFill>
                  <a:schemeClr val="accent2"/>
                </a:solidFill>
                <a:latin typeface="Tahoma" charset="0"/>
                <a:ea typeface="ＭＳ Ｐゴシック" charset="0"/>
                <a:cs typeface="ＭＳ Ｐゴシック" charset="0"/>
              </a:rPr>
              <a:t>Organismi modello e progetti su altri genomi</a:t>
            </a:r>
          </a:p>
        </p:txBody>
      </p:sp>
      <p:sp>
        <p:nvSpPr>
          <p:cNvPr id="47106" name="Rectangle 3"/>
          <p:cNvSpPr>
            <a:spLocks noGrp="1" noChangeArrowheads="1"/>
          </p:cNvSpPr>
          <p:nvPr>
            <p:ph type="body" idx="1"/>
          </p:nvPr>
        </p:nvSpPr>
        <p:spPr>
          <a:xfrm>
            <a:off x="457200" y="1600200"/>
            <a:ext cx="8077200" cy="4800600"/>
          </a:xfrm>
        </p:spPr>
        <p:txBody>
          <a:bodyPr/>
          <a:lstStyle/>
          <a:p>
            <a:pPr eaLnBrk="1" hangingPunct="1"/>
            <a:r>
              <a:rPr lang="it-IT" sz="2000">
                <a:latin typeface="Tahoma" charset="0"/>
                <a:ea typeface="ＭＳ Ｐゴシック" charset="0"/>
                <a:cs typeface="ＭＳ Ｐゴシック" charset="0"/>
              </a:rPr>
              <a:t>Il mappaggio del genoma umano non è l</a:t>
            </a:r>
            <a:r>
              <a:rPr lang="ja-JP" altLang="it-IT" sz="2000">
                <a:latin typeface="Tahoma" charset="0"/>
                <a:ea typeface="ＭＳ Ｐゴシック" charset="0"/>
                <a:cs typeface="ＭＳ Ｐゴシック" charset="0"/>
              </a:rPr>
              <a:t>’</a:t>
            </a:r>
            <a:r>
              <a:rPr lang="it-IT" altLang="ja-JP" sz="2000">
                <a:latin typeface="Tahoma" charset="0"/>
                <a:ea typeface="ＭＳ Ｐゴシック" charset="0"/>
                <a:cs typeface="ＭＳ Ｐゴシック" charset="0"/>
              </a:rPr>
              <a:t>unico scopo scientifico del progetto Genoma Umano. Sin dagli esordi di questo progetto fu chiaro che le mappe complete di alcuni organismi modello sarebbero state estremamente utili. Tali organismi comprendono varie specie, alcune delle quali si sono rivelate particolarmente adatte per l</a:t>
            </a:r>
            <a:r>
              <a:rPr lang="ja-JP" altLang="it-IT" sz="2000">
                <a:latin typeface="Tahoma" charset="0"/>
                <a:ea typeface="ＭＳ Ｐゴシック" charset="0"/>
                <a:cs typeface="ＭＳ Ｐゴシック" charset="0"/>
              </a:rPr>
              <a:t>’</a:t>
            </a:r>
            <a:r>
              <a:rPr lang="it-IT" altLang="ja-JP" sz="2000">
                <a:latin typeface="Tahoma" charset="0"/>
                <a:ea typeface="ＭＳ Ｐゴシック" charset="0"/>
                <a:cs typeface="ＭＳ Ｐゴシック" charset="0"/>
              </a:rPr>
              <a:t>analisi genetica. </a:t>
            </a:r>
          </a:p>
          <a:p>
            <a:pPr eaLnBrk="1" hangingPunct="1"/>
            <a:endParaRPr lang="it-IT" sz="2000">
              <a:latin typeface="Tahoma" charset="0"/>
              <a:ea typeface="ＭＳ Ｐゴシック" charset="0"/>
              <a:cs typeface="ＭＳ Ｐゴシック" charset="0"/>
            </a:endParaRPr>
          </a:p>
          <a:p>
            <a:pPr eaLnBrk="1" hangingPunct="1"/>
            <a:r>
              <a:rPr lang="it-IT" sz="2000">
                <a:latin typeface="Tahoma" charset="0"/>
                <a:ea typeface="ＭＳ Ｐゴシック" charset="0"/>
                <a:cs typeface="ＭＳ Ｐゴシック" charset="0"/>
              </a:rPr>
              <a:t>Il sequenziamento di genomi piu</a:t>
            </a:r>
            <a:r>
              <a:rPr lang="ja-JP" altLang="it-IT" sz="2000">
                <a:latin typeface="Tahoma" charset="0"/>
                <a:ea typeface="ＭＳ Ｐゴシック" charset="0"/>
                <a:cs typeface="ＭＳ Ｐゴシック" charset="0"/>
              </a:rPr>
              <a:t>’</a:t>
            </a:r>
            <a:r>
              <a:rPr lang="it-IT" altLang="ja-JP" sz="2000">
                <a:latin typeface="Tahoma" charset="0"/>
                <a:ea typeface="ＭＳ Ｐゴシック" charset="0"/>
                <a:cs typeface="ＭＳ Ｐゴシック" charset="0"/>
              </a:rPr>
              <a:t> piccoli era considerato anche una sorta di banco di prova per il sequenziamento su larga scala del genoma umano.</a:t>
            </a:r>
          </a:p>
          <a:p>
            <a:pPr eaLnBrk="1" hangingPunct="1"/>
            <a:endParaRPr lang="it-IT" sz="2000">
              <a:latin typeface="Tahoma" charset="0"/>
              <a:ea typeface="ＭＳ Ｐゴシック" charset="0"/>
              <a:cs typeface="ＭＳ Ｐゴシック" charset="0"/>
            </a:endParaRPr>
          </a:p>
          <a:p>
            <a:pPr eaLnBrk="1" hangingPunct="1"/>
            <a:r>
              <a:rPr lang="it-IT" sz="2000">
                <a:latin typeface="Tahoma" charset="0"/>
                <a:ea typeface="ＭＳ Ｐゴシック" charset="0"/>
                <a:cs typeface="ＭＳ Ｐゴシック" charset="0"/>
              </a:rPr>
              <a:t>Sono stati sequenziati i genomi di molti organismi procarioti, tra cui quelli di organismi già ben noti perché costituiscono modelli sperimentali per determinate malattie.</a:t>
            </a:r>
          </a:p>
        </p:txBody>
      </p:sp>
      <p:grpSp>
        <p:nvGrpSpPr>
          <p:cNvPr id="47107" name="Group 4"/>
          <p:cNvGrpSpPr>
            <a:grpSpLocks/>
          </p:cNvGrpSpPr>
          <p:nvPr/>
        </p:nvGrpSpPr>
        <p:grpSpPr bwMode="auto">
          <a:xfrm>
            <a:off x="0" y="0"/>
            <a:ext cx="9144000" cy="152400"/>
            <a:chOff x="48" y="336"/>
            <a:chExt cx="6192" cy="48"/>
          </a:xfrm>
        </p:grpSpPr>
        <p:sp>
          <p:nvSpPr>
            <p:cNvPr id="47119"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20"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21"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22"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23"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24"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25"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26"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27"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28"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47108" name="Group 15"/>
          <p:cNvGrpSpPr>
            <a:grpSpLocks/>
          </p:cNvGrpSpPr>
          <p:nvPr/>
        </p:nvGrpSpPr>
        <p:grpSpPr bwMode="auto">
          <a:xfrm>
            <a:off x="0" y="6705600"/>
            <a:ext cx="9144000" cy="152400"/>
            <a:chOff x="48" y="336"/>
            <a:chExt cx="6192" cy="48"/>
          </a:xfrm>
        </p:grpSpPr>
        <p:sp>
          <p:nvSpPr>
            <p:cNvPr id="47109"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10"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11"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12"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13"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14"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15"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16"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17"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18"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2"/>
          <p:cNvSpPr txBox="1">
            <a:spLocks noChangeArrowheads="1"/>
          </p:cNvSpPr>
          <p:nvPr/>
        </p:nvSpPr>
        <p:spPr bwMode="auto">
          <a:xfrm>
            <a:off x="1139825" y="4763"/>
            <a:ext cx="73914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a:r>
              <a:rPr lang="it-IT" sz="2800" b="1"/>
              <a:t>Alcuni genomi finora sequenziati</a:t>
            </a:r>
          </a:p>
        </p:txBody>
      </p:sp>
      <p:sp>
        <p:nvSpPr>
          <p:cNvPr id="48130" name="Text Box 3"/>
          <p:cNvSpPr txBox="1">
            <a:spLocks noChangeArrowheads="1"/>
          </p:cNvSpPr>
          <p:nvPr/>
        </p:nvSpPr>
        <p:spPr bwMode="auto">
          <a:xfrm>
            <a:off x="301625" y="919163"/>
            <a:ext cx="8839200" cy="520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it-IT" sz="2400" b="1" u="sng"/>
              <a:t>Microorganismi:</a:t>
            </a:r>
            <a:r>
              <a:rPr lang="it-IT" sz="2400" b="1"/>
              <a:t>				</a:t>
            </a:r>
            <a:r>
              <a:rPr lang="it-IT" sz="2400" b="1" u="sng"/>
              <a:t>Pesci:</a:t>
            </a:r>
          </a:p>
          <a:p>
            <a:r>
              <a:rPr lang="it-IT" sz="2400" b="1"/>
              <a:t>244 batteri					Fugu Rubripes	</a:t>
            </a:r>
          </a:p>
          <a:p>
            <a:r>
              <a:rPr lang="it-IT" sz="2400" b="1"/>
              <a:t>18 archeobatteri				Danio Rerio</a:t>
            </a:r>
          </a:p>
          <a:p>
            <a:r>
              <a:rPr lang="it-IT" sz="2400" b="1"/>
              <a:t>42 eucarioti</a:t>
            </a:r>
          </a:p>
          <a:p>
            <a:r>
              <a:rPr lang="it-IT" sz="2400" b="1"/>
              <a:t>						</a:t>
            </a:r>
            <a:r>
              <a:rPr lang="it-IT" sz="2400" b="1" u="sng"/>
              <a:t>Mammiferi:</a:t>
            </a:r>
            <a:endParaRPr lang="it-IT" sz="2400" b="1"/>
          </a:p>
          <a:p>
            <a:r>
              <a:rPr lang="it-IT" sz="2400" b="1" u="sng"/>
              <a:t>Piante:</a:t>
            </a:r>
            <a:r>
              <a:rPr lang="it-IT" sz="2400" b="1"/>
              <a:t> 					Homo Sapiens 	</a:t>
            </a:r>
          </a:p>
          <a:p>
            <a:r>
              <a:rPr lang="it-IT" sz="2400" b="1"/>
              <a:t>Arabidopsis Thaliana 			Mus Musculus </a:t>
            </a:r>
          </a:p>
          <a:p>
            <a:r>
              <a:rPr lang="it-IT" sz="2400" b="1"/>
              <a:t>Oryza Sativa	 			Rattus Norvegicus</a:t>
            </a:r>
          </a:p>
          <a:p>
            <a:r>
              <a:rPr lang="it-IT" sz="2400" b="1"/>
              <a:t>								</a:t>
            </a:r>
          </a:p>
          <a:p>
            <a:r>
              <a:rPr lang="it-IT" sz="2400" b="1" u="sng"/>
              <a:t>Invertebrati:</a:t>
            </a:r>
          </a:p>
          <a:p>
            <a:r>
              <a:rPr lang="it-IT" sz="2400" b="1"/>
              <a:t>Drosophila Melanogaster</a:t>
            </a:r>
          </a:p>
          <a:p>
            <a:r>
              <a:rPr lang="it-IT" sz="2400" b="1"/>
              <a:t>Anopheles Gambiae</a:t>
            </a:r>
          </a:p>
          <a:p>
            <a:r>
              <a:rPr lang="it-IT" sz="2400" b="1"/>
              <a:t>Caenorhabditis Elegans</a:t>
            </a:r>
          </a:p>
          <a:p>
            <a:endParaRPr lang="it-IT" sz="2400" b="1"/>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2976563" y="13716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49154" name="Rectangle 3"/>
          <p:cNvSpPr>
            <a:spLocks noChangeArrowheads="1"/>
          </p:cNvSpPr>
          <p:nvPr/>
        </p:nvSpPr>
        <p:spPr bwMode="auto">
          <a:xfrm>
            <a:off x="3028950" y="13716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49155" name="Rectangle 4"/>
          <p:cNvSpPr>
            <a:spLocks noChangeArrowheads="1"/>
          </p:cNvSpPr>
          <p:nvPr/>
        </p:nvSpPr>
        <p:spPr bwMode="auto">
          <a:xfrm>
            <a:off x="3090863" y="14287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49156" name="Rectangle 5"/>
          <p:cNvSpPr>
            <a:spLocks noChangeArrowheads="1"/>
          </p:cNvSpPr>
          <p:nvPr/>
        </p:nvSpPr>
        <p:spPr bwMode="auto">
          <a:xfrm>
            <a:off x="2967038" y="13192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pic>
        <p:nvPicPr>
          <p:cNvPr id="49157" name="Picture 6"/>
          <p:cNvPicPr>
            <a:picLocks noChangeAspect="1" noChangeArrowheads="1"/>
          </p:cNvPicPr>
          <p:nvPr/>
        </p:nvPicPr>
        <p:blipFill>
          <a:blip r:embed="rId2">
            <a:extLst>
              <a:ext uri="{28A0092B-C50C-407E-A947-70E740481C1C}">
                <a14:useLocalDpi xmlns:a14="http://schemas.microsoft.com/office/drawing/2010/main" val="0"/>
              </a:ext>
            </a:extLst>
          </a:blip>
          <a:srcRect t="9375" r="54245" b="5469"/>
          <a:stretch>
            <a:fillRect/>
          </a:stretch>
        </p:blipFill>
        <p:spPr bwMode="auto">
          <a:xfrm>
            <a:off x="0" y="228600"/>
            <a:ext cx="4419600" cy="640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58" name="Picture 7"/>
          <p:cNvPicPr>
            <a:picLocks noChangeAspect="1" noChangeArrowheads="1"/>
          </p:cNvPicPr>
          <p:nvPr/>
        </p:nvPicPr>
        <p:blipFill>
          <a:blip r:embed="rId3">
            <a:extLst>
              <a:ext uri="{28A0092B-C50C-407E-A947-70E740481C1C}">
                <a14:useLocalDpi xmlns:a14="http://schemas.microsoft.com/office/drawing/2010/main" val="0"/>
              </a:ext>
            </a:extLst>
          </a:blip>
          <a:srcRect l="12500" t="25000" r="43509" b="27344"/>
          <a:stretch>
            <a:fillRect/>
          </a:stretch>
        </p:blipFill>
        <p:spPr bwMode="auto">
          <a:xfrm>
            <a:off x="4419600" y="228600"/>
            <a:ext cx="47244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59" name="Picture 8"/>
          <p:cNvPicPr>
            <a:picLocks noChangeAspect="1" noChangeArrowheads="1"/>
          </p:cNvPicPr>
          <p:nvPr/>
        </p:nvPicPr>
        <p:blipFill>
          <a:blip r:embed="rId4">
            <a:extLst>
              <a:ext uri="{28A0092B-C50C-407E-A947-70E740481C1C}">
                <a14:useLocalDpi xmlns:a14="http://schemas.microsoft.com/office/drawing/2010/main" val="0"/>
              </a:ext>
            </a:extLst>
          </a:blip>
          <a:srcRect l="11876" t="35156" r="73125" b="45313"/>
          <a:stretch>
            <a:fillRect/>
          </a:stretch>
        </p:blipFill>
        <p:spPr bwMode="auto">
          <a:xfrm>
            <a:off x="4495800" y="4800600"/>
            <a:ext cx="168275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9160" name="Group 9"/>
          <p:cNvGrpSpPr>
            <a:grpSpLocks/>
          </p:cNvGrpSpPr>
          <p:nvPr/>
        </p:nvGrpSpPr>
        <p:grpSpPr bwMode="auto">
          <a:xfrm>
            <a:off x="6248400" y="4876800"/>
            <a:ext cx="1795463" cy="304800"/>
            <a:chOff x="0" y="0"/>
            <a:chExt cx="2070" cy="288"/>
          </a:xfrm>
        </p:grpSpPr>
        <p:sp>
          <p:nvSpPr>
            <p:cNvPr id="49184" name="Rectangle 10"/>
            <p:cNvSpPr>
              <a:spLocks noChangeArrowheads="1"/>
            </p:cNvSpPr>
            <p:nvPr/>
          </p:nvSpPr>
          <p:spPr bwMode="auto">
            <a:xfrm>
              <a:off x="0" y="0"/>
              <a:ext cx="207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grpSp>
          <p:nvGrpSpPr>
            <p:cNvPr id="49185" name="Group 11"/>
            <p:cNvGrpSpPr>
              <a:grpSpLocks/>
            </p:cNvGrpSpPr>
            <p:nvPr/>
          </p:nvGrpSpPr>
          <p:grpSpPr bwMode="auto">
            <a:xfrm>
              <a:off x="0" y="0"/>
              <a:ext cx="2025" cy="288"/>
              <a:chOff x="0" y="0"/>
              <a:chExt cx="2025" cy="288"/>
            </a:xfrm>
          </p:grpSpPr>
          <p:sp>
            <p:nvSpPr>
              <p:cNvPr id="49186" name="Rectangle 12"/>
              <p:cNvSpPr>
                <a:spLocks noChangeArrowheads="1"/>
              </p:cNvSpPr>
              <p:nvPr/>
            </p:nvSpPr>
            <p:spPr bwMode="auto">
              <a:xfrm>
                <a:off x="0" y="0"/>
                <a:ext cx="2025" cy="288"/>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lstStyle/>
              <a:p>
                <a:endParaRPr lang="en-US"/>
              </a:p>
            </p:txBody>
          </p:sp>
          <p:sp>
            <p:nvSpPr>
              <p:cNvPr id="49187" name="Rectangle 13"/>
              <p:cNvSpPr>
                <a:spLocks noChangeArrowheads="1"/>
              </p:cNvSpPr>
              <p:nvPr/>
            </p:nvSpPr>
            <p:spPr bwMode="auto">
              <a:xfrm>
                <a:off x="0" y="0"/>
                <a:ext cx="2025" cy="288"/>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it-IT" sz="1400" b="1"/>
                  <a:t>Viral Genomes</a:t>
                </a:r>
              </a:p>
            </p:txBody>
          </p:sp>
        </p:grpSp>
      </p:grpSp>
      <p:pic>
        <p:nvPicPr>
          <p:cNvPr id="49161" name="Picture 14"/>
          <p:cNvPicPr>
            <a:picLocks noChangeAspect="1" noChangeArrowheads="1"/>
          </p:cNvPicPr>
          <p:nvPr/>
        </p:nvPicPr>
        <p:blipFill>
          <a:blip r:embed="rId5">
            <a:extLst>
              <a:ext uri="{28A0092B-C50C-407E-A947-70E740481C1C}">
                <a14:useLocalDpi xmlns:a14="http://schemas.microsoft.com/office/drawing/2010/main" val="0"/>
              </a:ext>
            </a:extLst>
          </a:blip>
          <a:srcRect l="11250" t="39844" r="53749" b="37500"/>
          <a:stretch>
            <a:fillRect/>
          </a:stretch>
        </p:blipFill>
        <p:spPr bwMode="auto">
          <a:xfrm>
            <a:off x="6248400" y="5195888"/>
            <a:ext cx="2743200"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9162" name="Group 15"/>
          <p:cNvGrpSpPr>
            <a:grpSpLocks/>
          </p:cNvGrpSpPr>
          <p:nvPr/>
        </p:nvGrpSpPr>
        <p:grpSpPr bwMode="auto">
          <a:xfrm>
            <a:off x="0" y="0"/>
            <a:ext cx="9144000" cy="152400"/>
            <a:chOff x="48" y="336"/>
            <a:chExt cx="6192" cy="48"/>
          </a:xfrm>
        </p:grpSpPr>
        <p:sp>
          <p:nvSpPr>
            <p:cNvPr id="49174"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175"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176"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177"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178"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179"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180"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181"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182"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183"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49163" name="Group 26"/>
          <p:cNvGrpSpPr>
            <a:grpSpLocks/>
          </p:cNvGrpSpPr>
          <p:nvPr/>
        </p:nvGrpSpPr>
        <p:grpSpPr bwMode="auto">
          <a:xfrm>
            <a:off x="0" y="6705600"/>
            <a:ext cx="9144000" cy="152400"/>
            <a:chOff x="48" y="336"/>
            <a:chExt cx="6192" cy="48"/>
          </a:xfrm>
        </p:grpSpPr>
        <p:sp>
          <p:nvSpPr>
            <p:cNvPr id="49164" name="Rectangle 2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165" name="Rectangle 2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166" name="Rectangle 2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167" name="Rectangle 3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168" name="Rectangle 3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169" name="Rectangle 3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170" name="Rectangle 3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171" name="Rectangle 3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172" name="Rectangle 3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173" name="Rectangle 3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2976563" y="13716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50178" name="Rectangle 3"/>
          <p:cNvSpPr>
            <a:spLocks noChangeArrowheads="1"/>
          </p:cNvSpPr>
          <p:nvPr/>
        </p:nvSpPr>
        <p:spPr bwMode="auto">
          <a:xfrm>
            <a:off x="3028950" y="13716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50179" name="Rectangle 4"/>
          <p:cNvSpPr>
            <a:spLocks noChangeArrowheads="1"/>
          </p:cNvSpPr>
          <p:nvPr/>
        </p:nvSpPr>
        <p:spPr bwMode="auto">
          <a:xfrm>
            <a:off x="3090863" y="14287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50180" name="Rectangle 5"/>
          <p:cNvSpPr>
            <a:spLocks noChangeArrowheads="1"/>
          </p:cNvSpPr>
          <p:nvPr/>
        </p:nvSpPr>
        <p:spPr bwMode="auto">
          <a:xfrm>
            <a:off x="2967038" y="13192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pic>
        <p:nvPicPr>
          <p:cNvPr id="50181" name="Picture 6"/>
          <p:cNvPicPr>
            <a:picLocks noChangeAspect="1" noChangeArrowheads="1"/>
          </p:cNvPicPr>
          <p:nvPr/>
        </p:nvPicPr>
        <p:blipFill>
          <a:blip r:embed="rId2">
            <a:extLst>
              <a:ext uri="{28A0092B-C50C-407E-A947-70E740481C1C}">
                <a14:useLocalDpi xmlns:a14="http://schemas.microsoft.com/office/drawing/2010/main" val="0"/>
              </a:ext>
            </a:extLst>
          </a:blip>
          <a:srcRect l="-877" t="9375" r="41251" b="6250"/>
          <a:stretch>
            <a:fillRect/>
          </a:stretch>
        </p:blipFill>
        <p:spPr bwMode="auto">
          <a:xfrm>
            <a:off x="0" y="152400"/>
            <a:ext cx="5287963" cy="64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2" name="Picture 7"/>
          <p:cNvPicPr>
            <a:picLocks noChangeAspect="1" noChangeArrowheads="1"/>
          </p:cNvPicPr>
          <p:nvPr/>
        </p:nvPicPr>
        <p:blipFill>
          <a:blip r:embed="rId3">
            <a:extLst>
              <a:ext uri="{28A0092B-C50C-407E-A947-70E740481C1C}">
                <a14:useLocalDpi xmlns:a14="http://schemas.microsoft.com/office/drawing/2010/main" val="0"/>
              </a:ext>
            </a:extLst>
          </a:blip>
          <a:srcRect l="17500" t="9375" r="41251" b="4688"/>
          <a:stretch>
            <a:fillRect/>
          </a:stretch>
        </p:blipFill>
        <p:spPr bwMode="auto">
          <a:xfrm>
            <a:off x="5410200" y="153988"/>
            <a:ext cx="3657600" cy="6475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0183" name="Group 8"/>
          <p:cNvGrpSpPr>
            <a:grpSpLocks/>
          </p:cNvGrpSpPr>
          <p:nvPr/>
        </p:nvGrpSpPr>
        <p:grpSpPr bwMode="auto">
          <a:xfrm>
            <a:off x="0" y="0"/>
            <a:ext cx="9144000" cy="152400"/>
            <a:chOff x="48" y="336"/>
            <a:chExt cx="6192" cy="48"/>
          </a:xfrm>
        </p:grpSpPr>
        <p:sp>
          <p:nvSpPr>
            <p:cNvPr id="50195" name="Rectangle 9"/>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96" name="Rectangle 10"/>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97" name="Rectangle 11"/>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98" name="Rectangle 12"/>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99" name="Rectangle 13"/>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200" name="Rectangle 14"/>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201" name="Rectangle 15"/>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202" name="Rectangle 16"/>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203" name="Rectangle 17"/>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204" name="Rectangle 18"/>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50184" name="Group 19"/>
          <p:cNvGrpSpPr>
            <a:grpSpLocks/>
          </p:cNvGrpSpPr>
          <p:nvPr/>
        </p:nvGrpSpPr>
        <p:grpSpPr bwMode="auto">
          <a:xfrm>
            <a:off x="0" y="6705600"/>
            <a:ext cx="9144000" cy="152400"/>
            <a:chOff x="48" y="336"/>
            <a:chExt cx="6192" cy="48"/>
          </a:xfrm>
        </p:grpSpPr>
        <p:sp>
          <p:nvSpPr>
            <p:cNvPr id="50185" name="Rectangle 20"/>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86" name="Rectangle 21"/>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87" name="Rectangle 22"/>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88" name="Rectangle 23"/>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89" name="Rectangle 24"/>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90" name="Rectangle 25"/>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91" name="Rectangle 26"/>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92" name="Rectangle 27"/>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93" name="Rectangle 28"/>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94" name="Rectangle 29"/>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2976563" y="13716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51202" name="Rectangle 3"/>
          <p:cNvSpPr>
            <a:spLocks noChangeArrowheads="1"/>
          </p:cNvSpPr>
          <p:nvPr/>
        </p:nvSpPr>
        <p:spPr bwMode="auto">
          <a:xfrm>
            <a:off x="3028950" y="13716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51203" name="Rectangle 4"/>
          <p:cNvSpPr>
            <a:spLocks noChangeArrowheads="1"/>
          </p:cNvSpPr>
          <p:nvPr/>
        </p:nvSpPr>
        <p:spPr bwMode="auto">
          <a:xfrm>
            <a:off x="3090863" y="14287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51204" name="Rectangle 5"/>
          <p:cNvSpPr>
            <a:spLocks noChangeArrowheads="1"/>
          </p:cNvSpPr>
          <p:nvPr/>
        </p:nvSpPr>
        <p:spPr bwMode="auto">
          <a:xfrm>
            <a:off x="2967038" y="13192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pic>
        <p:nvPicPr>
          <p:cNvPr id="51205" name="Picture 6"/>
          <p:cNvPicPr>
            <a:picLocks noChangeAspect="1" noChangeArrowheads="1"/>
          </p:cNvPicPr>
          <p:nvPr/>
        </p:nvPicPr>
        <p:blipFill>
          <a:blip r:embed="rId2">
            <a:extLst>
              <a:ext uri="{28A0092B-C50C-407E-A947-70E740481C1C}">
                <a14:useLocalDpi xmlns:a14="http://schemas.microsoft.com/office/drawing/2010/main" val="0"/>
              </a:ext>
            </a:extLst>
          </a:blip>
          <a:srcRect t="10080" r="1613" b="4854"/>
          <a:stretch>
            <a:fillRect/>
          </a:stretch>
        </p:blipFill>
        <p:spPr bwMode="auto">
          <a:xfrm>
            <a:off x="0" y="228600"/>
            <a:ext cx="9144000"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1206" name="Group 7"/>
          <p:cNvGrpSpPr>
            <a:grpSpLocks/>
          </p:cNvGrpSpPr>
          <p:nvPr/>
        </p:nvGrpSpPr>
        <p:grpSpPr bwMode="auto">
          <a:xfrm>
            <a:off x="0" y="0"/>
            <a:ext cx="9144000" cy="152400"/>
            <a:chOff x="48" y="336"/>
            <a:chExt cx="6192" cy="48"/>
          </a:xfrm>
        </p:grpSpPr>
        <p:sp>
          <p:nvSpPr>
            <p:cNvPr id="51218" name="Rectangle 8"/>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19" name="Rectangle 9"/>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20" name="Rectangle 10"/>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21" name="Rectangle 11"/>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22" name="Rectangle 12"/>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23" name="Rectangle 13"/>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24" name="Rectangle 14"/>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25" name="Rectangle 15"/>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26" name="Rectangle 16"/>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27" name="Rectangle 17"/>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51207" name="Group 18"/>
          <p:cNvGrpSpPr>
            <a:grpSpLocks/>
          </p:cNvGrpSpPr>
          <p:nvPr/>
        </p:nvGrpSpPr>
        <p:grpSpPr bwMode="auto">
          <a:xfrm>
            <a:off x="0" y="6705600"/>
            <a:ext cx="9144000" cy="152400"/>
            <a:chOff x="48" y="336"/>
            <a:chExt cx="6192" cy="48"/>
          </a:xfrm>
        </p:grpSpPr>
        <p:sp>
          <p:nvSpPr>
            <p:cNvPr id="51208" name="Rectangle 19"/>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09" name="Rectangle 20"/>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10" name="Rectangle 21"/>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11" name="Rectangle 22"/>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12" name="Rectangle 23"/>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13" name="Rectangle 24"/>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14" name="Rectangle 25"/>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15" name="Rectangle 26"/>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16" name="Rectangle 27"/>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17" name="Rectangle 28"/>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2"/>
          <p:cNvGrpSpPr>
            <a:grpSpLocks/>
          </p:cNvGrpSpPr>
          <p:nvPr/>
        </p:nvGrpSpPr>
        <p:grpSpPr bwMode="auto">
          <a:xfrm>
            <a:off x="0" y="0"/>
            <a:ext cx="9144000" cy="152400"/>
            <a:chOff x="48" y="336"/>
            <a:chExt cx="6192" cy="48"/>
          </a:xfrm>
        </p:grpSpPr>
        <p:sp>
          <p:nvSpPr>
            <p:cNvPr id="17424"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25"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26"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27"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28"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29"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30"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31"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32"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33"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17410" name="Group 13"/>
          <p:cNvGrpSpPr>
            <a:grpSpLocks/>
          </p:cNvGrpSpPr>
          <p:nvPr/>
        </p:nvGrpSpPr>
        <p:grpSpPr bwMode="auto">
          <a:xfrm>
            <a:off x="0" y="6705600"/>
            <a:ext cx="9144000" cy="152400"/>
            <a:chOff x="48" y="336"/>
            <a:chExt cx="6192" cy="48"/>
          </a:xfrm>
        </p:grpSpPr>
        <p:sp>
          <p:nvSpPr>
            <p:cNvPr id="17414"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15"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16"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17"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18"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19"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20"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21"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22"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423"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17411" name="Rectangle 26"/>
          <p:cNvSpPr>
            <a:spLocks noChangeArrowheads="1"/>
          </p:cNvSpPr>
          <p:nvPr/>
        </p:nvSpPr>
        <p:spPr bwMode="auto">
          <a:xfrm>
            <a:off x="712788" y="404813"/>
            <a:ext cx="7718425" cy="588962"/>
          </a:xfrm>
          <a:prstGeom prst="rect">
            <a:avLst/>
          </a:prstGeom>
          <a:noFill/>
          <a:ln w="50800">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lIns="90488" tIns="44450" rIns="90488" bIns="44450"/>
          <a:lstStyle/>
          <a:p>
            <a:pPr marL="285750" indent="-285750" algn="ctr">
              <a:spcBef>
                <a:spcPct val="30000"/>
              </a:spcBef>
            </a:pPr>
            <a:r>
              <a:rPr lang="it-IT" sz="2400" b="1"/>
              <a:t>GENOMA PROCARIOTICO</a:t>
            </a:r>
            <a:br>
              <a:rPr lang="it-IT" sz="4000" b="1"/>
            </a:br>
            <a:endParaRPr lang="en-US" sz="4000" b="1"/>
          </a:p>
        </p:txBody>
      </p:sp>
      <p:pic>
        <p:nvPicPr>
          <p:cNvPr id="17412" name="Picture 30"/>
          <p:cNvPicPr>
            <a:picLocks noChangeAspect="1" noChangeArrowheads="1"/>
          </p:cNvPicPr>
          <p:nvPr/>
        </p:nvPicPr>
        <p:blipFill>
          <a:blip r:embed="rId2">
            <a:extLst>
              <a:ext uri="{28A0092B-C50C-407E-A947-70E740481C1C}">
                <a14:useLocalDpi xmlns:a14="http://schemas.microsoft.com/office/drawing/2010/main" val="0"/>
              </a:ext>
            </a:extLst>
          </a:blip>
          <a:srcRect t="2977" b="2631"/>
          <a:stretch>
            <a:fillRect/>
          </a:stretch>
        </p:blipFill>
        <p:spPr bwMode="auto">
          <a:xfrm>
            <a:off x="1403350" y="1196975"/>
            <a:ext cx="6235700" cy="53276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7413" name="Rectangle 31"/>
          <p:cNvSpPr>
            <a:spLocks noChangeArrowheads="1"/>
          </p:cNvSpPr>
          <p:nvPr/>
        </p:nvSpPr>
        <p:spPr bwMode="auto">
          <a:xfrm>
            <a:off x="2697163" y="3284538"/>
            <a:ext cx="3675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it-IT" b="1"/>
              <a:t>Chromosome </a:t>
            </a:r>
          </a:p>
          <a:p>
            <a:pPr algn="ctr"/>
            <a:r>
              <a:rPr lang="it-IT" b="1" i="1"/>
              <a:t>Escherichia coli</a:t>
            </a:r>
            <a:r>
              <a:rPr lang="it-IT" b="1"/>
              <a:t> CFT073 </a:t>
            </a:r>
          </a:p>
          <a:p>
            <a:pPr algn="ctr"/>
            <a:r>
              <a:rPr lang="it-IT" b="1"/>
              <a:t>Circular Display</a:t>
            </a:r>
          </a:p>
          <a:p>
            <a:pPr eaLnBrk="0" hangingPunct="0"/>
            <a:endParaRPr lang="it-IT"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2"/>
          <p:cNvGrpSpPr>
            <a:grpSpLocks/>
          </p:cNvGrpSpPr>
          <p:nvPr/>
        </p:nvGrpSpPr>
        <p:grpSpPr bwMode="auto">
          <a:xfrm>
            <a:off x="0" y="0"/>
            <a:ext cx="9144000" cy="152400"/>
            <a:chOff x="48" y="336"/>
            <a:chExt cx="6192" cy="48"/>
          </a:xfrm>
        </p:grpSpPr>
        <p:sp>
          <p:nvSpPr>
            <p:cNvPr id="18448"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49"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50"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51"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52"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53"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54"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55"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56"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57"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18434" name="Group 13"/>
          <p:cNvGrpSpPr>
            <a:grpSpLocks/>
          </p:cNvGrpSpPr>
          <p:nvPr/>
        </p:nvGrpSpPr>
        <p:grpSpPr bwMode="auto">
          <a:xfrm>
            <a:off x="0" y="6705600"/>
            <a:ext cx="9144000" cy="152400"/>
            <a:chOff x="48" y="336"/>
            <a:chExt cx="6192" cy="48"/>
          </a:xfrm>
        </p:grpSpPr>
        <p:sp>
          <p:nvSpPr>
            <p:cNvPr id="18438"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9"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40"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41"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42"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43"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44"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45"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46"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47"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pic>
        <p:nvPicPr>
          <p:cNvPr id="18435" name="Picture 25" descr="http://www.wellesley.edu/Chemistry/chem227/nucleicfunction/transcription/lac%20operon/02lacoper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35163"/>
            <a:ext cx="7488237" cy="473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Rectangle 26"/>
          <p:cNvSpPr>
            <a:spLocks noChangeArrowheads="1"/>
          </p:cNvSpPr>
          <p:nvPr/>
        </p:nvSpPr>
        <p:spPr bwMode="auto">
          <a:xfrm>
            <a:off x="712788" y="404813"/>
            <a:ext cx="7718425" cy="588962"/>
          </a:xfrm>
          <a:prstGeom prst="rect">
            <a:avLst/>
          </a:prstGeom>
          <a:noFill/>
          <a:ln w="50800">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lIns="90488" tIns="44450" rIns="90488" bIns="44450"/>
          <a:lstStyle/>
          <a:p>
            <a:pPr marL="285750" indent="-285750" algn="ctr">
              <a:spcBef>
                <a:spcPct val="30000"/>
              </a:spcBef>
            </a:pPr>
            <a:r>
              <a:rPr lang="it-IT" sz="2400" b="1"/>
              <a:t>GENOMA PROCARIOTICO</a:t>
            </a:r>
            <a:br>
              <a:rPr lang="it-IT" sz="4000" b="1"/>
            </a:br>
            <a:endParaRPr lang="en-US" sz="4000" b="1"/>
          </a:p>
        </p:txBody>
      </p:sp>
      <p:sp>
        <p:nvSpPr>
          <p:cNvPr id="18437" name="Rectangle 27"/>
          <p:cNvSpPr>
            <a:spLocks noChangeArrowheads="1"/>
          </p:cNvSpPr>
          <p:nvPr/>
        </p:nvSpPr>
        <p:spPr bwMode="auto">
          <a:xfrm>
            <a:off x="684213" y="1255713"/>
            <a:ext cx="7718425" cy="588962"/>
          </a:xfrm>
          <a:prstGeom prst="rect">
            <a:avLst/>
          </a:prstGeom>
          <a:noFill/>
          <a:ln w="50800">
            <a:solidFill>
              <a:srgbClr val="FF00FF"/>
            </a:solidFill>
            <a:miter lim="800000"/>
            <a:headEnd/>
            <a:tailEnd/>
          </a:ln>
          <a:extLst>
            <a:ext uri="{909E8E84-426E-40dd-AFC4-6F175D3DCCD1}">
              <a14:hiddenFill xmlns:a14="http://schemas.microsoft.com/office/drawing/2010/main" xmlns="">
                <a:solidFill>
                  <a:srgbClr val="FFFFFF"/>
                </a:solidFill>
              </a14:hiddenFill>
            </a:ext>
          </a:extLst>
        </p:spPr>
        <p:txBody>
          <a:bodyPr lIns="90488" tIns="44450" rIns="90488" bIns="44450"/>
          <a:lstStyle/>
          <a:p>
            <a:pPr marL="285750" indent="-285750" algn="ctr">
              <a:spcBef>
                <a:spcPct val="30000"/>
              </a:spcBef>
            </a:pPr>
            <a:r>
              <a:rPr lang="it-IT" sz="2400" b="1"/>
              <a:t>OPERONE</a:t>
            </a:r>
            <a:endParaRPr lang="en-US" sz="40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2"/>
          <p:cNvGrpSpPr>
            <a:grpSpLocks/>
          </p:cNvGrpSpPr>
          <p:nvPr/>
        </p:nvGrpSpPr>
        <p:grpSpPr bwMode="auto">
          <a:xfrm>
            <a:off x="0" y="0"/>
            <a:ext cx="9144000" cy="152400"/>
            <a:chOff x="48" y="336"/>
            <a:chExt cx="6192" cy="48"/>
          </a:xfrm>
        </p:grpSpPr>
        <p:sp>
          <p:nvSpPr>
            <p:cNvPr id="19470" name="Rectangle 3"/>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471" name="Rectangle 4"/>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472" name="Rectangle 5"/>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473" name="Rectangle 6"/>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474" name="Rectangle 7"/>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475" name="Rectangle 8"/>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476" name="Rectangle 9"/>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477" name="Rectangle 10"/>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478" name="Rectangle 11"/>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479" name="Rectangle 12"/>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19458" name="Group 13"/>
          <p:cNvGrpSpPr>
            <a:grpSpLocks/>
          </p:cNvGrpSpPr>
          <p:nvPr/>
        </p:nvGrpSpPr>
        <p:grpSpPr bwMode="auto">
          <a:xfrm>
            <a:off x="0" y="6705600"/>
            <a:ext cx="9144000" cy="152400"/>
            <a:chOff x="48" y="336"/>
            <a:chExt cx="6192" cy="48"/>
          </a:xfrm>
        </p:grpSpPr>
        <p:sp>
          <p:nvSpPr>
            <p:cNvPr id="19460" name="Rectangle 1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461" name="Rectangle 1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462" name="Rectangle 1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463" name="Rectangle 1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464" name="Rectangle 1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465" name="Rectangle 1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466" name="Rectangle 2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467" name="Rectangle 2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468" name="Rectangle 2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469" name="Rectangle 2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19459" name="Rectangle 24"/>
          <p:cNvSpPr>
            <a:spLocks noChangeArrowheads="1"/>
          </p:cNvSpPr>
          <p:nvPr/>
        </p:nvSpPr>
        <p:spPr bwMode="auto">
          <a:xfrm>
            <a:off x="381000" y="1371600"/>
            <a:ext cx="8229600" cy="331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15000"/>
              </a:lnSpc>
            </a:pPr>
            <a:br>
              <a:rPr lang="it-IT" sz="2400" b="1"/>
            </a:br>
            <a:r>
              <a:rPr lang="it-IT" sz="4000" b="1"/>
              <a:t>ORGANIZZAZIONE DEL GENOMA EUCARIOTICO</a:t>
            </a:r>
          </a:p>
          <a:p>
            <a:pPr algn="ctr">
              <a:lnSpc>
                <a:spcPct val="115000"/>
              </a:lnSpc>
            </a:pPr>
            <a:endParaRPr lang="it-IT" sz="4000" b="1"/>
          </a:p>
          <a:p>
            <a:pPr algn="ctr">
              <a:lnSpc>
                <a:spcPct val="115000"/>
              </a:lnSpc>
            </a:pPr>
            <a:r>
              <a:rPr lang="it-IT" sz="4000" b="1"/>
              <a:t>IL GENOMA UMANO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body" idx="1"/>
          </p:nvPr>
        </p:nvSpPr>
        <p:spPr>
          <a:xfrm>
            <a:off x="0" y="1258888"/>
            <a:ext cx="4932363" cy="4114800"/>
          </a:xfrm>
        </p:spPr>
        <p:txBody>
          <a:bodyPr/>
          <a:lstStyle/>
          <a:p>
            <a:pPr eaLnBrk="1" hangingPunct="1"/>
            <a:r>
              <a:rPr lang="it-IT" sz="2800">
                <a:latin typeface="Arial" charset="0"/>
                <a:ea typeface="ＭＳ Ｐゴシック" charset="0"/>
                <a:cs typeface="ＭＳ Ｐゴシック" charset="0"/>
              </a:rPr>
              <a:t>Insieme di informazioni genetiche contenute nel DNA delle cellule umane.</a:t>
            </a:r>
          </a:p>
          <a:p>
            <a:pPr eaLnBrk="1" hangingPunct="1"/>
            <a:r>
              <a:rPr lang="it-IT" sz="2800">
                <a:latin typeface="Arial" charset="0"/>
                <a:ea typeface="ＭＳ Ｐゴシック" charset="0"/>
                <a:cs typeface="ＭＳ Ｐゴシック" charset="0"/>
              </a:rPr>
              <a:t>Due genomi:</a:t>
            </a:r>
          </a:p>
          <a:p>
            <a:pPr lvl="1" eaLnBrk="1" hangingPunct="1"/>
            <a:r>
              <a:rPr lang="it-IT" b="1">
                <a:latin typeface="Arial" charset="0"/>
                <a:ea typeface="ＭＳ Ｐゴシック" charset="0"/>
              </a:rPr>
              <a:t>genoma nucleare</a:t>
            </a:r>
            <a:r>
              <a:rPr lang="it-IT">
                <a:latin typeface="Arial" charset="0"/>
                <a:ea typeface="ＭＳ Ｐゴシック" charset="0"/>
              </a:rPr>
              <a:t>, che comprende il 99,9995% dell</a:t>
            </a:r>
            <a:r>
              <a:rPr lang="ja-JP" altLang="it-IT">
                <a:latin typeface="Arial" charset="0"/>
                <a:ea typeface="ＭＳ Ｐゴシック" charset="0"/>
              </a:rPr>
              <a:t>’</a:t>
            </a:r>
            <a:r>
              <a:rPr lang="it-IT" altLang="ja-JP">
                <a:latin typeface="Arial" charset="0"/>
                <a:ea typeface="ＭＳ Ｐゴシック" charset="0"/>
              </a:rPr>
              <a:t>informazione genetica</a:t>
            </a:r>
          </a:p>
          <a:p>
            <a:pPr lvl="1" eaLnBrk="1" hangingPunct="1"/>
            <a:r>
              <a:rPr lang="it-IT" b="1">
                <a:latin typeface="Arial" charset="0"/>
                <a:ea typeface="ＭＳ Ｐゴシック" charset="0"/>
              </a:rPr>
              <a:t>genoma mitocondriale</a:t>
            </a:r>
            <a:r>
              <a:rPr lang="it-IT">
                <a:latin typeface="Arial" charset="0"/>
                <a:ea typeface="ＭＳ Ｐゴシック" charset="0"/>
              </a:rPr>
              <a:t>, che copre il rimanente 0,0005%.</a:t>
            </a:r>
          </a:p>
        </p:txBody>
      </p:sp>
      <p:grpSp>
        <p:nvGrpSpPr>
          <p:cNvPr id="20482" name="Group 3"/>
          <p:cNvGrpSpPr>
            <a:grpSpLocks/>
          </p:cNvGrpSpPr>
          <p:nvPr/>
        </p:nvGrpSpPr>
        <p:grpSpPr bwMode="auto">
          <a:xfrm>
            <a:off x="0" y="0"/>
            <a:ext cx="9144000" cy="152400"/>
            <a:chOff x="48" y="336"/>
            <a:chExt cx="6192" cy="48"/>
          </a:xfrm>
        </p:grpSpPr>
        <p:sp>
          <p:nvSpPr>
            <p:cNvPr id="20496"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497"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498"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499"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500"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501"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502"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503"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504"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505"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20483" name="Group 14"/>
          <p:cNvGrpSpPr>
            <a:grpSpLocks/>
          </p:cNvGrpSpPr>
          <p:nvPr/>
        </p:nvGrpSpPr>
        <p:grpSpPr bwMode="auto">
          <a:xfrm>
            <a:off x="0" y="6705600"/>
            <a:ext cx="9144000" cy="152400"/>
            <a:chOff x="48" y="336"/>
            <a:chExt cx="6192" cy="48"/>
          </a:xfrm>
        </p:grpSpPr>
        <p:sp>
          <p:nvSpPr>
            <p:cNvPr id="20486"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487"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488"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489"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490"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491"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492"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493"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494"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495"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0484" name="Rectangle 25"/>
          <p:cNvSpPr>
            <a:spLocks noGrp="1" noChangeArrowheads="1"/>
          </p:cNvSpPr>
          <p:nvPr>
            <p:ph type="title"/>
          </p:nvPr>
        </p:nvSpPr>
        <p:spPr>
          <a:xfrm>
            <a:off x="685800" y="260350"/>
            <a:ext cx="7772400" cy="576263"/>
          </a:xfrm>
          <a:noFill/>
          <a:ln w="50800" cap="flat">
            <a:solidFill>
              <a:schemeClr val="bg2"/>
            </a:solidFill>
            <a:miter lim="800000"/>
            <a:headEnd/>
            <a:tailEnd/>
          </a:ln>
        </p:spPr>
        <p:txBody>
          <a:bodyPr/>
          <a:lstStyle/>
          <a:p>
            <a:pPr marL="285750" indent="-285750" eaLnBrk="1" hangingPunct="1">
              <a:spcBef>
                <a:spcPct val="30000"/>
              </a:spcBef>
            </a:pPr>
            <a:r>
              <a:rPr lang="it-IT" sz="2800" b="1">
                <a:solidFill>
                  <a:schemeClr val="tx1"/>
                </a:solidFill>
                <a:latin typeface="Arial" charset="0"/>
                <a:ea typeface="ＭＳ Ｐゴシック" charset="0"/>
                <a:cs typeface="ＭＳ Ｐゴシック" charset="0"/>
              </a:rPr>
              <a:t>GENOMA UMANO</a:t>
            </a:r>
            <a:endParaRPr lang="en-US" b="1">
              <a:solidFill>
                <a:schemeClr val="tx1"/>
              </a:solidFill>
              <a:latin typeface="Arial" charset="0"/>
              <a:ea typeface="ＭＳ Ｐゴシック" charset="0"/>
              <a:cs typeface="ＭＳ Ｐゴシック" charset="0"/>
            </a:endParaRPr>
          </a:p>
        </p:txBody>
      </p:sp>
      <p:pic>
        <p:nvPicPr>
          <p:cNvPr id="20485" name="Picture 27" descr="ch1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341438"/>
            <a:ext cx="4105275" cy="4679950"/>
          </a:xfrm>
          <a:prstGeom prst="rect">
            <a:avLst/>
          </a:prstGeom>
          <a:noFill/>
          <a:ln w="5715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712788" y="635000"/>
            <a:ext cx="7718425" cy="1092200"/>
          </a:xfrm>
          <a:noFill/>
          <a:ln w="50800" cap="flat">
            <a:solidFill>
              <a:schemeClr val="bg2"/>
            </a:solidFill>
            <a:miter lim="800000"/>
            <a:headEnd/>
            <a:tailEnd/>
          </a:ln>
        </p:spPr>
        <p:txBody>
          <a:bodyPr lIns="90488" tIns="44450" rIns="90488" bIns="44450" anchor="t"/>
          <a:lstStyle/>
          <a:p>
            <a:pPr marL="285750" indent="-285750" eaLnBrk="1" hangingPunct="1">
              <a:spcBef>
                <a:spcPct val="30000"/>
              </a:spcBef>
            </a:pPr>
            <a:r>
              <a:rPr lang="it-IT" sz="2400" b="1">
                <a:solidFill>
                  <a:schemeClr val="tx1"/>
                </a:solidFill>
                <a:latin typeface="Arial" charset="0"/>
                <a:ea typeface="ＭＳ Ｐゴシック" charset="0"/>
                <a:cs typeface="ＭＳ Ｐゴシック" charset="0"/>
              </a:rPr>
              <a:t>ORGANIZZAZIONE DEL GENOMA UMANO</a:t>
            </a:r>
            <a:br>
              <a:rPr lang="it-IT" sz="4000" b="1">
                <a:solidFill>
                  <a:schemeClr val="tx1"/>
                </a:solidFill>
                <a:latin typeface="Arial" charset="0"/>
                <a:ea typeface="ＭＳ Ｐゴシック" charset="0"/>
                <a:cs typeface="ＭＳ Ｐゴシック" charset="0"/>
              </a:rPr>
            </a:br>
            <a:endParaRPr lang="en-US" sz="4000" b="1">
              <a:solidFill>
                <a:schemeClr val="tx1"/>
              </a:solidFill>
              <a:latin typeface="Arial" charset="0"/>
              <a:ea typeface="ＭＳ Ｐゴシック" charset="0"/>
              <a:cs typeface="ＭＳ Ｐゴシック" charset="0"/>
            </a:endParaRPr>
          </a:p>
        </p:txBody>
      </p:sp>
      <p:sp>
        <p:nvSpPr>
          <p:cNvPr id="21506" name="Rectangle 3"/>
          <p:cNvSpPr>
            <a:spLocks noGrp="1" noChangeArrowheads="1"/>
          </p:cNvSpPr>
          <p:nvPr>
            <p:ph type="body" idx="1"/>
          </p:nvPr>
        </p:nvSpPr>
        <p:spPr>
          <a:noFill/>
          <a:ln w="50800" cap="flat">
            <a:solidFill>
              <a:schemeClr val="bg2"/>
            </a:solidFill>
            <a:miter lim="800000"/>
            <a:headEnd/>
            <a:tailEnd/>
          </a:ln>
        </p:spPr>
        <p:txBody>
          <a:bodyPr lIns="90488" tIns="44450" rIns="90488" bIns="44450"/>
          <a:lstStyle/>
          <a:p>
            <a:pPr marL="285750" indent="-285750" eaLnBrk="1" hangingPunct="1"/>
            <a:r>
              <a:rPr lang="en-US" sz="2800">
                <a:latin typeface="Arial" charset="0"/>
                <a:ea typeface="ＭＳ Ｐゴシック" charset="0"/>
                <a:cs typeface="ＭＳ Ｐゴシック" charset="0"/>
              </a:rPr>
              <a:t>Struttura del genoma</a:t>
            </a:r>
          </a:p>
          <a:p>
            <a:pPr marL="285750" indent="-285750" eaLnBrk="1" hangingPunct="1"/>
            <a:r>
              <a:rPr lang="en-US" sz="2800">
                <a:latin typeface="Arial" charset="0"/>
                <a:ea typeface="ＭＳ Ｐゴシック" charset="0"/>
                <a:cs typeface="ＭＳ Ｐゴシック" charset="0"/>
              </a:rPr>
              <a:t>Genoma nucleare e genoma mitocondriale</a:t>
            </a:r>
          </a:p>
          <a:p>
            <a:pPr marL="285750" indent="-285750" eaLnBrk="1" hangingPunct="1"/>
            <a:r>
              <a:rPr lang="en-US" sz="2800">
                <a:solidFill>
                  <a:schemeClr val="accent2"/>
                </a:solidFill>
                <a:latin typeface="Arial" charset="0"/>
                <a:ea typeface="ＭＳ Ｐゴシック" charset="0"/>
                <a:cs typeface="ＭＳ Ｐゴシック" charset="0"/>
              </a:rPr>
              <a:t>DNA trascritto</a:t>
            </a:r>
            <a:r>
              <a:rPr lang="en-US" sz="2800">
                <a:latin typeface="Arial" charset="0"/>
                <a:ea typeface="ＭＳ Ｐゴシック" charset="0"/>
                <a:cs typeface="ＭＳ Ｐゴシック" charset="0"/>
              </a:rPr>
              <a:t> e </a:t>
            </a:r>
            <a:r>
              <a:rPr lang="en-US" sz="2800">
                <a:solidFill>
                  <a:srgbClr val="CC3300"/>
                </a:solidFill>
                <a:latin typeface="Arial" charset="0"/>
                <a:ea typeface="ＭＳ Ｐゴシック" charset="0"/>
                <a:cs typeface="ＭＳ Ｐゴシック" charset="0"/>
              </a:rPr>
              <a:t>DNA non trascritto</a:t>
            </a:r>
          </a:p>
          <a:p>
            <a:pPr marL="285750" indent="-285750" eaLnBrk="1" hangingPunct="1"/>
            <a:r>
              <a:rPr lang="en-US" sz="2800">
                <a:solidFill>
                  <a:schemeClr val="accent2"/>
                </a:solidFill>
                <a:latin typeface="Arial" charset="0"/>
                <a:ea typeface="ＭＳ Ｐゴシック" charset="0"/>
                <a:cs typeface="ＭＳ Ｐゴシック" charset="0"/>
              </a:rPr>
              <a:t>Geni codificanti proteine e non coding</a:t>
            </a:r>
          </a:p>
          <a:p>
            <a:pPr marL="285750" indent="-285750" eaLnBrk="1" hangingPunct="1"/>
            <a:r>
              <a:rPr lang="en-US" sz="2800">
                <a:solidFill>
                  <a:srgbClr val="CC3300"/>
                </a:solidFill>
                <a:latin typeface="Arial" charset="0"/>
                <a:ea typeface="ＭＳ Ｐゴシック" charset="0"/>
                <a:cs typeface="ＭＳ Ｐゴシック" charset="0"/>
              </a:rPr>
              <a:t>DNA ripetitivo</a:t>
            </a:r>
          </a:p>
          <a:p>
            <a:pPr marL="285750" indent="-285750" eaLnBrk="1" hangingPunct="1"/>
            <a:r>
              <a:rPr lang="en-US" sz="2800">
                <a:solidFill>
                  <a:srgbClr val="CC3300"/>
                </a:solidFill>
                <a:latin typeface="Arial" charset="0"/>
                <a:ea typeface="ＭＳ Ｐゴシック" charset="0"/>
                <a:cs typeface="ＭＳ Ｐゴシック" charset="0"/>
              </a:rPr>
              <a:t>DNA a sequenza singola</a:t>
            </a:r>
          </a:p>
          <a:p>
            <a:pPr marL="285750" indent="-285750" eaLnBrk="1" hangingPunct="1"/>
            <a:r>
              <a:rPr lang="en-US" sz="2800">
                <a:solidFill>
                  <a:srgbClr val="CC3300"/>
                </a:solidFill>
                <a:latin typeface="Arial" charset="0"/>
                <a:ea typeface="ＭＳ Ｐゴシック" charset="0"/>
                <a:cs typeface="ＭＳ Ｐゴシック" charset="0"/>
              </a:rPr>
              <a:t>DNA con funzioni strutturali, regolative, …</a:t>
            </a:r>
          </a:p>
          <a:p>
            <a:pPr marL="285750" indent="-285750" eaLnBrk="1" hangingPunct="1">
              <a:buFontTx/>
              <a:buNone/>
            </a:pPr>
            <a:endParaRPr lang="en-US" sz="2800">
              <a:latin typeface="Arial" charset="0"/>
              <a:ea typeface="ＭＳ Ｐゴシック" charset="0"/>
              <a:cs typeface="ＭＳ Ｐゴシック" charset="0"/>
            </a:endParaRPr>
          </a:p>
          <a:p>
            <a:pPr marL="685800" lvl="1" indent="-228600" eaLnBrk="1" hangingPunct="1"/>
            <a:endParaRPr lang="en-US" sz="2400">
              <a:latin typeface="Arial" charset="0"/>
              <a:ea typeface="ＭＳ Ｐゴシック" charset="0"/>
            </a:endParaRPr>
          </a:p>
          <a:p>
            <a:pPr marL="685800" lvl="1" indent="-228600" eaLnBrk="1" hangingPunct="1"/>
            <a:endParaRPr lang="en-US" sz="2400">
              <a:latin typeface="Arial" charset="0"/>
              <a:ea typeface="ＭＳ Ｐゴシック" charset="0"/>
            </a:endParaRPr>
          </a:p>
        </p:txBody>
      </p:sp>
      <p:sp>
        <p:nvSpPr>
          <p:cNvPr id="21507" name="Rectangle 4"/>
          <p:cNvSpPr>
            <a:spLocks noChangeArrowheads="1"/>
          </p:cNvSpPr>
          <p:nvPr/>
        </p:nvSpPr>
        <p:spPr bwMode="auto">
          <a:xfrm>
            <a:off x="1143000" y="2105025"/>
            <a:ext cx="7162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21508" name="Group 5"/>
          <p:cNvGrpSpPr>
            <a:grpSpLocks/>
          </p:cNvGrpSpPr>
          <p:nvPr/>
        </p:nvGrpSpPr>
        <p:grpSpPr bwMode="auto">
          <a:xfrm>
            <a:off x="0" y="0"/>
            <a:ext cx="9144000" cy="152400"/>
            <a:chOff x="48" y="336"/>
            <a:chExt cx="6192" cy="48"/>
          </a:xfrm>
        </p:grpSpPr>
        <p:sp>
          <p:nvSpPr>
            <p:cNvPr id="21542" name="Rectangle 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43" name="Rectangle 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44" name="Rectangle 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45" name="Rectangle 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46" name="Rectangle 1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47" name="Rectangle 1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48" name="Rectangle 1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49" name="Rectangle 1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50" name="Rectangle 1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51" name="Rectangle 1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21509" name="Group 16"/>
          <p:cNvGrpSpPr>
            <a:grpSpLocks/>
          </p:cNvGrpSpPr>
          <p:nvPr/>
        </p:nvGrpSpPr>
        <p:grpSpPr bwMode="auto">
          <a:xfrm>
            <a:off x="0" y="6705600"/>
            <a:ext cx="9144000" cy="152400"/>
            <a:chOff x="48" y="336"/>
            <a:chExt cx="6192" cy="48"/>
          </a:xfrm>
        </p:grpSpPr>
        <p:sp>
          <p:nvSpPr>
            <p:cNvPr id="21532" name="Rectangle 17"/>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33" name="Rectangle 18"/>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34" name="Rectangle 19"/>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35" name="Rectangle 20"/>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36" name="Rectangle 21"/>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37" name="Rectangle 22"/>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38" name="Rectangle 23"/>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39" name="Rectangle 24"/>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40" name="Rectangle 25"/>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41" name="Rectangle 26"/>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21510" name="Group 27"/>
          <p:cNvGrpSpPr>
            <a:grpSpLocks/>
          </p:cNvGrpSpPr>
          <p:nvPr/>
        </p:nvGrpSpPr>
        <p:grpSpPr bwMode="auto">
          <a:xfrm>
            <a:off x="0" y="0"/>
            <a:ext cx="9144000" cy="152400"/>
            <a:chOff x="48" y="336"/>
            <a:chExt cx="6192" cy="48"/>
          </a:xfrm>
        </p:grpSpPr>
        <p:sp>
          <p:nvSpPr>
            <p:cNvPr id="21522" name="Rectangle 28"/>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23" name="Rectangle 29"/>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24" name="Rectangle 30"/>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25" name="Rectangle 31"/>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26" name="Rectangle 32"/>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27" name="Rectangle 33"/>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28" name="Rectangle 34"/>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29" name="Rectangle 35"/>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30" name="Rectangle 36"/>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31" name="Rectangle 37"/>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21511" name="Group 38"/>
          <p:cNvGrpSpPr>
            <a:grpSpLocks/>
          </p:cNvGrpSpPr>
          <p:nvPr/>
        </p:nvGrpSpPr>
        <p:grpSpPr bwMode="auto">
          <a:xfrm>
            <a:off x="0" y="6705600"/>
            <a:ext cx="9144000" cy="152400"/>
            <a:chOff x="48" y="336"/>
            <a:chExt cx="6192" cy="48"/>
          </a:xfrm>
        </p:grpSpPr>
        <p:sp>
          <p:nvSpPr>
            <p:cNvPr id="21512" name="Rectangle 39"/>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13" name="Rectangle 40"/>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14" name="Rectangle 41"/>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15" name="Rectangle 42"/>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16" name="Rectangle 43"/>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17" name="Rectangle 44"/>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18" name="Rectangle 45"/>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19" name="Rectangle 46"/>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20" name="Rectangle 47"/>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21" name="Rectangle 48"/>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3"/>
          <p:cNvGrpSpPr>
            <a:grpSpLocks/>
          </p:cNvGrpSpPr>
          <p:nvPr/>
        </p:nvGrpSpPr>
        <p:grpSpPr bwMode="auto">
          <a:xfrm>
            <a:off x="0" y="0"/>
            <a:ext cx="9144000" cy="152400"/>
            <a:chOff x="48" y="336"/>
            <a:chExt cx="6192" cy="48"/>
          </a:xfrm>
        </p:grpSpPr>
        <p:sp>
          <p:nvSpPr>
            <p:cNvPr id="22546" name="Rectangle 4"/>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547" name="Rectangle 5"/>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548" name="Rectangle 6"/>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549" name="Rectangle 7"/>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550" name="Rectangle 8"/>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551" name="Rectangle 9"/>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552" name="Rectangle 10"/>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553" name="Rectangle 11"/>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554" name="Rectangle 12"/>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555" name="Rectangle 13"/>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22530" name="Group 14"/>
          <p:cNvGrpSpPr>
            <a:grpSpLocks/>
          </p:cNvGrpSpPr>
          <p:nvPr/>
        </p:nvGrpSpPr>
        <p:grpSpPr bwMode="auto">
          <a:xfrm>
            <a:off x="0" y="6705600"/>
            <a:ext cx="9144000" cy="152400"/>
            <a:chOff x="48" y="336"/>
            <a:chExt cx="6192" cy="48"/>
          </a:xfrm>
        </p:grpSpPr>
        <p:sp>
          <p:nvSpPr>
            <p:cNvPr id="22536" name="Rectangle 1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537" name="Rectangle 1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538" name="Rectangle 1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539" name="Rectangle 1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540" name="Rectangle 1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541" name="Rectangle 2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542" name="Rectangle 2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543" name="Rectangle 2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544" name="Rectangle 2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545" name="Rectangle 2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22531" name="Group 28"/>
          <p:cNvGrpSpPr>
            <a:grpSpLocks/>
          </p:cNvGrpSpPr>
          <p:nvPr/>
        </p:nvGrpSpPr>
        <p:grpSpPr bwMode="auto">
          <a:xfrm>
            <a:off x="71438" y="476250"/>
            <a:ext cx="8964612" cy="5616575"/>
            <a:chOff x="240" y="550"/>
            <a:chExt cx="5328" cy="3191"/>
          </a:xfrm>
        </p:grpSpPr>
        <p:graphicFrame>
          <p:nvGraphicFramePr>
            <p:cNvPr id="22532" name="Object 2"/>
            <p:cNvGraphicFramePr>
              <a:graphicFrameLocks noChangeAspect="1"/>
            </p:cNvGraphicFramePr>
            <p:nvPr/>
          </p:nvGraphicFramePr>
          <p:xfrm>
            <a:off x="240" y="550"/>
            <a:ext cx="5328" cy="3191"/>
          </p:xfrm>
          <a:graphic>
            <a:graphicData uri="http://schemas.openxmlformats.org/presentationml/2006/ole">
              <mc:AlternateContent xmlns:mc="http://schemas.openxmlformats.org/markup-compatibility/2006">
                <mc:Choice xmlns:v="urn:schemas-microsoft-com:vml" Requires="v">
                  <p:oleObj spid="_x0000_s22557" name="Bitmap Image" r:id="rId3" imgW="19047619" imgH="11409524" progId="Paint.Picture">
                    <p:embed/>
                  </p:oleObj>
                </mc:Choice>
                <mc:Fallback>
                  <p:oleObj name="Bitmap Image" r:id="rId3" imgW="19047619" imgH="11409524"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550"/>
                          <a:ext cx="5328" cy="3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533" name="Text Box 25"/>
            <p:cNvSpPr txBox="1">
              <a:spLocks noChangeArrowheads="1"/>
            </p:cNvSpPr>
            <p:nvPr/>
          </p:nvSpPr>
          <p:spPr bwMode="auto">
            <a:xfrm>
              <a:off x="912" y="1584"/>
              <a:ext cx="720"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endParaRPr lang="en-US" sz="2400"/>
            </a:p>
          </p:txBody>
        </p:sp>
        <p:sp>
          <p:nvSpPr>
            <p:cNvPr id="22534" name="Rectangle 26"/>
            <p:cNvSpPr>
              <a:spLocks noChangeArrowheads="1"/>
            </p:cNvSpPr>
            <p:nvPr/>
          </p:nvSpPr>
          <p:spPr bwMode="auto">
            <a:xfrm>
              <a:off x="816" y="1392"/>
              <a:ext cx="480" cy="96"/>
            </a:xfrm>
            <a:prstGeom prst="rect">
              <a:avLst/>
            </a:prstGeom>
            <a:solidFill>
              <a:srgbClr val="CECE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535" name="Text Box 27"/>
            <p:cNvSpPr txBox="1">
              <a:spLocks noChangeArrowheads="1"/>
            </p:cNvSpPr>
            <p:nvPr/>
          </p:nvSpPr>
          <p:spPr bwMode="auto">
            <a:xfrm>
              <a:off x="816" y="1344"/>
              <a:ext cx="57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en-US" sz="1400" b="1"/>
                <a:t> ~ 25000</a:t>
              </a:r>
              <a:endParaRPr lang="it-IT" sz="1400" b="1"/>
            </a:p>
          </p:txBody>
        </p:sp>
      </p:grpSp>
    </p:spTree>
  </p:cSld>
  <p:clrMapOvr>
    <a:masterClrMapping/>
  </p:clrMapOvr>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CCECFF"/>
    </a:lt1>
    <a:dk2>
      <a:srgbClr val="000000"/>
    </a:dk2>
    <a:lt2>
      <a:srgbClr val="808080"/>
    </a:lt2>
    <a:accent1>
      <a:srgbClr val="00CC99"/>
    </a:accent1>
    <a:accent2>
      <a:srgbClr val="3333CC"/>
    </a:accent2>
    <a:accent3>
      <a:srgbClr val="E2F4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CCECFF"/>
    </a:lt1>
    <a:dk2>
      <a:srgbClr val="000000"/>
    </a:dk2>
    <a:lt2>
      <a:srgbClr val="808080"/>
    </a:lt2>
    <a:accent1>
      <a:srgbClr val="00CC99"/>
    </a:accent1>
    <a:accent2>
      <a:srgbClr val="3333CC"/>
    </a:accent2>
    <a:accent3>
      <a:srgbClr val="E2F4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168</TotalTime>
  <Words>1585</Words>
  <Application>Microsoft Macintosh PowerPoint</Application>
  <PresentationFormat>On-screen Show (4:3)</PresentationFormat>
  <Paragraphs>184</Paragraphs>
  <Slides>37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37</vt:i4>
      </vt:variant>
    </vt:vector>
  </HeadingPairs>
  <TitlesOfParts>
    <vt:vector size="44" baseType="lpstr">
      <vt:lpstr>ＭＳ Ｐゴシック</vt:lpstr>
      <vt:lpstr>Arial</vt:lpstr>
      <vt:lpstr>Tahoma</vt:lpstr>
      <vt:lpstr>Struttura predefinita</vt:lpstr>
      <vt:lpstr>Bitmap Image</vt:lpstr>
      <vt:lpstr>CorelPhotoPaint.Image.11</vt:lpstr>
      <vt:lpstr>CorelDRAW</vt:lpstr>
      <vt:lpstr>  Laurea Triennale in Ottica e Optometria  CORSO DI BIOLOGIA  Prof. Stefania Bortoluzzi  40 ore di lezione frontale 16 ore di esercitazione  Aula P2B Paolotti Lunedi’ e Giovedì 10:30-12:15  </vt:lpstr>
      <vt:lpstr>PowerPoint Presentation</vt:lpstr>
      <vt:lpstr>PowerPoint Presentation</vt:lpstr>
      <vt:lpstr>PowerPoint Presentation</vt:lpstr>
      <vt:lpstr>PowerPoint Presentation</vt:lpstr>
      <vt:lpstr>PowerPoint Presentation</vt:lpstr>
      <vt:lpstr>GENOMA UMANO</vt:lpstr>
      <vt:lpstr>ORGANIZZAZIONE DEL GENOMA UMANO </vt:lpstr>
      <vt:lpstr>PowerPoint Presentation</vt:lpstr>
      <vt:lpstr>ORGANIZZAZIONE DEL GENOMA UMANO </vt:lpstr>
      <vt:lpstr>PowerPoint Presentation</vt:lpstr>
      <vt:lpstr>ORGANIZZAZIONE DEL GENOMA UMANO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ORGANIZZAZIONE DEL GENOMA UMANO </vt:lpstr>
      <vt:lpstr>PowerPoint Presentation</vt:lpstr>
      <vt:lpstr>ORGANIZZAZIONE DEL GENOMA UMANO </vt:lpstr>
      <vt:lpstr>PowerPoint Presentation</vt:lpstr>
      <vt:lpstr>Un’ampia percentuale di geni umani attivamente espressi è costituita da membri di famiglie di sequenze di DNA con un elevato grado di somiglianza = famiglie geniche</vt:lpstr>
      <vt:lpstr>PowerPoint Presentation</vt:lpstr>
      <vt:lpstr>PowerPoint Presentation</vt:lpstr>
      <vt:lpstr>PowerPoint Presentation</vt:lpstr>
      <vt:lpstr>PowerPoint Presentation</vt:lpstr>
      <vt:lpstr>Organismi modello e progetti su altri genomi</vt:lpstr>
      <vt:lpstr>PowerPoint Presentation</vt:lpstr>
      <vt:lpstr>PowerPoint Presentation</vt:lpstr>
      <vt:lpstr>PowerPoint Presentation</vt:lpstr>
      <vt:lpstr>PowerPoint Presentation</vt:lpstr>
    </vt:vector>
  </TitlesOfParts>
  <Manager/>
  <Company>BioPD</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BIOLOGIA Programma </dc:title>
  <dc:subject/>
  <dc:creator>stefania</dc:creator>
  <cp:keywords/>
  <dc:description/>
  <cp:lastModifiedBy>Microsoft Office User</cp:lastModifiedBy>
  <cp:revision>24</cp:revision>
  <dcterms:created xsi:type="dcterms:W3CDTF">2006-09-21T10:00:12Z</dcterms:created>
  <dcterms:modified xsi:type="dcterms:W3CDTF">2020-09-22T10:17:08Z</dcterms:modified>
  <cp:category/>
</cp:coreProperties>
</file>