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93" r:id="rId5"/>
    <p:sldId id="262" r:id="rId6"/>
    <p:sldId id="314" r:id="rId7"/>
    <p:sldId id="260" r:id="rId8"/>
    <p:sldId id="287" r:id="rId9"/>
    <p:sldId id="291" r:id="rId10"/>
    <p:sldId id="294" r:id="rId11"/>
    <p:sldId id="295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312" r:id="rId20"/>
    <p:sldId id="272" r:id="rId21"/>
    <p:sldId id="271" r:id="rId22"/>
    <p:sldId id="297" r:id="rId23"/>
    <p:sldId id="313" r:id="rId24"/>
    <p:sldId id="273" r:id="rId25"/>
    <p:sldId id="281" r:id="rId26"/>
    <p:sldId id="282" r:id="rId27"/>
    <p:sldId id="275" r:id="rId28"/>
    <p:sldId id="276" r:id="rId29"/>
    <p:sldId id="315" r:id="rId30"/>
    <p:sldId id="277" r:id="rId31"/>
    <p:sldId id="278" r:id="rId32"/>
    <p:sldId id="279" r:id="rId33"/>
    <p:sldId id="280" r:id="rId34"/>
    <p:sldId id="298" r:id="rId35"/>
    <p:sldId id="311" r:id="rId36"/>
    <p:sldId id="299" r:id="rId37"/>
    <p:sldId id="300" r:id="rId38"/>
    <p:sldId id="301" r:id="rId39"/>
    <p:sldId id="302" r:id="rId40"/>
    <p:sldId id="303" r:id="rId41"/>
    <p:sldId id="304" r:id="rId42"/>
    <p:sldId id="309" r:id="rId43"/>
    <p:sldId id="306" r:id="rId44"/>
    <p:sldId id="310" r:id="rId45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0"/>
    <p:restoredTop sz="93973"/>
  </p:normalViewPr>
  <p:slideViewPr>
    <p:cSldViewPr snapToGrid="0" snapToObjects="1">
      <p:cViewPr varScale="1">
        <p:scale>
          <a:sx n="55" d="100"/>
          <a:sy n="55" d="100"/>
        </p:scale>
        <p:origin x="-2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358647A2-EADC-BC4C-A1E3-6688666985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21CD60E-1F23-8644-8ABC-F8486A0731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11B843-3993-624B-AB82-9790FAA673C4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xmlns="" id="{5703EF52-05D1-8049-9568-6C183CA39C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xmlns="" id="{6761DFBF-B1CC-384B-945C-29ABF87C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968142B-D724-E84D-93F1-E0A7CE9A5C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6FB2161-8E6C-9849-A1F1-8D6763CD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12AED4-0FC0-5044-B2C7-AEC9F1D701D6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690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4" Type="http://schemas.openxmlformats.org/officeDocument/2006/relationships/hyperlink" Target="https://www.ncbi.nlm.nih.gov/pmc/articles/PMC3438057/%23B2" TargetMode="External"/><Relationship Id="rId5" Type="http://schemas.openxmlformats.org/officeDocument/2006/relationships/hyperlink" Target="https://www.ncbi.nlm.nih.gov/pmc/articles/PMC3438057/%23B3" TargetMode="External"/><Relationship Id="rId6" Type="http://schemas.openxmlformats.org/officeDocument/2006/relationships/hyperlink" Target="https://www.ncbi.nlm.nih.gov/pmc/articles/PMC3438057/%23B1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38057/%23B1" TargetMode="External"/><Relationship Id="rId4" Type="http://schemas.openxmlformats.org/officeDocument/2006/relationships/hyperlink" Target="https://www.ncbi.nlm.nih.gov/pmc/articles/PMC3438057/%23B2" TargetMode="External"/><Relationship Id="rId5" Type="http://schemas.openxmlformats.org/officeDocument/2006/relationships/hyperlink" Target="https://www.ncbi.nlm.nih.gov/pmc/articles/PMC3438057/%23B3" TargetMode="External"/><Relationship Id="rId6" Type="http://schemas.openxmlformats.org/officeDocument/2006/relationships/hyperlink" Target="https://www.ncbi.nlm.nih.gov/pmc/articles/PMC3438057/%23B1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>
            <a:extLst>
              <a:ext uri="{FF2B5EF4-FFF2-40B4-BE49-F238E27FC236}">
                <a16:creationId xmlns:a16="http://schemas.microsoft.com/office/drawing/2014/main" xmlns="" id="{DDE4018E-8C05-2C41-9ADF-621D4E40C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egnaposto note 2">
            <a:extLst>
              <a:ext uri="{FF2B5EF4-FFF2-40B4-BE49-F238E27FC236}">
                <a16:creationId xmlns:a16="http://schemas.microsoft.com/office/drawing/2014/main" xmlns="" id="{C7D9F9F1-0B88-0542-AE61-F93452082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Un test sarà tanto più sensibile quanto più bassa risulterà la quota dei falsi negativi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Un test sarà tanto più specifco quanto più bassa risulterà la quota dei falsi positivi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Se FN e FP tendono a 0 sia Se sia Sp tendono a 1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egnaposto numero diapositiva 3">
            <a:extLst>
              <a:ext uri="{FF2B5EF4-FFF2-40B4-BE49-F238E27FC236}">
                <a16:creationId xmlns:a16="http://schemas.microsoft.com/office/drawing/2014/main" xmlns="" id="{BCF51006-EF5A-CA49-8274-089D48AC4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A7DD0C-298E-7E42-87F6-1C39745169BA}" type="slidenum">
              <a:rPr lang="it-IT" altLang="en-US" sz="1200"/>
              <a:pPr eaLnBrk="1" hangingPunct="1"/>
              <a:t>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xmlns="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xmlns="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Just as the sum of a large number of independent identically distributed (i.i.d) random variables tends to a normal distribution, the maximum of a large number of i.i.d. random variables tends to an extreme value distribution. In studying optimal local sequence alignments, we are essentially dealing with the latter case 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xmlns="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19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>
            <a:extLst>
              <a:ext uri="{FF2B5EF4-FFF2-40B4-BE49-F238E27FC236}">
                <a16:creationId xmlns:a16="http://schemas.microsoft.com/office/drawing/2014/main" xmlns="" id="{C6D0CD7F-C276-AA4B-A759-50EEBAD4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Segnaposto note 2">
            <a:extLst>
              <a:ext uri="{FF2B5EF4-FFF2-40B4-BE49-F238E27FC236}">
                <a16:creationId xmlns:a16="http://schemas.microsoft.com/office/drawing/2014/main" xmlns="" id="{CC1E5303-EBCF-DF4F-947D-4D174B189F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 dirty="0">
                <a:ea typeface="ＭＳ Ｐゴシック" panose="020B0600070205080204" pitchFamily="34" charset="-128"/>
              </a:rPr>
              <a:t>Just </a:t>
            </a:r>
            <a:r>
              <a:rPr lang="it-IT" altLang="en-US" dirty="0" err="1">
                <a:ea typeface="ＭＳ Ｐゴシック" panose="020B0600070205080204" pitchFamily="34" charset="-128"/>
              </a:rPr>
              <a:t>as</a:t>
            </a:r>
            <a:r>
              <a:rPr lang="it-IT" altLang="en-US" dirty="0">
                <a:ea typeface="ＭＳ Ｐゴシック" panose="020B0600070205080204" pitchFamily="34" charset="-128"/>
              </a:rPr>
              <a:t> the sum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independent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identically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distributed</a:t>
            </a:r>
            <a:r>
              <a:rPr lang="it-IT" altLang="en-US" dirty="0">
                <a:ea typeface="ＭＳ Ｐゴシック" panose="020B0600070205080204" pitchFamily="34" charset="-128"/>
              </a:rPr>
              <a:t> (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)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 </a:t>
            </a:r>
            <a:r>
              <a:rPr lang="it-IT" altLang="en-US" dirty="0" err="1">
                <a:ea typeface="ＭＳ Ｐゴシック" panose="020B0600070205080204" pitchFamily="34" charset="-128"/>
              </a:rPr>
              <a:t>normal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, the maximum of a large </a:t>
            </a:r>
            <a:r>
              <a:rPr lang="it-IT" altLang="en-US" dirty="0" err="1">
                <a:ea typeface="ＭＳ Ｐゴシック" panose="020B0600070205080204" pitchFamily="34" charset="-128"/>
              </a:rPr>
              <a:t>number</a:t>
            </a:r>
            <a:r>
              <a:rPr lang="it-IT" altLang="en-US" dirty="0">
                <a:ea typeface="ＭＳ Ｐゴシック" panose="020B0600070205080204" pitchFamily="34" charset="-128"/>
              </a:rPr>
              <a:t> of </a:t>
            </a:r>
            <a:r>
              <a:rPr lang="it-IT" altLang="en-US" dirty="0" err="1">
                <a:ea typeface="ＭＳ Ｐゴシック" panose="020B0600070205080204" pitchFamily="34" charset="-128"/>
              </a:rPr>
              <a:t>i.i.d</a:t>
            </a:r>
            <a:r>
              <a:rPr lang="it-IT" altLang="en-US" dirty="0">
                <a:ea typeface="ＭＳ Ｐゴシック" panose="020B0600070205080204" pitchFamily="34" charset="-128"/>
              </a:rPr>
              <a:t>. random </a:t>
            </a:r>
            <a:r>
              <a:rPr lang="it-IT" altLang="en-US" dirty="0" err="1">
                <a:ea typeface="ＭＳ Ｐゴシック" panose="020B0600070205080204" pitchFamily="34" charset="-128"/>
              </a:rPr>
              <a:t>variables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tends</a:t>
            </a:r>
            <a:r>
              <a:rPr lang="it-IT" altLang="en-US" dirty="0">
                <a:ea typeface="ＭＳ Ｐゴシック" panose="020B0600070205080204" pitchFamily="34" charset="-128"/>
              </a:rPr>
              <a:t> to an </a:t>
            </a:r>
            <a:r>
              <a:rPr lang="it-IT" altLang="en-US" dirty="0" err="1">
                <a:ea typeface="ＭＳ Ｐゴシック" panose="020B0600070205080204" pitchFamily="34" charset="-128"/>
              </a:rPr>
              <a:t>extreme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value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distribution</a:t>
            </a:r>
            <a:r>
              <a:rPr lang="it-IT" altLang="en-US" dirty="0">
                <a:ea typeface="ＭＳ Ｐゴシック" panose="020B0600070205080204" pitchFamily="34" charset="-128"/>
              </a:rPr>
              <a:t>. In </a:t>
            </a:r>
            <a:r>
              <a:rPr lang="it-IT" altLang="en-US" dirty="0" err="1">
                <a:ea typeface="ＭＳ Ｐゴシック" panose="020B0600070205080204" pitchFamily="34" charset="-128"/>
              </a:rPr>
              <a:t>studying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optimal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local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sequence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alignments</a:t>
            </a:r>
            <a:r>
              <a:rPr lang="it-IT" altLang="en-US" dirty="0">
                <a:ea typeface="ＭＳ Ｐゴシック" panose="020B0600070205080204" pitchFamily="34" charset="-128"/>
              </a:rPr>
              <a:t>, </a:t>
            </a:r>
            <a:r>
              <a:rPr lang="it-IT" altLang="en-US" dirty="0" err="1">
                <a:ea typeface="ＭＳ Ｐゴシック" panose="020B0600070205080204" pitchFamily="34" charset="-128"/>
              </a:rPr>
              <a:t>we</a:t>
            </a:r>
            <a:r>
              <a:rPr lang="it-IT" altLang="en-US" dirty="0">
                <a:ea typeface="ＭＳ Ｐゴシック" panose="020B0600070205080204" pitchFamily="34" charset="-128"/>
              </a:rPr>
              <a:t> are </a:t>
            </a:r>
            <a:r>
              <a:rPr lang="it-IT" altLang="en-US" dirty="0" err="1">
                <a:ea typeface="ＭＳ Ｐゴシック" panose="020B0600070205080204" pitchFamily="34" charset="-128"/>
              </a:rPr>
              <a:t>essentially</a:t>
            </a:r>
            <a:r>
              <a:rPr lang="it-IT" altLang="en-US" dirty="0">
                <a:ea typeface="ＭＳ Ｐゴシック" panose="020B0600070205080204" pitchFamily="34" charset="-128"/>
              </a:rPr>
              <a:t> </a:t>
            </a:r>
            <a:r>
              <a:rPr lang="it-IT" altLang="en-US" dirty="0" err="1">
                <a:ea typeface="ＭＳ Ｐゴシック" panose="020B0600070205080204" pitchFamily="34" charset="-128"/>
              </a:rPr>
              <a:t>dealing</a:t>
            </a:r>
            <a:r>
              <a:rPr lang="it-IT" altLang="en-US" dirty="0">
                <a:ea typeface="ＭＳ Ｐゴシック" panose="020B0600070205080204" pitchFamily="34" charset="-128"/>
              </a:rPr>
              <a:t> with the </a:t>
            </a:r>
            <a:r>
              <a:rPr lang="it-IT" altLang="en-US" dirty="0" err="1">
                <a:ea typeface="ＭＳ Ｐゴシック" panose="020B0600070205080204" pitchFamily="34" charset="-128"/>
              </a:rPr>
              <a:t>latter</a:t>
            </a:r>
            <a:r>
              <a:rPr lang="it-IT" altLang="en-US" dirty="0">
                <a:ea typeface="ＭＳ Ｐゴシック" panose="020B0600070205080204" pitchFamily="34" charset="-128"/>
              </a:rPr>
              <a:t> case 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3" name="Segnaposto numero diapositiva 3">
            <a:extLst>
              <a:ext uri="{FF2B5EF4-FFF2-40B4-BE49-F238E27FC236}">
                <a16:creationId xmlns:a16="http://schemas.microsoft.com/office/drawing/2014/main" xmlns="" id="{FE11FC62-8B80-2849-91A7-463F3C9A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DBC5B3-B9E9-F749-90D5-A3A5282A92BE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xmlns="" id="{F8BD4318-05A8-ED42-BB1E-E7DE7BED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xmlns="" id="{4CDC737A-FE2F-274F-BFFE-B0F89B330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bit score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determined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by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following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formula: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×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−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lnK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)/ ln2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λ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Gumble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distribution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alignment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score, and K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associated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with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scoring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matrix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used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Clearly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bit score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linearly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related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rawalignment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score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).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Thus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higher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bit score, the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highly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significant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match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The bit score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provides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constant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statistical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indicator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databases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sizes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or for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searching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same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database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times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the database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enlarges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xmlns="" id="{624E30FA-5A46-7D4C-8F48-E94A9B9DA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F9E7C8-9E1D-FE46-BE14-5BD8A2BECC94}" type="slidenum">
              <a:rPr lang="it-IT" altLang="en-US" sz="1200"/>
              <a:pPr eaLnBrk="1" hangingPunct="1"/>
              <a:t>22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affine gap penalty encourages the extension of gaps rather than the introduction of new gaps.</a:t>
            </a:r>
          </a:p>
          <a:p>
            <a:r>
              <a:rPr lang="en-US" dirty="0"/>
              <a:t>Non affine = permissive</a:t>
            </a:r>
            <a:r>
              <a:rPr lang="en-US" baseline="0" dirty="0"/>
              <a:t> for gap opening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2AED4-0FC0-5044-B2C7-AEC9F1D701D6}" type="slidenum">
              <a:rPr lang="it-IT" altLang="en-US" smtClean="0"/>
              <a:pPr/>
              <a:t>34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50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>
            <a:extLst>
              <a:ext uri="{FF2B5EF4-FFF2-40B4-BE49-F238E27FC236}">
                <a16:creationId xmlns:a16="http://schemas.microsoft.com/office/drawing/2014/main" xmlns="" id="{C9D9B421-D52E-3940-88F8-387A4D7B3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Segnaposto note 2">
            <a:extLst>
              <a:ext uri="{FF2B5EF4-FFF2-40B4-BE49-F238E27FC236}">
                <a16:creationId xmlns:a16="http://schemas.microsoft.com/office/drawing/2014/main" xmlns="" id="{E49CFF91-1419-E84F-9A79-AA24C65E7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egnaposto numero diapositiva 3">
            <a:extLst>
              <a:ext uri="{FF2B5EF4-FFF2-40B4-BE49-F238E27FC236}">
                <a16:creationId xmlns:a16="http://schemas.microsoft.com/office/drawing/2014/main" xmlns="" id="{904553E7-2402-FB48-9EFB-F80BBE66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FABE8-CD5E-884C-90B4-2E3F1AFC51DA}" type="slidenum">
              <a:rPr lang="it-IT" altLang="en-US" sz="1200"/>
              <a:pPr eaLnBrk="1" hangingPunct="1"/>
              <a:t>35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>
            <a:extLst>
              <a:ext uri="{FF2B5EF4-FFF2-40B4-BE49-F238E27FC236}">
                <a16:creationId xmlns:a16="http://schemas.microsoft.com/office/drawing/2014/main" xmlns="" id="{EB55B18F-14EF-B646-BEA8-0503A3CB8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Segnaposto note 2">
            <a:extLst>
              <a:ext uri="{FF2B5EF4-FFF2-40B4-BE49-F238E27FC236}">
                <a16:creationId xmlns:a16="http://schemas.microsoft.com/office/drawing/2014/main" xmlns="" id="{067F3815-77D1-F042-9AEC-3AB6738ED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en-US">
                <a:ea typeface="ＭＳ Ｐゴシック" panose="020B0600070205080204" pitchFamily="34" charset="-128"/>
              </a:rPr>
              <a:t>Popular sequence alignment algorithms, such as BLAST [</a:t>
            </a:r>
            <a:r>
              <a:rPr lang="it-IT" altLang="en-US">
                <a:ea typeface="ＭＳ Ｐゴシック" panose="020B0600070205080204" pitchFamily="34" charset="-128"/>
                <a:hlinkClick r:id="rId3"/>
              </a:rPr>
              <a:t>1</a:t>
            </a:r>
            <a:r>
              <a:rPr lang="it-IT" altLang="en-US">
                <a:ea typeface="ＭＳ Ｐゴシック" panose="020B0600070205080204" pitchFamily="34" charset="-128"/>
              </a:rPr>
              <a:t>] or FASTA [</a:t>
            </a:r>
            <a:r>
              <a:rPr lang="it-IT" altLang="en-US">
                <a:ea typeface="ＭＳ Ｐゴシック" panose="020B0600070205080204" pitchFamily="34" charset="-128"/>
                <a:hlinkClick r:id="rId4"/>
              </a:rPr>
              <a:t>2</a:t>
            </a:r>
            <a:r>
              <a:rPr lang="it-IT" altLang="en-US">
                <a:ea typeface="ＭＳ Ｐゴシック" panose="020B0600070205080204" pitchFamily="34" charset="-128"/>
              </a:rPr>
              <a:t>], use substitution score matrices to measure similarity between two amino acid or nucleotide sequences. In a 20 × 20 protein substitution matrix, each element </a:t>
            </a:r>
            <a:r>
              <a:rPr lang="it-IT" altLang="en-US" i="1">
                <a:ea typeface="ＭＳ Ｐゴシック" panose="020B0600070205080204" pitchFamily="34" charset="-128"/>
              </a:rPr>
              <a:t>s</a:t>
            </a:r>
            <a:r>
              <a:rPr lang="it-IT" altLang="en-US" i="1" baseline="-25000">
                <a:ea typeface="ＭＳ Ｐゴシック" panose="020B0600070205080204" pitchFamily="34" charset="-128"/>
              </a:rPr>
              <a:t>ij</a:t>
            </a:r>
            <a:r>
              <a:rPr lang="it-IT" altLang="en-US">
                <a:ea typeface="ＭＳ Ｐゴシック" panose="020B0600070205080204" pitchFamily="34" charset="-128"/>
              </a:rPr>
              <a:t> is a score derived from the probability that, in homologous sequences, amino acids </a:t>
            </a:r>
            <a:r>
              <a:rPr lang="it-IT" altLang="en-US" i="1">
                <a:ea typeface="ＭＳ Ｐゴシック" panose="020B0600070205080204" pitchFamily="34" charset="-128"/>
              </a:rPr>
              <a:t>i</a:t>
            </a:r>
            <a:r>
              <a:rPr lang="it-IT" altLang="en-US">
                <a:ea typeface="ＭＳ Ｐゴシック" panose="020B0600070205080204" pitchFamily="34" charset="-128"/>
              </a:rPr>
              <a:t> and </a:t>
            </a:r>
            <a:r>
              <a:rPr lang="it-IT" altLang="en-US" i="1">
                <a:ea typeface="ＭＳ Ｐゴシック" panose="020B0600070205080204" pitchFamily="34" charset="-128"/>
              </a:rPr>
              <a:t>j</a:t>
            </a:r>
            <a:r>
              <a:rPr lang="it-IT" altLang="en-US">
                <a:ea typeface="ＭＳ Ｐゴシック" panose="020B0600070205080204" pitchFamily="34" charset="-128"/>
              </a:rPr>
              <a:t> descend from a common ancestor. Sequence similarity searches generally perform better at detecting distantly related homologs when they use either matrices specialized for particular protein classes [</a:t>
            </a:r>
            <a:r>
              <a:rPr lang="it-IT" altLang="en-US">
                <a:ea typeface="ＭＳ Ｐゴシック" panose="020B0600070205080204" pitchFamily="34" charset="-128"/>
                <a:hlinkClick r:id="rId5"/>
              </a:rPr>
              <a:t>3</a:t>
            </a:r>
            <a:r>
              <a:rPr lang="it-IT" altLang="en-US">
                <a:ea typeface="ＭＳ Ｐゴシック" panose="020B0600070205080204" pitchFamily="34" charset="-128"/>
              </a:rPr>
              <a:t>-</a:t>
            </a:r>
            <a:r>
              <a:rPr lang="it-IT" altLang="en-US">
                <a:ea typeface="ＭＳ Ｐゴシック" panose="020B0600070205080204" pitchFamily="34" charset="-128"/>
                <a:hlinkClick r:id="rId6"/>
              </a:rPr>
              <a:t>11</a:t>
            </a:r>
            <a:r>
              <a:rPr lang="it-IT" altLang="en-US">
                <a:ea typeface="ＭＳ Ｐゴシック" panose="020B0600070205080204" pitchFamily="34" charset="-128"/>
              </a:rPr>
              <a:t>], or position-specific score matrices (PSSMs)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egnaposto numero diapositiva 3">
            <a:extLst>
              <a:ext uri="{FF2B5EF4-FFF2-40B4-BE49-F238E27FC236}">
                <a16:creationId xmlns:a16="http://schemas.microsoft.com/office/drawing/2014/main" xmlns="" id="{A55AA4D0-8CA1-004B-AEE0-10A783D36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386EF5-D8F9-C141-A507-80156C318F19}" type="slidenum">
              <a:rPr lang="it-IT" altLang="en-US" sz="1200"/>
              <a:pPr eaLnBrk="1" hangingPunct="1"/>
              <a:t>43</a:t>
            </a:fld>
            <a:endParaRPr lang="it-IT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AD4FE2D-DC9B-C048-AEBF-79A77934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46B0FA-0E3B-4647-AA16-024E3745FDC3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E170722-40A7-E349-B7DF-14E94291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3C0938A-F3C0-B54A-8D4A-E41A9478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C673-069E-C043-A37C-0CD408A35EF9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82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05495E-D3FB-8340-9F3D-CAE4D83F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38E77-B583-1F4A-B65A-B147B9300EC9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4B6700F-28FA-A746-A53B-7E869093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30DDEC5-F9FF-7942-9A05-172B7A94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E1BC-F882-1342-9EF9-1EC3068F4A41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9CDBEF5-8E41-3C4C-8EAD-DA958F0F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A9918-9E93-1D48-8139-563AA3E99814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88D312-0560-C345-B592-625D714A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455FE5-ED13-DA4D-A195-A6135EA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14EF-46AD-D74F-A3DA-2817D8B2AD72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91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DB25D38-4394-A442-85DA-1C5FAC54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32662DC-4353-764F-915B-573B7D2A5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30FF5AC-4416-F94F-8C07-3B2CDC98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223CC-136A-1B49-8196-1FCD11EA2A8E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4168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47AB49E-D957-0E4F-9B3C-44CB5559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25DF2-11EE-0944-BD19-7255C0D2C102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03BE6D4-301B-7A4E-B61B-3BF55DA9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CFB32A-1A75-4440-AD2F-27A41F82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5BCF0-F242-2F47-AA04-88C0ED0986D3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1382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D349E0F-81D7-C344-BF90-F84A0CF5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69FC0C-FADC-464C-99AB-B8C0A7D72ED9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8C0BA04-C617-4B4D-A38B-95EC94C4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AFFFBC4-87C7-FF43-AC4A-D9E68115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49251-A172-E442-99D3-1A4E192FFF08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1205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278DF076-B8E2-1448-B0C9-7FC985FA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D77C3-AAD4-AE4B-9F20-B282280F1C46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0433C7FA-FF06-0C4C-979A-FDA01AF3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44BA43F9-F106-3841-B255-B02D93A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BAC7-0E47-A546-92AB-BF99D36C6FE7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926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9149C230-FEA2-E149-AE2E-759AA118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7590D-F069-8140-BBFE-ED22C0E5C0B1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3BCABE50-57F1-E14B-9EE3-DFF8ED0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E308FCE2-9BC9-D645-B5A0-F8B26A09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1C214-55D3-7447-A9D6-56C9B2EAB64B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69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EBBA05EE-0160-1743-9F7C-35A70A2C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1A8AF-B775-C546-97A8-F7C3FE543D23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xmlns="" id="{2D05CEEB-BC96-4F4C-96A1-2E6B4DCD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55368B05-23A7-7F40-A700-2063720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7CA7-199D-FA4E-858F-2B4BCD44D908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51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8D955720-5B96-5B4E-ACBD-AF4145B6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D87A55-7C06-2C4B-9367-75E2E12790FE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xmlns="" id="{A5884CBF-E493-5F47-B69F-745B4363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xmlns="" id="{B542E560-915A-914F-89E0-855EA20B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7069-6798-8545-A853-9658A0A6DA6F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481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B0EB0D5B-44CC-A24A-A17C-F90E5A8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A6B7-A72B-AF40-9ED1-502BC4B34318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E85633F0-5862-744E-A294-6BF9B248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9C489781-9877-8940-A7DB-14E33A42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6932-AAF4-D14A-B427-9F5794CA8D71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25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88F101AD-53E3-1B4A-B185-A82FFACD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2E19D-8322-724B-9E6F-1FD1D416876D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742FC727-E268-0446-A394-74523A1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8F0784C8-D636-9948-BFF7-5DBA18B6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2BF7-7AF6-EC41-BD42-20BBBB05310A}" type="slidenum">
              <a:rPr lang="it-IT" altLang="en-US"/>
              <a:pPr/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xmlns="" id="{1BA4C79A-AA7D-7D4E-9DA1-C1358C260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xmlns="" id="{8A1160BB-99BF-ED40-9813-AE0AAB2E6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68F351A-9262-854F-9278-6208AFD5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520757-FB85-2742-B5BA-E4C51F9D6553}" type="datetimeFigureOut">
              <a:rPr lang="it-IT" altLang="en-US"/>
              <a:pPr/>
              <a:t>04/11/19</a:t>
            </a:fld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B4EB82-1D12-6C45-B4F3-6329A5995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2E4222-D739-974A-A88A-8CF9B326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563EFB-5122-BF4D-B7E9-3ED88AED8D42}" type="slidenum">
              <a:rPr lang="it-IT" altLang="en-US"/>
              <a:pPr/>
              <a:t>‹n.›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xmlns="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</a:t>
            </a:r>
            <a:r>
              <a:rPr lang="it-IT" altLang="en-US" sz="2800" b="1" i="1">
                <a:ea typeface="ＭＳ Ｐゴシック" panose="020B0600070205080204" pitchFamily="34" charset="-128"/>
              </a:rPr>
              <a:t>2019-2020</a:t>
            </a:r>
            <a:r>
              <a:rPr lang="it-IT" altLang="en-US" sz="2800" b="1" i="1" dirty="0">
                <a:ea typeface="ＭＳ Ｐゴシック" panose="020B0600070205080204" pitchFamily="34" charset="-128"/>
              </a:rPr>
              <a:t/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/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2800" b="1" dirty="0"/>
              <a:t/>
            </a:r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r>
              <a:rPr lang="it-IT" b="1" dirty="0">
                <a:latin typeface="Arial" charset="0"/>
                <a:cs typeface="ＭＳ Ｐゴシック" charset="0"/>
              </a:rPr>
              <a:t/>
            </a: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8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xmlns="" id="{9B1EFEDC-3F40-8E43-B595-F0C16572B0C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4580" name="Group 3">
              <a:extLst>
                <a:ext uri="{FF2B5EF4-FFF2-40B4-BE49-F238E27FC236}">
                  <a16:creationId xmlns:a16="http://schemas.microsoft.com/office/drawing/2014/main" xmlns="" id="{4E15695D-8CFB-4942-A2D9-F01DB640C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4592" name="Rectangle 4">
                <a:extLst>
                  <a:ext uri="{FF2B5EF4-FFF2-40B4-BE49-F238E27FC236}">
                    <a16:creationId xmlns:a16="http://schemas.microsoft.com/office/drawing/2014/main" xmlns="" id="{9348433F-B981-ED4D-9846-F15B8C76B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3" name="Rectangle 5">
                <a:extLst>
                  <a:ext uri="{FF2B5EF4-FFF2-40B4-BE49-F238E27FC236}">
                    <a16:creationId xmlns:a16="http://schemas.microsoft.com/office/drawing/2014/main" xmlns="" id="{6167DF32-36E4-E14B-824F-A468E7C9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4" name="Rectangle 6">
                <a:extLst>
                  <a:ext uri="{FF2B5EF4-FFF2-40B4-BE49-F238E27FC236}">
                    <a16:creationId xmlns:a16="http://schemas.microsoft.com/office/drawing/2014/main" xmlns="" id="{7DE79308-A1D2-A845-ABAB-DAFED0FAD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5" name="Rectangle 7">
                <a:extLst>
                  <a:ext uri="{FF2B5EF4-FFF2-40B4-BE49-F238E27FC236}">
                    <a16:creationId xmlns:a16="http://schemas.microsoft.com/office/drawing/2014/main" xmlns="" id="{E3DB4B6D-52D7-834B-A2E4-95FAE773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6" name="Rectangle 8">
                <a:extLst>
                  <a:ext uri="{FF2B5EF4-FFF2-40B4-BE49-F238E27FC236}">
                    <a16:creationId xmlns:a16="http://schemas.microsoft.com/office/drawing/2014/main" xmlns="" id="{E7CBC193-4E9E-AD44-9483-7B0EED8B1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7" name="Rectangle 9">
                <a:extLst>
                  <a:ext uri="{FF2B5EF4-FFF2-40B4-BE49-F238E27FC236}">
                    <a16:creationId xmlns:a16="http://schemas.microsoft.com/office/drawing/2014/main" xmlns="" id="{381CDB6E-1EF3-4C48-B083-47903CE3E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8" name="Rectangle 10">
                <a:extLst>
                  <a:ext uri="{FF2B5EF4-FFF2-40B4-BE49-F238E27FC236}">
                    <a16:creationId xmlns:a16="http://schemas.microsoft.com/office/drawing/2014/main" xmlns="" id="{3DF253BB-FC36-5D45-8B3C-E0D16A587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9" name="Rectangle 11">
                <a:extLst>
                  <a:ext uri="{FF2B5EF4-FFF2-40B4-BE49-F238E27FC236}">
                    <a16:creationId xmlns:a16="http://schemas.microsoft.com/office/drawing/2014/main" xmlns="" id="{CAEDED74-D958-AE4F-980B-A4F049F39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0" name="Rectangle 12">
                <a:extLst>
                  <a:ext uri="{FF2B5EF4-FFF2-40B4-BE49-F238E27FC236}">
                    <a16:creationId xmlns:a16="http://schemas.microsoft.com/office/drawing/2014/main" xmlns="" id="{971918CE-418F-C14D-B074-91EFC452C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601" name="Rectangle 13">
                <a:extLst>
                  <a:ext uri="{FF2B5EF4-FFF2-40B4-BE49-F238E27FC236}">
                    <a16:creationId xmlns:a16="http://schemas.microsoft.com/office/drawing/2014/main" xmlns="" id="{26F064FE-5F89-E448-B6A7-27EAB1AB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4581" name="Group 14">
              <a:extLst>
                <a:ext uri="{FF2B5EF4-FFF2-40B4-BE49-F238E27FC236}">
                  <a16:creationId xmlns:a16="http://schemas.microsoft.com/office/drawing/2014/main" xmlns="" id="{23B1BBD1-387D-1048-8739-152DAABDE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4582" name="Rectangle 15">
                <a:extLst>
                  <a:ext uri="{FF2B5EF4-FFF2-40B4-BE49-F238E27FC236}">
                    <a16:creationId xmlns:a16="http://schemas.microsoft.com/office/drawing/2014/main" xmlns="" id="{7D2E6E7D-4ED7-674A-B0DB-A1494C738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3" name="Rectangle 16">
                <a:extLst>
                  <a:ext uri="{FF2B5EF4-FFF2-40B4-BE49-F238E27FC236}">
                    <a16:creationId xmlns:a16="http://schemas.microsoft.com/office/drawing/2014/main" xmlns="" id="{36A93796-0F39-D34F-9115-06FF8FF92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4" name="Rectangle 17">
                <a:extLst>
                  <a:ext uri="{FF2B5EF4-FFF2-40B4-BE49-F238E27FC236}">
                    <a16:creationId xmlns:a16="http://schemas.microsoft.com/office/drawing/2014/main" xmlns="" id="{5D1BBA4B-13A8-3649-87D4-EFCE623ED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5" name="Rectangle 18">
                <a:extLst>
                  <a:ext uri="{FF2B5EF4-FFF2-40B4-BE49-F238E27FC236}">
                    <a16:creationId xmlns:a16="http://schemas.microsoft.com/office/drawing/2014/main" xmlns="" id="{32C5EB2B-F4E4-6B4F-975A-86C5BA28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6" name="Rectangle 19">
                <a:extLst>
                  <a:ext uri="{FF2B5EF4-FFF2-40B4-BE49-F238E27FC236}">
                    <a16:creationId xmlns:a16="http://schemas.microsoft.com/office/drawing/2014/main" xmlns="" id="{A5590C45-72E1-4946-BFF1-7C1F08E0F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7" name="Rectangle 20">
                <a:extLst>
                  <a:ext uri="{FF2B5EF4-FFF2-40B4-BE49-F238E27FC236}">
                    <a16:creationId xmlns:a16="http://schemas.microsoft.com/office/drawing/2014/main" xmlns="" id="{B6C00C74-3729-244F-970F-F6876EBE5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8" name="Rectangle 21">
                <a:extLst>
                  <a:ext uri="{FF2B5EF4-FFF2-40B4-BE49-F238E27FC236}">
                    <a16:creationId xmlns:a16="http://schemas.microsoft.com/office/drawing/2014/main" xmlns="" id="{321BFF7A-C5B5-9443-B5A0-56F2F5EAC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89" name="Rectangle 22">
                <a:extLst>
                  <a:ext uri="{FF2B5EF4-FFF2-40B4-BE49-F238E27FC236}">
                    <a16:creationId xmlns:a16="http://schemas.microsoft.com/office/drawing/2014/main" xmlns="" id="{27E0C9FC-4E13-654A-B612-8CC25202E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xmlns="" id="{34FA986D-EB6B-1741-8066-815F3C759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4591" name="Rectangle 24">
                <a:extLst>
                  <a:ext uri="{FF2B5EF4-FFF2-40B4-BE49-F238E27FC236}">
                    <a16:creationId xmlns:a16="http://schemas.microsoft.com/office/drawing/2014/main" xmlns="" id="{D9DFDF41-E158-C149-BA37-1F500F791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4578" name="Text Box 29">
            <a:extLst>
              <a:ext uri="{FF2B5EF4-FFF2-40B4-BE49-F238E27FC236}">
                <a16:creationId xmlns:a16="http://schemas.microsoft.com/office/drawing/2014/main" xmlns="" id="{3ADB215F-8EDE-5440-ACDD-64C22BAD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693738"/>
            <a:ext cx="8148638" cy="50704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</a:t>
            </a:r>
            <a:r>
              <a:rPr lang="it-IT" altLang="en-US" sz="2800" b="1">
                <a:latin typeface="Arial" panose="020B0604020202020204" pitchFamily="34" charset="0"/>
              </a:rPr>
              <a:t>Algoritmi esatti </a:t>
            </a:r>
            <a:r>
              <a:rPr lang="it-IT" altLang="en-US" sz="2800" b="1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2800">
                <a:latin typeface="Arial" panose="020B0604020202020204" pitchFamily="34" charset="0"/>
              </a:rPr>
              <a:t>effettuano delle ricerche esaustive ed esplorano tutto lo spazio degli allineamenti possibili (programmazione dinamica)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it-IT" altLang="en-US" sz="2800">
                <a:latin typeface="Arial" panose="020B0604020202020204" pitchFamily="34" charset="0"/>
              </a:rPr>
              <a:t> Si tratta comunque di algoritmi di ordine n</a:t>
            </a:r>
            <a:r>
              <a:rPr lang="it-IT" altLang="en-US" sz="2800" baseline="30000">
                <a:latin typeface="Arial" panose="020B0604020202020204" pitchFamily="34" charset="0"/>
              </a:rPr>
              <a:t>2</a:t>
            </a:r>
            <a:r>
              <a:rPr lang="it-IT" altLang="en-US" sz="2800">
                <a:latin typeface="Arial" panose="020B0604020202020204" pitchFamily="34" charset="0"/>
              </a:rPr>
              <a:t>, ovvero per allineare due sequenze lunghe ognuna 1000 residui, effettuano 1000x1000 = un milione di confronti: troppo lenti!!!!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Crescita esponenziale delle dimensioni delle banche dati</a:t>
            </a:r>
          </a:p>
          <a:p>
            <a:pPr>
              <a:spcAft>
                <a:spcPct val="1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Non fattibile l’utilizzo di algoritmi esatti per ricerche di similarità </a:t>
            </a:r>
            <a:endParaRPr lang="it-IT" altLang="en-US" sz="2800">
              <a:latin typeface="Arial" panose="020B0604020202020204" pitchFamily="34" charset="0"/>
            </a:endParaRPr>
          </a:p>
        </p:txBody>
      </p:sp>
      <p:sp>
        <p:nvSpPr>
          <p:cNvPr id="24579" name="Text Box 30">
            <a:extLst>
              <a:ext uri="{FF2B5EF4-FFF2-40B4-BE49-F238E27FC236}">
                <a16:creationId xmlns:a16="http://schemas.microsoft.com/office/drawing/2014/main" xmlns="" id="{4A01A694-A029-A346-BFBC-D0ECBAFE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>
            <a:extLst>
              <a:ext uri="{FF2B5EF4-FFF2-40B4-BE49-F238E27FC236}">
                <a16:creationId xmlns:a16="http://schemas.microsoft.com/office/drawing/2014/main" xmlns="" id="{170CA482-974A-744A-A973-B08CBDD374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5608" name="Group 3">
              <a:extLst>
                <a:ext uri="{FF2B5EF4-FFF2-40B4-BE49-F238E27FC236}">
                  <a16:creationId xmlns:a16="http://schemas.microsoft.com/office/drawing/2014/main" xmlns="" id="{3A9808AA-9A49-0042-A12B-BD45CCFC6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5620" name="Rectangle 4">
                <a:extLst>
                  <a:ext uri="{FF2B5EF4-FFF2-40B4-BE49-F238E27FC236}">
                    <a16:creationId xmlns:a16="http://schemas.microsoft.com/office/drawing/2014/main" xmlns="" id="{0BFE79BA-BA36-2945-8ADD-CC0A322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1" name="Rectangle 5">
                <a:extLst>
                  <a:ext uri="{FF2B5EF4-FFF2-40B4-BE49-F238E27FC236}">
                    <a16:creationId xmlns:a16="http://schemas.microsoft.com/office/drawing/2014/main" xmlns="" id="{E8CA0ACB-25C6-5E41-8093-437CC3B6D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2" name="Rectangle 6">
                <a:extLst>
                  <a:ext uri="{FF2B5EF4-FFF2-40B4-BE49-F238E27FC236}">
                    <a16:creationId xmlns:a16="http://schemas.microsoft.com/office/drawing/2014/main" xmlns="" id="{5A80FA4C-FC13-C746-80C8-99AD96F29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3" name="Rectangle 7">
                <a:extLst>
                  <a:ext uri="{FF2B5EF4-FFF2-40B4-BE49-F238E27FC236}">
                    <a16:creationId xmlns:a16="http://schemas.microsoft.com/office/drawing/2014/main" xmlns="" id="{FE600CB8-710B-9E43-AD83-4EAC943F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4" name="Rectangle 8">
                <a:extLst>
                  <a:ext uri="{FF2B5EF4-FFF2-40B4-BE49-F238E27FC236}">
                    <a16:creationId xmlns:a16="http://schemas.microsoft.com/office/drawing/2014/main" xmlns="" id="{447A34D8-990F-EA4A-9CE4-2675C9D2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5" name="Rectangle 9">
                <a:extLst>
                  <a:ext uri="{FF2B5EF4-FFF2-40B4-BE49-F238E27FC236}">
                    <a16:creationId xmlns:a16="http://schemas.microsoft.com/office/drawing/2014/main" xmlns="" id="{3618761A-96BF-9B44-B87F-5392469E1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6" name="Rectangle 10">
                <a:extLst>
                  <a:ext uri="{FF2B5EF4-FFF2-40B4-BE49-F238E27FC236}">
                    <a16:creationId xmlns:a16="http://schemas.microsoft.com/office/drawing/2014/main" xmlns="" id="{3C587FB9-5ED0-5540-ABA9-C2DB84617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7" name="Rectangle 11">
                <a:extLst>
                  <a:ext uri="{FF2B5EF4-FFF2-40B4-BE49-F238E27FC236}">
                    <a16:creationId xmlns:a16="http://schemas.microsoft.com/office/drawing/2014/main" xmlns="" id="{F478A760-2339-5C42-B7EF-AF35490F8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8" name="Rectangle 12">
                <a:extLst>
                  <a:ext uri="{FF2B5EF4-FFF2-40B4-BE49-F238E27FC236}">
                    <a16:creationId xmlns:a16="http://schemas.microsoft.com/office/drawing/2014/main" xmlns="" id="{4C728660-B610-8C4F-A6A3-440E336A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29" name="Rectangle 13">
                <a:extLst>
                  <a:ext uri="{FF2B5EF4-FFF2-40B4-BE49-F238E27FC236}">
                    <a16:creationId xmlns:a16="http://schemas.microsoft.com/office/drawing/2014/main" xmlns="" id="{901CEF2D-1C44-974C-9181-14B4CCC7B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5609" name="Group 14">
              <a:extLst>
                <a:ext uri="{FF2B5EF4-FFF2-40B4-BE49-F238E27FC236}">
                  <a16:creationId xmlns:a16="http://schemas.microsoft.com/office/drawing/2014/main" xmlns="" id="{8B766785-7883-E043-9D84-AECE8D3F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5610" name="Rectangle 15">
                <a:extLst>
                  <a:ext uri="{FF2B5EF4-FFF2-40B4-BE49-F238E27FC236}">
                    <a16:creationId xmlns:a16="http://schemas.microsoft.com/office/drawing/2014/main" xmlns="" id="{28687B9A-C10D-D649-B44A-5827722D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1" name="Rectangle 16">
                <a:extLst>
                  <a:ext uri="{FF2B5EF4-FFF2-40B4-BE49-F238E27FC236}">
                    <a16:creationId xmlns:a16="http://schemas.microsoft.com/office/drawing/2014/main" xmlns="" id="{E53D7EB5-F26C-4042-B6AF-E46E24EA3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2" name="Rectangle 17">
                <a:extLst>
                  <a:ext uri="{FF2B5EF4-FFF2-40B4-BE49-F238E27FC236}">
                    <a16:creationId xmlns:a16="http://schemas.microsoft.com/office/drawing/2014/main" xmlns="" id="{3721759F-4828-BC45-8DA6-5D94D1F2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3" name="Rectangle 18">
                <a:extLst>
                  <a:ext uri="{FF2B5EF4-FFF2-40B4-BE49-F238E27FC236}">
                    <a16:creationId xmlns:a16="http://schemas.microsoft.com/office/drawing/2014/main" xmlns="" id="{FE198FC6-27A0-A941-84B2-4CBAF695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4" name="Rectangle 19">
                <a:extLst>
                  <a:ext uri="{FF2B5EF4-FFF2-40B4-BE49-F238E27FC236}">
                    <a16:creationId xmlns:a16="http://schemas.microsoft.com/office/drawing/2014/main" xmlns="" id="{4A8D6DCA-1740-B84A-B451-4BDDD1C62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5" name="Rectangle 20">
                <a:extLst>
                  <a:ext uri="{FF2B5EF4-FFF2-40B4-BE49-F238E27FC236}">
                    <a16:creationId xmlns:a16="http://schemas.microsoft.com/office/drawing/2014/main" xmlns="" id="{B1C22174-19BB-D94A-BA02-64C118A69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6" name="Rectangle 21">
                <a:extLst>
                  <a:ext uri="{FF2B5EF4-FFF2-40B4-BE49-F238E27FC236}">
                    <a16:creationId xmlns:a16="http://schemas.microsoft.com/office/drawing/2014/main" xmlns="" id="{D8D02DA9-8242-5049-8994-CF51DCC5B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7" name="Rectangle 22">
                <a:extLst>
                  <a:ext uri="{FF2B5EF4-FFF2-40B4-BE49-F238E27FC236}">
                    <a16:creationId xmlns:a16="http://schemas.microsoft.com/office/drawing/2014/main" xmlns="" id="{6A08C6ED-1055-A648-ADAE-E7EC685B8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8" name="Rectangle 23">
                <a:extLst>
                  <a:ext uri="{FF2B5EF4-FFF2-40B4-BE49-F238E27FC236}">
                    <a16:creationId xmlns:a16="http://schemas.microsoft.com/office/drawing/2014/main" xmlns="" id="{8B4830AA-18E0-CC4D-9040-0B988DACF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5619" name="Rectangle 24">
                <a:extLst>
                  <a:ext uri="{FF2B5EF4-FFF2-40B4-BE49-F238E27FC236}">
                    <a16:creationId xmlns:a16="http://schemas.microsoft.com/office/drawing/2014/main" xmlns="" id="{9AED03F9-626C-F54C-9BAC-F4A32E42E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5602" name="Rectangle 25">
            <a:extLst>
              <a:ext uri="{FF2B5EF4-FFF2-40B4-BE49-F238E27FC236}">
                <a16:creationId xmlns:a16="http://schemas.microsoft.com/office/drawing/2014/main" xmlns="" id="{E3D79D87-B931-E34A-A3AF-09A697B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33400"/>
            <a:ext cx="5062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Dimensioni delle banche dati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Ripetitività delle ricerche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Lentezza degli algoritmi 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>
                <a:latin typeface="Arial" panose="020B0604020202020204" pitchFamily="34" charset="0"/>
                <a:cs typeface="Arial" panose="020B0604020202020204" pitchFamily="34" charset="0"/>
              </a:rPr>
              <a:t>esatti</a:t>
            </a:r>
            <a:r>
              <a:rPr lang="ja-JP" altLang="it-IT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6" name="AutoShape 26">
            <a:extLst>
              <a:ext uri="{FF2B5EF4-FFF2-40B4-BE49-F238E27FC236}">
                <a16:creationId xmlns:a16="http://schemas.microsoft.com/office/drawing/2014/main" xmlns="" id="{65ABDF2C-4E0E-C34B-88FA-0FB61A1D8D2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954588" y="838200"/>
            <a:ext cx="619125" cy="739775"/>
          </a:xfrm>
          <a:prstGeom prst="downArrow">
            <a:avLst>
              <a:gd name="adj1" fmla="val 50000"/>
              <a:gd name="adj2" fmla="val 263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xmlns="" id="{D46571DA-6B84-2541-917E-8F44CF67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28650"/>
            <a:ext cx="320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200">
                <a:solidFill>
                  <a:srgbClr val="FF0000"/>
                </a:solidFill>
                <a:latin typeface="Arial" panose="020B0604020202020204" pitchFamily="34" charset="0"/>
              </a:rPr>
              <a:t>Sistemi rapidi ma approssimati di allineamento</a:t>
            </a:r>
          </a:p>
        </p:txBody>
      </p:sp>
      <p:sp>
        <p:nvSpPr>
          <p:cNvPr id="25605" name="Text Box 28">
            <a:extLst>
              <a:ext uri="{FF2B5EF4-FFF2-40B4-BE49-F238E27FC236}">
                <a16:creationId xmlns:a16="http://schemas.microsoft.com/office/drawing/2014/main" xmlns="" id="{88A82EDC-1991-A94D-BE84-BB05CD0F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1850"/>
            <a:ext cx="9144000" cy="584200"/>
          </a:xfrm>
          <a:prstGeom prst="rect">
            <a:avLst/>
          </a:prstGeom>
          <a:solidFill>
            <a:srgbClr val="FF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Metodi </a:t>
            </a:r>
            <a:r>
              <a:rPr lang="it-IT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euristici</a:t>
            </a: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allineamento</a:t>
            </a:r>
            <a:endParaRPr lang="it-IT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Text Box 29">
            <a:extLst>
              <a:ext uri="{FF2B5EF4-FFF2-40B4-BE49-F238E27FC236}">
                <a16:creationId xmlns:a16="http://schemas.microsoft.com/office/drawing/2014/main" xmlns="" id="{8393C093-B307-B34A-A504-C92EA13C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27350"/>
            <a:ext cx="8991600" cy="32162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Sviluppo di programmi (come FASTA e BLAST) in grado di effettuare velocemente ricerche di similarità, grazie a </a:t>
            </a:r>
            <a:r>
              <a:rPr lang="en-US" altLang="en-US" sz="2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euristiche che sono basate su assunzioni non certe, ma estremamente probabili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In pratica la ricerca è resa più veloce a scapito della certezza di avere veramente trovato la soluzione migliore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Text Box 30">
            <a:extLst>
              <a:ext uri="{FF2B5EF4-FFF2-40B4-BE49-F238E27FC236}">
                <a16:creationId xmlns:a16="http://schemas.microsoft.com/office/drawing/2014/main" xmlns="" id="{EE64B65D-0585-C64A-9922-344252FF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.</a:t>
            </a:r>
            <a:endParaRPr lang="it-IT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6" grpId="0" animBg="1"/>
      <p:bldP spid="921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xmlns="" id="{67D7FA4F-43F7-AF4B-8230-74A102674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3900"/>
            <a:ext cx="9144000" cy="2171700"/>
          </a:xfrm>
          <a:prstGeom prst="rect">
            <a:avLst/>
          </a:prstGeom>
          <a:solidFill>
            <a:srgbClr val="FFB09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E8F7AFE2-9EEB-654D-B04A-5273B5C4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1800"/>
            <a:ext cx="8839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Basic Local Alignment Search Tool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(Altschul, 1990)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algoritmo di </a:t>
            </a:r>
            <a:r>
              <a:rPr lang="it-IT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  <a:r>
              <a:rPr lang="it-IT" altLang="ja-JP" sz="20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euristico e opera: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Tagliando le sequenze da comparare in piccoli pezzi (parole)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Ignorando tutte le coppie di parole (sequenza query/database) la cui comparazione da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un punteggio inferiore ad un limite fissato</a:t>
            </a:r>
          </a:p>
          <a:p>
            <a:pPr eaLnBrk="1" hangingPunct="1">
              <a:buFontTx/>
              <a:buAutoNum type="arabicPlain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Cercando di estendere tutte le hits rimanenti sino a che l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allineamento locale raggiunge un certo punteggio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xmlns="" id="{CB05429B-4EA7-594A-B683-6BD2754F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25925"/>
            <a:ext cx="88392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Dati una SEQUENZA QUERY ed un DATABASE DI SEQUENZE, BLAST ricerca nel database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lunghezza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con un punteggio di similarita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di almeno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una volta allineate con la sequenza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query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(HSP, High Scoring Pairs).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parole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selezionate vengono estese, se possibile, fino a raggiungere un punteggio superiore a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oppure un 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E-value</a:t>
            </a:r>
            <a:r>
              <a:rPr lang="ja-JP" altLang="it-IT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sz="2000">
                <a:latin typeface="Arial" panose="020B0604020202020204" pitchFamily="34" charset="0"/>
                <a:cs typeface="Arial" panose="020B0604020202020204" pitchFamily="34" charset="0"/>
              </a:rPr>
              <a:t> inferiore al limite specificato.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28" name="Group 5">
            <a:extLst>
              <a:ext uri="{FF2B5EF4-FFF2-40B4-BE49-F238E27FC236}">
                <a16:creationId xmlns:a16="http://schemas.microsoft.com/office/drawing/2014/main" xmlns="" id="{41FDA70D-1286-F540-934D-B3FAE20EE3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6629" name="Group 6">
              <a:extLst>
                <a:ext uri="{FF2B5EF4-FFF2-40B4-BE49-F238E27FC236}">
                  <a16:creationId xmlns:a16="http://schemas.microsoft.com/office/drawing/2014/main" xmlns="" id="{FE7E1563-6ECD-504B-B1D8-0702D6D80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6641" name="Rectangle 7">
                <a:extLst>
                  <a:ext uri="{FF2B5EF4-FFF2-40B4-BE49-F238E27FC236}">
                    <a16:creationId xmlns:a16="http://schemas.microsoft.com/office/drawing/2014/main" xmlns="" id="{FEF71781-C57A-C940-8FB7-E84710873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2" name="Rectangle 8">
                <a:extLst>
                  <a:ext uri="{FF2B5EF4-FFF2-40B4-BE49-F238E27FC236}">
                    <a16:creationId xmlns:a16="http://schemas.microsoft.com/office/drawing/2014/main" xmlns="" id="{575E09F4-B96F-6646-B30A-55BFD2271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3" name="Rectangle 9">
                <a:extLst>
                  <a:ext uri="{FF2B5EF4-FFF2-40B4-BE49-F238E27FC236}">
                    <a16:creationId xmlns:a16="http://schemas.microsoft.com/office/drawing/2014/main" xmlns="" id="{F4BB43E6-D4A1-EE40-A782-8E07D1AE3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4" name="Rectangle 10">
                <a:extLst>
                  <a:ext uri="{FF2B5EF4-FFF2-40B4-BE49-F238E27FC236}">
                    <a16:creationId xmlns:a16="http://schemas.microsoft.com/office/drawing/2014/main" xmlns="" id="{B0FD12F0-0302-E946-AFEE-6357B9DF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5" name="Rectangle 11">
                <a:extLst>
                  <a:ext uri="{FF2B5EF4-FFF2-40B4-BE49-F238E27FC236}">
                    <a16:creationId xmlns:a16="http://schemas.microsoft.com/office/drawing/2014/main" xmlns="" id="{CB32074D-1CCD-274E-AF31-ACB893BD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6" name="Rectangle 12">
                <a:extLst>
                  <a:ext uri="{FF2B5EF4-FFF2-40B4-BE49-F238E27FC236}">
                    <a16:creationId xmlns:a16="http://schemas.microsoft.com/office/drawing/2014/main" xmlns="" id="{EFF58C8E-B336-B54E-92A4-A17617F4B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7" name="Rectangle 13">
                <a:extLst>
                  <a:ext uri="{FF2B5EF4-FFF2-40B4-BE49-F238E27FC236}">
                    <a16:creationId xmlns:a16="http://schemas.microsoft.com/office/drawing/2014/main" xmlns="" id="{234CD31B-AEAE-0F4A-9F31-2972F4D5E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8" name="Rectangle 14">
                <a:extLst>
                  <a:ext uri="{FF2B5EF4-FFF2-40B4-BE49-F238E27FC236}">
                    <a16:creationId xmlns:a16="http://schemas.microsoft.com/office/drawing/2014/main" xmlns="" id="{60F021DF-D48C-9047-8A5E-6381790C2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9" name="Rectangle 15">
                <a:extLst>
                  <a:ext uri="{FF2B5EF4-FFF2-40B4-BE49-F238E27FC236}">
                    <a16:creationId xmlns:a16="http://schemas.microsoft.com/office/drawing/2014/main" xmlns="" id="{5B43005E-AC51-244B-AD2C-DF16B76F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50" name="Rectangle 16">
                <a:extLst>
                  <a:ext uri="{FF2B5EF4-FFF2-40B4-BE49-F238E27FC236}">
                    <a16:creationId xmlns:a16="http://schemas.microsoft.com/office/drawing/2014/main" xmlns="" id="{F9795349-87E2-5745-B03F-4DB8731C9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6630" name="Group 17">
              <a:extLst>
                <a:ext uri="{FF2B5EF4-FFF2-40B4-BE49-F238E27FC236}">
                  <a16:creationId xmlns:a16="http://schemas.microsoft.com/office/drawing/2014/main" xmlns="" id="{043ED199-79DA-E143-B966-3F11D132E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6631" name="Rectangle 18">
                <a:extLst>
                  <a:ext uri="{FF2B5EF4-FFF2-40B4-BE49-F238E27FC236}">
                    <a16:creationId xmlns:a16="http://schemas.microsoft.com/office/drawing/2014/main" xmlns="" id="{3AA81C77-05FC-9448-A5BD-36FCAC772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2" name="Rectangle 19">
                <a:extLst>
                  <a:ext uri="{FF2B5EF4-FFF2-40B4-BE49-F238E27FC236}">
                    <a16:creationId xmlns:a16="http://schemas.microsoft.com/office/drawing/2014/main" xmlns="" id="{2BC481EE-9D62-A641-916C-9860FC60D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3" name="Rectangle 20">
                <a:extLst>
                  <a:ext uri="{FF2B5EF4-FFF2-40B4-BE49-F238E27FC236}">
                    <a16:creationId xmlns:a16="http://schemas.microsoft.com/office/drawing/2014/main" xmlns="" id="{6534ADE0-9CB6-2744-86C9-289773BC5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4" name="Rectangle 21">
                <a:extLst>
                  <a:ext uri="{FF2B5EF4-FFF2-40B4-BE49-F238E27FC236}">
                    <a16:creationId xmlns:a16="http://schemas.microsoft.com/office/drawing/2014/main" xmlns="" id="{F6852C4A-55CA-D14F-BDCA-CBD23726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5" name="Rectangle 22">
                <a:extLst>
                  <a:ext uri="{FF2B5EF4-FFF2-40B4-BE49-F238E27FC236}">
                    <a16:creationId xmlns:a16="http://schemas.microsoft.com/office/drawing/2014/main" xmlns="" id="{2BF7DEB6-CE2E-0B4C-B937-F0602F546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6" name="Rectangle 23">
                <a:extLst>
                  <a:ext uri="{FF2B5EF4-FFF2-40B4-BE49-F238E27FC236}">
                    <a16:creationId xmlns:a16="http://schemas.microsoft.com/office/drawing/2014/main" xmlns="" id="{327F6E89-BF29-D847-89FF-EFAB2116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7" name="Rectangle 24">
                <a:extLst>
                  <a:ext uri="{FF2B5EF4-FFF2-40B4-BE49-F238E27FC236}">
                    <a16:creationId xmlns:a16="http://schemas.microsoft.com/office/drawing/2014/main" xmlns="" id="{E684BC25-4742-0C4C-B249-B2F311D1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8" name="Rectangle 25">
                <a:extLst>
                  <a:ext uri="{FF2B5EF4-FFF2-40B4-BE49-F238E27FC236}">
                    <a16:creationId xmlns:a16="http://schemas.microsoft.com/office/drawing/2014/main" xmlns="" id="{1A76B60B-A38B-2C40-B870-2D7726EE0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39" name="Rectangle 26">
                <a:extLst>
                  <a:ext uri="{FF2B5EF4-FFF2-40B4-BE49-F238E27FC236}">
                    <a16:creationId xmlns:a16="http://schemas.microsoft.com/office/drawing/2014/main" xmlns="" id="{19EB917D-43E6-1746-B5D1-F77218667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6640" name="Rectangle 27">
                <a:extLst>
                  <a:ext uri="{FF2B5EF4-FFF2-40B4-BE49-F238E27FC236}">
                    <a16:creationId xmlns:a16="http://schemas.microsoft.com/office/drawing/2014/main" xmlns="" id="{95A069D8-2B7A-694E-AB21-1D3F51F9D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>
            <a:extLst>
              <a:ext uri="{FF2B5EF4-FFF2-40B4-BE49-F238E27FC236}">
                <a16:creationId xmlns:a16="http://schemas.microsoft.com/office/drawing/2014/main" xmlns="" id="{36E2FF7B-2F78-344F-8A01-2244535ED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9013" y="882650"/>
          <a:ext cx="6884987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CorelPhotoPaint.Image.11" r:id="rId3" imgW="3797300" imgH="2851150" progId="CorelPhotoPaint.Image.11">
                  <p:embed/>
                </p:oleObj>
              </mc:Choice>
              <mc:Fallback>
                <p:oleObj name="CorelPhotoPaint.Image.11" r:id="rId3" imgW="3797300" imgH="2851150" progId="CorelPhotoPaint.Image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882650"/>
                        <a:ext cx="6884987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0" name="Group 3">
            <a:extLst>
              <a:ext uri="{FF2B5EF4-FFF2-40B4-BE49-F238E27FC236}">
                <a16:creationId xmlns:a16="http://schemas.microsoft.com/office/drawing/2014/main" xmlns="" id="{64EBBF6B-15CA-5444-BE88-0F06614FE1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7652" name="Group 4">
              <a:extLst>
                <a:ext uri="{FF2B5EF4-FFF2-40B4-BE49-F238E27FC236}">
                  <a16:creationId xmlns:a16="http://schemas.microsoft.com/office/drawing/2014/main" xmlns="" id="{36F59174-F290-E441-9198-10C9F42FE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7664" name="Rectangle 5">
                <a:extLst>
                  <a:ext uri="{FF2B5EF4-FFF2-40B4-BE49-F238E27FC236}">
                    <a16:creationId xmlns:a16="http://schemas.microsoft.com/office/drawing/2014/main" xmlns="" id="{3B66AFFD-6B04-5745-A1D8-FAA5AAD7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5" name="Rectangle 6">
                <a:extLst>
                  <a:ext uri="{FF2B5EF4-FFF2-40B4-BE49-F238E27FC236}">
                    <a16:creationId xmlns:a16="http://schemas.microsoft.com/office/drawing/2014/main" xmlns="" id="{3C734428-1512-4643-A37E-3DE5F38B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6" name="Rectangle 7">
                <a:extLst>
                  <a:ext uri="{FF2B5EF4-FFF2-40B4-BE49-F238E27FC236}">
                    <a16:creationId xmlns:a16="http://schemas.microsoft.com/office/drawing/2014/main" xmlns="" id="{D3DF2D50-5365-9442-9F17-1155EDD3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7" name="Rectangle 8">
                <a:extLst>
                  <a:ext uri="{FF2B5EF4-FFF2-40B4-BE49-F238E27FC236}">
                    <a16:creationId xmlns:a16="http://schemas.microsoft.com/office/drawing/2014/main" xmlns="" id="{1DA727CA-8F75-BE4D-B992-CD6AE5E63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8" name="Rectangle 9">
                <a:extLst>
                  <a:ext uri="{FF2B5EF4-FFF2-40B4-BE49-F238E27FC236}">
                    <a16:creationId xmlns:a16="http://schemas.microsoft.com/office/drawing/2014/main" xmlns="" id="{0DA10174-5523-FB45-9FB6-E5B81BECE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9" name="Rectangle 10">
                <a:extLst>
                  <a:ext uri="{FF2B5EF4-FFF2-40B4-BE49-F238E27FC236}">
                    <a16:creationId xmlns:a16="http://schemas.microsoft.com/office/drawing/2014/main" xmlns="" id="{EC301B64-1B20-3A4F-8A7A-ABEDAF670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0" name="Rectangle 11">
                <a:extLst>
                  <a:ext uri="{FF2B5EF4-FFF2-40B4-BE49-F238E27FC236}">
                    <a16:creationId xmlns:a16="http://schemas.microsoft.com/office/drawing/2014/main" xmlns="" id="{2A7452D4-8741-1C42-AFE3-121822237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1" name="Rectangle 12">
                <a:extLst>
                  <a:ext uri="{FF2B5EF4-FFF2-40B4-BE49-F238E27FC236}">
                    <a16:creationId xmlns:a16="http://schemas.microsoft.com/office/drawing/2014/main" xmlns="" id="{CB16F705-2F1C-F04C-A63F-476B4B94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2" name="Rectangle 13">
                <a:extLst>
                  <a:ext uri="{FF2B5EF4-FFF2-40B4-BE49-F238E27FC236}">
                    <a16:creationId xmlns:a16="http://schemas.microsoft.com/office/drawing/2014/main" xmlns="" id="{06256116-6E1A-D348-8F1D-632C7E6BA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73" name="Rectangle 14">
                <a:extLst>
                  <a:ext uri="{FF2B5EF4-FFF2-40B4-BE49-F238E27FC236}">
                    <a16:creationId xmlns:a16="http://schemas.microsoft.com/office/drawing/2014/main" xmlns="" id="{8ECB4133-8939-4A40-A032-9DE21D8D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7653" name="Group 15">
              <a:extLst>
                <a:ext uri="{FF2B5EF4-FFF2-40B4-BE49-F238E27FC236}">
                  <a16:creationId xmlns:a16="http://schemas.microsoft.com/office/drawing/2014/main" xmlns="" id="{290D2F9D-239B-4A40-AFDF-76ECFEBDB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7654" name="Rectangle 16">
                <a:extLst>
                  <a:ext uri="{FF2B5EF4-FFF2-40B4-BE49-F238E27FC236}">
                    <a16:creationId xmlns:a16="http://schemas.microsoft.com/office/drawing/2014/main" xmlns="" id="{6A0991C6-C901-1045-A86A-8C5C2F741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5" name="Rectangle 17">
                <a:extLst>
                  <a:ext uri="{FF2B5EF4-FFF2-40B4-BE49-F238E27FC236}">
                    <a16:creationId xmlns:a16="http://schemas.microsoft.com/office/drawing/2014/main" xmlns="" id="{7A0AA554-5124-B547-8DC5-A7006CB8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6" name="Rectangle 18">
                <a:extLst>
                  <a:ext uri="{FF2B5EF4-FFF2-40B4-BE49-F238E27FC236}">
                    <a16:creationId xmlns:a16="http://schemas.microsoft.com/office/drawing/2014/main" xmlns="" id="{D38B7537-0C09-D74A-8725-D5544F6BF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7" name="Rectangle 19">
                <a:extLst>
                  <a:ext uri="{FF2B5EF4-FFF2-40B4-BE49-F238E27FC236}">
                    <a16:creationId xmlns:a16="http://schemas.microsoft.com/office/drawing/2014/main" xmlns="" id="{F946DF22-C9A0-F443-9848-CA94CE872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8" name="Rectangle 20">
                <a:extLst>
                  <a:ext uri="{FF2B5EF4-FFF2-40B4-BE49-F238E27FC236}">
                    <a16:creationId xmlns:a16="http://schemas.microsoft.com/office/drawing/2014/main" xmlns="" id="{356C62C8-F0EC-3F4B-87E2-6A73A72D9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59" name="Rectangle 21">
                <a:extLst>
                  <a:ext uri="{FF2B5EF4-FFF2-40B4-BE49-F238E27FC236}">
                    <a16:creationId xmlns:a16="http://schemas.microsoft.com/office/drawing/2014/main" xmlns="" id="{25DB71F1-782A-DE4F-BFE2-787B901F5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0" name="Rectangle 22">
                <a:extLst>
                  <a:ext uri="{FF2B5EF4-FFF2-40B4-BE49-F238E27FC236}">
                    <a16:creationId xmlns:a16="http://schemas.microsoft.com/office/drawing/2014/main" xmlns="" id="{D2EC1255-3F18-0846-B777-EE465B58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1" name="Rectangle 23">
                <a:extLst>
                  <a:ext uri="{FF2B5EF4-FFF2-40B4-BE49-F238E27FC236}">
                    <a16:creationId xmlns:a16="http://schemas.microsoft.com/office/drawing/2014/main" xmlns="" id="{476875C7-766C-7745-B492-25C76BADB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2" name="Rectangle 24">
                <a:extLst>
                  <a:ext uri="{FF2B5EF4-FFF2-40B4-BE49-F238E27FC236}">
                    <a16:creationId xmlns:a16="http://schemas.microsoft.com/office/drawing/2014/main" xmlns="" id="{79072221-204C-594E-AF5E-55E2BD15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7663" name="Rectangle 25">
                <a:extLst>
                  <a:ext uri="{FF2B5EF4-FFF2-40B4-BE49-F238E27FC236}">
                    <a16:creationId xmlns:a16="http://schemas.microsoft.com/office/drawing/2014/main" xmlns="" id="{82C3D35B-32A0-AE4F-9A89-F1E4FC262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85B53E98-78B6-934A-B6FD-ED754658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76213"/>
            <a:ext cx="8847137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 due sequenze hanno una parola identica o quasi identica in comune possono essere correlate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HSP = coppia di segmenti delle due sequenze che, allineati senza indel, mostrano un punteggio non aumentabile estendendo l’allineamento locale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Se due sequenze hanno un HSP probabilmente sono correlate</a:t>
            </a: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xmlns="" id="{00E76386-6973-7C49-8CD8-8ADD9D355AB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4084638" cy="5715000"/>
          </a:xfrm>
        </p:spPr>
      </p:pic>
      <p:sp>
        <p:nvSpPr>
          <p:cNvPr id="28674" name="Text Box 3">
            <a:extLst>
              <a:ext uri="{FF2B5EF4-FFF2-40B4-BE49-F238E27FC236}">
                <a16:creationId xmlns:a16="http://schemas.microsoft.com/office/drawing/2014/main" xmlns="" id="{866288C3-2304-EF43-8ECA-3CBA406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1- Seeding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xmlns="" id="{26A65634-028E-3648-9569-D85D43B1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330325"/>
            <a:ext cx="4330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di DNA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ea typeface="+mn-ea"/>
              </a:rPr>
              <a:t> </a:t>
            </a: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7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dirty="0">
                <a:latin typeface="+mn-lt"/>
                <a:ea typeface="+mn-ea"/>
              </a:rPr>
              <a:t>In sequenze proteiche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 err="1">
                <a:latin typeface="+mn-lt"/>
                <a:ea typeface="+mn-ea"/>
              </a:rPr>
              <a:t>W</a:t>
            </a:r>
            <a:r>
              <a:rPr lang="it-IT" sz="2800" dirty="0">
                <a:latin typeface="+mn-lt"/>
                <a:ea typeface="+mn-ea"/>
              </a:rPr>
              <a:t> = 2-3</a:t>
            </a:r>
            <a:endParaRPr lang="en-US" sz="2800" dirty="0">
              <a:latin typeface="+mn-lt"/>
              <a:ea typeface="+mn-ea"/>
            </a:endParaRPr>
          </a:p>
        </p:txBody>
      </p:sp>
      <p:grpSp>
        <p:nvGrpSpPr>
          <p:cNvPr id="28676" name="Group 5">
            <a:extLst>
              <a:ext uri="{FF2B5EF4-FFF2-40B4-BE49-F238E27FC236}">
                <a16:creationId xmlns:a16="http://schemas.microsoft.com/office/drawing/2014/main" xmlns="" id="{32BF2A10-C82D-2F48-BB0C-DF41BB6991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7" name="Group 6">
              <a:extLst>
                <a:ext uri="{FF2B5EF4-FFF2-40B4-BE49-F238E27FC236}">
                  <a16:creationId xmlns:a16="http://schemas.microsoft.com/office/drawing/2014/main" xmlns="" id="{48580795-F7A8-684C-AC36-32AB1AB97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8689" name="Rectangle 7">
                <a:extLst>
                  <a:ext uri="{FF2B5EF4-FFF2-40B4-BE49-F238E27FC236}">
                    <a16:creationId xmlns:a16="http://schemas.microsoft.com/office/drawing/2014/main" xmlns="" id="{350C1B3C-28CA-1443-B871-686D2100B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0" name="Rectangle 8">
                <a:extLst>
                  <a:ext uri="{FF2B5EF4-FFF2-40B4-BE49-F238E27FC236}">
                    <a16:creationId xmlns:a16="http://schemas.microsoft.com/office/drawing/2014/main" xmlns="" id="{250BF325-8567-6846-BA9B-EB72B4584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1" name="Rectangle 9">
                <a:extLst>
                  <a:ext uri="{FF2B5EF4-FFF2-40B4-BE49-F238E27FC236}">
                    <a16:creationId xmlns:a16="http://schemas.microsoft.com/office/drawing/2014/main" xmlns="" id="{ACE1FD2E-171A-AB41-B8B3-26C441D8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2" name="Rectangle 10">
                <a:extLst>
                  <a:ext uri="{FF2B5EF4-FFF2-40B4-BE49-F238E27FC236}">
                    <a16:creationId xmlns:a16="http://schemas.microsoft.com/office/drawing/2014/main" xmlns="" id="{0D58D198-5479-8D4B-8A3D-F970460C7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3" name="Rectangle 11">
                <a:extLst>
                  <a:ext uri="{FF2B5EF4-FFF2-40B4-BE49-F238E27FC236}">
                    <a16:creationId xmlns:a16="http://schemas.microsoft.com/office/drawing/2014/main" xmlns="" id="{679F1547-9B2A-614D-9615-0EC9A8C60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4" name="Rectangle 12">
                <a:extLst>
                  <a:ext uri="{FF2B5EF4-FFF2-40B4-BE49-F238E27FC236}">
                    <a16:creationId xmlns:a16="http://schemas.microsoft.com/office/drawing/2014/main" xmlns="" id="{C15419DD-227F-A946-A41F-6BF3C868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5" name="Rectangle 13">
                <a:extLst>
                  <a:ext uri="{FF2B5EF4-FFF2-40B4-BE49-F238E27FC236}">
                    <a16:creationId xmlns:a16="http://schemas.microsoft.com/office/drawing/2014/main" xmlns="" id="{F4BC4A3C-39E4-A54F-952E-A169A5F1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6" name="Rectangle 14">
                <a:extLst>
                  <a:ext uri="{FF2B5EF4-FFF2-40B4-BE49-F238E27FC236}">
                    <a16:creationId xmlns:a16="http://schemas.microsoft.com/office/drawing/2014/main" xmlns="" id="{9100FCAB-8A03-4147-8F5C-25D0EED6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7" name="Rectangle 15">
                <a:extLst>
                  <a:ext uri="{FF2B5EF4-FFF2-40B4-BE49-F238E27FC236}">
                    <a16:creationId xmlns:a16="http://schemas.microsoft.com/office/drawing/2014/main" xmlns="" id="{0A005DEC-8E6F-6040-B40D-63212AAC3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98" name="Rectangle 16">
                <a:extLst>
                  <a:ext uri="{FF2B5EF4-FFF2-40B4-BE49-F238E27FC236}">
                    <a16:creationId xmlns:a16="http://schemas.microsoft.com/office/drawing/2014/main" xmlns="" id="{AD29E756-7DC4-A749-A986-E10061EFE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8678" name="Group 17">
              <a:extLst>
                <a:ext uri="{FF2B5EF4-FFF2-40B4-BE49-F238E27FC236}">
                  <a16:creationId xmlns:a16="http://schemas.microsoft.com/office/drawing/2014/main" xmlns="" id="{F41ED182-74D0-A74A-95F3-3E51885AE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8679" name="Rectangle 18">
                <a:extLst>
                  <a:ext uri="{FF2B5EF4-FFF2-40B4-BE49-F238E27FC236}">
                    <a16:creationId xmlns:a16="http://schemas.microsoft.com/office/drawing/2014/main" xmlns="" id="{08215B2B-0DE4-494B-B115-646B5CAE0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0" name="Rectangle 19">
                <a:extLst>
                  <a:ext uri="{FF2B5EF4-FFF2-40B4-BE49-F238E27FC236}">
                    <a16:creationId xmlns:a16="http://schemas.microsoft.com/office/drawing/2014/main" xmlns="" id="{7379C126-B429-094F-A0F6-66ED30709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1" name="Rectangle 20">
                <a:extLst>
                  <a:ext uri="{FF2B5EF4-FFF2-40B4-BE49-F238E27FC236}">
                    <a16:creationId xmlns:a16="http://schemas.microsoft.com/office/drawing/2014/main" xmlns="" id="{5774E0A7-567D-1B4E-8837-7DF5D8E7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2" name="Rectangle 21">
                <a:extLst>
                  <a:ext uri="{FF2B5EF4-FFF2-40B4-BE49-F238E27FC236}">
                    <a16:creationId xmlns:a16="http://schemas.microsoft.com/office/drawing/2014/main" xmlns="" id="{2A5F8305-C5B5-7E4C-8180-25857274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3" name="Rectangle 22">
                <a:extLst>
                  <a:ext uri="{FF2B5EF4-FFF2-40B4-BE49-F238E27FC236}">
                    <a16:creationId xmlns:a16="http://schemas.microsoft.com/office/drawing/2014/main" xmlns="" id="{5059A821-87E0-F145-963E-4B56F3C86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4" name="Rectangle 23">
                <a:extLst>
                  <a:ext uri="{FF2B5EF4-FFF2-40B4-BE49-F238E27FC236}">
                    <a16:creationId xmlns:a16="http://schemas.microsoft.com/office/drawing/2014/main" xmlns="" id="{E2299779-B652-F746-BEE3-615A1477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5" name="Rectangle 24">
                <a:extLst>
                  <a:ext uri="{FF2B5EF4-FFF2-40B4-BE49-F238E27FC236}">
                    <a16:creationId xmlns:a16="http://schemas.microsoft.com/office/drawing/2014/main" xmlns="" id="{78598442-E018-E54E-817B-753F29A2E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6" name="Rectangle 25">
                <a:extLst>
                  <a:ext uri="{FF2B5EF4-FFF2-40B4-BE49-F238E27FC236}">
                    <a16:creationId xmlns:a16="http://schemas.microsoft.com/office/drawing/2014/main" xmlns="" id="{AE4AA2A9-0D5C-7E4C-9F60-86B8BB577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7" name="Rectangle 26">
                <a:extLst>
                  <a:ext uri="{FF2B5EF4-FFF2-40B4-BE49-F238E27FC236}">
                    <a16:creationId xmlns:a16="http://schemas.microsoft.com/office/drawing/2014/main" xmlns="" id="{1856C04A-321A-A346-9750-39E491AF0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8688" name="Rectangle 27">
                <a:extLst>
                  <a:ext uri="{FF2B5EF4-FFF2-40B4-BE49-F238E27FC236}">
                    <a16:creationId xmlns:a16="http://schemas.microsoft.com/office/drawing/2014/main" xmlns="" id="{F64C989F-E18A-5047-B4C2-2BD87F509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>
            <a:extLst>
              <a:ext uri="{FF2B5EF4-FFF2-40B4-BE49-F238E27FC236}">
                <a16:creationId xmlns:a16="http://schemas.microsoft.com/office/drawing/2014/main" xmlns="" id="{10B7A448-F12E-7C45-A849-9192D35426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47750"/>
            <a:ext cx="7192962" cy="3676650"/>
          </a:xfrm>
        </p:spPr>
      </p:pic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xmlns="" id="{F06E91A3-B758-334B-A0AF-0503F83C3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62940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CorelDRAW" r:id="rId4" imgW="4616450" imgH="82550" progId="CorelDRAW.Graphic.11">
                  <p:embed/>
                </p:oleObj>
              </mc:Choice>
              <mc:Fallback>
                <p:oleObj name="CorelDRAW" r:id="rId4" imgW="4616450" imgH="8255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2940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xmlns="" id="{CCE5F0EA-BE61-CD45-8195-C27124A3BE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CorelDRAW" r:id="rId6" imgW="4616450" imgH="82550" progId="CorelDRAW.Graphic.11">
                  <p:embed/>
                </p:oleObj>
              </mc:Choice>
              <mc:Fallback>
                <p:oleObj name="CorelDRAW" r:id="rId6" imgW="4616450" imgH="82550" progId="CorelDRAW.Graphic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5">
            <a:extLst>
              <a:ext uri="{FF2B5EF4-FFF2-40B4-BE49-F238E27FC236}">
                <a16:creationId xmlns:a16="http://schemas.microsoft.com/office/drawing/2014/main" xmlns="" id="{1FA330BC-4403-DE45-ACCC-501FC4F7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2 - Extension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xmlns="" id="{D52FF866-6BD9-9B4C-B66D-4C56920B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24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La fase successiva comporta l’</a:t>
            </a:r>
            <a:r>
              <a:rPr lang="it-IT" altLang="ja-JP" sz="2000"/>
              <a:t>estensione dei seed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ja-JP" sz="2000"/>
              <a:t>L‘estensione avviene in entrambe le direzioni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/>
              <a:t>Blast ha un meccanismo per decidere quando fermare l</a:t>
            </a:r>
            <a:r>
              <a:rPr lang="ja-JP" altLang="it-IT" sz="2000"/>
              <a:t>’</a:t>
            </a:r>
            <a:r>
              <a:rPr lang="it-IT" altLang="ja-JP" sz="2000"/>
              <a:t>estensione (Evaluation)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xmlns="" id="{233C163E-08A6-6346-8FE3-264704C4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"/>
            <a:ext cx="6553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jumps over the lazy dog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    |   ||        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purrs when she sees him</a:t>
            </a:r>
          </a:p>
          <a:p>
            <a:pPr eaLnBrk="1" hangingPunct="1"/>
            <a:endParaRPr lang="it-IT" altLang="en-US" sz="19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quick brown fox jump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||| |||   |||||      |  </a:t>
            </a:r>
          </a:p>
          <a:p>
            <a:pPr eaLnBrk="1" hangingPunct="1"/>
            <a:r>
              <a:rPr lang="en-US" altLang="en-US" sz="1900" b="1">
                <a:latin typeface="Courier New" panose="02070309020205020404" pitchFamily="49" charset="0"/>
              </a:rPr>
              <a:t>The quiet brown cat purr</a:t>
            </a:r>
            <a:endParaRPr lang="en-US" altLang="en-US" sz="1900" b="1">
              <a:latin typeface="Times New Roman" panose="02020603050405020304" pitchFamily="18" charset="0"/>
            </a:endParaRPr>
          </a:p>
          <a:p>
            <a:pPr eaLnBrk="1" hangingPunct="1"/>
            <a:r>
              <a:rPr lang="it-IT" altLang="en-US" sz="1900" b="1">
                <a:latin typeface="Courier New" panose="02070309020205020404" pitchFamily="49" charset="0"/>
              </a:rPr>
              <a:t>123 45654 56789 876 5654  </a:t>
            </a:r>
          </a:p>
          <a:p>
            <a:pPr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000 00012 10000 123 4345		drop off score 										  cut-off=5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xmlns="" id="{ED5FF682-D0DA-B64C-9987-E1BA8D9B4E0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506788"/>
            <a:ext cx="4800600" cy="2513012"/>
          </a:xfrm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xmlns="" id="{E6669C18-A489-5E4C-B945-416E9E19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0"/>
            <a:ext cx="3124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3 - Evaluation</a:t>
            </a: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xmlns="" id="{59D2B70C-D74E-704E-8C42-FB7BA32C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3962400" cy="3786188"/>
          </a:xfrm>
          <a:prstGeom prst="rect">
            <a:avLst/>
          </a:prstGeom>
          <a:solidFill>
            <a:srgbClr val="FFFFFF"/>
          </a:solidFill>
          <a:ln w="28575">
            <a:solidFill>
              <a:srgbClr val="CA00C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Estensione verso destra </a:t>
            </a:r>
            <a:r>
              <a:rPr lang="en-US" altLang="en-US" b="1">
                <a:solidFill>
                  <a:srgbClr val="8A008A"/>
                </a:solidFill>
                <a:latin typeface="Times New Roman" panose="02020603050405020304" pitchFamily="18" charset="0"/>
              </a:rPr>
              <a:t>&gt;&gt;&gt;&gt;</a:t>
            </a: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Diamo punteggio 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+1  a ciascun match</a:t>
            </a:r>
          </a:p>
          <a:p>
            <a:pPr eaLnBrk="1" hangingPunct="1"/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–1 a ciascun mismatch.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Calcoliamo il drop off score sempre a partire dal massimo raggiunto in precedenza (punteggio 9).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8A008A"/>
                </a:solidFill>
                <a:latin typeface="Times New Roman" panose="02020603050405020304" pitchFamily="18" charset="0"/>
              </a:rPr>
              <a:t> Quando il drop off raggiunge 5, si interrompe l’estensione.</a:t>
            </a:r>
            <a:endParaRPr lang="it-IT" altLang="en-US">
              <a:solidFill>
                <a:srgbClr val="8A00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xmlns="" id="{B8393E1B-11B1-2445-87C5-49E35B0D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363" y="2057400"/>
            <a:ext cx="267017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1900" b="1">
                <a:latin typeface="Courier New" panose="02070309020205020404" pitchFamily="49" charset="0"/>
              </a:rPr>
              <a:t>Score -&gt;</a:t>
            </a:r>
            <a:endParaRPr lang="en-US" altLang="en-US" sz="1900" b="1">
              <a:latin typeface="Courier New" panose="02070309020205020404" pitchFamily="49" charset="0"/>
            </a:endParaRPr>
          </a:p>
          <a:p>
            <a:pPr algn="r" eaLnBrk="1" hangingPunct="1"/>
            <a:r>
              <a:rPr lang="en-US" altLang="en-US" sz="1900" b="1">
                <a:solidFill>
                  <a:srgbClr val="FF0000"/>
                </a:solidFill>
                <a:latin typeface="Courier New" panose="02070309020205020404" pitchFamily="49" charset="0"/>
              </a:rPr>
              <a:t>drop off score -&gt;</a:t>
            </a:r>
            <a:endParaRPr lang="it-IT" altLang="en-US" sz="19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figs/blst_0504.gif">
            <a:extLst>
              <a:ext uri="{FF2B5EF4-FFF2-40B4-BE49-F238E27FC236}">
                <a16:creationId xmlns:a16="http://schemas.microsoft.com/office/drawing/2014/main" xmlns="" id="{527AB182-2A99-7F4C-85AB-E65CF7277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3238" y="2813050"/>
            <a:ext cx="3057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xmlns="" id="{D7DC9AA0-B314-8C47-A0D5-5B41593D3AF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927100"/>
            <a:ext cx="7826375" cy="4446588"/>
          </a:xfrm>
        </p:spPr>
      </p:pic>
      <p:sp>
        <p:nvSpPr>
          <p:cNvPr id="31747" name="Text Box 4">
            <a:extLst>
              <a:ext uri="{FF2B5EF4-FFF2-40B4-BE49-F238E27FC236}">
                <a16:creationId xmlns:a16="http://schemas.microsoft.com/office/drawing/2014/main" xmlns="" id="{B86F2D63-883F-7F46-B0D1-840072986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</a:rPr>
              <a:t>Two-hits algorithm </a:t>
            </a:r>
            <a:r>
              <a:rPr lang="it-IT" altLang="en-US" sz="300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it-IT" altLang="en-US" sz="3200">
                <a:solidFill>
                  <a:srgbClr val="FF0000"/>
                </a:solidFill>
              </a:rPr>
              <a:t>Gapped BLAST</a:t>
            </a:r>
          </a:p>
          <a:p>
            <a:pPr algn="ctr" eaLnBrk="1" hangingPunct="1"/>
            <a:endParaRPr lang="it-IT" altLang="en-US" sz="3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it-IT" altLang="en-US" sz="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it-IT" altLang="en-US" sz="1800" b="1">
              <a:latin typeface="Arial" panose="020B0604020202020204" pitchFamily="34" charset="0"/>
            </a:endParaRPr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xmlns="" id="{CB95C35D-042E-EB4D-B05B-8934356DE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Le word-hits tendono a clusterizzare lungo le diagonali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1800"/>
              <a:t>L</a:t>
            </a:r>
            <a:r>
              <a:rPr lang="ja-JP" altLang="it-IT" sz="1800"/>
              <a:t>’</a:t>
            </a:r>
            <a:r>
              <a:rPr lang="it-IT" altLang="ja-JP" sz="1800"/>
              <a:t>algoritmo two-hits richiede che le word-hits siano entro una distanza prestabilita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/>
          </a:p>
        </p:txBody>
      </p:sp>
      <p:grpSp>
        <p:nvGrpSpPr>
          <p:cNvPr id="31749" name="Group 6">
            <a:extLst>
              <a:ext uri="{FF2B5EF4-FFF2-40B4-BE49-F238E27FC236}">
                <a16:creationId xmlns:a16="http://schemas.microsoft.com/office/drawing/2014/main" xmlns="" id="{1313FF4B-486B-FC49-AC03-B70E4FB3C8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1750" name="Group 7">
              <a:extLst>
                <a:ext uri="{FF2B5EF4-FFF2-40B4-BE49-F238E27FC236}">
                  <a16:creationId xmlns:a16="http://schemas.microsoft.com/office/drawing/2014/main" xmlns="" id="{A7B0022A-70D1-6F47-849D-9B49ECC5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1762" name="Rectangle 8">
                <a:extLst>
                  <a:ext uri="{FF2B5EF4-FFF2-40B4-BE49-F238E27FC236}">
                    <a16:creationId xmlns:a16="http://schemas.microsoft.com/office/drawing/2014/main" xmlns="" id="{88FF9914-84FB-A047-B263-85C3C2FA9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3" name="Rectangle 9">
                <a:extLst>
                  <a:ext uri="{FF2B5EF4-FFF2-40B4-BE49-F238E27FC236}">
                    <a16:creationId xmlns:a16="http://schemas.microsoft.com/office/drawing/2014/main" xmlns="" id="{0F0AE59D-97BF-B94E-919A-DF65CE216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4" name="Rectangle 10">
                <a:extLst>
                  <a:ext uri="{FF2B5EF4-FFF2-40B4-BE49-F238E27FC236}">
                    <a16:creationId xmlns:a16="http://schemas.microsoft.com/office/drawing/2014/main" xmlns="" id="{26D00B0D-7B6C-0049-BA91-20493B9D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5" name="Rectangle 11">
                <a:extLst>
                  <a:ext uri="{FF2B5EF4-FFF2-40B4-BE49-F238E27FC236}">
                    <a16:creationId xmlns:a16="http://schemas.microsoft.com/office/drawing/2014/main" xmlns="" id="{F0A83DE0-0A12-8C41-B4C2-19172E62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6" name="Rectangle 12">
                <a:extLst>
                  <a:ext uri="{FF2B5EF4-FFF2-40B4-BE49-F238E27FC236}">
                    <a16:creationId xmlns:a16="http://schemas.microsoft.com/office/drawing/2014/main" xmlns="" id="{CDE084D5-06D0-CF4E-8716-EEA3F0D6A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7" name="Rectangle 13">
                <a:extLst>
                  <a:ext uri="{FF2B5EF4-FFF2-40B4-BE49-F238E27FC236}">
                    <a16:creationId xmlns:a16="http://schemas.microsoft.com/office/drawing/2014/main" xmlns="" id="{305AFA4F-9781-BC46-979A-A0FB2960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8" name="Rectangle 14">
                <a:extLst>
                  <a:ext uri="{FF2B5EF4-FFF2-40B4-BE49-F238E27FC236}">
                    <a16:creationId xmlns:a16="http://schemas.microsoft.com/office/drawing/2014/main" xmlns="" id="{79472803-D5A1-8D42-819F-ED20CFB5F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9" name="Rectangle 15">
                <a:extLst>
                  <a:ext uri="{FF2B5EF4-FFF2-40B4-BE49-F238E27FC236}">
                    <a16:creationId xmlns:a16="http://schemas.microsoft.com/office/drawing/2014/main" xmlns="" id="{25E66743-654C-444C-8667-67E2AFC10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0" name="Rectangle 16">
                <a:extLst>
                  <a:ext uri="{FF2B5EF4-FFF2-40B4-BE49-F238E27FC236}">
                    <a16:creationId xmlns:a16="http://schemas.microsoft.com/office/drawing/2014/main" xmlns="" id="{08583610-884F-9E4C-A616-B2972DC3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71" name="Rectangle 17">
                <a:extLst>
                  <a:ext uri="{FF2B5EF4-FFF2-40B4-BE49-F238E27FC236}">
                    <a16:creationId xmlns:a16="http://schemas.microsoft.com/office/drawing/2014/main" xmlns="" id="{0854A328-9735-9D47-A825-51FFCC4B3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1751" name="Group 18">
              <a:extLst>
                <a:ext uri="{FF2B5EF4-FFF2-40B4-BE49-F238E27FC236}">
                  <a16:creationId xmlns:a16="http://schemas.microsoft.com/office/drawing/2014/main" xmlns="" id="{4E111CF2-BB63-DB47-90C1-96CB953DC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1752" name="Rectangle 19">
                <a:extLst>
                  <a:ext uri="{FF2B5EF4-FFF2-40B4-BE49-F238E27FC236}">
                    <a16:creationId xmlns:a16="http://schemas.microsoft.com/office/drawing/2014/main" xmlns="" id="{F786B0D6-170A-4044-A989-F7B0A3A7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3" name="Rectangle 20">
                <a:extLst>
                  <a:ext uri="{FF2B5EF4-FFF2-40B4-BE49-F238E27FC236}">
                    <a16:creationId xmlns:a16="http://schemas.microsoft.com/office/drawing/2014/main" xmlns="" id="{AE855428-F5E2-D647-8B28-542BC374D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4" name="Rectangle 21">
                <a:extLst>
                  <a:ext uri="{FF2B5EF4-FFF2-40B4-BE49-F238E27FC236}">
                    <a16:creationId xmlns:a16="http://schemas.microsoft.com/office/drawing/2014/main" xmlns="" id="{17B99D73-4DAD-6F46-B576-B8C03313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5" name="Rectangle 22">
                <a:extLst>
                  <a:ext uri="{FF2B5EF4-FFF2-40B4-BE49-F238E27FC236}">
                    <a16:creationId xmlns:a16="http://schemas.microsoft.com/office/drawing/2014/main" xmlns="" id="{CF4B223C-F4F5-9443-B5C3-F658CC953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6" name="Rectangle 23">
                <a:extLst>
                  <a:ext uri="{FF2B5EF4-FFF2-40B4-BE49-F238E27FC236}">
                    <a16:creationId xmlns:a16="http://schemas.microsoft.com/office/drawing/2014/main" xmlns="" id="{0DBD8120-21F8-E042-A7C4-A1F8E3D63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7" name="Rectangle 24">
                <a:extLst>
                  <a:ext uri="{FF2B5EF4-FFF2-40B4-BE49-F238E27FC236}">
                    <a16:creationId xmlns:a16="http://schemas.microsoft.com/office/drawing/2014/main" xmlns="" id="{DA1EE163-FBDF-9D48-BCA1-05E414C75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8" name="Rectangle 25">
                <a:extLst>
                  <a:ext uri="{FF2B5EF4-FFF2-40B4-BE49-F238E27FC236}">
                    <a16:creationId xmlns:a16="http://schemas.microsoft.com/office/drawing/2014/main" xmlns="" id="{43E964BA-8FE1-E047-A325-DCB4BCF1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59" name="Rectangle 26">
                <a:extLst>
                  <a:ext uri="{FF2B5EF4-FFF2-40B4-BE49-F238E27FC236}">
                    <a16:creationId xmlns:a16="http://schemas.microsoft.com/office/drawing/2014/main" xmlns="" id="{E1024059-DCFA-9940-949F-AB49DD5EE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0" name="Rectangle 27">
                <a:extLst>
                  <a:ext uri="{FF2B5EF4-FFF2-40B4-BE49-F238E27FC236}">
                    <a16:creationId xmlns:a16="http://schemas.microsoft.com/office/drawing/2014/main" xmlns="" id="{FA51B760-4EBD-444E-861B-25BD0531B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1761" name="Rectangle 28">
                <a:extLst>
                  <a:ext uri="{FF2B5EF4-FFF2-40B4-BE49-F238E27FC236}">
                    <a16:creationId xmlns:a16="http://schemas.microsoft.com/office/drawing/2014/main" xmlns="" id="{910BCECD-A979-2B45-9201-D8E4182EF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9">
            <a:extLst>
              <a:ext uri="{FF2B5EF4-FFF2-40B4-BE49-F238E27FC236}">
                <a16:creationId xmlns:a16="http://schemas.microsoft.com/office/drawing/2014/main" xmlns="" id="{9694DC1F-3A98-9A4A-B354-6AFE6CB13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708275"/>
            <a:ext cx="6834187" cy="103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Osservazione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en-US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									Score = S</a:t>
            </a:r>
          </a:p>
        </p:txBody>
      </p:sp>
      <p:grpSp>
        <p:nvGrpSpPr>
          <p:cNvPr id="32770" name="Group 2">
            <a:extLst>
              <a:ext uri="{FF2B5EF4-FFF2-40B4-BE49-F238E27FC236}">
                <a16:creationId xmlns:a16="http://schemas.microsoft.com/office/drawing/2014/main" xmlns="" id="{3C70B1F9-3285-0749-ABC6-3061AA0656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2782" name="Group 3">
              <a:extLst>
                <a:ext uri="{FF2B5EF4-FFF2-40B4-BE49-F238E27FC236}">
                  <a16:creationId xmlns:a16="http://schemas.microsoft.com/office/drawing/2014/main" xmlns="" id="{C6EA509A-F641-DE4B-A3B5-1F5457FCF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2794" name="Rectangle 4">
                <a:extLst>
                  <a:ext uri="{FF2B5EF4-FFF2-40B4-BE49-F238E27FC236}">
                    <a16:creationId xmlns:a16="http://schemas.microsoft.com/office/drawing/2014/main" xmlns="" id="{02E702D5-C2E7-1A41-BEA3-BA94880A3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5" name="Rectangle 5">
                <a:extLst>
                  <a:ext uri="{FF2B5EF4-FFF2-40B4-BE49-F238E27FC236}">
                    <a16:creationId xmlns:a16="http://schemas.microsoft.com/office/drawing/2014/main" xmlns="" id="{8F37DC26-3C41-4640-A70E-65D963938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6" name="Rectangle 6">
                <a:extLst>
                  <a:ext uri="{FF2B5EF4-FFF2-40B4-BE49-F238E27FC236}">
                    <a16:creationId xmlns:a16="http://schemas.microsoft.com/office/drawing/2014/main" xmlns="" id="{94B5210A-7674-3344-9B6F-D0C1CE6AA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7" name="Rectangle 7">
                <a:extLst>
                  <a:ext uri="{FF2B5EF4-FFF2-40B4-BE49-F238E27FC236}">
                    <a16:creationId xmlns:a16="http://schemas.microsoft.com/office/drawing/2014/main" xmlns="" id="{DAFD77CD-6FB2-ED41-AD12-B127CB1D9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8" name="Rectangle 8">
                <a:extLst>
                  <a:ext uri="{FF2B5EF4-FFF2-40B4-BE49-F238E27FC236}">
                    <a16:creationId xmlns:a16="http://schemas.microsoft.com/office/drawing/2014/main" xmlns="" id="{1131C13D-25A6-FD45-8CCE-538182BFE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9" name="Rectangle 9">
                <a:extLst>
                  <a:ext uri="{FF2B5EF4-FFF2-40B4-BE49-F238E27FC236}">
                    <a16:creationId xmlns:a16="http://schemas.microsoft.com/office/drawing/2014/main" xmlns="" id="{D29FF01B-9AE4-0343-A4CE-D6A11111C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0" name="Rectangle 10">
                <a:extLst>
                  <a:ext uri="{FF2B5EF4-FFF2-40B4-BE49-F238E27FC236}">
                    <a16:creationId xmlns:a16="http://schemas.microsoft.com/office/drawing/2014/main" xmlns="" id="{0E6AF94A-D6FB-5641-A2E5-CC650C0E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1" name="Rectangle 11">
                <a:extLst>
                  <a:ext uri="{FF2B5EF4-FFF2-40B4-BE49-F238E27FC236}">
                    <a16:creationId xmlns:a16="http://schemas.microsoft.com/office/drawing/2014/main" xmlns="" id="{7D1431C0-3029-1142-B434-24F1185DF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2" name="Rectangle 12">
                <a:extLst>
                  <a:ext uri="{FF2B5EF4-FFF2-40B4-BE49-F238E27FC236}">
                    <a16:creationId xmlns:a16="http://schemas.microsoft.com/office/drawing/2014/main" xmlns="" id="{38D033A3-D550-EF47-AAB7-6EDC1F765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803" name="Rectangle 13">
                <a:extLst>
                  <a:ext uri="{FF2B5EF4-FFF2-40B4-BE49-F238E27FC236}">
                    <a16:creationId xmlns:a16="http://schemas.microsoft.com/office/drawing/2014/main" xmlns="" id="{F9FE6796-9FBB-7E45-A637-502DDF719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2783" name="Group 14">
              <a:extLst>
                <a:ext uri="{FF2B5EF4-FFF2-40B4-BE49-F238E27FC236}">
                  <a16:creationId xmlns:a16="http://schemas.microsoft.com/office/drawing/2014/main" xmlns="" id="{200F8D00-6E1E-4147-80EB-90F627E8E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2784" name="Rectangle 15">
                <a:extLst>
                  <a:ext uri="{FF2B5EF4-FFF2-40B4-BE49-F238E27FC236}">
                    <a16:creationId xmlns:a16="http://schemas.microsoft.com/office/drawing/2014/main" xmlns="" id="{4F25BD6C-7CD8-DD46-92CD-356B0C8C7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5" name="Rectangle 16">
                <a:extLst>
                  <a:ext uri="{FF2B5EF4-FFF2-40B4-BE49-F238E27FC236}">
                    <a16:creationId xmlns:a16="http://schemas.microsoft.com/office/drawing/2014/main" xmlns="" id="{33D9DE82-5504-A04F-B23A-CC367FA1C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6" name="Rectangle 17">
                <a:extLst>
                  <a:ext uri="{FF2B5EF4-FFF2-40B4-BE49-F238E27FC236}">
                    <a16:creationId xmlns:a16="http://schemas.microsoft.com/office/drawing/2014/main" xmlns="" id="{F68670EF-2E03-AB4F-8E28-2AE430F2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7" name="Rectangle 18">
                <a:extLst>
                  <a:ext uri="{FF2B5EF4-FFF2-40B4-BE49-F238E27FC236}">
                    <a16:creationId xmlns:a16="http://schemas.microsoft.com/office/drawing/2014/main" xmlns="" id="{ABB7426D-E9A2-3C46-8941-7B399BBD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8" name="Rectangle 19">
                <a:extLst>
                  <a:ext uri="{FF2B5EF4-FFF2-40B4-BE49-F238E27FC236}">
                    <a16:creationId xmlns:a16="http://schemas.microsoft.com/office/drawing/2014/main" xmlns="" id="{F22EAB54-ABEC-EF4B-969D-EDB68D14F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89" name="Rectangle 20">
                <a:extLst>
                  <a:ext uri="{FF2B5EF4-FFF2-40B4-BE49-F238E27FC236}">
                    <a16:creationId xmlns:a16="http://schemas.microsoft.com/office/drawing/2014/main" xmlns="" id="{0B1DF4F9-997D-BD48-A694-D4C9AB127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0" name="Rectangle 21">
                <a:extLst>
                  <a:ext uri="{FF2B5EF4-FFF2-40B4-BE49-F238E27FC236}">
                    <a16:creationId xmlns:a16="http://schemas.microsoft.com/office/drawing/2014/main" xmlns="" id="{3496F07A-03BD-834C-A7F5-304DE605B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1" name="Rectangle 22">
                <a:extLst>
                  <a:ext uri="{FF2B5EF4-FFF2-40B4-BE49-F238E27FC236}">
                    <a16:creationId xmlns:a16="http://schemas.microsoft.com/office/drawing/2014/main" xmlns="" id="{7F467F54-B5CC-0444-AC8E-4CF17F82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2" name="Rectangle 23">
                <a:extLst>
                  <a:ext uri="{FF2B5EF4-FFF2-40B4-BE49-F238E27FC236}">
                    <a16:creationId xmlns:a16="http://schemas.microsoft.com/office/drawing/2014/main" xmlns="" id="{A491DEB0-005A-2341-8FE0-6894B2278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2793" name="Rectangle 24">
                <a:extLst>
                  <a:ext uri="{FF2B5EF4-FFF2-40B4-BE49-F238E27FC236}">
                    <a16:creationId xmlns:a16="http://schemas.microsoft.com/office/drawing/2014/main" xmlns="" id="{80AD5B8B-E670-864E-8E4C-8EB48F014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2771" name="Text Box 25">
            <a:extLst>
              <a:ext uri="{FF2B5EF4-FFF2-40B4-BE49-F238E27FC236}">
                <a16:creationId xmlns:a16="http://schemas.microsoft.com/office/drawing/2014/main" xmlns="" id="{122F624C-CA60-6F46-B54E-F02ACB5C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905125"/>
            <a:ext cx="334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GG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CACTTT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-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GCGAT</a:t>
            </a:r>
            <a:r>
              <a:rPr lang="en-GB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72" name="Text Box 26">
            <a:extLst>
              <a:ext uri="{FF2B5EF4-FFF2-40B4-BE49-F238E27FC236}">
                <a16:creationId xmlns:a16="http://schemas.microsoft.com/office/drawing/2014/main" xmlns="" id="{E7033505-366E-F64F-B48D-9930C880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3105150"/>
            <a:ext cx="2657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** *  *** ** *****</a:t>
            </a:r>
          </a:p>
        </p:txBody>
      </p:sp>
      <p:sp>
        <p:nvSpPr>
          <p:cNvPr id="32773" name="Text Box 27">
            <a:extLst>
              <a:ext uri="{FF2B5EF4-FFF2-40B4-BE49-F238E27FC236}">
                <a16:creationId xmlns:a16="http://schemas.microsoft.com/office/drawing/2014/main" xmlns="" id="{A94597A6-C753-E14F-8B09-817B117B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665413"/>
            <a:ext cx="3298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AT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T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CCAC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TTCG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C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GATC</a:t>
            </a:r>
            <a:r>
              <a:rPr lang="en-GB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32774" name="Text Box 28">
            <a:extLst>
              <a:ext uri="{FF2B5EF4-FFF2-40B4-BE49-F238E27FC236}">
                <a16:creationId xmlns:a16="http://schemas.microsoft.com/office/drawing/2014/main" xmlns="" id="{9F81C7FB-6DCD-174E-8956-B1138C6D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2209800"/>
            <a:ext cx="3127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Sequenze allineate</a:t>
            </a:r>
          </a:p>
        </p:txBody>
      </p:sp>
      <p:sp>
        <p:nvSpPr>
          <p:cNvPr id="32775" name="Line 30">
            <a:extLst>
              <a:ext uri="{FF2B5EF4-FFF2-40B4-BE49-F238E27FC236}">
                <a16:creationId xmlns:a16="http://schemas.microsoft.com/office/drawing/2014/main" xmlns="" id="{235A2842-6FEE-F24F-AD3D-187B2AA4E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6588" y="3311525"/>
            <a:ext cx="496887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31">
            <a:extLst>
              <a:ext uri="{FF2B5EF4-FFF2-40B4-BE49-F238E27FC236}">
                <a16:creationId xmlns:a16="http://schemas.microsoft.com/office/drawing/2014/main" xmlns="" id="{6BED639D-7038-6F40-8373-429CBACC2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3311525"/>
            <a:ext cx="1025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7" name="Line 32">
            <a:extLst>
              <a:ext uri="{FF2B5EF4-FFF2-40B4-BE49-F238E27FC236}">
                <a16:creationId xmlns:a16="http://schemas.microsoft.com/office/drawing/2014/main" xmlns="" id="{31009996-E185-8045-AEB8-A81B859C8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9825" y="3344863"/>
            <a:ext cx="601663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33">
            <a:extLst>
              <a:ext uri="{FF2B5EF4-FFF2-40B4-BE49-F238E27FC236}">
                <a16:creationId xmlns:a16="http://schemas.microsoft.com/office/drawing/2014/main" xmlns="" id="{9CCD69A3-1F7B-5746-87D3-038994E1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89400"/>
            <a:ext cx="2390775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chemeClr val="hlink"/>
                </a:solidFill>
                <a:latin typeface="Arial" panose="020B0604020202020204" pitchFamily="34" charset="0"/>
              </a:rPr>
              <a:t>Ipotesi alternative</a:t>
            </a:r>
          </a:p>
        </p:txBody>
      </p:sp>
      <p:sp>
        <p:nvSpPr>
          <p:cNvPr id="32779" name="Text Box 34">
            <a:extLst>
              <a:ext uri="{FF2B5EF4-FFF2-40B4-BE49-F238E27FC236}">
                <a16:creationId xmlns:a16="http://schemas.microsoft.com/office/drawing/2014/main" xmlns="" id="{509B7B52-0F12-1646-95E0-08C7D069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4133850"/>
            <a:ext cx="1924050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OMOLOGIA?</a:t>
            </a:r>
          </a:p>
        </p:txBody>
      </p:sp>
      <p:sp>
        <p:nvSpPr>
          <p:cNvPr id="32780" name="Text Box 35">
            <a:extLst>
              <a:ext uri="{FF2B5EF4-FFF2-40B4-BE49-F238E27FC236}">
                <a16:creationId xmlns:a16="http://schemas.microsoft.com/office/drawing/2014/main" xmlns="" id="{09BCC745-E14B-0544-8C7A-A15040F1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4149725"/>
            <a:ext cx="1020762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</a:rPr>
              <a:t>CASO?</a:t>
            </a:r>
          </a:p>
        </p:txBody>
      </p:sp>
      <p:sp>
        <p:nvSpPr>
          <p:cNvPr id="32781" name="Rectangle 36">
            <a:extLst>
              <a:ext uri="{FF2B5EF4-FFF2-40B4-BE49-F238E27FC236}">
                <a16:creationId xmlns:a16="http://schemas.microsoft.com/office/drawing/2014/main" xmlns="" id="{99D4DD99-9DA1-D44D-AE36-155E602E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334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chemeClr val="tx2"/>
                </a:solidFill>
              </a:rPr>
              <a:t>Significatività di un allineamento</a:t>
            </a:r>
            <a:endParaRPr lang="it-IT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xmlns="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xmlns="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xmlns="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xmlns="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xmlns="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xmlns="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xmlns="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xmlns="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xmlns="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xmlns="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xmlns="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xmlns="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xmlns="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xmlns="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xmlns="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xmlns="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xmlns="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xmlns="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xmlns="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xmlns="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xmlns="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xmlns="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xmlns="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xmlns="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3F80E0D-D312-8F4A-BDF2-67795B09C38B}"/>
              </a:ext>
            </a:extLst>
          </p:cNvPr>
          <p:cNvSpPr txBox="1"/>
          <p:nvPr/>
        </p:nvSpPr>
        <p:spPr>
          <a:xfrm>
            <a:off x="293079" y="1620208"/>
            <a:ext cx="86918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 comprendere quale è la probabilità di ottenere un certo allineamento per caso, è necessario disporre in un modello basato su sequenze casuali. </a:t>
            </a:r>
          </a:p>
          <a:p>
            <a:pPr marL="0" indent="0" algn="just" eaLnBrk="1" hangingPunct="1"/>
            <a:endParaRPr lang="it-IT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Allineamenti lunghi tendono a avere score maggiori anche se i segmenti allineati sono poco simili.</a:t>
            </a:r>
          </a:p>
        </p:txBody>
      </p:sp>
    </p:spTree>
    <p:extLst>
      <p:ext uri="{BB962C8B-B14F-4D97-AF65-F5344CB8AC3E}">
        <p14:creationId xmlns:p14="http://schemas.microsoft.com/office/powerpoint/2010/main" val="25152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xmlns="" id="{A257F24C-EC43-6A43-9A77-A11F77E1D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D543900C-3BB1-E840-A322-96B6E644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xmlns="" id="{1B10EC03-98C7-DB48-A333-EF9FE4C4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xmlns="" id="{27D4BF98-21F0-6C44-9959-2312DCD18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553200"/>
          </a:xfrm>
          <a:solidFill>
            <a:srgbClr val="FFFFFF">
              <a:alpha val="81175"/>
            </a:srgbClr>
          </a:solidFill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it-IT" altLang="en-US" sz="2100">
                <a:latin typeface="Arial" panose="020B0604020202020204" pitchFamily="34" charset="0"/>
                <a:ea typeface="ＭＳ Ｐゴシック" panose="020B0600070205080204" pitchFamily="34" charset="-128"/>
              </a:rPr>
              <a:t>Il risultato di una ricerca di similarità è 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una lista dei migliori allineamenti, tra la sequenza query e le sequenze 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estratte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dal database. 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La SIGNIFICATIVITA</a:t>
            </a:r>
            <a:r>
              <a:rPr lang="ja-JP" altLang="it-IT" sz="21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 di ciascun allineamento si calcola come: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r>
              <a:rPr lang="it-IT" altLang="ja-JP" sz="2100" b="1">
                <a:solidFill>
                  <a:schemeClr val="hlin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probabilita</a:t>
            </a:r>
            <a:r>
              <a:rPr lang="ja-JP" altLang="it-IT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 di ottenere un allineamento con punteggio uguale o migliore di quello osservato per caso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Si calcola mettendo in relazione il punteggio osservato (S) con la distribuzione attesa di HSP quando si comparano sequenze random della stessa lunghezza e composizione di quella in analisi (query sequence)</a:t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il P value è vicino a 0 più è significativo (2x10</a:t>
            </a:r>
            <a:r>
              <a:rPr lang="it-IT" altLang="ja-JP" sz="2100" baseline="300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-245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e</a:t>
            </a:r>
            <a:r>
              <a:rPr lang="ja-JP" altLang="it-IT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meglio di 0.001 !!!)</a:t>
            </a:r>
            <a:br>
              <a:rPr lang="it-IT" altLang="ja-JP" sz="21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>- </a:t>
            </a:r>
            <a:r>
              <a:rPr lang="it-IT" altLang="ja-JP" sz="21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: (</a:t>
            </a:r>
            <a:r>
              <a:rPr lang="it-IT" altLang="ja-JP" sz="21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Expectation value</a:t>
            </a:r>
            <a: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  <a:t>) numero atteso di allineamenti con punteggio uguale o migliore di quello osservato</a:t>
            </a:r>
            <a:br>
              <a:rPr lang="it-IT" altLang="ja-JP" sz="21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it-IT" altLang="ja-JP" sz="21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it-IT" altLang="ja-JP" sz="21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Più è basso più è buono</a:t>
            </a:r>
            <a:endParaRPr lang="en-GB" altLang="en-US" sz="21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xmlns="" id="{4CB96BC1-4EC2-4943-81F8-396523583F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795" name="Group 4">
              <a:extLst>
                <a:ext uri="{FF2B5EF4-FFF2-40B4-BE49-F238E27FC236}">
                  <a16:creationId xmlns:a16="http://schemas.microsoft.com/office/drawing/2014/main" xmlns="" id="{AFD0BEFA-DE18-A74D-AD5A-E92B32257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3807" name="Rectangle 5">
                <a:extLst>
                  <a:ext uri="{FF2B5EF4-FFF2-40B4-BE49-F238E27FC236}">
                    <a16:creationId xmlns:a16="http://schemas.microsoft.com/office/drawing/2014/main" xmlns="" id="{2BE245EC-7C7A-7D40-8BAE-55B66A6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8" name="Rectangle 6">
                <a:extLst>
                  <a:ext uri="{FF2B5EF4-FFF2-40B4-BE49-F238E27FC236}">
                    <a16:creationId xmlns:a16="http://schemas.microsoft.com/office/drawing/2014/main" xmlns="" id="{90ADDEAF-5594-9D45-BD88-A587CC2A8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9" name="Rectangle 7">
                <a:extLst>
                  <a:ext uri="{FF2B5EF4-FFF2-40B4-BE49-F238E27FC236}">
                    <a16:creationId xmlns:a16="http://schemas.microsoft.com/office/drawing/2014/main" xmlns="" id="{C1569DBA-FF60-174B-B329-E916BC38B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0" name="Rectangle 8">
                <a:extLst>
                  <a:ext uri="{FF2B5EF4-FFF2-40B4-BE49-F238E27FC236}">
                    <a16:creationId xmlns:a16="http://schemas.microsoft.com/office/drawing/2014/main" xmlns="" id="{96848FB3-EB58-F943-9919-79F5F102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1" name="Rectangle 9">
                <a:extLst>
                  <a:ext uri="{FF2B5EF4-FFF2-40B4-BE49-F238E27FC236}">
                    <a16:creationId xmlns:a16="http://schemas.microsoft.com/office/drawing/2014/main" xmlns="" id="{EDB06CA5-A344-0343-9928-9C01B46AF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2" name="Rectangle 10">
                <a:extLst>
                  <a:ext uri="{FF2B5EF4-FFF2-40B4-BE49-F238E27FC236}">
                    <a16:creationId xmlns:a16="http://schemas.microsoft.com/office/drawing/2014/main" xmlns="" id="{CA65FB45-D241-4B44-8043-BF3C2A66B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3" name="Rectangle 11">
                <a:extLst>
                  <a:ext uri="{FF2B5EF4-FFF2-40B4-BE49-F238E27FC236}">
                    <a16:creationId xmlns:a16="http://schemas.microsoft.com/office/drawing/2014/main" xmlns="" id="{014F905C-DBD4-204F-88D7-EF436A181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4" name="Rectangle 12">
                <a:extLst>
                  <a:ext uri="{FF2B5EF4-FFF2-40B4-BE49-F238E27FC236}">
                    <a16:creationId xmlns:a16="http://schemas.microsoft.com/office/drawing/2014/main" xmlns="" id="{9DE49713-91D6-394E-841B-2CE53A05C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5" name="Rectangle 13">
                <a:extLst>
                  <a:ext uri="{FF2B5EF4-FFF2-40B4-BE49-F238E27FC236}">
                    <a16:creationId xmlns:a16="http://schemas.microsoft.com/office/drawing/2014/main" xmlns="" id="{727DA000-6D24-A440-832C-8E3D74913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16" name="Rectangle 14">
                <a:extLst>
                  <a:ext uri="{FF2B5EF4-FFF2-40B4-BE49-F238E27FC236}">
                    <a16:creationId xmlns:a16="http://schemas.microsoft.com/office/drawing/2014/main" xmlns="" id="{4ED84328-9C19-E74E-B71E-8CDA671C7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3796" name="Group 15">
              <a:extLst>
                <a:ext uri="{FF2B5EF4-FFF2-40B4-BE49-F238E27FC236}">
                  <a16:creationId xmlns:a16="http://schemas.microsoft.com/office/drawing/2014/main" xmlns="" id="{F9B1FFC2-0D1E-BC47-8289-7A10AC05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3797" name="Rectangle 16">
                <a:extLst>
                  <a:ext uri="{FF2B5EF4-FFF2-40B4-BE49-F238E27FC236}">
                    <a16:creationId xmlns:a16="http://schemas.microsoft.com/office/drawing/2014/main" xmlns="" id="{9ACEBA5A-47D1-4A4D-B9E4-8496E3F3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8" name="Rectangle 17">
                <a:extLst>
                  <a:ext uri="{FF2B5EF4-FFF2-40B4-BE49-F238E27FC236}">
                    <a16:creationId xmlns:a16="http://schemas.microsoft.com/office/drawing/2014/main" xmlns="" id="{98FFBD5E-7A82-7549-8399-D4E2B461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799" name="Rectangle 18">
                <a:extLst>
                  <a:ext uri="{FF2B5EF4-FFF2-40B4-BE49-F238E27FC236}">
                    <a16:creationId xmlns:a16="http://schemas.microsoft.com/office/drawing/2014/main" xmlns="" id="{4BBEBCCE-0A38-994F-802A-A597964E1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0" name="Rectangle 19">
                <a:extLst>
                  <a:ext uri="{FF2B5EF4-FFF2-40B4-BE49-F238E27FC236}">
                    <a16:creationId xmlns:a16="http://schemas.microsoft.com/office/drawing/2014/main" xmlns="" id="{AD8430AE-60F4-AE4C-900D-B3F5FC1D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1" name="Rectangle 20">
                <a:extLst>
                  <a:ext uri="{FF2B5EF4-FFF2-40B4-BE49-F238E27FC236}">
                    <a16:creationId xmlns:a16="http://schemas.microsoft.com/office/drawing/2014/main" xmlns="" id="{1EABE050-F2BF-3D4B-9ACB-FCCD6557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2" name="Rectangle 21">
                <a:extLst>
                  <a:ext uri="{FF2B5EF4-FFF2-40B4-BE49-F238E27FC236}">
                    <a16:creationId xmlns:a16="http://schemas.microsoft.com/office/drawing/2014/main" xmlns="" id="{2725FA8F-1724-C541-BA68-0A6ADE37C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3" name="Rectangle 22">
                <a:extLst>
                  <a:ext uri="{FF2B5EF4-FFF2-40B4-BE49-F238E27FC236}">
                    <a16:creationId xmlns:a16="http://schemas.microsoft.com/office/drawing/2014/main" xmlns="" id="{B675FB78-B7DE-E54C-977E-918D31500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4" name="Rectangle 23">
                <a:extLst>
                  <a:ext uri="{FF2B5EF4-FFF2-40B4-BE49-F238E27FC236}">
                    <a16:creationId xmlns:a16="http://schemas.microsoft.com/office/drawing/2014/main" xmlns="" id="{C9732EB2-2B0D-E449-82CF-58FE01106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5" name="Rectangle 24">
                <a:extLst>
                  <a:ext uri="{FF2B5EF4-FFF2-40B4-BE49-F238E27FC236}">
                    <a16:creationId xmlns:a16="http://schemas.microsoft.com/office/drawing/2014/main" xmlns="" id="{3D543EB3-0D8F-734D-9A52-6AF180F3E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3806" name="Rectangle 25">
                <a:extLst>
                  <a:ext uri="{FF2B5EF4-FFF2-40B4-BE49-F238E27FC236}">
                    <a16:creationId xmlns:a16="http://schemas.microsoft.com/office/drawing/2014/main" xmlns="" id="{E5E416F6-19A0-6942-BD3E-224A6C50F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xmlns="" id="{C7479D22-7221-5B43-8485-F989014E0D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4821" name="Group 3">
              <a:extLst>
                <a:ext uri="{FF2B5EF4-FFF2-40B4-BE49-F238E27FC236}">
                  <a16:creationId xmlns:a16="http://schemas.microsoft.com/office/drawing/2014/main" xmlns="" id="{347186CB-BAA4-0240-8666-09865069F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4833" name="Rectangle 4">
                <a:extLst>
                  <a:ext uri="{FF2B5EF4-FFF2-40B4-BE49-F238E27FC236}">
                    <a16:creationId xmlns:a16="http://schemas.microsoft.com/office/drawing/2014/main" xmlns="" id="{0246CDF3-76F6-6A40-A31D-3001AEEFB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4" name="Rectangle 5">
                <a:extLst>
                  <a:ext uri="{FF2B5EF4-FFF2-40B4-BE49-F238E27FC236}">
                    <a16:creationId xmlns:a16="http://schemas.microsoft.com/office/drawing/2014/main" xmlns="" id="{B9438706-3110-584D-991A-84ED718A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5" name="Rectangle 6">
                <a:extLst>
                  <a:ext uri="{FF2B5EF4-FFF2-40B4-BE49-F238E27FC236}">
                    <a16:creationId xmlns:a16="http://schemas.microsoft.com/office/drawing/2014/main" xmlns="" id="{ECD7573A-9644-194D-8850-A5F9D9DC4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6" name="Rectangle 7">
                <a:extLst>
                  <a:ext uri="{FF2B5EF4-FFF2-40B4-BE49-F238E27FC236}">
                    <a16:creationId xmlns:a16="http://schemas.microsoft.com/office/drawing/2014/main" xmlns="" id="{98C804D5-7FBE-0842-BE67-159D3F12D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7" name="Rectangle 8">
                <a:extLst>
                  <a:ext uri="{FF2B5EF4-FFF2-40B4-BE49-F238E27FC236}">
                    <a16:creationId xmlns:a16="http://schemas.microsoft.com/office/drawing/2014/main" xmlns="" id="{C8E04350-370B-4141-853A-E9833E0D4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8" name="Rectangle 9">
                <a:extLst>
                  <a:ext uri="{FF2B5EF4-FFF2-40B4-BE49-F238E27FC236}">
                    <a16:creationId xmlns:a16="http://schemas.microsoft.com/office/drawing/2014/main" xmlns="" id="{50A4CA50-F43B-0647-8C8F-5774B09B4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9" name="Rectangle 10">
                <a:extLst>
                  <a:ext uri="{FF2B5EF4-FFF2-40B4-BE49-F238E27FC236}">
                    <a16:creationId xmlns:a16="http://schemas.microsoft.com/office/drawing/2014/main" xmlns="" id="{100148EE-7422-B14A-8ED6-1882D883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0" name="Rectangle 11">
                <a:extLst>
                  <a:ext uri="{FF2B5EF4-FFF2-40B4-BE49-F238E27FC236}">
                    <a16:creationId xmlns:a16="http://schemas.microsoft.com/office/drawing/2014/main" xmlns="" id="{6F1E8FBB-A4D2-4044-9294-035463625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1" name="Rectangle 12">
                <a:extLst>
                  <a:ext uri="{FF2B5EF4-FFF2-40B4-BE49-F238E27FC236}">
                    <a16:creationId xmlns:a16="http://schemas.microsoft.com/office/drawing/2014/main" xmlns="" id="{57416600-F29D-BD43-9F4D-64BD98648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42" name="Rectangle 13">
                <a:extLst>
                  <a:ext uri="{FF2B5EF4-FFF2-40B4-BE49-F238E27FC236}">
                    <a16:creationId xmlns:a16="http://schemas.microsoft.com/office/drawing/2014/main" xmlns="" id="{7CBF409D-0BD0-2C44-8600-9A7AB1C0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4822" name="Group 14">
              <a:extLst>
                <a:ext uri="{FF2B5EF4-FFF2-40B4-BE49-F238E27FC236}">
                  <a16:creationId xmlns:a16="http://schemas.microsoft.com/office/drawing/2014/main" xmlns="" id="{90066FB2-A093-1D4C-9C22-F0BD4C90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4823" name="Rectangle 15">
                <a:extLst>
                  <a:ext uri="{FF2B5EF4-FFF2-40B4-BE49-F238E27FC236}">
                    <a16:creationId xmlns:a16="http://schemas.microsoft.com/office/drawing/2014/main" xmlns="" id="{6CB6BEB7-D30B-3F48-A8D2-249F467E3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4" name="Rectangle 16">
                <a:extLst>
                  <a:ext uri="{FF2B5EF4-FFF2-40B4-BE49-F238E27FC236}">
                    <a16:creationId xmlns:a16="http://schemas.microsoft.com/office/drawing/2014/main" xmlns="" id="{05A0ED8A-68F5-4640-AE5E-BDE69C660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5" name="Rectangle 17">
                <a:extLst>
                  <a:ext uri="{FF2B5EF4-FFF2-40B4-BE49-F238E27FC236}">
                    <a16:creationId xmlns:a16="http://schemas.microsoft.com/office/drawing/2014/main" xmlns="" id="{8A56BF2D-4EAB-B744-A9FE-7588B241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6" name="Rectangle 18">
                <a:extLst>
                  <a:ext uri="{FF2B5EF4-FFF2-40B4-BE49-F238E27FC236}">
                    <a16:creationId xmlns:a16="http://schemas.microsoft.com/office/drawing/2014/main" xmlns="" id="{1F182291-D156-4548-A93B-DB456973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7" name="Rectangle 19">
                <a:extLst>
                  <a:ext uri="{FF2B5EF4-FFF2-40B4-BE49-F238E27FC236}">
                    <a16:creationId xmlns:a16="http://schemas.microsoft.com/office/drawing/2014/main" xmlns="" id="{E45148CA-B8B9-BB43-8E2E-36A0B5F4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8" name="Rectangle 20">
                <a:extLst>
                  <a:ext uri="{FF2B5EF4-FFF2-40B4-BE49-F238E27FC236}">
                    <a16:creationId xmlns:a16="http://schemas.microsoft.com/office/drawing/2014/main" xmlns="" id="{031A6ED4-6F6F-3B45-822E-A1EC3129E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29" name="Rectangle 21">
                <a:extLst>
                  <a:ext uri="{FF2B5EF4-FFF2-40B4-BE49-F238E27FC236}">
                    <a16:creationId xmlns:a16="http://schemas.microsoft.com/office/drawing/2014/main" xmlns="" id="{5CA0DA64-05B6-6842-B1B1-2993AA63A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0" name="Rectangle 22">
                <a:extLst>
                  <a:ext uri="{FF2B5EF4-FFF2-40B4-BE49-F238E27FC236}">
                    <a16:creationId xmlns:a16="http://schemas.microsoft.com/office/drawing/2014/main" xmlns="" id="{CF4225B3-5F6F-014F-88AF-46CED1F3C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1" name="Rectangle 23">
                <a:extLst>
                  <a:ext uri="{FF2B5EF4-FFF2-40B4-BE49-F238E27FC236}">
                    <a16:creationId xmlns:a16="http://schemas.microsoft.com/office/drawing/2014/main" xmlns="" id="{E569B434-6DC9-FE42-9566-A7F676B9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4832" name="Rectangle 24">
                <a:extLst>
                  <a:ext uri="{FF2B5EF4-FFF2-40B4-BE49-F238E27FC236}">
                    <a16:creationId xmlns:a16="http://schemas.microsoft.com/office/drawing/2014/main" xmlns="" id="{052B49AF-BCBE-7F4C-ACD8-84DF84A4D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4818" name="Rectangle 25">
            <a:extLst>
              <a:ext uri="{FF2B5EF4-FFF2-40B4-BE49-F238E27FC236}">
                <a16:creationId xmlns:a16="http://schemas.microsoft.com/office/drawing/2014/main" xmlns="" id="{409467A2-6860-8045-A2BC-C5BF8874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01613"/>
            <a:ext cx="907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3F80E0D-D312-8F4A-BDF2-67795B09C38B}"/>
              </a:ext>
            </a:extLst>
          </p:cNvPr>
          <p:cNvSpPr txBox="1"/>
          <p:nvPr/>
        </p:nvSpPr>
        <p:spPr>
          <a:xfrm>
            <a:off x="68263" y="819150"/>
            <a:ext cx="8994775" cy="5755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sequenze di lunghezza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, sufficientemente lunghe, la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degli score 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di HSP </a:t>
            </a:r>
            <a:r>
              <a:rPr lang="it-IT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è una normale ma dipende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due parametri (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secondo l’equazione (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Gumbel</a:t>
            </a:r>
            <a:r>
              <a:rPr lang="it-IT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o del valore estremo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algn="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(score&gt;=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)=1-exp(-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ctr" eaLnBrk="1" hangingPunct="1"/>
            <a:endParaRPr lang="it-IT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per lo 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Pval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it-IT" altLang="en-US" i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i="1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λS</a:t>
            </a:r>
            <a:endParaRPr lang="it-IT" altLang="en-US" i="1" dirty="0">
              <a:solidFill>
                <a:srgbClr val="0000FF"/>
              </a:solidFill>
            </a:endParaRPr>
          </a:p>
          <a:p>
            <a:pPr algn="just" eaLnBrk="1" hangingPunct="1"/>
            <a:endParaRPr lang="it-IT" altLang="en-US" i="1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Al crescere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) il valore </a:t>
            </a:r>
            <a:r>
              <a:rPr lang="it-IT" altLang="ja-JP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ja-JP" dirty="0">
                <a:latin typeface="Arial" panose="020B0604020202020204" pitchFamily="34" charset="0"/>
                <a:cs typeface="Arial" panose="020B0604020202020204" pitchFamily="34" charset="0"/>
              </a:rPr>
              <a:t> aumenta linearmente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La dipendenza di </a:t>
            </a:r>
            <a:r>
              <a:rPr lang="it-IT" altLang="en-US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altLang="en-US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 è esponenziale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it-IT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dirty="0">
                <a:latin typeface="Arial" panose="020B0604020202020204" pitchFamily="34" charset="0"/>
                <a:cs typeface="Arial" panose="020B0604020202020204" pitchFamily="34" charset="0"/>
              </a:rPr>
              <a:t>dipendono dalla matrice di punteggi utilizzata e dalle gap </a:t>
            </a:r>
            <a:r>
              <a:rPr lang="it-IT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endParaRPr lang="it-IT" altLang="en-US" i="1" dirty="0"/>
          </a:p>
          <a:p>
            <a:pPr algn="just" eaLnBrk="1" hangingPunct="1"/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CasellaDiTesto 26">
            <a:extLst>
              <a:ext uri="{FF2B5EF4-FFF2-40B4-BE49-F238E27FC236}">
                <a16:creationId xmlns:a16="http://schemas.microsoft.com/office/drawing/2014/main" xmlns="" id="{759AE826-8EED-704D-8656-58B717D4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627697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>
            <a:extLst>
              <a:ext uri="{FF2B5EF4-FFF2-40B4-BE49-F238E27FC236}">
                <a16:creationId xmlns:a16="http://schemas.microsoft.com/office/drawing/2014/main" xmlns="" id="{1EC3A0F8-148F-6B4E-8B0E-735D8D2A44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6869" name="Group 3">
              <a:extLst>
                <a:ext uri="{FF2B5EF4-FFF2-40B4-BE49-F238E27FC236}">
                  <a16:creationId xmlns:a16="http://schemas.microsoft.com/office/drawing/2014/main" xmlns="" id="{B2B90D72-96D2-0E4C-AB4F-1B0FA13EB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6881" name="Rectangle 4">
                <a:extLst>
                  <a:ext uri="{FF2B5EF4-FFF2-40B4-BE49-F238E27FC236}">
                    <a16:creationId xmlns:a16="http://schemas.microsoft.com/office/drawing/2014/main" xmlns="" id="{767292DC-0576-324D-97D8-19D51FCF6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2" name="Rectangle 5">
                <a:extLst>
                  <a:ext uri="{FF2B5EF4-FFF2-40B4-BE49-F238E27FC236}">
                    <a16:creationId xmlns:a16="http://schemas.microsoft.com/office/drawing/2014/main" xmlns="" id="{AC4C1357-11EE-4F43-95E5-412E2C962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3" name="Rectangle 6">
                <a:extLst>
                  <a:ext uri="{FF2B5EF4-FFF2-40B4-BE49-F238E27FC236}">
                    <a16:creationId xmlns:a16="http://schemas.microsoft.com/office/drawing/2014/main" xmlns="" id="{2DD57A87-1983-7F4D-870F-F013BA09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4" name="Rectangle 7">
                <a:extLst>
                  <a:ext uri="{FF2B5EF4-FFF2-40B4-BE49-F238E27FC236}">
                    <a16:creationId xmlns:a16="http://schemas.microsoft.com/office/drawing/2014/main" xmlns="" id="{D790E043-F502-3249-942D-54A2C662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5" name="Rectangle 8">
                <a:extLst>
                  <a:ext uri="{FF2B5EF4-FFF2-40B4-BE49-F238E27FC236}">
                    <a16:creationId xmlns:a16="http://schemas.microsoft.com/office/drawing/2014/main" xmlns="" id="{54139761-9AE8-2F4B-8A49-9755E2205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6" name="Rectangle 9">
                <a:extLst>
                  <a:ext uri="{FF2B5EF4-FFF2-40B4-BE49-F238E27FC236}">
                    <a16:creationId xmlns:a16="http://schemas.microsoft.com/office/drawing/2014/main" xmlns="" id="{D6FBE3B4-E21B-AD43-B89F-7CDC3257E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7" name="Rectangle 10">
                <a:extLst>
                  <a:ext uri="{FF2B5EF4-FFF2-40B4-BE49-F238E27FC236}">
                    <a16:creationId xmlns:a16="http://schemas.microsoft.com/office/drawing/2014/main" xmlns="" id="{8A75352D-F21F-AC40-8C5B-05D62C2EA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8" name="Rectangle 11">
                <a:extLst>
                  <a:ext uri="{FF2B5EF4-FFF2-40B4-BE49-F238E27FC236}">
                    <a16:creationId xmlns:a16="http://schemas.microsoft.com/office/drawing/2014/main" xmlns="" id="{E2E58AAE-569D-4746-B3C2-21B9EA61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9" name="Rectangle 12">
                <a:extLst>
                  <a:ext uri="{FF2B5EF4-FFF2-40B4-BE49-F238E27FC236}">
                    <a16:creationId xmlns:a16="http://schemas.microsoft.com/office/drawing/2014/main" xmlns="" id="{676DA611-C54C-A247-BA6C-D152D20BA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90" name="Rectangle 13">
                <a:extLst>
                  <a:ext uri="{FF2B5EF4-FFF2-40B4-BE49-F238E27FC236}">
                    <a16:creationId xmlns:a16="http://schemas.microsoft.com/office/drawing/2014/main" xmlns="" id="{E720A458-27D7-8D4E-89AC-E0ACC5F00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6870" name="Group 14">
              <a:extLst>
                <a:ext uri="{FF2B5EF4-FFF2-40B4-BE49-F238E27FC236}">
                  <a16:creationId xmlns:a16="http://schemas.microsoft.com/office/drawing/2014/main" xmlns="" id="{1A3540F6-B5B2-7448-9ACF-941F006EA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6871" name="Rectangle 15">
                <a:extLst>
                  <a:ext uri="{FF2B5EF4-FFF2-40B4-BE49-F238E27FC236}">
                    <a16:creationId xmlns:a16="http://schemas.microsoft.com/office/drawing/2014/main" xmlns="" id="{6C522AEA-5600-A24E-9E9E-C2948108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2" name="Rectangle 16">
                <a:extLst>
                  <a:ext uri="{FF2B5EF4-FFF2-40B4-BE49-F238E27FC236}">
                    <a16:creationId xmlns:a16="http://schemas.microsoft.com/office/drawing/2014/main" xmlns="" id="{9CCD456A-0EA5-6646-BC8F-A66A91175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3" name="Rectangle 17">
                <a:extLst>
                  <a:ext uri="{FF2B5EF4-FFF2-40B4-BE49-F238E27FC236}">
                    <a16:creationId xmlns:a16="http://schemas.microsoft.com/office/drawing/2014/main" xmlns="" id="{895226E2-F4FB-9341-A048-F8FED5AD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4" name="Rectangle 18">
                <a:extLst>
                  <a:ext uri="{FF2B5EF4-FFF2-40B4-BE49-F238E27FC236}">
                    <a16:creationId xmlns:a16="http://schemas.microsoft.com/office/drawing/2014/main" xmlns="" id="{B4D8D0D9-1B4B-9F4A-BF30-A9C160DB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5" name="Rectangle 19">
                <a:extLst>
                  <a:ext uri="{FF2B5EF4-FFF2-40B4-BE49-F238E27FC236}">
                    <a16:creationId xmlns:a16="http://schemas.microsoft.com/office/drawing/2014/main" xmlns="" id="{FA54816B-1228-CF48-8B18-D59508ED1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6" name="Rectangle 20">
                <a:extLst>
                  <a:ext uri="{FF2B5EF4-FFF2-40B4-BE49-F238E27FC236}">
                    <a16:creationId xmlns:a16="http://schemas.microsoft.com/office/drawing/2014/main" xmlns="" id="{75011715-6762-5345-BC79-4757E8A2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7" name="Rectangle 21">
                <a:extLst>
                  <a:ext uri="{FF2B5EF4-FFF2-40B4-BE49-F238E27FC236}">
                    <a16:creationId xmlns:a16="http://schemas.microsoft.com/office/drawing/2014/main" xmlns="" id="{66578B16-B29C-B446-82A5-709B8D5AA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8" name="Rectangle 22">
                <a:extLst>
                  <a:ext uri="{FF2B5EF4-FFF2-40B4-BE49-F238E27FC236}">
                    <a16:creationId xmlns:a16="http://schemas.microsoft.com/office/drawing/2014/main" xmlns="" id="{9DB30336-462C-4F49-834B-EDF78697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79" name="Rectangle 23">
                <a:extLst>
                  <a:ext uri="{FF2B5EF4-FFF2-40B4-BE49-F238E27FC236}">
                    <a16:creationId xmlns:a16="http://schemas.microsoft.com/office/drawing/2014/main" xmlns="" id="{9AA630EB-C077-664B-85CC-CF1FFEF24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6880" name="Rectangle 24">
                <a:extLst>
                  <a:ext uri="{FF2B5EF4-FFF2-40B4-BE49-F238E27FC236}">
                    <a16:creationId xmlns:a16="http://schemas.microsoft.com/office/drawing/2014/main" xmlns="" id="{B219347F-E0B3-AE49-838C-5292B4186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6866" name="Rectangle 25">
            <a:extLst>
              <a:ext uri="{FF2B5EF4-FFF2-40B4-BE49-F238E27FC236}">
                <a16:creationId xmlns:a16="http://schemas.microsoft.com/office/drawing/2014/main" xmlns="" id="{6EAF2FDD-260C-B04D-8928-5DAABF09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119CBBC-D922-F243-A806-E1CFD1A0DF5C}"/>
              </a:ext>
            </a:extLst>
          </p:cNvPr>
          <p:cNvSpPr txBox="1"/>
          <p:nvPr/>
        </p:nvSpPr>
        <p:spPr>
          <a:xfrm>
            <a:off x="88900" y="946150"/>
            <a:ext cx="8948738" cy="6862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en-US" sz="2800" i="1">
              <a:solidFill>
                <a:srgbClr val="0000FF"/>
              </a:solidFill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 = a log-scaled version of a score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SCORE</a:t>
            </a: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 = (λS-lnK)/ln2  </a:t>
            </a:r>
          </a:p>
          <a:p>
            <a:pPr algn="ctr" eaLnBrk="1" hangingPunct="1"/>
            <a:r>
              <a:rPr lang="it-IT" alt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Score “normalizzato” indipendente dal search space.</a:t>
            </a:r>
          </a:p>
          <a:p>
            <a:pPr algn="just" eaLnBrk="1" hangingPunct="1"/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Permette di confrontare i risultati di ricerche diverse </a:t>
            </a:r>
            <a:r>
              <a:rPr lang="it-IT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(per matrici di sostituzione e banche dati)</a:t>
            </a:r>
          </a:p>
          <a:p>
            <a:pPr algn="just" eaLnBrk="1" hangingPunct="1"/>
            <a:endParaRPr lang="it-IT" altLang="en-US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BIT SCORE = 30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Servirebbero 2</a:t>
            </a:r>
            <a:r>
              <a:rPr lang="it-IT" altLang="en-US" i="1" baseline="300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allineamenti </a:t>
            </a:r>
            <a:r>
              <a:rPr lang="it-IT" altLang="en-US" i="1" u="sng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casuali</a:t>
            </a:r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trovare uno score migliore. </a:t>
            </a:r>
          </a:p>
          <a:p>
            <a:pPr algn="just" eaLnBrk="1" hangingPunct="1"/>
            <a:r>
              <a:rPr lang="it-IT" altLang="en-US" i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volta che lo score cresce di un punto il numero di allineamenti cresce di un fattore </a:t>
            </a:r>
            <a:r>
              <a:rPr lang="it-IT" altLang="en-US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 eaLnBrk="1" hangingPunct="1"/>
            <a:endParaRPr lang="it-IT" altLang="en-US" i="1"/>
          </a:p>
          <a:p>
            <a:pPr algn="just" eaLnBrk="1" hangingPunct="1"/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CasellaDiTesto 26">
            <a:extLst>
              <a:ext uri="{FF2B5EF4-FFF2-40B4-BE49-F238E27FC236}">
                <a16:creationId xmlns:a16="http://schemas.microsoft.com/office/drawing/2014/main" xmlns="" id="{A857B64C-66C8-3D4C-83B2-3AE0B1F7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6232525"/>
            <a:ext cx="327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Karlin e Altschul, 1990</a:t>
            </a:r>
            <a:br>
              <a:rPr lang="it-IT" altLang="en-US" sz="2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2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>
            <a:extLst>
              <a:ext uri="{FF2B5EF4-FFF2-40B4-BE49-F238E27FC236}">
                <a16:creationId xmlns:a16="http://schemas.microsoft.com/office/drawing/2014/main" xmlns="" id="{06C77369-5FC1-4247-9BBD-DC9443D502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8956" name="Group 3">
              <a:extLst>
                <a:ext uri="{FF2B5EF4-FFF2-40B4-BE49-F238E27FC236}">
                  <a16:creationId xmlns:a16="http://schemas.microsoft.com/office/drawing/2014/main" xmlns="" id="{EE8FEF1C-6878-874F-AAAB-F10BB644A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8968" name="Rectangle 4">
                <a:extLst>
                  <a:ext uri="{FF2B5EF4-FFF2-40B4-BE49-F238E27FC236}">
                    <a16:creationId xmlns:a16="http://schemas.microsoft.com/office/drawing/2014/main" xmlns="" id="{8D5D1687-5938-B54E-88AD-64E120330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9" name="Rectangle 5">
                <a:extLst>
                  <a:ext uri="{FF2B5EF4-FFF2-40B4-BE49-F238E27FC236}">
                    <a16:creationId xmlns:a16="http://schemas.microsoft.com/office/drawing/2014/main" xmlns="" id="{62F65445-13F9-254C-BF56-C79583FA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0" name="Rectangle 6">
                <a:extLst>
                  <a:ext uri="{FF2B5EF4-FFF2-40B4-BE49-F238E27FC236}">
                    <a16:creationId xmlns:a16="http://schemas.microsoft.com/office/drawing/2014/main" xmlns="" id="{7745BB66-59AD-234F-86E2-DDCB5A621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1" name="Rectangle 7">
                <a:extLst>
                  <a:ext uri="{FF2B5EF4-FFF2-40B4-BE49-F238E27FC236}">
                    <a16:creationId xmlns:a16="http://schemas.microsoft.com/office/drawing/2014/main" xmlns="" id="{537C696E-634E-4941-AB3C-A55B5CE1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2" name="Rectangle 8">
                <a:extLst>
                  <a:ext uri="{FF2B5EF4-FFF2-40B4-BE49-F238E27FC236}">
                    <a16:creationId xmlns:a16="http://schemas.microsoft.com/office/drawing/2014/main" xmlns="" id="{C966D0A5-21F9-3545-8B35-286307890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3" name="Rectangle 9">
                <a:extLst>
                  <a:ext uri="{FF2B5EF4-FFF2-40B4-BE49-F238E27FC236}">
                    <a16:creationId xmlns:a16="http://schemas.microsoft.com/office/drawing/2014/main" xmlns="" id="{70156AEC-F507-4340-B217-541661F75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4" name="Rectangle 10">
                <a:extLst>
                  <a:ext uri="{FF2B5EF4-FFF2-40B4-BE49-F238E27FC236}">
                    <a16:creationId xmlns:a16="http://schemas.microsoft.com/office/drawing/2014/main" xmlns="" id="{39ABB071-229B-8E49-A5E0-E5C7059AE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5" name="Rectangle 11">
                <a:extLst>
                  <a:ext uri="{FF2B5EF4-FFF2-40B4-BE49-F238E27FC236}">
                    <a16:creationId xmlns:a16="http://schemas.microsoft.com/office/drawing/2014/main" xmlns="" id="{D7190D5B-B74D-2840-ADFF-A623E49D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6" name="Rectangle 12">
                <a:extLst>
                  <a:ext uri="{FF2B5EF4-FFF2-40B4-BE49-F238E27FC236}">
                    <a16:creationId xmlns:a16="http://schemas.microsoft.com/office/drawing/2014/main" xmlns="" id="{E9E21907-EAE0-A949-8648-4767FC5AD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77" name="Rectangle 13">
                <a:extLst>
                  <a:ext uri="{FF2B5EF4-FFF2-40B4-BE49-F238E27FC236}">
                    <a16:creationId xmlns:a16="http://schemas.microsoft.com/office/drawing/2014/main" xmlns="" id="{B46F184C-63DA-7243-87B9-071369F96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8957" name="Group 14">
              <a:extLst>
                <a:ext uri="{FF2B5EF4-FFF2-40B4-BE49-F238E27FC236}">
                  <a16:creationId xmlns:a16="http://schemas.microsoft.com/office/drawing/2014/main" xmlns="" id="{D450C393-9FBB-0A47-AB7D-70A366D76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8958" name="Rectangle 15">
                <a:extLst>
                  <a:ext uri="{FF2B5EF4-FFF2-40B4-BE49-F238E27FC236}">
                    <a16:creationId xmlns:a16="http://schemas.microsoft.com/office/drawing/2014/main" xmlns="" id="{ADA989D3-B413-7544-91B6-4D787019D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59" name="Rectangle 16">
                <a:extLst>
                  <a:ext uri="{FF2B5EF4-FFF2-40B4-BE49-F238E27FC236}">
                    <a16:creationId xmlns:a16="http://schemas.microsoft.com/office/drawing/2014/main" xmlns="" id="{A10F037F-139C-AC4A-9E02-49F36ED62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0" name="Rectangle 17">
                <a:extLst>
                  <a:ext uri="{FF2B5EF4-FFF2-40B4-BE49-F238E27FC236}">
                    <a16:creationId xmlns:a16="http://schemas.microsoft.com/office/drawing/2014/main" xmlns="" id="{6833BCBD-BE79-4F4E-A1D1-80388AF20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1" name="Rectangle 18">
                <a:extLst>
                  <a:ext uri="{FF2B5EF4-FFF2-40B4-BE49-F238E27FC236}">
                    <a16:creationId xmlns:a16="http://schemas.microsoft.com/office/drawing/2014/main" xmlns="" id="{C1A7C9D4-9240-E641-9887-9C802E54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2" name="Rectangle 19">
                <a:extLst>
                  <a:ext uri="{FF2B5EF4-FFF2-40B4-BE49-F238E27FC236}">
                    <a16:creationId xmlns:a16="http://schemas.microsoft.com/office/drawing/2014/main" xmlns="" id="{CC36F4ED-BC67-0946-A1C9-BA7A46DEA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3" name="Rectangle 20">
                <a:extLst>
                  <a:ext uri="{FF2B5EF4-FFF2-40B4-BE49-F238E27FC236}">
                    <a16:creationId xmlns:a16="http://schemas.microsoft.com/office/drawing/2014/main" xmlns="" id="{51EF76BA-7657-D349-8A54-21D2880A4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4" name="Rectangle 21">
                <a:extLst>
                  <a:ext uri="{FF2B5EF4-FFF2-40B4-BE49-F238E27FC236}">
                    <a16:creationId xmlns:a16="http://schemas.microsoft.com/office/drawing/2014/main" xmlns="" id="{C0F09D96-512C-DE45-9C89-DB14642B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5" name="Rectangle 22">
                <a:extLst>
                  <a:ext uri="{FF2B5EF4-FFF2-40B4-BE49-F238E27FC236}">
                    <a16:creationId xmlns:a16="http://schemas.microsoft.com/office/drawing/2014/main" xmlns="" id="{14DDA7E0-62CC-C74E-AE9D-C0923A91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6" name="Rectangle 23">
                <a:extLst>
                  <a:ext uri="{FF2B5EF4-FFF2-40B4-BE49-F238E27FC236}">
                    <a16:creationId xmlns:a16="http://schemas.microsoft.com/office/drawing/2014/main" xmlns="" id="{2BD664D4-60B4-F74E-B89F-99A50AFFE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8967" name="Rectangle 24">
                <a:extLst>
                  <a:ext uri="{FF2B5EF4-FFF2-40B4-BE49-F238E27FC236}">
                    <a16:creationId xmlns:a16="http://schemas.microsoft.com/office/drawing/2014/main" xmlns="" id="{360764DA-52D4-6A44-98B8-7FC64EDB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38914" name="Rectangle 25">
            <a:extLst>
              <a:ext uri="{FF2B5EF4-FFF2-40B4-BE49-F238E27FC236}">
                <a16:creationId xmlns:a16="http://schemas.microsoft.com/office/drawing/2014/main" xmlns="" id="{77089269-8BEE-E34C-82C9-FF57EB7E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8600"/>
            <a:ext cx="907256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800000"/>
                </a:solidFill>
              </a:rPr>
              <a:t>Significatività di un allineamento</a:t>
            </a:r>
            <a:endParaRPr lang="it-IT" altLang="en-US" sz="4000">
              <a:solidFill>
                <a:srgbClr val="800000"/>
              </a:solidFill>
            </a:endParaRPr>
          </a:p>
        </p:txBody>
      </p:sp>
      <p:sp>
        <p:nvSpPr>
          <p:cNvPr id="38915" name="Text Box 26">
            <a:extLst>
              <a:ext uri="{FF2B5EF4-FFF2-40B4-BE49-F238E27FC236}">
                <a16:creationId xmlns:a16="http://schemas.microsoft.com/office/drawing/2014/main" xmlns="" id="{FBA750B9-C82D-8E49-951C-6A9B9EC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975584"/>
            <a:ext cx="3095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Allineamento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(matrice Blosum62, gap=-11)</a:t>
            </a:r>
          </a:p>
        </p:txBody>
      </p:sp>
      <p:sp>
        <p:nvSpPr>
          <p:cNvPr id="38916" name="AutoShape 27">
            <a:extLst>
              <a:ext uri="{FF2B5EF4-FFF2-40B4-BE49-F238E27FC236}">
                <a16:creationId xmlns:a16="http://schemas.microsoft.com/office/drawing/2014/main" xmlns="" id="{7FC4C0D6-667E-F14D-BC55-5084370C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954946"/>
            <a:ext cx="3027363" cy="733425"/>
          </a:xfrm>
          <a:prstGeom prst="roundRect">
            <a:avLst>
              <a:gd name="adj" fmla="val 21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7" name="AutoShape 28">
            <a:extLst>
              <a:ext uri="{FF2B5EF4-FFF2-40B4-BE49-F238E27FC236}">
                <a16:creationId xmlns:a16="http://schemas.microsoft.com/office/drawing/2014/main" xmlns="" id="{C62CE6D1-88B9-7947-B3C1-73CCAF84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1710596"/>
            <a:ext cx="2946400" cy="854075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Seq1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D C -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Seq2   </a:t>
            </a: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</a:rPr>
              <a:t>V E C L C Y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Score    4  2  9-11 9 7</a:t>
            </a:r>
          </a:p>
        </p:txBody>
      </p:sp>
      <p:sp>
        <p:nvSpPr>
          <p:cNvPr id="38918" name="Oval 29">
            <a:extLst>
              <a:ext uri="{FF2B5EF4-FFF2-40B4-BE49-F238E27FC236}">
                <a16:creationId xmlns:a16="http://schemas.microsoft.com/office/drawing/2014/main" xmlns="" id="{B6D66E1D-8B40-5945-87B9-1E5C948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06937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19" name="Oval 30">
            <a:extLst>
              <a:ext uri="{FF2B5EF4-FFF2-40B4-BE49-F238E27FC236}">
                <a16:creationId xmlns:a16="http://schemas.microsoft.com/office/drawing/2014/main" xmlns="" id="{DF581649-1B04-6145-9BE8-A0C6019E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8" y="2050321"/>
            <a:ext cx="257175" cy="771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20" name="Text Box 31">
            <a:extLst>
              <a:ext uri="{FF2B5EF4-FFF2-40B4-BE49-F238E27FC236}">
                <a16:creationId xmlns:a16="http://schemas.microsoft.com/office/drawing/2014/main" xmlns="" id="{8CEEB9B5-5B89-AD48-AC41-D4E4BC86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1677259"/>
            <a:ext cx="1549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Score = 20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xmlns="" id="{0EF3090F-1191-E043-B504-FFDF6E02DB4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11976"/>
            <a:ext cx="2700338" cy="1563687"/>
            <a:chOff x="422" y="1885"/>
            <a:chExt cx="1701" cy="985"/>
          </a:xfrm>
        </p:grpSpPr>
        <p:sp>
          <p:nvSpPr>
            <p:cNvPr id="38954" name="Text Box 33">
              <a:extLst>
                <a:ext uri="{FF2B5EF4-FFF2-40B4-BE49-F238E27FC236}">
                  <a16:creationId xmlns:a16="http://schemas.microsoft.com/office/drawing/2014/main" xmlns="" id="{D20D2DE6-E980-0841-B76D-5B4598302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1885"/>
              <a:ext cx="1701" cy="4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>
                  <a:solidFill>
                    <a:srgbClr val="000000"/>
                  </a:solidFill>
                  <a:latin typeface="Comic Sans MS" panose="030F0902030302020204" pitchFamily="66" charset="0"/>
                  <a:cs typeface="Arial" panose="020B0604020202020204" pitchFamily="34" charset="0"/>
                </a:rPr>
                <a:t>Sequenze randomizzate</a:t>
              </a:r>
            </a:p>
          </p:txBody>
        </p:sp>
        <p:sp>
          <p:nvSpPr>
            <p:cNvPr id="38955" name="Text Box 34">
              <a:extLst>
                <a:ext uri="{FF2B5EF4-FFF2-40B4-BE49-F238E27FC236}">
                  <a16:creationId xmlns:a16="http://schemas.microsoft.com/office/drawing/2014/main" xmlns="" id="{E4BDC907-D9DC-1645-9D68-21F2B9477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2534"/>
              <a:ext cx="60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Seq1   </a:t>
              </a:r>
            </a:p>
            <a:p>
              <a:pPr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800">
                  <a:solidFill>
                    <a:srgbClr val="00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Seq2   </a:t>
              </a:r>
            </a:p>
          </p:txBody>
        </p:sp>
      </p:grpSp>
      <p:sp>
        <p:nvSpPr>
          <p:cNvPr id="101411" name="Text Box 35">
            <a:extLst>
              <a:ext uri="{FF2B5EF4-FFF2-40B4-BE49-F238E27FC236}">
                <a16:creationId xmlns:a16="http://schemas.microsoft.com/office/drawing/2014/main" xmlns="" id="{268AE0D0-9420-F448-A8BF-31113867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4051788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D V Y C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xmlns="" id="{F8F01B9F-3137-0147-A204-503B3AB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326426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 V Y L E C</a:t>
            </a:r>
          </a:p>
        </p:txBody>
      </p:sp>
      <p:sp>
        <p:nvSpPr>
          <p:cNvPr id="38924" name="Text Box 37">
            <a:extLst>
              <a:ext uri="{FF2B5EF4-FFF2-40B4-BE49-F238E27FC236}">
                <a16:creationId xmlns:a16="http://schemas.microsoft.com/office/drawing/2014/main" xmlns="" id="{B785D9D7-F594-C94B-B0F4-CD090EBE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2220548"/>
            <a:ext cx="2700337" cy="679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Sequenze</a:t>
            </a:r>
            <a:r>
              <a:rPr lang="en-GB" altLang="en-US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dirty="0" err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originali</a:t>
            </a:r>
            <a:endParaRPr lang="en-GB" altLang="en-US" dirty="0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25" name="Text Box 38">
            <a:extLst>
              <a:ext uri="{FF2B5EF4-FFF2-40B4-BE49-F238E27FC236}">
                <a16:creationId xmlns:a16="http://schemas.microsoft.com/office/drawing/2014/main" xmlns="" id="{26D01565-3BA5-8547-BEE8-DE4509A5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778859"/>
            <a:ext cx="955675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Seq1   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Seq2   </a:t>
            </a:r>
          </a:p>
        </p:txBody>
      </p:sp>
      <p:sp>
        <p:nvSpPr>
          <p:cNvPr id="38926" name="Text Box 39">
            <a:extLst>
              <a:ext uri="{FF2B5EF4-FFF2-40B4-BE49-F238E27FC236}">
                <a16:creationId xmlns:a16="http://schemas.microsoft.com/office/drawing/2014/main" xmlns="" id="{FB78244F-CB73-174B-823E-4C4248D2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1786796"/>
            <a:ext cx="130492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D C C Y</a:t>
            </a:r>
          </a:p>
        </p:txBody>
      </p:sp>
      <p:sp>
        <p:nvSpPr>
          <p:cNvPr id="38927" name="Text Box 40">
            <a:extLst>
              <a:ext uri="{FF2B5EF4-FFF2-40B4-BE49-F238E27FC236}">
                <a16:creationId xmlns:a16="http://schemas.microsoft.com/office/drawing/2014/main" xmlns="" id="{BAD98E6A-EEF0-4D43-823A-6DFCA47C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2063021"/>
            <a:ext cx="15938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V E C L C Y</a:t>
            </a:r>
          </a:p>
        </p:txBody>
      </p:sp>
      <p:sp>
        <p:nvSpPr>
          <p:cNvPr id="38928" name="Line 41">
            <a:extLst>
              <a:ext uri="{FF2B5EF4-FFF2-40B4-BE49-F238E27FC236}">
                <a16:creationId xmlns:a16="http://schemas.microsoft.com/office/drawing/2014/main" xmlns="" id="{12D6509F-9196-174C-906F-F9935E521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6413" y="2001109"/>
            <a:ext cx="560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xmlns="" id="{B0E79ABB-6787-8049-995C-87908D070AEF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2954826"/>
            <a:ext cx="5765800" cy="1654175"/>
            <a:chOff x="2267" y="1889"/>
            <a:chExt cx="3632" cy="1042"/>
          </a:xfrm>
        </p:grpSpPr>
        <p:grpSp>
          <p:nvGrpSpPr>
            <p:cNvPr id="38944" name="Group 43">
              <a:extLst>
                <a:ext uri="{FF2B5EF4-FFF2-40B4-BE49-F238E27FC236}">
                  <a16:creationId xmlns:a16="http://schemas.microsoft.com/office/drawing/2014/main" xmlns="" id="{09C1F0D6-F58F-AA42-A1AD-E32CCA3C15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7" y="1889"/>
              <a:ext cx="3632" cy="968"/>
              <a:chOff x="2267" y="1889"/>
              <a:chExt cx="3632" cy="968"/>
            </a:xfrm>
          </p:grpSpPr>
          <p:grpSp>
            <p:nvGrpSpPr>
              <p:cNvPr id="38946" name="Group 44">
                <a:extLst>
                  <a:ext uri="{FF2B5EF4-FFF2-40B4-BE49-F238E27FC236}">
                    <a16:creationId xmlns:a16="http://schemas.microsoft.com/office/drawing/2014/main" xmlns="" id="{0ADA8CD7-98D7-8742-AA22-68E146669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" y="1889"/>
                <a:ext cx="3226" cy="968"/>
                <a:chOff x="2673" y="1889"/>
                <a:chExt cx="3226" cy="968"/>
              </a:xfrm>
            </p:grpSpPr>
            <p:sp>
              <p:nvSpPr>
                <p:cNvPr id="38948" name="Text Box 45">
                  <a:extLst>
                    <a:ext uri="{FF2B5EF4-FFF2-40B4-BE49-F238E27FC236}">
                      <a16:creationId xmlns:a16="http://schemas.microsoft.com/office/drawing/2014/main" xmlns="" id="{03A66576-64D5-DE4F-8466-2DBFFE227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1" y="1914"/>
                  <a:ext cx="1950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  <a:tab pos="2171700" algn="l"/>
                      <a:tab pos="28956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Allineamento</a:t>
                  </a:r>
                </a:p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(matrice Blosum62, gap=-11)</a:t>
                  </a:r>
                </a:p>
              </p:txBody>
            </p:sp>
            <p:sp>
              <p:nvSpPr>
                <p:cNvPr id="38949" name="AutoShape 46">
                  <a:extLst>
                    <a:ext uri="{FF2B5EF4-FFF2-40B4-BE49-F238E27FC236}">
                      <a16:creationId xmlns:a16="http://schemas.microsoft.com/office/drawing/2014/main" xmlns="" id="{D50C5590-E4F9-064C-92C3-E30BC37AE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1889"/>
                  <a:ext cx="1803" cy="462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8950" name="Text Box 47">
                  <a:extLst>
                    <a:ext uri="{FF2B5EF4-FFF2-40B4-BE49-F238E27FC236}">
                      <a16:creationId xmlns:a16="http://schemas.microsoft.com/office/drawing/2014/main" xmlns="" id="{110DC909-91A5-3B41-8ED2-D6E017D5C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0" y="2520"/>
                  <a:ext cx="639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Seq1   </a:t>
                  </a:r>
                </a:p>
                <a:p>
                  <a:pPr eaLnBrk="1"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Seq2   </a:t>
                  </a:r>
                </a:p>
              </p:txBody>
            </p:sp>
            <p:sp>
              <p:nvSpPr>
                <p:cNvPr id="38951" name="Text Box 48">
                  <a:extLst>
                    <a:ext uri="{FF2B5EF4-FFF2-40B4-BE49-F238E27FC236}">
                      <a16:creationId xmlns:a16="http://schemas.microsoft.com/office/drawing/2014/main" xmlns="" id="{2FB8645A-915F-3642-9FA0-BFDB197E54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4" y="2519"/>
                  <a:ext cx="1198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D V Y - C</a:t>
                  </a:r>
                </a:p>
              </p:txBody>
            </p:sp>
            <p:sp>
              <p:nvSpPr>
                <p:cNvPr id="38952" name="Text Box 49">
                  <a:extLst>
                    <a:ext uri="{FF2B5EF4-FFF2-40B4-BE49-F238E27FC236}">
                      <a16:creationId xmlns:a16="http://schemas.microsoft.com/office/drawing/2014/main" xmlns="" id="{A794DA13-26F7-7646-A407-BD4BB1EBBD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78" y="2693"/>
                  <a:ext cx="1230" cy="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  <a:tab pos="14478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4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 sz="1800" b="1">
                      <a:solidFill>
                        <a:srgbClr val="000000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rPr>
                    <a:t>C V E Y L C</a:t>
                  </a:r>
                </a:p>
              </p:txBody>
            </p:sp>
            <p:sp>
              <p:nvSpPr>
                <p:cNvPr id="38953" name="Text Box 50">
                  <a:extLst>
                    <a:ext uri="{FF2B5EF4-FFF2-40B4-BE49-F238E27FC236}">
                      <a16:creationId xmlns:a16="http://schemas.microsoft.com/office/drawing/2014/main" xmlns="" id="{AD1C602C-12FD-2E47-AD5F-6522F12B4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" y="2281"/>
                  <a:ext cx="916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449263" eaLnBrk="0" hangingPunct="0"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23900" algn="l"/>
                    </a:tabLs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Wingdings" pitchFamily="2" charset="2"/>
                    <a:buNone/>
                  </a:pPr>
                  <a:r>
                    <a:rPr lang="en-GB" altLang="en-US">
                      <a:solidFill>
                        <a:srgbClr val="000000"/>
                      </a:solidFill>
                      <a:latin typeface="Comic Sans MS" panose="030F0902030302020204" pitchFamily="66" charset="0"/>
                      <a:cs typeface="Arial" panose="020B0604020202020204" pitchFamily="34" charset="0"/>
                    </a:rPr>
                    <a:t>Score = 9 </a:t>
                  </a:r>
                </a:p>
              </p:txBody>
            </p:sp>
          </p:grpSp>
          <p:sp>
            <p:nvSpPr>
              <p:cNvPr id="38947" name="Line 51">
                <a:extLst>
                  <a:ext uri="{FF2B5EF4-FFF2-40B4-BE49-F238E27FC236}">
                    <a16:creationId xmlns:a16="http://schemas.microsoft.com/office/drawing/2014/main" xmlns="" id="{C207AEF8-BCD5-5049-9E2B-8A79A34C2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2675"/>
                <a:ext cx="35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5" name="Text Box 52">
              <a:extLst>
                <a:ext uri="{FF2B5EF4-FFF2-40B4-BE49-F238E27FC236}">
                  <a16:creationId xmlns:a16="http://schemas.microsoft.com/office/drawing/2014/main" xmlns="" id="{BFF8B156-50E2-034D-8CBF-362D00CB5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804"/>
              <a:ext cx="240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4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400">
                  <a:solidFill>
                    <a:srgbClr val="FF0000"/>
                  </a:solidFill>
                  <a:latin typeface="Courier New" panose="02070309020205020404" pitchFamily="49" charset="0"/>
                  <a:cs typeface="Arial" panose="020B0604020202020204" pitchFamily="34" charset="0"/>
                </a:rPr>
                <a:t>Score    9 -3 -2 7 -11 9</a:t>
              </a:r>
            </a:p>
          </p:txBody>
        </p:sp>
      </p:grpSp>
      <p:graphicFrame>
        <p:nvGraphicFramePr>
          <p:cNvPr id="38930" name="Object 2">
            <a:extLst>
              <a:ext uri="{FF2B5EF4-FFF2-40B4-BE49-F238E27FC236}">
                <a16:creationId xmlns:a16="http://schemas.microsoft.com/office/drawing/2014/main" xmlns="" id="{1826AD68-5515-A042-ACBB-0E327903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0951"/>
              </p:ext>
            </p:extLst>
          </p:nvPr>
        </p:nvGraphicFramePr>
        <p:xfrm>
          <a:off x="3006725" y="4758226"/>
          <a:ext cx="4348163" cy="18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r:id="rId3" imgW="1924050" imgH="1479550" progId="">
                  <p:embed/>
                </p:oleObj>
              </mc:Choice>
              <mc:Fallback>
                <p:oleObj r:id="rId3" imgW="1924050" imgH="1479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758226"/>
                        <a:ext cx="4348163" cy="181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54">
            <a:extLst>
              <a:ext uri="{FF2B5EF4-FFF2-40B4-BE49-F238E27FC236}">
                <a16:creationId xmlns:a16="http://schemas.microsoft.com/office/drawing/2014/main" xmlns="" id="{80D390A9-9B03-2948-99D7-C3A73905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90101"/>
            <a:ext cx="3387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FF0000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Score allineamento (20)</a:t>
            </a:r>
          </a:p>
        </p:txBody>
      </p:sp>
      <p:sp>
        <p:nvSpPr>
          <p:cNvPr id="38932" name="Text Box 55">
            <a:extLst>
              <a:ext uri="{FF2B5EF4-FFF2-40B4-BE49-F238E27FC236}">
                <a16:creationId xmlns:a16="http://schemas.microsoft.com/office/drawing/2014/main" xmlns="" id="{F19A7D06-28F6-A948-84FD-ED859841B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929676"/>
            <a:ext cx="2436812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600" b="1">
                <a:solidFill>
                  <a:srgbClr val="00CC99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Distribuzione score casuali</a:t>
            </a:r>
          </a:p>
        </p:txBody>
      </p:sp>
      <p:sp>
        <p:nvSpPr>
          <p:cNvPr id="38933" name="Line 56">
            <a:extLst>
              <a:ext uri="{FF2B5EF4-FFF2-40B4-BE49-F238E27FC236}">
                <a16:creationId xmlns:a16="http://schemas.microsoft.com/office/drawing/2014/main" xmlns="" id="{E159C183-29E5-0F4D-B784-964A7D29E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5000" y="5345601"/>
            <a:ext cx="261938" cy="2857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AutoShape 57">
            <a:extLst>
              <a:ext uri="{FF2B5EF4-FFF2-40B4-BE49-F238E27FC236}">
                <a16:creationId xmlns:a16="http://schemas.microsoft.com/office/drawing/2014/main" xmlns="" id="{FDC66263-3F10-6442-9F3D-90B93151A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6080613"/>
            <a:ext cx="309563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5" name="AutoShape 58">
            <a:extLst>
              <a:ext uri="{FF2B5EF4-FFF2-40B4-BE49-F238E27FC236}">
                <a16:creationId xmlns:a16="http://schemas.microsoft.com/office/drawing/2014/main" xmlns="" id="{7CB5C9D3-B363-4943-AF2B-5B32B48F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6440976"/>
            <a:ext cx="4370387" cy="279400"/>
          </a:xfrm>
          <a:prstGeom prst="roundRect">
            <a:avLst>
              <a:gd name="adj" fmla="val 56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6" name="AutoShape 59">
            <a:extLst>
              <a:ext uri="{FF2B5EF4-FFF2-40B4-BE49-F238E27FC236}">
                <a16:creationId xmlns:a16="http://schemas.microsoft.com/office/drawing/2014/main" xmlns="" id="{D2781D20-3CBF-204F-B613-E9DAAACA1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4743938"/>
            <a:ext cx="404812" cy="1671638"/>
          </a:xfrm>
          <a:prstGeom prst="roundRect">
            <a:avLst>
              <a:gd name="adj" fmla="val 39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8937" name="Line 60">
            <a:extLst>
              <a:ext uri="{FF2B5EF4-FFF2-40B4-BE49-F238E27FC236}">
                <a16:creationId xmlns:a16="http://schemas.microsoft.com/office/drawing/2014/main" xmlns="" id="{7E12D66B-297B-6A41-A01E-A6FAF13A2B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6988" y="6080613"/>
            <a:ext cx="4762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61">
            <a:extLst>
              <a:ext uri="{FF2B5EF4-FFF2-40B4-BE49-F238E27FC236}">
                <a16:creationId xmlns:a16="http://schemas.microsoft.com/office/drawing/2014/main" xmlns="" id="{6471FD26-6D46-DA4F-85C1-93275077881B}"/>
              </a:ext>
            </a:extLst>
          </p:cNvPr>
          <p:cNvSpPr txBox="1">
            <a:spLocks noChangeArrowheads="1"/>
          </p:cNvSpPr>
          <p:nvPr/>
        </p:nvSpPr>
        <p:spPr bwMode="auto">
          <a:xfrm rot="16260000">
            <a:off x="2675731" y="5505145"/>
            <a:ext cx="8969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Frequenza</a:t>
            </a:r>
          </a:p>
        </p:txBody>
      </p:sp>
      <p:sp>
        <p:nvSpPr>
          <p:cNvPr id="38939" name="Text Box 62">
            <a:extLst>
              <a:ext uri="{FF2B5EF4-FFF2-40B4-BE49-F238E27FC236}">
                <a16:creationId xmlns:a16="http://schemas.microsoft.com/office/drawing/2014/main" xmlns="" id="{546C5ED4-7E21-1149-9DDA-89858FCE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6431451"/>
            <a:ext cx="490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en-US" sz="1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Score</a:t>
            </a:r>
          </a:p>
        </p:txBody>
      </p:sp>
      <p:grpSp>
        <p:nvGrpSpPr>
          <p:cNvPr id="9" name="Group 63">
            <a:extLst>
              <a:ext uri="{FF2B5EF4-FFF2-40B4-BE49-F238E27FC236}">
                <a16:creationId xmlns:a16="http://schemas.microsoft.com/office/drawing/2014/main" xmlns="" id="{D3BACED1-CC8D-5A4A-9A79-F69DA98485E4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972413"/>
            <a:ext cx="2501900" cy="542925"/>
            <a:chOff x="4600" y="1749"/>
            <a:chExt cx="1576" cy="342"/>
          </a:xfrm>
        </p:grpSpPr>
        <p:sp>
          <p:nvSpPr>
            <p:cNvPr id="38942" name="AutoShape 64">
              <a:extLst>
                <a:ext uri="{FF2B5EF4-FFF2-40B4-BE49-F238E27FC236}">
                  <a16:creationId xmlns:a16="http://schemas.microsoft.com/office/drawing/2014/main" xmlns="" id="{5AA5B322-ED93-B94A-ADBC-6103148E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749"/>
              <a:ext cx="1576" cy="342"/>
            </a:xfrm>
            <a:prstGeom prst="roundRect">
              <a:avLst>
                <a:gd name="adj" fmla="val 292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8943" name="Text Box 65">
              <a:extLst>
                <a:ext uri="{FF2B5EF4-FFF2-40B4-BE49-F238E27FC236}">
                  <a16:creationId xmlns:a16="http://schemas.microsoft.com/office/drawing/2014/main" xmlns="" id="{4DA9AD00-FDF8-BF41-9D8A-3C3EC28BE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" y="1760"/>
              <a:ext cx="1445" cy="3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Ripetere (es. 10.000 volte)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salvando tutti i punteggi</a:t>
              </a:r>
            </a:p>
          </p:txBody>
        </p:sp>
      </p:grpSp>
      <p:sp>
        <p:nvSpPr>
          <p:cNvPr id="38941" name="Line 66">
            <a:extLst>
              <a:ext uri="{FF2B5EF4-FFF2-40B4-BE49-F238E27FC236}">
                <a16:creationId xmlns:a16="http://schemas.microsoft.com/office/drawing/2014/main" xmlns="" id="{15375855-FE92-A142-B8C0-4012F377A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17090"/>
            <a:ext cx="8305800" cy="0"/>
          </a:xfrm>
          <a:prstGeom prst="line">
            <a:avLst/>
          </a:prstGeom>
          <a:noFill/>
          <a:ln w="38100">
            <a:solidFill>
              <a:srgbClr val="CA00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1" grpId="0" animBg="1" autoUpdateAnimBg="0"/>
      <p:bldP spid="10141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xmlns="" id="{83BC51FE-82D2-E845-918B-20AD76CD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7163"/>
            <a:ext cx="2233613" cy="4116387"/>
          </a:xfrm>
          <a:prstGeom prst="rect">
            <a:avLst/>
          </a:prstGeom>
          <a:solidFill>
            <a:srgbClr val="FFB7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xmlns="" id="{FD996D72-82F5-BB49-8028-E2206CC0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	</a:t>
            </a:r>
            <a:r>
              <a:rPr lang="en-US" altLang="en-US" sz="2000">
                <a:latin typeface="Arial" panose="020B0604020202020204" pitchFamily="34" charset="0"/>
              </a:rPr>
              <a:t>		OPZIONI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Sequenza query	nucleotidica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proteica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(sequenza in formato FASTA, GenBank Accession numbers 				o GI numbers)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Database			database di seq. nucleotidiche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					database di seq. proteiche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Programma			</a:t>
            </a:r>
            <a:r>
              <a:rPr lang="en-GB" altLang="en-US" sz="2000">
                <a:latin typeface="Arial" panose="020B0604020202020204" pitchFamily="34" charset="0"/>
              </a:rPr>
              <a:t>Standard BLAST (blastn)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Standard protein BLAST (blastp)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>
                <a:latin typeface="Arial" panose="020B0604020202020204" pitchFamily="34" charset="0"/>
              </a:rPr>
              <a:t>					translated blast (blastx, tblastn, tblastx)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MEGABLAST</a:t>
            </a:r>
          </a:p>
          <a:p>
            <a:r>
              <a:rPr lang="en-GB" altLang="en-US" sz="2000">
                <a:latin typeface="Arial" panose="020B0604020202020204" pitchFamily="34" charset="0"/>
              </a:rPr>
              <a:t>					</a:t>
            </a:r>
            <a:r>
              <a:rPr lang="en-US" altLang="en-US" sz="2000">
                <a:latin typeface="Arial" panose="020B0604020202020204" pitchFamily="34" charset="0"/>
              </a:rPr>
              <a:t>PSI-BLAST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					PHI-BLAST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…</a:t>
            </a:r>
          </a:p>
          <a:p>
            <a:r>
              <a:rPr lang="en-GB" altLang="en-US">
                <a:solidFill>
                  <a:schemeClr val="accent2"/>
                </a:solidFill>
                <a:latin typeface="Arial" panose="020B0604020202020204" pitchFamily="34" charset="0"/>
              </a:rPr>
              <a:t>Blast selection table</a:t>
            </a:r>
          </a:p>
          <a:p>
            <a:r>
              <a:rPr lang="en-GB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http://blast.ncbi.nlm.nih.gov/Blast.cgi?CMD=Web&amp;PAGE_TYPE=BlastDocs&amp;DOC_TYPE=ProgSelectionGuide#pstab</a:t>
            </a:r>
            <a:endParaRPr lang="it-IT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xmlns="" id="{3C6AEDF3-5B48-8B49-809D-5A60AD87EF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9940" name="Group 5">
              <a:extLst>
                <a:ext uri="{FF2B5EF4-FFF2-40B4-BE49-F238E27FC236}">
                  <a16:creationId xmlns:a16="http://schemas.microsoft.com/office/drawing/2014/main" xmlns="" id="{9A64D9FD-6753-4C4F-B0F2-10806951B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39952" name="Rectangle 6">
                <a:extLst>
                  <a:ext uri="{FF2B5EF4-FFF2-40B4-BE49-F238E27FC236}">
                    <a16:creationId xmlns:a16="http://schemas.microsoft.com/office/drawing/2014/main" xmlns="" id="{356E54F5-D560-8244-B2B5-719EF48EE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3" name="Rectangle 7">
                <a:extLst>
                  <a:ext uri="{FF2B5EF4-FFF2-40B4-BE49-F238E27FC236}">
                    <a16:creationId xmlns:a16="http://schemas.microsoft.com/office/drawing/2014/main" xmlns="" id="{2FE88525-E586-0F42-B5CD-DAD37AE23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4" name="Rectangle 8">
                <a:extLst>
                  <a:ext uri="{FF2B5EF4-FFF2-40B4-BE49-F238E27FC236}">
                    <a16:creationId xmlns:a16="http://schemas.microsoft.com/office/drawing/2014/main" xmlns="" id="{FA27B3F6-129A-CB45-BE59-1D656AF7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5" name="Rectangle 9">
                <a:extLst>
                  <a:ext uri="{FF2B5EF4-FFF2-40B4-BE49-F238E27FC236}">
                    <a16:creationId xmlns:a16="http://schemas.microsoft.com/office/drawing/2014/main" xmlns="" id="{47C08D67-3D20-1B4F-BFCA-354058880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6" name="Rectangle 10">
                <a:extLst>
                  <a:ext uri="{FF2B5EF4-FFF2-40B4-BE49-F238E27FC236}">
                    <a16:creationId xmlns:a16="http://schemas.microsoft.com/office/drawing/2014/main" xmlns="" id="{70A24F07-F61C-794E-9015-7A603356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7" name="Rectangle 11">
                <a:extLst>
                  <a:ext uri="{FF2B5EF4-FFF2-40B4-BE49-F238E27FC236}">
                    <a16:creationId xmlns:a16="http://schemas.microsoft.com/office/drawing/2014/main" xmlns="" id="{A44045D0-E612-5D4A-9B51-6B9003995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8" name="Rectangle 12">
                <a:extLst>
                  <a:ext uri="{FF2B5EF4-FFF2-40B4-BE49-F238E27FC236}">
                    <a16:creationId xmlns:a16="http://schemas.microsoft.com/office/drawing/2014/main" xmlns="" id="{5E009916-DB4D-074F-AB4B-9ACD718F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9" name="Rectangle 13">
                <a:extLst>
                  <a:ext uri="{FF2B5EF4-FFF2-40B4-BE49-F238E27FC236}">
                    <a16:creationId xmlns:a16="http://schemas.microsoft.com/office/drawing/2014/main" xmlns="" id="{AEE88AFF-9734-1C4F-9F81-9F3B6D82E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0" name="Rectangle 14">
                <a:extLst>
                  <a:ext uri="{FF2B5EF4-FFF2-40B4-BE49-F238E27FC236}">
                    <a16:creationId xmlns:a16="http://schemas.microsoft.com/office/drawing/2014/main" xmlns="" id="{622638EC-E239-CA45-A3A5-12D174B3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61" name="Rectangle 15">
                <a:extLst>
                  <a:ext uri="{FF2B5EF4-FFF2-40B4-BE49-F238E27FC236}">
                    <a16:creationId xmlns:a16="http://schemas.microsoft.com/office/drawing/2014/main" xmlns="" id="{C316A641-9565-8745-A008-00F2FF9F6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39941" name="Group 16">
              <a:extLst>
                <a:ext uri="{FF2B5EF4-FFF2-40B4-BE49-F238E27FC236}">
                  <a16:creationId xmlns:a16="http://schemas.microsoft.com/office/drawing/2014/main" xmlns="" id="{57F21BCD-0612-014D-BBB5-C0AE543DD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39942" name="Rectangle 17">
                <a:extLst>
                  <a:ext uri="{FF2B5EF4-FFF2-40B4-BE49-F238E27FC236}">
                    <a16:creationId xmlns:a16="http://schemas.microsoft.com/office/drawing/2014/main" xmlns="" id="{1004FB81-EF02-5F4A-830E-8E584FE18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3" name="Rectangle 18">
                <a:extLst>
                  <a:ext uri="{FF2B5EF4-FFF2-40B4-BE49-F238E27FC236}">
                    <a16:creationId xmlns:a16="http://schemas.microsoft.com/office/drawing/2014/main" xmlns="" id="{B401109D-4517-914C-A960-692A4EA5E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4" name="Rectangle 19">
                <a:extLst>
                  <a:ext uri="{FF2B5EF4-FFF2-40B4-BE49-F238E27FC236}">
                    <a16:creationId xmlns:a16="http://schemas.microsoft.com/office/drawing/2014/main" xmlns="" id="{822D533A-D1ED-004C-BABA-01FFBBE80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5" name="Rectangle 20">
                <a:extLst>
                  <a:ext uri="{FF2B5EF4-FFF2-40B4-BE49-F238E27FC236}">
                    <a16:creationId xmlns:a16="http://schemas.microsoft.com/office/drawing/2014/main" xmlns="" id="{426C3FC4-A054-9447-8138-19A7FC49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6" name="Rectangle 21">
                <a:extLst>
                  <a:ext uri="{FF2B5EF4-FFF2-40B4-BE49-F238E27FC236}">
                    <a16:creationId xmlns:a16="http://schemas.microsoft.com/office/drawing/2014/main" xmlns="" id="{03E9AFE6-5AC8-1B4D-867A-2182792D1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7" name="Rectangle 22">
                <a:extLst>
                  <a:ext uri="{FF2B5EF4-FFF2-40B4-BE49-F238E27FC236}">
                    <a16:creationId xmlns:a16="http://schemas.microsoft.com/office/drawing/2014/main" xmlns="" id="{48A10BDA-B58E-2E46-988B-FB7C486E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8" name="Rectangle 23">
                <a:extLst>
                  <a:ext uri="{FF2B5EF4-FFF2-40B4-BE49-F238E27FC236}">
                    <a16:creationId xmlns:a16="http://schemas.microsoft.com/office/drawing/2014/main" xmlns="" id="{F02239C5-2777-BD46-8C0E-350FB3177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49" name="Rectangle 24">
                <a:extLst>
                  <a:ext uri="{FF2B5EF4-FFF2-40B4-BE49-F238E27FC236}">
                    <a16:creationId xmlns:a16="http://schemas.microsoft.com/office/drawing/2014/main" xmlns="" id="{58483101-6C55-9442-BF9B-0B74B05B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0" name="Rectangle 25">
                <a:extLst>
                  <a:ext uri="{FF2B5EF4-FFF2-40B4-BE49-F238E27FC236}">
                    <a16:creationId xmlns:a16="http://schemas.microsoft.com/office/drawing/2014/main" xmlns="" id="{73C6B203-7A8F-B046-9EE1-995556D2F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951" name="Rectangle 26">
                <a:extLst>
                  <a:ext uri="{FF2B5EF4-FFF2-40B4-BE49-F238E27FC236}">
                    <a16:creationId xmlns:a16="http://schemas.microsoft.com/office/drawing/2014/main" xmlns="" id="{8EE3689E-99D2-C048-83F1-15AEE92D7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>
            <a:extLst>
              <a:ext uri="{FF2B5EF4-FFF2-40B4-BE49-F238E27FC236}">
                <a16:creationId xmlns:a16="http://schemas.microsoft.com/office/drawing/2014/main" xmlns="" id="{671FF976-0ED7-9744-A9DF-421B9D60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nucleotidiche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0962" name="Group 4">
            <a:extLst>
              <a:ext uri="{FF2B5EF4-FFF2-40B4-BE49-F238E27FC236}">
                <a16:creationId xmlns:a16="http://schemas.microsoft.com/office/drawing/2014/main" xmlns="" id="{AE70985E-7178-C142-A1CB-019CBD23C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4" name="Group 5">
              <a:extLst>
                <a:ext uri="{FF2B5EF4-FFF2-40B4-BE49-F238E27FC236}">
                  <a16:creationId xmlns:a16="http://schemas.microsoft.com/office/drawing/2014/main" xmlns="" id="{78CACC61-9C37-5640-88DA-E02EB4EBA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0976" name="Rectangle 6">
                <a:extLst>
                  <a:ext uri="{FF2B5EF4-FFF2-40B4-BE49-F238E27FC236}">
                    <a16:creationId xmlns:a16="http://schemas.microsoft.com/office/drawing/2014/main" xmlns="" id="{006E632E-13E9-7A41-AE6F-2267D02AB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7" name="Rectangle 7">
                <a:extLst>
                  <a:ext uri="{FF2B5EF4-FFF2-40B4-BE49-F238E27FC236}">
                    <a16:creationId xmlns:a16="http://schemas.microsoft.com/office/drawing/2014/main" xmlns="" id="{702FE169-6AC6-C84F-9205-668D62E05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8" name="Rectangle 8">
                <a:extLst>
                  <a:ext uri="{FF2B5EF4-FFF2-40B4-BE49-F238E27FC236}">
                    <a16:creationId xmlns:a16="http://schemas.microsoft.com/office/drawing/2014/main" xmlns="" id="{A4B6547C-E722-9C43-9FAC-B20E6346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9" name="Rectangle 9">
                <a:extLst>
                  <a:ext uri="{FF2B5EF4-FFF2-40B4-BE49-F238E27FC236}">
                    <a16:creationId xmlns:a16="http://schemas.microsoft.com/office/drawing/2014/main" xmlns="" id="{5C10AF1E-C0D0-D843-AA27-5B9883DC1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0" name="Rectangle 10">
                <a:extLst>
                  <a:ext uri="{FF2B5EF4-FFF2-40B4-BE49-F238E27FC236}">
                    <a16:creationId xmlns:a16="http://schemas.microsoft.com/office/drawing/2014/main" xmlns="" id="{050068F2-3AAE-6C4E-BFF5-C2AA008F0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1" name="Rectangle 11">
                <a:extLst>
                  <a:ext uri="{FF2B5EF4-FFF2-40B4-BE49-F238E27FC236}">
                    <a16:creationId xmlns:a16="http://schemas.microsoft.com/office/drawing/2014/main" xmlns="" id="{BCBA3449-B1E1-5844-B4C0-C3192DC0F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2" name="Rectangle 12">
                <a:extLst>
                  <a:ext uri="{FF2B5EF4-FFF2-40B4-BE49-F238E27FC236}">
                    <a16:creationId xmlns:a16="http://schemas.microsoft.com/office/drawing/2014/main" xmlns="" id="{71B7904D-67B5-BC43-AA38-8CC0EB785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3" name="Rectangle 13">
                <a:extLst>
                  <a:ext uri="{FF2B5EF4-FFF2-40B4-BE49-F238E27FC236}">
                    <a16:creationId xmlns:a16="http://schemas.microsoft.com/office/drawing/2014/main" xmlns="" id="{FCFAEF14-B5E2-F541-B578-EC2385950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4" name="Rectangle 14">
                <a:extLst>
                  <a:ext uri="{FF2B5EF4-FFF2-40B4-BE49-F238E27FC236}">
                    <a16:creationId xmlns:a16="http://schemas.microsoft.com/office/drawing/2014/main" xmlns="" id="{9B5AACB5-36BA-1747-A6C0-B042B1A4A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85" name="Rectangle 15">
                <a:extLst>
                  <a:ext uri="{FF2B5EF4-FFF2-40B4-BE49-F238E27FC236}">
                    <a16:creationId xmlns:a16="http://schemas.microsoft.com/office/drawing/2014/main" xmlns="" id="{D362895D-D51A-484F-8D95-E71A5351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0965" name="Group 16">
              <a:extLst>
                <a:ext uri="{FF2B5EF4-FFF2-40B4-BE49-F238E27FC236}">
                  <a16:creationId xmlns:a16="http://schemas.microsoft.com/office/drawing/2014/main" xmlns="" id="{D468F1C6-E16D-1849-86E3-40A020754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0966" name="Rectangle 17">
                <a:extLst>
                  <a:ext uri="{FF2B5EF4-FFF2-40B4-BE49-F238E27FC236}">
                    <a16:creationId xmlns:a16="http://schemas.microsoft.com/office/drawing/2014/main" xmlns="" id="{79CA63DA-976E-2D48-AA87-9BD29A7BC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7" name="Rectangle 18">
                <a:extLst>
                  <a:ext uri="{FF2B5EF4-FFF2-40B4-BE49-F238E27FC236}">
                    <a16:creationId xmlns:a16="http://schemas.microsoft.com/office/drawing/2014/main" xmlns="" id="{F9D1C159-22FC-5B4D-8FEB-856EE830E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8" name="Rectangle 19">
                <a:extLst>
                  <a:ext uri="{FF2B5EF4-FFF2-40B4-BE49-F238E27FC236}">
                    <a16:creationId xmlns:a16="http://schemas.microsoft.com/office/drawing/2014/main" xmlns="" id="{47F66D9B-7783-AD4C-97A5-ADBB31E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69" name="Rectangle 20">
                <a:extLst>
                  <a:ext uri="{FF2B5EF4-FFF2-40B4-BE49-F238E27FC236}">
                    <a16:creationId xmlns:a16="http://schemas.microsoft.com/office/drawing/2014/main" xmlns="" id="{1F77C358-87FE-CC41-B733-717325ABC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0" name="Rectangle 21">
                <a:extLst>
                  <a:ext uri="{FF2B5EF4-FFF2-40B4-BE49-F238E27FC236}">
                    <a16:creationId xmlns:a16="http://schemas.microsoft.com/office/drawing/2014/main" xmlns="" id="{ED447388-C23A-AB40-AE09-86A0A32A9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1" name="Rectangle 22">
                <a:extLst>
                  <a:ext uri="{FF2B5EF4-FFF2-40B4-BE49-F238E27FC236}">
                    <a16:creationId xmlns:a16="http://schemas.microsoft.com/office/drawing/2014/main" xmlns="" id="{DC9CC3D8-6B6E-324C-A037-A1F2A5E3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2" name="Rectangle 23">
                <a:extLst>
                  <a:ext uri="{FF2B5EF4-FFF2-40B4-BE49-F238E27FC236}">
                    <a16:creationId xmlns:a16="http://schemas.microsoft.com/office/drawing/2014/main" xmlns="" id="{AD891EC4-A8F5-234D-BCBD-927333D6C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3" name="Rectangle 24">
                <a:extLst>
                  <a:ext uri="{FF2B5EF4-FFF2-40B4-BE49-F238E27FC236}">
                    <a16:creationId xmlns:a16="http://schemas.microsoft.com/office/drawing/2014/main" xmlns="" id="{A6D1BBAA-B534-0946-B885-A7564B73E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4" name="Rectangle 25">
                <a:extLst>
                  <a:ext uri="{FF2B5EF4-FFF2-40B4-BE49-F238E27FC236}">
                    <a16:creationId xmlns:a16="http://schemas.microsoft.com/office/drawing/2014/main" xmlns="" id="{2BA53111-549B-B049-8FE1-E6D2ACD0E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975" name="Rectangle 26">
                <a:extLst>
                  <a:ext uri="{FF2B5EF4-FFF2-40B4-BE49-F238E27FC236}">
                    <a16:creationId xmlns:a16="http://schemas.microsoft.com/office/drawing/2014/main" xmlns="" id="{36AFCD6D-1791-FA46-8132-2F8FE1EB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0963" name="Immagine 2" descr="Screen Shot 2014-09-17 at 11.43.00 AM.png">
            <a:extLst>
              <a:ext uri="{FF2B5EF4-FFF2-40B4-BE49-F238E27FC236}">
                <a16:creationId xmlns:a16="http://schemas.microsoft.com/office/drawing/2014/main" xmlns="" id="{D1024EC6-676D-8A4C-922E-C8ED316CB4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9000"/>
            <a:ext cx="9067800" cy="524351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xmlns="" id="{F30E989B-F4F2-6B46-938C-04123B96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Usare BLAST	</a:t>
            </a:r>
            <a:r>
              <a:rPr lang="en-US" altLang="en-US">
                <a:latin typeface="Arial" panose="020B0604020202020204" pitchFamily="34" charset="0"/>
              </a:rPr>
              <a:t>database di seq. proteiche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grpSp>
        <p:nvGrpSpPr>
          <p:cNvPr id="41986" name="Group 4">
            <a:extLst>
              <a:ext uri="{FF2B5EF4-FFF2-40B4-BE49-F238E27FC236}">
                <a16:creationId xmlns:a16="http://schemas.microsoft.com/office/drawing/2014/main" xmlns="" id="{26AAE0CE-D7D8-DF40-9FA3-743ABAFCF3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988" name="Group 5">
              <a:extLst>
                <a:ext uri="{FF2B5EF4-FFF2-40B4-BE49-F238E27FC236}">
                  <a16:creationId xmlns:a16="http://schemas.microsoft.com/office/drawing/2014/main" xmlns="" id="{5B7A31D0-B754-A64E-8D3D-951B83606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2000" name="Rectangle 6">
                <a:extLst>
                  <a:ext uri="{FF2B5EF4-FFF2-40B4-BE49-F238E27FC236}">
                    <a16:creationId xmlns:a16="http://schemas.microsoft.com/office/drawing/2014/main" xmlns="" id="{8F059E34-353E-FE45-BBAB-E4974FE4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1" name="Rectangle 7">
                <a:extLst>
                  <a:ext uri="{FF2B5EF4-FFF2-40B4-BE49-F238E27FC236}">
                    <a16:creationId xmlns:a16="http://schemas.microsoft.com/office/drawing/2014/main" xmlns="" id="{C8A33DAD-CB60-474A-9C6F-2162E6755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2" name="Rectangle 8">
                <a:extLst>
                  <a:ext uri="{FF2B5EF4-FFF2-40B4-BE49-F238E27FC236}">
                    <a16:creationId xmlns:a16="http://schemas.microsoft.com/office/drawing/2014/main" xmlns="" id="{88D8AA44-4472-1D4A-8F1F-C353923E3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3" name="Rectangle 9">
                <a:extLst>
                  <a:ext uri="{FF2B5EF4-FFF2-40B4-BE49-F238E27FC236}">
                    <a16:creationId xmlns:a16="http://schemas.microsoft.com/office/drawing/2014/main" xmlns="" id="{021F5D5E-2211-7B47-945F-56196B1B1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4" name="Rectangle 10">
                <a:extLst>
                  <a:ext uri="{FF2B5EF4-FFF2-40B4-BE49-F238E27FC236}">
                    <a16:creationId xmlns:a16="http://schemas.microsoft.com/office/drawing/2014/main" xmlns="" id="{3CFE23F2-EB4E-334A-84FD-E69E78E7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5" name="Rectangle 11">
                <a:extLst>
                  <a:ext uri="{FF2B5EF4-FFF2-40B4-BE49-F238E27FC236}">
                    <a16:creationId xmlns:a16="http://schemas.microsoft.com/office/drawing/2014/main" xmlns="" id="{09E926ED-2F48-7044-ADC5-4D575C2CC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6" name="Rectangle 12">
                <a:extLst>
                  <a:ext uri="{FF2B5EF4-FFF2-40B4-BE49-F238E27FC236}">
                    <a16:creationId xmlns:a16="http://schemas.microsoft.com/office/drawing/2014/main" xmlns="" id="{E01193A6-F447-AF4D-8775-15DA305EC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7" name="Rectangle 13">
                <a:extLst>
                  <a:ext uri="{FF2B5EF4-FFF2-40B4-BE49-F238E27FC236}">
                    <a16:creationId xmlns:a16="http://schemas.microsoft.com/office/drawing/2014/main" xmlns="" id="{3DA112D3-9EDB-5B42-BBD0-5A4B845CE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8" name="Rectangle 14">
                <a:extLst>
                  <a:ext uri="{FF2B5EF4-FFF2-40B4-BE49-F238E27FC236}">
                    <a16:creationId xmlns:a16="http://schemas.microsoft.com/office/drawing/2014/main" xmlns="" id="{92177984-DBC8-CE41-8B9D-CE3AD947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009" name="Rectangle 15">
                <a:extLst>
                  <a:ext uri="{FF2B5EF4-FFF2-40B4-BE49-F238E27FC236}">
                    <a16:creationId xmlns:a16="http://schemas.microsoft.com/office/drawing/2014/main" xmlns="" id="{73202FB3-D8CD-9241-AE29-CB82891F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1989" name="Group 16">
              <a:extLst>
                <a:ext uri="{FF2B5EF4-FFF2-40B4-BE49-F238E27FC236}">
                  <a16:creationId xmlns:a16="http://schemas.microsoft.com/office/drawing/2014/main" xmlns="" id="{7BA576B9-0AFA-E649-A83E-8EF34FCE8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1990" name="Rectangle 17">
                <a:extLst>
                  <a:ext uri="{FF2B5EF4-FFF2-40B4-BE49-F238E27FC236}">
                    <a16:creationId xmlns:a16="http://schemas.microsoft.com/office/drawing/2014/main" xmlns="" id="{8E5E88C5-B9A0-CB4F-9732-0D0EFBDEA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1" name="Rectangle 18">
                <a:extLst>
                  <a:ext uri="{FF2B5EF4-FFF2-40B4-BE49-F238E27FC236}">
                    <a16:creationId xmlns:a16="http://schemas.microsoft.com/office/drawing/2014/main" xmlns="" id="{5200FFE3-E7CE-5B4E-B77B-3B2A04074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2" name="Rectangle 19">
                <a:extLst>
                  <a:ext uri="{FF2B5EF4-FFF2-40B4-BE49-F238E27FC236}">
                    <a16:creationId xmlns:a16="http://schemas.microsoft.com/office/drawing/2014/main" xmlns="" id="{62E4F15E-4965-234F-92C4-91E6719CE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3" name="Rectangle 20">
                <a:extLst>
                  <a:ext uri="{FF2B5EF4-FFF2-40B4-BE49-F238E27FC236}">
                    <a16:creationId xmlns:a16="http://schemas.microsoft.com/office/drawing/2014/main" xmlns="" id="{8EC675AB-E1EB-2C4F-ACBD-E003331FD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4" name="Rectangle 21">
                <a:extLst>
                  <a:ext uri="{FF2B5EF4-FFF2-40B4-BE49-F238E27FC236}">
                    <a16:creationId xmlns:a16="http://schemas.microsoft.com/office/drawing/2014/main" xmlns="" id="{C51F72D5-D250-604A-BC45-8B08B979E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5" name="Rectangle 22">
                <a:extLst>
                  <a:ext uri="{FF2B5EF4-FFF2-40B4-BE49-F238E27FC236}">
                    <a16:creationId xmlns:a16="http://schemas.microsoft.com/office/drawing/2014/main" xmlns="" id="{1CD2979D-7452-F344-8E25-DA9338C2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6" name="Rectangle 23">
                <a:extLst>
                  <a:ext uri="{FF2B5EF4-FFF2-40B4-BE49-F238E27FC236}">
                    <a16:creationId xmlns:a16="http://schemas.microsoft.com/office/drawing/2014/main" xmlns="" id="{A5142D84-B394-6145-850E-DCA8FAC13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7" name="Rectangle 24">
                <a:extLst>
                  <a:ext uri="{FF2B5EF4-FFF2-40B4-BE49-F238E27FC236}">
                    <a16:creationId xmlns:a16="http://schemas.microsoft.com/office/drawing/2014/main" xmlns="" id="{377759B2-3088-7B48-BAD0-E35F9F44F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8" name="Rectangle 25">
                <a:extLst>
                  <a:ext uri="{FF2B5EF4-FFF2-40B4-BE49-F238E27FC236}">
                    <a16:creationId xmlns:a16="http://schemas.microsoft.com/office/drawing/2014/main" xmlns="" id="{6EF96DB0-FC84-2242-8537-9D7216980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999" name="Rectangle 26">
                <a:extLst>
                  <a:ext uri="{FF2B5EF4-FFF2-40B4-BE49-F238E27FC236}">
                    <a16:creationId xmlns:a16="http://schemas.microsoft.com/office/drawing/2014/main" xmlns="" id="{11542071-909F-924C-9F6F-F8036BEB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1987" name="Immagine 2" descr="Screen Shot 2014-09-17 at 11.41.47 AM.png">
            <a:extLst>
              <a:ext uri="{FF2B5EF4-FFF2-40B4-BE49-F238E27FC236}">
                <a16:creationId xmlns:a16="http://schemas.microsoft.com/office/drawing/2014/main" xmlns="" id="{FDF3018F-64BA-5846-9DF4-ECC4D211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"/>
          <a:stretch>
            <a:fillRect/>
          </a:stretch>
        </p:blipFill>
        <p:spPr bwMode="auto">
          <a:xfrm>
            <a:off x="26988" y="1104900"/>
            <a:ext cx="9064625" cy="4640263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xmlns="" id="{DA7F1EAC-4464-1E40-98A9-46C256B6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875"/>
            <a:ext cx="8763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Usare BLAST</a:t>
            </a:r>
            <a:r>
              <a:rPr lang="it-IT" altLang="en-US">
                <a:solidFill>
                  <a:srgbClr val="FF0000"/>
                </a:solidFill>
              </a:rPr>
              <a:t> 		</a:t>
            </a:r>
          </a:p>
          <a:p>
            <a:pPr algn="ctr" eaLnBrk="1" hangingPunct="1"/>
            <a:r>
              <a:rPr lang="it-IT" altLang="en-US" sz="2800">
                <a:solidFill>
                  <a:srgbClr val="FF0000"/>
                </a:solidFill>
              </a:rPr>
              <a:t>PROGRAMMI</a:t>
            </a:r>
          </a:p>
          <a:p>
            <a:pPr algn="ctr" eaLnBrk="1" hangingPunct="1"/>
            <a:r>
              <a:rPr lang="en-GB" altLang="en-US" sz="28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 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Blastn	 </a:t>
            </a:r>
            <a:r>
              <a:rPr lang="en-GB" altLang="en-US" sz="2800"/>
              <a:t>Nucleotide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  <a:r>
              <a:rPr lang="en-GB" altLang="en-US" sz="2800"/>
              <a:t>query - Nucleotide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r>
              <a:rPr lang="en-GB" altLang="en-US" sz="2800">
                <a:solidFill>
                  <a:schemeClr val="accent2"/>
                </a:solidFill>
              </a:rPr>
              <a:t>Blastp 	 </a:t>
            </a:r>
            <a:r>
              <a:rPr lang="en-GB" altLang="en-US" sz="2800"/>
              <a:t>Protein query - Protein db</a:t>
            </a:r>
            <a:r>
              <a:rPr lang="en-GB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GB" altLang="en-US" sz="2800">
                <a:solidFill>
                  <a:schemeClr val="accent2"/>
                </a:solidFill>
              </a:rPr>
              <a:t>Translating BLAST</a:t>
            </a:r>
            <a:r>
              <a:rPr lang="en-GB" altLang="en-US" sz="2800"/>
              <a:t> </a:t>
            </a:r>
            <a:r>
              <a:rPr lang="it-IT" altLang="en-US" sz="2800"/>
              <a:t>attraverso la traduzione concettuale della query sequence o dei database permette di comparare una sequenza nucleotidica con database di proteine o viceversa.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Protein db</a:t>
            </a:r>
            <a:r>
              <a:rPr lang="it-IT" altLang="en-US" sz="2800"/>
              <a:t> 	 </a:t>
            </a:r>
            <a:r>
              <a:rPr lang="en-GB" altLang="en-US" sz="2800" b="1">
                <a:solidFill>
                  <a:schemeClr val="accent2"/>
                </a:solidFill>
              </a:rPr>
              <a:t>blastx</a:t>
            </a:r>
            <a:r>
              <a:rPr lang="it-IT" alt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Protein query - Translated db 	 </a:t>
            </a:r>
            <a:r>
              <a:rPr lang="en-GB" altLang="en-US" sz="2800" b="1">
                <a:solidFill>
                  <a:schemeClr val="accent2"/>
                </a:solidFill>
              </a:rPr>
              <a:t>tblastn</a:t>
            </a:r>
            <a:r>
              <a:rPr lang="en-GB" altLang="en-US" sz="280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800"/>
              <a:t>	Translated query - Translated db </a:t>
            </a:r>
            <a:r>
              <a:rPr lang="en-GB" altLang="en-US" sz="2800" b="1">
                <a:solidFill>
                  <a:schemeClr val="accent2"/>
                </a:solidFill>
              </a:rPr>
              <a:t>tblastx</a:t>
            </a:r>
            <a:endParaRPr lang="en-GB" altLang="en-US" sz="2800"/>
          </a:p>
        </p:txBody>
      </p:sp>
      <p:grpSp>
        <p:nvGrpSpPr>
          <p:cNvPr id="43010" name="Group 3">
            <a:extLst>
              <a:ext uri="{FF2B5EF4-FFF2-40B4-BE49-F238E27FC236}">
                <a16:creationId xmlns:a16="http://schemas.microsoft.com/office/drawing/2014/main" xmlns="" id="{3FBFA5DF-F6AD-EB41-B2AD-7421793EB8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3011" name="Group 4">
              <a:extLst>
                <a:ext uri="{FF2B5EF4-FFF2-40B4-BE49-F238E27FC236}">
                  <a16:creationId xmlns:a16="http://schemas.microsoft.com/office/drawing/2014/main" xmlns="" id="{089D7D30-697D-4D4C-9256-7C327EC49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3023" name="Rectangle 5">
                <a:extLst>
                  <a:ext uri="{FF2B5EF4-FFF2-40B4-BE49-F238E27FC236}">
                    <a16:creationId xmlns:a16="http://schemas.microsoft.com/office/drawing/2014/main" xmlns="" id="{98230764-72C9-3546-B0F7-218E7A7C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4" name="Rectangle 6">
                <a:extLst>
                  <a:ext uri="{FF2B5EF4-FFF2-40B4-BE49-F238E27FC236}">
                    <a16:creationId xmlns:a16="http://schemas.microsoft.com/office/drawing/2014/main" xmlns="" id="{942F3093-0487-A14C-9F46-B948CAC1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5" name="Rectangle 7">
                <a:extLst>
                  <a:ext uri="{FF2B5EF4-FFF2-40B4-BE49-F238E27FC236}">
                    <a16:creationId xmlns:a16="http://schemas.microsoft.com/office/drawing/2014/main" xmlns="" id="{9D9A2DCE-AF3B-0447-AE69-A5E4549B6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6" name="Rectangle 8">
                <a:extLst>
                  <a:ext uri="{FF2B5EF4-FFF2-40B4-BE49-F238E27FC236}">
                    <a16:creationId xmlns:a16="http://schemas.microsoft.com/office/drawing/2014/main" xmlns="" id="{2718DB7A-4CF2-B744-B97A-3F41BC0F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7" name="Rectangle 9">
                <a:extLst>
                  <a:ext uri="{FF2B5EF4-FFF2-40B4-BE49-F238E27FC236}">
                    <a16:creationId xmlns:a16="http://schemas.microsoft.com/office/drawing/2014/main" xmlns="" id="{834B7B28-FD56-474A-9449-84C7112EB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8" name="Rectangle 10">
                <a:extLst>
                  <a:ext uri="{FF2B5EF4-FFF2-40B4-BE49-F238E27FC236}">
                    <a16:creationId xmlns:a16="http://schemas.microsoft.com/office/drawing/2014/main" xmlns="" id="{78FCE533-E4CE-3847-907B-163A63878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9" name="Rectangle 11">
                <a:extLst>
                  <a:ext uri="{FF2B5EF4-FFF2-40B4-BE49-F238E27FC236}">
                    <a16:creationId xmlns:a16="http://schemas.microsoft.com/office/drawing/2014/main" xmlns="" id="{C9281D40-AA23-8F42-84A5-5F586146F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0" name="Rectangle 12">
                <a:extLst>
                  <a:ext uri="{FF2B5EF4-FFF2-40B4-BE49-F238E27FC236}">
                    <a16:creationId xmlns:a16="http://schemas.microsoft.com/office/drawing/2014/main" xmlns="" id="{7CDB63C2-DB0F-5E49-822C-5C096742C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1" name="Rectangle 13">
                <a:extLst>
                  <a:ext uri="{FF2B5EF4-FFF2-40B4-BE49-F238E27FC236}">
                    <a16:creationId xmlns:a16="http://schemas.microsoft.com/office/drawing/2014/main" xmlns="" id="{94BA04C3-DA62-FB4B-A820-5458DD220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32" name="Rectangle 14">
                <a:extLst>
                  <a:ext uri="{FF2B5EF4-FFF2-40B4-BE49-F238E27FC236}">
                    <a16:creationId xmlns:a16="http://schemas.microsoft.com/office/drawing/2014/main" xmlns="" id="{716C6E88-12FD-6F45-B929-DD5EDEAE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3012" name="Group 15">
              <a:extLst>
                <a:ext uri="{FF2B5EF4-FFF2-40B4-BE49-F238E27FC236}">
                  <a16:creationId xmlns:a16="http://schemas.microsoft.com/office/drawing/2014/main" xmlns="" id="{95713C01-3E55-B44D-9450-128864550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3013" name="Rectangle 16">
                <a:extLst>
                  <a:ext uri="{FF2B5EF4-FFF2-40B4-BE49-F238E27FC236}">
                    <a16:creationId xmlns:a16="http://schemas.microsoft.com/office/drawing/2014/main" xmlns="" id="{1719058F-E81F-2547-9A26-E9B96DC0B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4" name="Rectangle 17">
                <a:extLst>
                  <a:ext uri="{FF2B5EF4-FFF2-40B4-BE49-F238E27FC236}">
                    <a16:creationId xmlns:a16="http://schemas.microsoft.com/office/drawing/2014/main" xmlns="" id="{A75EAF38-B170-E548-97B7-C162733BD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5" name="Rectangle 18">
                <a:extLst>
                  <a:ext uri="{FF2B5EF4-FFF2-40B4-BE49-F238E27FC236}">
                    <a16:creationId xmlns:a16="http://schemas.microsoft.com/office/drawing/2014/main" xmlns="" id="{5AC99FE2-73D5-304E-9329-40A9EF0A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6" name="Rectangle 19">
                <a:extLst>
                  <a:ext uri="{FF2B5EF4-FFF2-40B4-BE49-F238E27FC236}">
                    <a16:creationId xmlns:a16="http://schemas.microsoft.com/office/drawing/2014/main" xmlns="" id="{18167760-AF4E-184E-9A57-F74DF91D0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7" name="Rectangle 20">
                <a:extLst>
                  <a:ext uri="{FF2B5EF4-FFF2-40B4-BE49-F238E27FC236}">
                    <a16:creationId xmlns:a16="http://schemas.microsoft.com/office/drawing/2014/main" xmlns="" id="{E3F872CC-5347-154E-A7DF-13391D0DD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8" name="Rectangle 21">
                <a:extLst>
                  <a:ext uri="{FF2B5EF4-FFF2-40B4-BE49-F238E27FC236}">
                    <a16:creationId xmlns:a16="http://schemas.microsoft.com/office/drawing/2014/main" xmlns="" id="{BDD0F8E4-F5BF-0B42-876C-41F0A6AC4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19" name="Rectangle 22">
                <a:extLst>
                  <a:ext uri="{FF2B5EF4-FFF2-40B4-BE49-F238E27FC236}">
                    <a16:creationId xmlns:a16="http://schemas.microsoft.com/office/drawing/2014/main" xmlns="" id="{AE6A64FD-A885-4D40-AA64-243D44467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0" name="Rectangle 23">
                <a:extLst>
                  <a:ext uri="{FF2B5EF4-FFF2-40B4-BE49-F238E27FC236}">
                    <a16:creationId xmlns:a16="http://schemas.microsoft.com/office/drawing/2014/main" xmlns="" id="{0E76ADE3-00F4-A64C-9FCB-3C8488B2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1" name="Rectangle 24">
                <a:extLst>
                  <a:ext uri="{FF2B5EF4-FFF2-40B4-BE49-F238E27FC236}">
                    <a16:creationId xmlns:a16="http://schemas.microsoft.com/office/drawing/2014/main" xmlns="" id="{CF7BD14D-C7BC-DC49-9CBD-CD14A71A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022" name="Rectangle 25">
                <a:extLst>
                  <a:ext uri="{FF2B5EF4-FFF2-40B4-BE49-F238E27FC236}">
                    <a16:creationId xmlns:a16="http://schemas.microsoft.com/office/drawing/2014/main" xmlns="" id="{D1A50499-9160-414E-9B57-9FB3B838A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11-2458792 alle 09.2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06" y="3371271"/>
            <a:ext cx="6074801" cy="3465802"/>
          </a:xfrm>
          <a:prstGeom prst="rect">
            <a:avLst/>
          </a:prstGeom>
        </p:spPr>
      </p:pic>
      <p:pic>
        <p:nvPicPr>
          <p:cNvPr id="2" name="Immagine 1" descr="Schermata 11-2458792 alle 09.2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" y="33481"/>
            <a:ext cx="9144000" cy="3317823"/>
          </a:xfrm>
          <a:prstGeom prst="rect">
            <a:avLst/>
          </a:prstGeom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BCBD499F-0651-E34C-B51F-6C672C667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229600" cy="649287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</a:t>
            </a:r>
          </a:p>
        </p:txBody>
      </p:sp>
      <p:sp>
        <p:nvSpPr>
          <p:cNvPr id="44037" name="Text Box 7">
            <a:extLst>
              <a:ext uri="{FF2B5EF4-FFF2-40B4-BE49-F238E27FC236}">
                <a16:creationId xmlns:a16="http://schemas.microsoft.com/office/drawing/2014/main" xmlns="" id="{AF6E546B-37D3-1E4B-A9AC-AFDD28C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630872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http://</a:t>
            </a:r>
            <a:r>
              <a:rPr lang="en-US" altLang="en-US" sz="1800" dirty="0" err="1">
                <a:latin typeface="Arial" panose="020B0604020202020204" pitchFamily="34" charset="0"/>
              </a:rPr>
              <a:t>blast.ncbi.nlm.nih.gov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11-2458792 alle 09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71639"/>
            <a:ext cx="7312767" cy="67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4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xmlns="" id="{13ABECB6-A61E-D54E-946F-73D472F6A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Ricerca di similarità</a:t>
            </a:r>
            <a:endParaRPr lang="it-IT" altLang="ja-JP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5400">
                <a:latin typeface="Arial" panose="020B0604020202020204" pitchFamily="34" charset="0"/>
                <a:ea typeface="ＭＳ Ｐゴシック" panose="020B0600070205080204" pitchFamily="34" charset="-128"/>
              </a:rPr>
              <a:t> BLAST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5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xmlns="" id="{85CF173D-2A04-5644-AEB7-5DB80A8ABB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xmlns="" id="{70BA2807-8C87-C84B-AD00-AD4A9195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xmlns="" id="{E9EA693B-146C-4345-B581-BCEC23FC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xmlns="" id="{CFCE396D-84F9-034E-BE94-D7D7CE8A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xmlns="" id="{C2D33C6A-CE83-D346-936D-188B71C1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xmlns="" id="{24CC2249-E33B-574D-AFF1-41EEFA88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xmlns="" id="{DD3F93AA-D987-044A-9D02-BA1C666F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xmlns="" id="{7EB4B238-46B1-884B-B75A-39FD8CBD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xmlns="" id="{09A9CF87-91B3-0240-BCB2-8C4207F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xmlns="" id="{1C0A8100-F00B-AC4D-9E6C-C861974B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xmlns="" id="{745AD006-ECF9-754A-825F-CC42C6A0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xmlns="" id="{0717AE12-AA80-3341-BC3C-D0938D11CD9B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xmlns="" id="{5529D3EB-4A30-AC43-B6BB-EC7DC7762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xmlns="" id="{983C7DD7-9467-8249-929E-ED5E9E4E2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xmlns="" id="{6C15B262-A4C5-554C-9DFF-1C9718B5F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xmlns="" id="{CC950B28-B5FE-094F-8F08-508B108F3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xmlns="" id="{1DE5E5EF-55BA-0441-B849-23ED9324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xmlns="" id="{4CE67EA6-374B-ED47-9A7F-93656694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xmlns="" id="{441F6226-1F66-B543-B7E4-7C057656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xmlns="" id="{083BD085-2473-3546-9CF0-5A15E5CCB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xmlns="" id="{72ABD272-30DB-CC47-8714-993D3294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xmlns="" id="{80ECD5B6-4534-A343-9531-C34656F5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4BC7B475-B68A-2B4C-B300-1BF464E2B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xmlns="" id="{5767C64E-BF78-204C-A6D1-762E191D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412750"/>
            <a:ext cx="8229600" cy="6492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WWW Blast: Risultati</a:t>
            </a:r>
          </a:p>
        </p:txBody>
      </p:sp>
      <p:grpSp>
        <p:nvGrpSpPr>
          <p:cNvPr id="45058" name="Group 6">
            <a:extLst>
              <a:ext uri="{FF2B5EF4-FFF2-40B4-BE49-F238E27FC236}">
                <a16:creationId xmlns:a16="http://schemas.microsoft.com/office/drawing/2014/main" xmlns="" id="{50146F5C-5EC3-9B4B-A2D4-A8F9FE4921C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025525"/>
            <a:ext cx="7985125" cy="5146675"/>
            <a:chOff x="223" y="96"/>
            <a:chExt cx="5393" cy="4263"/>
          </a:xfrm>
        </p:grpSpPr>
        <p:pic>
          <p:nvPicPr>
            <p:cNvPr id="45059" name="Picture 7">
              <a:extLst>
                <a:ext uri="{FF2B5EF4-FFF2-40B4-BE49-F238E27FC236}">
                  <a16:creationId xmlns:a16="http://schemas.microsoft.com/office/drawing/2014/main" xmlns="" id="{208F4C36-7EEE-4842-83FA-6E95B1CD3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" t="73518" r="50220" b="6221"/>
            <a:stretch>
              <a:fillRect/>
            </a:stretch>
          </p:blipFill>
          <p:spPr bwMode="auto">
            <a:xfrm>
              <a:off x="288" y="2477"/>
              <a:ext cx="5328" cy="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8">
              <a:extLst>
                <a:ext uri="{FF2B5EF4-FFF2-40B4-BE49-F238E27FC236}">
                  <a16:creationId xmlns:a16="http://schemas.microsoft.com/office/drawing/2014/main" xmlns="" id="{B52EF8BF-906F-8444-86A7-974C8441D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10156" r="25694" b="27350"/>
            <a:stretch>
              <a:fillRect/>
            </a:stretch>
          </p:blipFill>
          <p:spPr bwMode="auto">
            <a:xfrm>
              <a:off x="1632" y="96"/>
              <a:ext cx="2509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1" name="Text Box 9">
              <a:extLst>
                <a:ext uri="{FF2B5EF4-FFF2-40B4-BE49-F238E27FC236}">
                  <a16:creationId xmlns:a16="http://schemas.microsoft.com/office/drawing/2014/main" xmlns="" id="{518D90E4-C828-7F48-BF15-1C6D8A48F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" y="3929"/>
              <a:ext cx="3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…</a:t>
              </a:r>
              <a:endParaRPr lang="it-IT" altLang="en-US" sz="2800" b="1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2">
            <a:extLst>
              <a:ext uri="{FF2B5EF4-FFF2-40B4-BE49-F238E27FC236}">
                <a16:creationId xmlns:a16="http://schemas.microsoft.com/office/drawing/2014/main" xmlns="" id="{D05E3412-82B4-BE45-8398-B866D67175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6084" name="Group 3">
              <a:extLst>
                <a:ext uri="{FF2B5EF4-FFF2-40B4-BE49-F238E27FC236}">
                  <a16:creationId xmlns:a16="http://schemas.microsoft.com/office/drawing/2014/main" xmlns="" id="{0F2D4387-5637-E64C-89B1-6967D695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6096" name="Rectangle 4">
                <a:extLst>
                  <a:ext uri="{FF2B5EF4-FFF2-40B4-BE49-F238E27FC236}">
                    <a16:creationId xmlns:a16="http://schemas.microsoft.com/office/drawing/2014/main" xmlns="" id="{D0E47149-D717-6B45-A1F2-A34DE3022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7" name="Rectangle 5">
                <a:extLst>
                  <a:ext uri="{FF2B5EF4-FFF2-40B4-BE49-F238E27FC236}">
                    <a16:creationId xmlns:a16="http://schemas.microsoft.com/office/drawing/2014/main" xmlns="" id="{C8C56E87-1825-AB4C-BFFF-203A436ED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8" name="Rectangle 6">
                <a:extLst>
                  <a:ext uri="{FF2B5EF4-FFF2-40B4-BE49-F238E27FC236}">
                    <a16:creationId xmlns:a16="http://schemas.microsoft.com/office/drawing/2014/main" xmlns="" id="{9AEF5F3C-3CDF-0F49-9B7F-23EF6D79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9" name="Rectangle 7">
                <a:extLst>
                  <a:ext uri="{FF2B5EF4-FFF2-40B4-BE49-F238E27FC236}">
                    <a16:creationId xmlns:a16="http://schemas.microsoft.com/office/drawing/2014/main" xmlns="" id="{CADB5C85-B65F-A34C-A850-C61BBCA65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0" name="Rectangle 8">
                <a:extLst>
                  <a:ext uri="{FF2B5EF4-FFF2-40B4-BE49-F238E27FC236}">
                    <a16:creationId xmlns:a16="http://schemas.microsoft.com/office/drawing/2014/main" xmlns="" id="{ED271921-6A20-B34D-8887-19279BE5F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1" name="Rectangle 9">
                <a:extLst>
                  <a:ext uri="{FF2B5EF4-FFF2-40B4-BE49-F238E27FC236}">
                    <a16:creationId xmlns:a16="http://schemas.microsoft.com/office/drawing/2014/main" xmlns="" id="{DC22CAF1-6B04-3E4E-A404-FA8592B2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2" name="Rectangle 10">
                <a:extLst>
                  <a:ext uri="{FF2B5EF4-FFF2-40B4-BE49-F238E27FC236}">
                    <a16:creationId xmlns:a16="http://schemas.microsoft.com/office/drawing/2014/main" xmlns="" id="{E521C985-25F0-624C-9D3E-0203BB77D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3" name="Rectangle 11">
                <a:extLst>
                  <a:ext uri="{FF2B5EF4-FFF2-40B4-BE49-F238E27FC236}">
                    <a16:creationId xmlns:a16="http://schemas.microsoft.com/office/drawing/2014/main" xmlns="" id="{D5750D2B-F509-5047-BEF2-475503B9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4" name="Rectangle 12">
                <a:extLst>
                  <a:ext uri="{FF2B5EF4-FFF2-40B4-BE49-F238E27FC236}">
                    <a16:creationId xmlns:a16="http://schemas.microsoft.com/office/drawing/2014/main" xmlns="" id="{10BBFF25-1B12-7E43-9C5B-0078CBA6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105" name="Rectangle 13">
                <a:extLst>
                  <a:ext uri="{FF2B5EF4-FFF2-40B4-BE49-F238E27FC236}">
                    <a16:creationId xmlns:a16="http://schemas.microsoft.com/office/drawing/2014/main" xmlns="" id="{3B1BE165-530C-8744-9739-AD4FDAC75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6085" name="Group 14">
              <a:extLst>
                <a:ext uri="{FF2B5EF4-FFF2-40B4-BE49-F238E27FC236}">
                  <a16:creationId xmlns:a16="http://schemas.microsoft.com/office/drawing/2014/main" xmlns="" id="{75D97CB6-13AA-C445-A0A9-523BBB79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6086" name="Rectangle 15">
                <a:extLst>
                  <a:ext uri="{FF2B5EF4-FFF2-40B4-BE49-F238E27FC236}">
                    <a16:creationId xmlns:a16="http://schemas.microsoft.com/office/drawing/2014/main" xmlns="" id="{8E00AF01-EBDD-1246-BE6F-7CE23A9F7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7" name="Rectangle 16">
                <a:extLst>
                  <a:ext uri="{FF2B5EF4-FFF2-40B4-BE49-F238E27FC236}">
                    <a16:creationId xmlns:a16="http://schemas.microsoft.com/office/drawing/2014/main" xmlns="" id="{4320B8DE-6676-DA4C-84D5-55C4FE071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8" name="Rectangle 17">
                <a:extLst>
                  <a:ext uri="{FF2B5EF4-FFF2-40B4-BE49-F238E27FC236}">
                    <a16:creationId xmlns:a16="http://schemas.microsoft.com/office/drawing/2014/main" xmlns="" id="{02D50F3C-E409-344B-9B06-7E65A0A73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89" name="Rectangle 18">
                <a:extLst>
                  <a:ext uri="{FF2B5EF4-FFF2-40B4-BE49-F238E27FC236}">
                    <a16:creationId xmlns:a16="http://schemas.microsoft.com/office/drawing/2014/main" xmlns="" id="{B25C2D6B-5705-614A-8DEB-E9C03C469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0" name="Rectangle 19">
                <a:extLst>
                  <a:ext uri="{FF2B5EF4-FFF2-40B4-BE49-F238E27FC236}">
                    <a16:creationId xmlns:a16="http://schemas.microsoft.com/office/drawing/2014/main" xmlns="" id="{0A4B2DBE-CC90-8648-9CF2-1A8FFD0C4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1" name="Rectangle 20">
                <a:extLst>
                  <a:ext uri="{FF2B5EF4-FFF2-40B4-BE49-F238E27FC236}">
                    <a16:creationId xmlns:a16="http://schemas.microsoft.com/office/drawing/2014/main" xmlns="" id="{ECFF80B1-3F0D-AE41-A1CD-404B8EE4C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2" name="Rectangle 21">
                <a:extLst>
                  <a:ext uri="{FF2B5EF4-FFF2-40B4-BE49-F238E27FC236}">
                    <a16:creationId xmlns:a16="http://schemas.microsoft.com/office/drawing/2014/main" xmlns="" id="{74132356-72A0-2B4C-BD44-9529A49B8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3" name="Rectangle 22">
                <a:extLst>
                  <a:ext uri="{FF2B5EF4-FFF2-40B4-BE49-F238E27FC236}">
                    <a16:creationId xmlns:a16="http://schemas.microsoft.com/office/drawing/2014/main" xmlns="" id="{59B2863F-1F28-7F46-A119-C16DCF721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4" name="Rectangle 23">
                <a:extLst>
                  <a:ext uri="{FF2B5EF4-FFF2-40B4-BE49-F238E27FC236}">
                    <a16:creationId xmlns:a16="http://schemas.microsoft.com/office/drawing/2014/main" xmlns="" id="{4EB8A00E-A6B0-2C42-9AE2-E4FD194FB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6095" name="Rectangle 24">
                <a:extLst>
                  <a:ext uri="{FF2B5EF4-FFF2-40B4-BE49-F238E27FC236}">
                    <a16:creationId xmlns:a16="http://schemas.microsoft.com/office/drawing/2014/main" xmlns="" id="{D0747F0D-4B1B-FA4A-8792-269A88C89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7" name="Immagine 26" descr="Picture 23.png">
            <a:extLst>
              <a:ext uri="{FF2B5EF4-FFF2-40B4-BE49-F238E27FC236}">
                <a16:creationId xmlns:a16="http://schemas.microsoft.com/office/drawing/2014/main" xmlns="" id="{1642BB05-D296-CE41-9B6B-FB4B261E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43"/>
            <a:ext cx="8439250" cy="4742056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30" name="Immagine 29" descr="Picture 25.png">
            <a:extLst>
              <a:ext uri="{FF2B5EF4-FFF2-40B4-BE49-F238E27FC236}">
                <a16:creationId xmlns:a16="http://schemas.microsoft.com/office/drawing/2014/main" xmlns="" id="{877432B0-597F-9A4F-959A-A6B29EFD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16588"/>
            <a:ext cx="5253710" cy="408901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8">
            <a:extLst>
              <a:ext uri="{FF2B5EF4-FFF2-40B4-BE49-F238E27FC236}">
                <a16:creationId xmlns:a16="http://schemas.microsoft.com/office/drawing/2014/main" xmlns="" id="{DB6CB66B-C3AE-5941-81AA-F0423FAD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10156" r="32500" b="16121"/>
          <a:stretch>
            <a:fillRect/>
          </a:stretch>
        </p:blipFill>
        <p:spPr bwMode="auto">
          <a:xfrm>
            <a:off x="838200" y="152400"/>
            <a:ext cx="739140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>
            <a:extLst>
              <a:ext uri="{FF2B5EF4-FFF2-40B4-BE49-F238E27FC236}">
                <a16:creationId xmlns:a16="http://schemas.microsoft.com/office/drawing/2014/main" xmlns="" id="{C08B3657-398C-DB47-8960-1870F97F30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8131" name="Group 3">
              <a:extLst>
                <a:ext uri="{FF2B5EF4-FFF2-40B4-BE49-F238E27FC236}">
                  <a16:creationId xmlns:a16="http://schemas.microsoft.com/office/drawing/2014/main" xmlns="" id="{F87D0DAD-C84D-7943-8C84-BCB09D73E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8143" name="Rectangle 4">
                <a:extLst>
                  <a:ext uri="{FF2B5EF4-FFF2-40B4-BE49-F238E27FC236}">
                    <a16:creationId xmlns:a16="http://schemas.microsoft.com/office/drawing/2014/main" xmlns="" id="{FFC0E174-9CF0-6649-A78D-E6E2CCC04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4" name="Rectangle 5">
                <a:extLst>
                  <a:ext uri="{FF2B5EF4-FFF2-40B4-BE49-F238E27FC236}">
                    <a16:creationId xmlns:a16="http://schemas.microsoft.com/office/drawing/2014/main" xmlns="" id="{005E09F9-F15B-094E-AFC8-A66C74EC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5" name="Rectangle 6">
                <a:extLst>
                  <a:ext uri="{FF2B5EF4-FFF2-40B4-BE49-F238E27FC236}">
                    <a16:creationId xmlns:a16="http://schemas.microsoft.com/office/drawing/2014/main" xmlns="" id="{87978A27-B80F-6647-A306-6F96560DB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6" name="Rectangle 7">
                <a:extLst>
                  <a:ext uri="{FF2B5EF4-FFF2-40B4-BE49-F238E27FC236}">
                    <a16:creationId xmlns:a16="http://schemas.microsoft.com/office/drawing/2014/main" xmlns="" id="{78FE65A9-E52C-934B-895C-B08E3964B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7" name="Rectangle 8">
                <a:extLst>
                  <a:ext uri="{FF2B5EF4-FFF2-40B4-BE49-F238E27FC236}">
                    <a16:creationId xmlns:a16="http://schemas.microsoft.com/office/drawing/2014/main" xmlns="" id="{BAA56837-9309-3A49-B485-92076D6DE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8" name="Rectangle 9">
                <a:extLst>
                  <a:ext uri="{FF2B5EF4-FFF2-40B4-BE49-F238E27FC236}">
                    <a16:creationId xmlns:a16="http://schemas.microsoft.com/office/drawing/2014/main" xmlns="" id="{4897410A-D54E-6C4D-9228-7059531FB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9" name="Rectangle 10">
                <a:extLst>
                  <a:ext uri="{FF2B5EF4-FFF2-40B4-BE49-F238E27FC236}">
                    <a16:creationId xmlns:a16="http://schemas.microsoft.com/office/drawing/2014/main" xmlns="" id="{69094141-E067-8943-B1D0-EC497F79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0" name="Rectangle 11">
                <a:extLst>
                  <a:ext uri="{FF2B5EF4-FFF2-40B4-BE49-F238E27FC236}">
                    <a16:creationId xmlns:a16="http://schemas.microsoft.com/office/drawing/2014/main" xmlns="" id="{81FD5250-8B2E-FD4A-A5E9-14A9C422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1" name="Rectangle 12">
                <a:extLst>
                  <a:ext uri="{FF2B5EF4-FFF2-40B4-BE49-F238E27FC236}">
                    <a16:creationId xmlns:a16="http://schemas.microsoft.com/office/drawing/2014/main" xmlns="" id="{1D9447FC-4C78-0049-A3D9-BFFE84A6D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52" name="Rectangle 13">
                <a:extLst>
                  <a:ext uri="{FF2B5EF4-FFF2-40B4-BE49-F238E27FC236}">
                    <a16:creationId xmlns:a16="http://schemas.microsoft.com/office/drawing/2014/main" xmlns="" id="{8EBEC03E-AD82-A148-ADB7-D0E6A441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8132" name="Group 14">
              <a:extLst>
                <a:ext uri="{FF2B5EF4-FFF2-40B4-BE49-F238E27FC236}">
                  <a16:creationId xmlns:a16="http://schemas.microsoft.com/office/drawing/2014/main" xmlns="" id="{47ABDD57-B361-194C-999B-AE1DDAD7E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8133" name="Rectangle 15">
                <a:extLst>
                  <a:ext uri="{FF2B5EF4-FFF2-40B4-BE49-F238E27FC236}">
                    <a16:creationId xmlns:a16="http://schemas.microsoft.com/office/drawing/2014/main" xmlns="" id="{669339E1-2470-5E44-AC1B-3A08C321C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4" name="Rectangle 16">
                <a:extLst>
                  <a:ext uri="{FF2B5EF4-FFF2-40B4-BE49-F238E27FC236}">
                    <a16:creationId xmlns:a16="http://schemas.microsoft.com/office/drawing/2014/main" xmlns="" id="{93AB212C-2579-894C-A52F-205C238C9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5" name="Rectangle 17">
                <a:extLst>
                  <a:ext uri="{FF2B5EF4-FFF2-40B4-BE49-F238E27FC236}">
                    <a16:creationId xmlns:a16="http://schemas.microsoft.com/office/drawing/2014/main" xmlns="" id="{01D669C1-9F06-9C4F-B74C-7F83C4922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6" name="Rectangle 18">
                <a:extLst>
                  <a:ext uri="{FF2B5EF4-FFF2-40B4-BE49-F238E27FC236}">
                    <a16:creationId xmlns:a16="http://schemas.microsoft.com/office/drawing/2014/main" xmlns="" id="{78D52EA7-217B-3144-876A-6A64A925E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7" name="Rectangle 19">
                <a:extLst>
                  <a:ext uri="{FF2B5EF4-FFF2-40B4-BE49-F238E27FC236}">
                    <a16:creationId xmlns:a16="http://schemas.microsoft.com/office/drawing/2014/main" xmlns="" id="{62F6ED63-C20F-6D4B-9836-88A6AE47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8" name="Rectangle 20">
                <a:extLst>
                  <a:ext uri="{FF2B5EF4-FFF2-40B4-BE49-F238E27FC236}">
                    <a16:creationId xmlns:a16="http://schemas.microsoft.com/office/drawing/2014/main" xmlns="" id="{21268358-2990-0842-B071-2FCC3149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39" name="Rectangle 21">
                <a:extLst>
                  <a:ext uri="{FF2B5EF4-FFF2-40B4-BE49-F238E27FC236}">
                    <a16:creationId xmlns:a16="http://schemas.microsoft.com/office/drawing/2014/main" xmlns="" id="{3028B678-D333-9A49-9DE9-B2F8CEDE2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0" name="Rectangle 22">
                <a:extLst>
                  <a:ext uri="{FF2B5EF4-FFF2-40B4-BE49-F238E27FC236}">
                    <a16:creationId xmlns:a16="http://schemas.microsoft.com/office/drawing/2014/main" xmlns="" id="{3E4BCF7D-A54F-FF4A-A858-469B8FF2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1" name="Rectangle 23">
                <a:extLst>
                  <a:ext uri="{FF2B5EF4-FFF2-40B4-BE49-F238E27FC236}">
                    <a16:creationId xmlns:a16="http://schemas.microsoft.com/office/drawing/2014/main" xmlns="" id="{48692825-A269-374D-88BA-FED756AAD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8142" name="Rectangle 24">
                <a:extLst>
                  <a:ext uri="{FF2B5EF4-FFF2-40B4-BE49-F238E27FC236}">
                    <a16:creationId xmlns:a16="http://schemas.microsoft.com/office/drawing/2014/main" xmlns="" id="{A9AE8BBC-9CB3-6B40-B5E2-21A3FF28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48130" name="Immagine 27" descr="Picture 26.png">
            <a:extLst>
              <a:ext uri="{FF2B5EF4-FFF2-40B4-BE49-F238E27FC236}">
                <a16:creationId xmlns:a16="http://schemas.microsoft.com/office/drawing/2014/main" xmlns="" id="{95B8B2FF-32A4-5249-97FC-305FA725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47163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xmlns="" id="{F2A94CE2-0E52-CE4A-9416-E99A84EA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800"/>
            <a:ext cx="861695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800" dirty="0">
                <a:solidFill>
                  <a:srgbClr val="0000FF"/>
                </a:solidFill>
              </a:rPr>
              <a:t>MEGABLAST </a:t>
            </a:r>
            <a:endParaRPr lang="en-GB" altLang="en-US" sz="2800" dirty="0"/>
          </a:p>
          <a:p>
            <a:r>
              <a:rPr lang="en-GB" altLang="en-US" sz="2800" dirty="0" err="1"/>
              <a:t>usa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algoritmo</a:t>
            </a:r>
            <a:r>
              <a:rPr lang="en-GB" altLang="en-US" sz="2800" dirty="0"/>
              <a:t> greedy (</a:t>
            </a:r>
            <a:r>
              <a:rPr lang="en-GB" altLang="en-US" sz="2800" dirty="0" err="1"/>
              <a:t>ingordo</a:t>
            </a:r>
            <a:r>
              <a:rPr lang="en-GB" altLang="en-US" sz="2800" dirty="0"/>
              <a:t>) </a:t>
            </a:r>
            <a:r>
              <a:rPr lang="en-GB" altLang="en-US" sz="2800" dirty="0" err="1"/>
              <a:t>veloce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ottimizzato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comparare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sequenze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che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differiscono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poco</a:t>
            </a:r>
            <a:r>
              <a:rPr lang="en-GB" altLang="en-US" sz="2800" dirty="0"/>
              <a:t> (large word size, optimised drop-off, non affine gapping parameters * …)</a:t>
            </a:r>
          </a:p>
          <a:p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Scopo</a:t>
            </a:r>
            <a:r>
              <a:rPr lang="en-GB" altLang="en-US" sz="2800" i="1" dirty="0">
                <a:solidFill>
                  <a:srgbClr val="0000FF"/>
                </a:solidFill>
                <a:sym typeface="Wingdings" pitchFamily="2" charset="2"/>
              </a:rPr>
              <a:t>  </a:t>
            </a:r>
            <a:r>
              <a:rPr lang="en-GB" altLang="en-US" sz="2800" i="1" dirty="0" err="1">
                <a:solidFill>
                  <a:srgbClr val="0000FF"/>
                </a:solidFill>
                <a:sym typeface="Wingdings" pitchFamily="2" charset="2"/>
              </a:rPr>
              <a:t>identificazione</a:t>
            </a:r>
            <a:endParaRPr lang="en-GB" altLang="en-US" sz="2800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en-GB" altLang="en-US" sz="2800" i="1" dirty="0">
              <a:solidFill>
                <a:srgbClr val="0000FF"/>
              </a:solidFill>
            </a:endParaRPr>
          </a:p>
          <a:p>
            <a:r>
              <a:rPr lang="en-GB" altLang="en-US" sz="2800" dirty="0">
                <a:solidFill>
                  <a:schemeClr val="accent2"/>
                </a:solidFill>
              </a:rPr>
              <a:t>Search for short nearly exact matches </a:t>
            </a:r>
          </a:p>
          <a:p>
            <a:r>
              <a:rPr lang="en-GB" altLang="en-US" sz="2800" dirty="0" err="1"/>
              <a:t>blastn</a:t>
            </a:r>
            <a:r>
              <a:rPr lang="en-GB" altLang="en-US" sz="2800" dirty="0"/>
              <a:t> con </a:t>
            </a:r>
            <a:r>
              <a:rPr lang="en-GB" altLang="en-US" sz="2800" dirty="0" err="1"/>
              <a:t>parametri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scelti</a:t>
            </a:r>
            <a:r>
              <a:rPr lang="en-GB" altLang="en-US" sz="2800" dirty="0"/>
              <a:t> in </a:t>
            </a:r>
            <a:r>
              <a:rPr lang="en-GB" altLang="en-US" sz="2800" dirty="0" err="1"/>
              <a:t>modo</a:t>
            </a:r>
            <a:r>
              <a:rPr lang="en-GB" altLang="en-US" sz="2800" dirty="0"/>
              <a:t> da </a:t>
            </a:r>
            <a:r>
              <a:rPr lang="en-GB" altLang="en-US" sz="2800" dirty="0" err="1"/>
              <a:t>ottimizzare</a:t>
            </a:r>
            <a:r>
              <a:rPr lang="en-GB" altLang="en-US" sz="2800" dirty="0"/>
              <a:t> la </a:t>
            </a:r>
            <a:r>
              <a:rPr lang="en-GB" altLang="en-US" sz="2800" dirty="0" err="1"/>
              <a:t>ricerca</a:t>
            </a:r>
            <a:r>
              <a:rPr lang="en-GB" altLang="en-US" sz="2800" dirty="0"/>
              <a:t> di matches quasi </a:t>
            </a:r>
            <a:r>
              <a:rPr lang="en-GB" altLang="en-US" sz="2800" dirty="0" err="1"/>
              <a:t>esatti</a:t>
            </a:r>
            <a:r>
              <a:rPr lang="en-GB" altLang="en-US" sz="2800" dirty="0"/>
              <a:t> e </a:t>
            </a:r>
            <a:r>
              <a:rPr lang="en-GB" altLang="en-US" sz="2800" dirty="0" err="1"/>
              <a:t>brevi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Questi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trovano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spesso</a:t>
            </a:r>
            <a:r>
              <a:rPr lang="en-GB" altLang="en-US" sz="2800" dirty="0"/>
              <a:t> per </a:t>
            </a:r>
            <a:r>
              <a:rPr lang="en-GB" altLang="en-US" sz="2800" dirty="0" err="1"/>
              <a:t>caso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percio</a:t>
            </a:r>
            <a:r>
              <a:rPr lang="en-GB" altLang="en-US" sz="2800" dirty="0"/>
              <a:t>’ </a:t>
            </a:r>
            <a:r>
              <a:rPr lang="en-GB" altLang="en-US" sz="2800" dirty="0" err="1"/>
              <a:t>utilizza</a:t>
            </a:r>
            <a:r>
              <a:rPr lang="en-GB" altLang="en-US" sz="2800" dirty="0"/>
              <a:t> alto E-value (</a:t>
            </a:r>
            <a:r>
              <a:rPr lang="en-GB" altLang="en-US" sz="2800" dirty="0" err="1"/>
              <a:t>meno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stringente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piccola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dimensione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della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parola</a:t>
            </a:r>
            <a:r>
              <a:rPr lang="en-GB" altLang="en-US" sz="2800" dirty="0"/>
              <a:t> (7) e filtering</a:t>
            </a:r>
          </a:p>
          <a:p>
            <a:r>
              <a:rPr lang="en-GB" altLang="en-US" sz="2800" i="1" dirty="0" err="1">
                <a:solidFill>
                  <a:schemeClr val="accent2"/>
                </a:solidFill>
              </a:rPr>
              <a:t>Scopo</a:t>
            </a:r>
            <a:r>
              <a:rPr lang="en-GB" altLang="en-US" sz="2800" i="1" dirty="0">
                <a:solidFill>
                  <a:schemeClr val="accent2"/>
                </a:solidFill>
              </a:rPr>
              <a:t> 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GB" altLang="en-US" sz="2800" i="1" dirty="0" err="1">
                <a:solidFill>
                  <a:schemeClr val="accent2"/>
                </a:solidFill>
                <a:sym typeface="Wingdings" pitchFamily="2" charset="2"/>
              </a:rPr>
              <a:t>ricerca</a:t>
            </a:r>
            <a:r>
              <a:rPr lang="en-GB" altLang="en-US" sz="2800" i="1" dirty="0">
                <a:solidFill>
                  <a:schemeClr val="accent2"/>
                </a:solidFill>
                <a:sym typeface="Wingdings" pitchFamily="2" charset="2"/>
              </a:rPr>
              <a:t> primer</a:t>
            </a:r>
          </a:p>
          <a:p>
            <a:endParaRPr lang="en-GB" altLang="en-US" sz="2000" dirty="0">
              <a:sym typeface="Wingdings" pitchFamily="2" charset="2"/>
            </a:endParaRPr>
          </a:p>
          <a:p>
            <a:r>
              <a:rPr lang="en-GB" altLang="en-US" sz="2000" dirty="0">
                <a:sym typeface="Wingdings" pitchFamily="2" charset="2"/>
              </a:rPr>
              <a:t>* </a:t>
            </a:r>
            <a:r>
              <a:rPr lang="en-US" altLang="en-US" sz="2000" dirty="0">
                <a:sym typeface="Wingdings" pitchFamily="2" charset="2"/>
              </a:rPr>
              <a:t>https://</a:t>
            </a:r>
            <a:r>
              <a:rPr lang="en-US" altLang="en-US" sz="2000" dirty="0" err="1">
                <a:sym typeface="Wingdings" pitchFamily="2" charset="2"/>
              </a:rPr>
              <a:t>homepage.usask.ca</a:t>
            </a:r>
            <a:r>
              <a:rPr lang="en-US" altLang="en-US" sz="2000" dirty="0">
                <a:sym typeface="Wingdings" pitchFamily="2" charset="2"/>
              </a:rPr>
              <a:t>/~ctl271/857/</a:t>
            </a:r>
            <a:r>
              <a:rPr lang="en-US" altLang="en-US" sz="2000" dirty="0" err="1">
                <a:sym typeface="Wingdings" pitchFamily="2" charset="2"/>
              </a:rPr>
              <a:t>affine_gap_penalties.shtml</a:t>
            </a:r>
            <a:endParaRPr lang="en-GB" altLang="en-US" sz="2000" dirty="0">
              <a:sym typeface="Wingdings" pitchFamily="2" charset="2"/>
            </a:endParaRPr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xmlns="" id="{DE072F11-0417-8740-85BD-CD30A41262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9155" name="Group 4">
              <a:extLst>
                <a:ext uri="{FF2B5EF4-FFF2-40B4-BE49-F238E27FC236}">
                  <a16:creationId xmlns:a16="http://schemas.microsoft.com/office/drawing/2014/main" xmlns="" id="{684A5BE7-F196-454C-83D6-C5A3783F2F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49167" name="Rectangle 5">
                <a:extLst>
                  <a:ext uri="{FF2B5EF4-FFF2-40B4-BE49-F238E27FC236}">
                    <a16:creationId xmlns:a16="http://schemas.microsoft.com/office/drawing/2014/main" xmlns="" id="{9BB90D4A-4CD4-8A4E-B876-08DEFDD30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8" name="Rectangle 6">
                <a:extLst>
                  <a:ext uri="{FF2B5EF4-FFF2-40B4-BE49-F238E27FC236}">
                    <a16:creationId xmlns:a16="http://schemas.microsoft.com/office/drawing/2014/main" xmlns="" id="{AE2EB0B7-A23C-D047-81C1-29336744E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9" name="Rectangle 7">
                <a:extLst>
                  <a:ext uri="{FF2B5EF4-FFF2-40B4-BE49-F238E27FC236}">
                    <a16:creationId xmlns:a16="http://schemas.microsoft.com/office/drawing/2014/main" xmlns="" id="{E33EEDFC-D869-9444-A6EB-BFB3B78B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0" name="Rectangle 8">
                <a:extLst>
                  <a:ext uri="{FF2B5EF4-FFF2-40B4-BE49-F238E27FC236}">
                    <a16:creationId xmlns:a16="http://schemas.microsoft.com/office/drawing/2014/main" xmlns="" id="{A1C170AE-0ACB-2545-8579-CF062C06B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1" name="Rectangle 9">
                <a:extLst>
                  <a:ext uri="{FF2B5EF4-FFF2-40B4-BE49-F238E27FC236}">
                    <a16:creationId xmlns:a16="http://schemas.microsoft.com/office/drawing/2014/main" xmlns="" id="{7CDC2EE5-D27A-2842-AB9D-EE31BEDB0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2" name="Rectangle 10">
                <a:extLst>
                  <a:ext uri="{FF2B5EF4-FFF2-40B4-BE49-F238E27FC236}">
                    <a16:creationId xmlns:a16="http://schemas.microsoft.com/office/drawing/2014/main" xmlns="" id="{CF13898B-1E10-A444-B42A-A323F6403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3" name="Rectangle 11">
                <a:extLst>
                  <a:ext uri="{FF2B5EF4-FFF2-40B4-BE49-F238E27FC236}">
                    <a16:creationId xmlns:a16="http://schemas.microsoft.com/office/drawing/2014/main" xmlns="" id="{7DE12E12-2ED0-CE4B-A62A-9F3446BBA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4" name="Rectangle 12">
                <a:extLst>
                  <a:ext uri="{FF2B5EF4-FFF2-40B4-BE49-F238E27FC236}">
                    <a16:creationId xmlns:a16="http://schemas.microsoft.com/office/drawing/2014/main" xmlns="" id="{257600A9-534F-5A48-9F08-948A2B9EF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5" name="Rectangle 13">
                <a:extLst>
                  <a:ext uri="{FF2B5EF4-FFF2-40B4-BE49-F238E27FC236}">
                    <a16:creationId xmlns:a16="http://schemas.microsoft.com/office/drawing/2014/main" xmlns="" id="{2D99407E-15D6-D74D-A2E6-7049312AB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76" name="Rectangle 14">
                <a:extLst>
                  <a:ext uri="{FF2B5EF4-FFF2-40B4-BE49-F238E27FC236}">
                    <a16:creationId xmlns:a16="http://schemas.microsoft.com/office/drawing/2014/main" xmlns="" id="{4D6AB8EC-2508-9644-8B94-11B1C37D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9156" name="Group 15">
              <a:extLst>
                <a:ext uri="{FF2B5EF4-FFF2-40B4-BE49-F238E27FC236}">
                  <a16:creationId xmlns:a16="http://schemas.microsoft.com/office/drawing/2014/main" xmlns="" id="{6BBEB25A-3D5C-7445-B1A4-A83CEE642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49157" name="Rectangle 16">
                <a:extLst>
                  <a:ext uri="{FF2B5EF4-FFF2-40B4-BE49-F238E27FC236}">
                    <a16:creationId xmlns:a16="http://schemas.microsoft.com/office/drawing/2014/main" xmlns="" id="{83767C23-A0E3-6843-8D77-4BBB20EC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8" name="Rectangle 17">
                <a:extLst>
                  <a:ext uri="{FF2B5EF4-FFF2-40B4-BE49-F238E27FC236}">
                    <a16:creationId xmlns:a16="http://schemas.microsoft.com/office/drawing/2014/main" xmlns="" id="{A884F5E2-DB74-4346-8E73-349778E32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59" name="Rectangle 18">
                <a:extLst>
                  <a:ext uri="{FF2B5EF4-FFF2-40B4-BE49-F238E27FC236}">
                    <a16:creationId xmlns:a16="http://schemas.microsoft.com/office/drawing/2014/main" xmlns="" id="{061A6400-6BE1-AA46-B957-0612ACF81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0" name="Rectangle 19">
                <a:extLst>
                  <a:ext uri="{FF2B5EF4-FFF2-40B4-BE49-F238E27FC236}">
                    <a16:creationId xmlns:a16="http://schemas.microsoft.com/office/drawing/2014/main" xmlns="" id="{9666EA89-31B0-F249-B428-29BEC480C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1" name="Rectangle 20">
                <a:extLst>
                  <a:ext uri="{FF2B5EF4-FFF2-40B4-BE49-F238E27FC236}">
                    <a16:creationId xmlns:a16="http://schemas.microsoft.com/office/drawing/2014/main" xmlns="" id="{B32EAD56-8F82-E049-A1A0-583A23F9A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2" name="Rectangle 21">
                <a:extLst>
                  <a:ext uri="{FF2B5EF4-FFF2-40B4-BE49-F238E27FC236}">
                    <a16:creationId xmlns:a16="http://schemas.microsoft.com/office/drawing/2014/main" xmlns="" id="{45CF7A22-0E50-6548-BAE4-68824197B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3" name="Rectangle 22">
                <a:extLst>
                  <a:ext uri="{FF2B5EF4-FFF2-40B4-BE49-F238E27FC236}">
                    <a16:creationId xmlns:a16="http://schemas.microsoft.com/office/drawing/2014/main" xmlns="" id="{D2180325-F1EC-AD4B-9B91-0149679FC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4" name="Rectangle 23">
                <a:extLst>
                  <a:ext uri="{FF2B5EF4-FFF2-40B4-BE49-F238E27FC236}">
                    <a16:creationId xmlns:a16="http://schemas.microsoft.com/office/drawing/2014/main" xmlns="" id="{0D18EB25-56C2-554C-B259-F567328B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5" name="Rectangle 24">
                <a:extLst>
                  <a:ext uri="{FF2B5EF4-FFF2-40B4-BE49-F238E27FC236}">
                    <a16:creationId xmlns:a16="http://schemas.microsoft.com/office/drawing/2014/main" xmlns="" id="{FE30EB80-D0E0-AE4A-8955-B3DC5D289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9166" name="Rectangle 25">
                <a:extLst>
                  <a:ext uri="{FF2B5EF4-FFF2-40B4-BE49-F238E27FC236}">
                    <a16:creationId xmlns:a16="http://schemas.microsoft.com/office/drawing/2014/main" xmlns="" id="{F179E30F-3940-F04D-99AF-80513CCF2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3">
            <a:extLst>
              <a:ext uri="{FF2B5EF4-FFF2-40B4-BE49-F238E27FC236}">
                <a16:creationId xmlns:a16="http://schemas.microsoft.com/office/drawing/2014/main" xmlns="" id="{95ED9039-7BF1-FA43-B114-09C63E26AD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xmlns="" id="{E0531606-9409-E645-9E75-BEEB35C90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0192" name="Rectangle 5">
                <a:extLst>
                  <a:ext uri="{FF2B5EF4-FFF2-40B4-BE49-F238E27FC236}">
                    <a16:creationId xmlns:a16="http://schemas.microsoft.com/office/drawing/2014/main" xmlns="" id="{78DA279B-DAA5-214D-B385-2445B2705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3" name="Rectangle 6">
                <a:extLst>
                  <a:ext uri="{FF2B5EF4-FFF2-40B4-BE49-F238E27FC236}">
                    <a16:creationId xmlns:a16="http://schemas.microsoft.com/office/drawing/2014/main" xmlns="" id="{769B3CC9-9480-EE47-BB4D-971871D1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4" name="Rectangle 7">
                <a:extLst>
                  <a:ext uri="{FF2B5EF4-FFF2-40B4-BE49-F238E27FC236}">
                    <a16:creationId xmlns:a16="http://schemas.microsoft.com/office/drawing/2014/main" xmlns="" id="{D9DE16B5-EA3E-E54A-9FBE-91BFCF02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5" name="Rectangle 8">
                <a:extLst>
                  <a:ext uri="{FF2B5EF4-FFF2-40B4-BE49-F238E27FC236}">
                    <a16:creationId xmlns:a16="http://schemas.microsoft.com/office/drawing/2014/main" xmlns="" id="{B2830807-8C0C-9943-9807-190DE50EA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6" name="Rectangle 9">
                <a:extLst>
                  <a:ext uri="{FF2B5EF4-FFF2-40B4-BE49-F238E27FC236}">
                    <a16:creationId xmlns:a16="http://schemas.microsoft.com/office/drawing/2014/main" xmlns="" id="{3C202C66-44CD-8845-B2D7-A6DDD944D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7" name="Rectangle 10">
                <a:extLst>
                  <a:ext uri="{FF2B5EF4-FFF2-40B4-BE49-F238E27FC236}">
                    <a16:creationId xmlns:a16="http://schemas.microsoft.com/office/drawing/2014/main" xmlns="" id="{B73230F1-883B-4240-8867-96613ED12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8" name="Rectangle 11">
                <a:extLst>
                  <a:ext uri="{FF2B5EF4-FFF2-40B4-BE49-F238E27FC236}">
                    <a16:creationId xmlns:a16="http://schemas.microsoft.com/office/drawing/2014/main" xmlns="" id="{6E1F4FC2-AE09-4246-8AD2-46FD03414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9" name="Rectangle 12">
                <a:extLst>
                  <a:ext uri="{FF2B5EF4-FFF2-40B4-BE49-F238E27FC236}">
                    <a16:creationId xmlns:a16="http://schemas.microsoft.com/office/drawing/2014/main" xmlns="" id="{41A15655-E92B-634C-9E81-02610CA6D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0" name="Rectangle 13">
                <a:extLst>
                  <a:ext uri="{FF2B5EF4-FFF2-40B4-BE49-F238E27FC236}">
                    <a16:creationId xmlns:a16="http://schemas.microsoft.com/office/drawing/2014/main" xmlns="" id="{007A54EF-439D-BF43-A04F-BC226E2E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201" name="Rectangle 14">
                <a:extLst>
                  <a:ext uri="{FF2B5EF4-FFF2-40B4-BE49-F238E27FC236}">
                    <a16:creationId xmlns:a16="http://schemas.microsoft.com/office/drawing/2014/main" xmlns="" id="{884DE275-CD40-3042-AE08-BFD4AD718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0181" name="Group 15">
              <a:extLst>
                <a:ext uri="{FF2B5EF4-FFF2-40B4-BE49-F238E27FC236}">
                  <a16:creationId xmlns:a16="http://schemas.microsoft.com/office/drawing/2014/main" xmlns="" id="{F36DA00A-EC85-E54C-B3A8-19D29E0FF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0182" name="Rectangle 16">
                <a:extLst>
                  <a:ext uri="{FF2B5EF4-FFF2-40B4-BE49-F238E27FC236}">
                    <a16:creationId xmlns:a16="http://schemas.microsoft.com/office/drawing/2014/main" xmlns="" id="{FBE95D7F-68CC-334A-885F-5965997AC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3" name="Rectangle 17">
                <a:extLst>
                  <a:ext uri="{FF2B5EF4-FFF2-40B4-BE49-F238E27FC236}">
                    <a16:creationId xmlns:a16="http://schemas.microsoft.com/office/drawing/2014/main" xmlns="" id="{7997F22B-4449-4547-90B1-FFDBC6FA3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4" name="Rectangle 18">
                <a:extLst>
                  <a:ext uri="{FF2B5EF4-FFF2-40B4-BE49-F238E27FC236}">
                    <a16:creationId xmlns:a16="http://schemas.microsoft.com/office/drawing/2014/main" xmlns="" id="{4619E4E4-AF14-5249-B668-3AEE688DF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5" name="Rectangle 19">
                <a:extLst>
                  <a:ext uri="{FF2B5EF4-FFF2-40B4-BE49-F238E27FC236}">
                    <a16:creationId xmlns:a16="http://schemas.microsoft.com/office/drawing/2014/main" xmlns="" id="{1E86A680-5C22-CC44-8201-87EE744FB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6" name="Rectangle 20">
                <a:extLst>
                  <a:ext uri="{FF2B5EF4-FFF2-40B4-BE49-F238E27FC236}">
                    <a16:creationId xmlns:a16="http://schemas.microsoft.com/office/drawing/2014/main" xmlns="" id="{A71904DC-F5FB-5D44-AA92-936A6332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7" name="Rectangle 21">
                <a:extLst>
                  <a:ext uri="{FF2B5EF4-FFF2-40B4-BE49-F238E27FC236}">
                    <a16:creationId xmlns:a16="http://schemas.microsoft.com/office/drawing/2014/main" xmlns="" id="{95BF3ABA-DF95-9E4A-AD44-370AD8154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8" name="Rectangle 22">
                <a:extLst>
                  <a:ext uri="{FF2B5EF4-FFF2-40B4-BE49-F238E27FC236}">
                    <a16:creationId xmlns:a16="http://schemas.microsoft.com/office/drawing/2014/main" xmlns="" id="{34D09703-4291-EB4F-A09D-D43D997F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89" name="Rectangle 23">
                <a:extLst>
                  <a:ext uri="{FF2B5EF4-FFF2-40B4-BE49-F238E27FC236}">
                    <a16:creationId xmlns:a16="http://schemas.microsoft.com/office/drawing/2014/main" xmlns="" id="{31D6CE1D-B0CE-1741-9715-884D670B8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0" name="Rectangle 24">
                <a:extLst>
                  <a:ext uri="{FF2B5EF4-FFF2-40B4-BE49-F238E27FC236}">
                    <a16:creationId xmlns:a16="http://schemas.microsoft.com/office/drawing/2014/main" xmlns="" id="{55AA80FC-AB84-714A-BD6E-74EA26ABB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0191" name="Rectangle 25">
                <a:extLst>
                  <a:ext uri="{FF2B5EF4-FFF2-40B4-BE49-F238E27FC236}">
                    <a16:creationId xmlns:a16="http://schemas.microsoft.com/office/drawing/2014/main" xmlns="" id="{55182080-5A77-2F47-845F-2FE52AEC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0178" name="Immagine 2" descr="Screen Shot 2017-10-30 at 10.21.04 AM.png">
            <a:extLst>
              <a:ext uri="{FF2B5EF4-FFF2-40B4-BE49-F238E27FC236}">
                <a16:creationId xmlns:a16="http://schemas.microsoft.com/office/drawing/2014/main" xmlns="" id="{C6A5D74F-EEB4-4E43-BE2B-455B3ED6F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ttangolo 1">
            <a:extLst>
              <a:ext uri="{FF2B5EF4-FFF2-40B4-BE49-F238E27FC236}">
                <a16:creationId xmlns:a16="http://schemas.microsoft.com/office/drawing/2014/main" xmlns="" id="{AE1B7595-9178-8E4A-81E2-EE57E2A6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765175"/>
            <a:ext cx="478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rgbClr val="0000FF"/>
                </a:solidFill>
              </a:rPr>
              <a:t>Protein BLAST options 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xmlns="" id="{F0A2121E-9CBE-7243-8C36-421CF7FB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975"/>
            <a:ext cx="89582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0000FF"/>
                </a:solidFill>
              </a:rPr>
              <a:t>PSI-BLAST </a:t>
            </a:r>
            <a:r>
              <a:rPr lang="en-GB" altLang="en-US" sz="3200"/>
              <a:t>	</a:t>
            </a:r>
            <a:r>
              <a:rPr lang="en-GB" altLang="en-US" sz="3200">
                <a:solidFill>
                  <a:srgbClr val="0000FF"/>
                </a:solidFill>
              </a:rPr>
              <a:t>position-specific iterated blast</a:t>
            </a:r>
          </a:p>
          <a:p>
            <a:pPr algn="ctr" eaLnBrk="1" hangingPunct="1"/>
            <a:r>
              <a:rPr lang="en-GB" altLang="en-US"/>
              <a:t>Find members of a protein family or build a custom position-specific score matrix (PSSM)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2226" name="Group 3">
            <a:extLst>
              <a:ext uri="{FF2B5EF4-FFF2-40B4-BE49-F238E27FC236}">
                <a16:creationId xmlns:a16="http://schemas.microsoft.com/office/drawing/2014/main" xmlns="" id="{435110F5-2C0D-A64E-9EAB-58E9C95D84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28" name="Group 4">
              <a:extLst>
                <a:ext uri="{FF2B5EF4-FFF2-40B4-BE49-F238E27FC236}">
                  <a16:creationId xmlns:a16="http://schemas.microsoft.com/office/drawing/2014/main" xmlns="" id="{D33A7EAF-CFB0-5340-BBB9-D39C7F6E2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2240" name="Rectangle 5">
                <a:extLst>
                  <a:ext uri="{FF2B5EF4-FFF2-40B4-BE49-F238E27FC236}">
                    <a16:creationId xmlns:a16="http://schemas.microsoft.com/office/drawing/2014/main" xmlns="" id="{D751A121-AD40-7046-AE1C-7E2F95823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1" name="Rectangle 6">
                <a:extLst>
                  <a:ext uri="{FF2B5EF4-FFF2-40B4-BE49-F238E27FC236}">
                    <a16:creationId xmlns:a16="http://schemas.microsoft.com/office/drawing/2014/main" xmlns="" id="{01E591CE-6526-8D4A-87B7-9D8DA373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2" name="Rectangle 7">
                <a:extLst>
                  <a:ext uri="{FF2B5EF4-FFF2-40B4-BE49-F238E27FC236}">
                    <a16:creationId xmlns:a16="http://schemas.microsoft.com/office/drawing/2014/main" xmlns="" id="{5D5274D3-81B5-0746-9EE4-2B7BEDB6A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3" name="Rectangle 8">
                <a:extLst>
                  <a:ext uri="{FF2B5EF4-FFF2-40B4-BE49-F238E27FC236}">
                    <a16:creationId xmlns:a16="http://schemas.microsoft.com/office/drawing/2014/main" xmlns="" id="{E2CDD8B1-5D17-6C49-AFA3-C7341BA29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4" name="Rectangle 9">
                <a:extLst>
                  <a:ext uri="{FF2B5EF4-FFF2-40B4-BE49-F238E27FC236}">
                    <a16:creationId xmlns:a16="http://schemas.microsoft.com/office/drawing/2014/main" xmlns="" id="{7B8E8553-70C0-7148-8788-6B4B00854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5" name="Rectangle 10">
                <a:extLst>
                  <a:ext uri="{FF2B5EF4-FFF2-40B4-BE49-F238E27FC236}">
                    <a16:creationId xmlns:a16="http://schemas.microsoft.com/office/drawing/2014/main" xmlns="" id="{D949000D-57D5-6D44-BC27-19B0CDC9F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6" name="Rectangle 11">
                <a:extLst>
                  <a:ext uri="{FF2B5EF4-FFF2-40B4-BE49-F238E27FC236}">
                    <a16:creationId xmlns:a16="http://schemas.microsoft.com/office/drawing/2014/main" xmlns="" id="{F9245A8F-81CE-8A40-850B-8E9107CBE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7" name="Rectangle 12">
                <a:extLst>
                  <a:ext uri="{FF2B5EF4-FFF2-40B4-BE49-F238E27FC236}">
                    <a16:creationId xmlns:a16="http://schemas.microsoft.com/office/drawing/2014/main" xmlns="" id="{8A8F9F74-650F-4048-970D-2F6AB09F2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8" name="Rectangle 13">
                <a:extLst>
                  <a:ext uri="{FF2B5EF4-FFF2-40B4-BE49-F238E27FC236}">
                    <a16:creationId xmlns:a16="http://schemas.microsoft.com/office/drawing/2014/main" xmlns="" id="{0707350A-A9EA-624F-A9AB-6E7E177C7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49" name="Rectangle 14">
                <a:extLst>
                  <a:ext uri="{FF2B5EF4-FFF2-40B4-BE49-F238E27FC236}">
                    <a16:creationId xmlns:a16="http://schemas.microsoft.com/office/drawing/2014/main" xmlns="" id="{5E31ECAA-47D4-AA4B-BBC1-71358AC6D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2229" name="Group 15">
              <a:extLst>
                <a:ext uri="{FF2B5EF4-FFF2-40B4-BE49-F238E27FC236}">
                  <a16:creationId xmlns:a16="http://schemas.microsoft.com/office/drawing/2014/main" xmlns="" id="{B4C22ED1-14C0-4B4B-82A8-65024EBD7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2230" name="Rectangle 16">
                <a:extLst>
                  <a:ext uri="{FF2B5EF4-FFF2-40B4-BE49-F238E27FC236}">
                    <a16:creationId xmlns:a16="http://schemas.microsoft.com/office/drawing/2014/main" xmlns="" id="{19FB9B42-3557-0C4F-9873-AE1F8B8C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1" name="Rectangle 17">
                <a:extLst>
                  <a:ext uri="{FF2B5EF4-FFF2-40B4-BE49-F238E27FC236}">
                    <a16:creationId xmlns:a16="http://schemas.microsoft.com/office/drawing/2014/main" xmlns="" id="{8CD6C7B2-6DEC-A343-A635-FB95409E0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2" name="Rectangle 18">
                <a:extLst>
                  <a:ext uri="{FF2B5EF4-FFF2-40B4-BE49-F238E27FC236}">
                    <a16:creationId xmlns:a16="http://schemas.microsoft.com/office/drawing/2014/main" xmlns="" id="{54A2D0A0-FFC5-AC4E-A153-60416EBD9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3" name="Rectangle 19">
                <a:extLst>
                  <a:ext uri="{FF2B5EF4-FFF2-40B4-BE49-F238E27FC236}">
                    <a16:creationId xmlns:a16="http://schemas.microsoft.com/office/drawing/2014/main" xmlns="" id="{E02D318C-66BC-EF4E-8E14-B3A4777A3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4" name="Rectangle 20">
                <a:extLst>
                  <a:ext uri="{FF2B5EF4-FFF2-40B4-BE49-F238E27FC236}">
                    <a16:creationId xmlns:a16="http://schemas.microsoft.com/office/drawing/2014/main" xmlns="" id="{A8E6B35F-F9BD-694B-B6BF-BDF5741FC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5" name="Rectangle 21">
                <a:extLst>
                  <a:ext uri="{FF2B5EF4-FFF2-40B4-BE49-F238E27FC236}">
                    <a16:creationId xmlns:a16="http://schemas.microsoft.com/office/drawing/2014/main" xmlns="" id="{9434EFD7-8580-7F4D-B5D0-6484B1D49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6" name="Rectangle 22">
                <a:extLst>
                  <a:ext uri="{FF2B5EF4-FFF2-40B4-BE49-F238E27FC236}">
                    <a16:creationId xmlns:a16="http://schemas.microsoft.com/office/drawing/2014/main" xmlns="" id="{A7A6B72B-9E87-834D-8DA3-DB6030B57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7" name="Rectangle 23">
                <a:extLst>
                  <a:ext uri="{FF2B5EF4-FFF2-40B4-BE49-F238E27FC236}">
                    <a16:creationId xmlns:a16="http://schemas.microsoft.com/office/drawing/2014/main" xmlns="" id="{1DF15081-CA5A-BF45-86CE-A23692246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8" name="Rectangle 24">
                <a:extLst>
                  <a:ext uri="{FF2B5EF4-FFF2-40B4-BE49-F238E27FC236}">
                    <a16:creationId xmlns:a16="http://schemas.microsoft.com/office/drawing/2014/main" xmlns="" id="{5A37E167-3FA3-DD40-97C2-2C2D6ABC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2239" name="Rectangle 25">
                <a:extLst>
                  <a:ext uri="{FF2B5EF4-FFF2-40B4-BE49-F238E27FC236}">
                    <a16:creationId xmlns:a16="http://schemas.microsoft.com/office/drawing/2014/main" xmlns="" id="{B1C9D93B-8A73-4547-9856-B4869E785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2227" name="Immagine 1">
            <a:extLst>
              <a:ext uri="{FF2B5EF4-FFF2-40B4-BE49-F238E27FC236}">
                <a16:creationId xmlns:a16="http://schemas.microsoft.com/office/drawing/2014/main" xmlns="" id="{82175206-56C0-B849-A426-785E8AB8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03350"/>
            <a:ext cx="60071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>
            <a:extLst>
              <a:ext uri="{FF2B5EF4-FFF2-40B4-BE49-F238E27FC236}">
                <a16:creationId xmlns:a16="http://schemas.microsoft.com/office/drawing/2014/main" xmlns="" id="{1DB06341-800C-F44A-B3B7-BCCDF8B5DF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3259" name="Group 4">
              <a:extLst>
                <a:ext uri="{FF2B5EF4-FFF2-40B4-BE49-F238E27FC236}">
                  <a16:creationId xmlns:a16="http://schemas.microsoft.com/office/drawing/2014/main" xmlns="" id="{037560DD-74DF-C442-A5CE-CC8E3FF3A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3271" name="Rectangle 5">
                <a:extLst>
                  <a:ext uri="{FF2B5EF4-FFF2-40B4-BE49-F238E27FC236}">
                    <a16:creationId xmlns:a16="http://schemas.microsoft.com/office/drawing/2014/main" xmlns="" id="{65E90F0E-0903-B541-93F0-8A6CC95D6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2" name="Rectangle 6">
                <a:extLst>
                  <a:ext uri="{FF2B5EF4-FFF2-40B4-BE49-F238E27FC236}">
                    <a16:creationId xmlns:a16="http://schemas.microsoft.com/office/drawing/2014/main" xmlns="" id="{34A4129A-817D-FD40-9E88-4E0DD91CE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3" name="Rectangle 7">
                <a:extLst>
                  <a:ext uri="{FF2B5EF4-FFF2-40B4-BE49-F238E27FC236}">
                    <a16:creationId xmlns:a16="http://schemas.microsoft.com/office/drawing/2014/main" xmlns="" id="{923E667D-A0BF-FC40-8D70-473AFC42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4" name="Rectangle 8">
                <a:extLst>
                  <a:ext uri="{FF2B5EF4-FFF2-40B4-BE49-F238E27FC236}">
                    <a16:creationId xmlns:a16="http://schemas.microsoft.com/office/drawing/2014/main" xmlns="" id="{66E942D0-2F82-FF4D-94E1-CF62801FB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5" name="Rectangle 9">
                <a:extLst>
                  <a:ext uri="{FF2B5EF4-FFF2-40B4-BE49-F238E27FC236}">
                    <a16:creationId xmlns:a16="http://schemas.microsoft.com/office/drawing/2014/main" xmlns="" id="{FE7F5B6B-4AFD-F24B-995B-4D7C3479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6" name="Rectangle 10">
                <a:extLst>
                  <a:ext uri="{FF2B5EF4-FFF2-40B4-BE49-F238E27FC236}">
                    <a16:creationId xmlns:a16="http://schemas.microsoft.com/office/drawing/2014/main" xmlns="" id="{EA007F69-89F5-4147-871B-405FC4C9A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7" name="Rectangle 11">
                <a:extLst>
                  <a:ext uri="{FF2B5EF4-FFF2-40B4-BE49-F238E27FC236}">
                    <a16:creationId xmlns:a16="http://schemas.microsoft.com/office/drawing/2014/main" xmlns="" id="{7BB04E45-9D6C-7E45-949B-B0FD9F45E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8" name="Rectangle 12">
                <a:extLst>
                  <a:ext uri="{FF2B5EF4-FFF2-40B4-BE49-F238E27FC236}">
                    <a16:creationId xmlns:a16="http://schemas.microsoft.com/office/drawing/2014/main" xmlns="" id="{5E7BB92C-3697-5244-B135-9C748CA8D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9" name="Rectangle 13">
                <a:extLst>
                  <a:ext uri="{FF2B5EF4-FFF2-40B4-BE49-F238E27FC236}">
                    <a16:creationId xmlns:a16="http://schemas.microsoft.com/office/drawing/2014/main" xmlns="" id="{9186E76F-C358-3B4F-A4A9-7FA9567AE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80" name="Rectangle 14">
                <a:extLst>
                  <a:ext uri="{FF2B5EF4-FFF2-40B4-BE49-F238E27FC236}">
                    <a16:creationId xmlns:a16="http://schemas.microsoft.com/office/drawing/2014/main" xmlns="" id="{7B38C2C2-4C3A-D94C-8DCB-86E863665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3260" name="Group 15">
              <a:extLst>
                <a:ext uri="{FF2B5EF4-FFF2-40B4-BE49-F238E27FC236}">
                  <a16:creationId xmlns:a16="http://schemas.microsoft.com/office/drawing/2014/main" xmlns="" id="{1B440B72-6CFB-304D-9099-3310FAF7B8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3261" name="Rectangle 16">
                <a:extLst>
                  <a:ext uri="{FF2B5EF4-FFF2-40B4-BE49-F238E27FC236}">
                    <a16:creationId xmlns:a16="http://schemas.microsoft.com/office/drawing/2014/main" xmlns="" id="{EAFDEB08-EA58-9447-A8E3-4451E944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2" name="Rectangle 17">
                <a:extLst>
                  <a:ext uri="{FF2B5EF4-FFF2-40B4-BE49-F238E27FC236}">
                    <a16:creationId xmlns:a16="http://schemas.microsoft.com/office/drawing/2014/main" xmlns="" id="{9397B026-1279-B142-BE34-0B1892A3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3" name="Rectangle 18">
                <a:extLst>
                  <a:ext uri="{FF2B5EF4-FFF2-40B4-BE49-F238E27FC236}">
                    <a16:creationId xmlns:a16="http://schemas.microsoft.com/office/drawing/2014/main" xmlns="" id="{7D2810C4-E511-E947-BAE7-CDC891851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4" name="Rectangle 19">
                <a:extLst>
                  <a:ext uri="{FF2B5EF4-FFF2-40B4-BE49-F238E27FC236}">
                    <a16:creationId xmlns:a16="http://schemas.microsoft.com/office/drawing/2014/main" xmlns="" id="{18CE676E-A82B-2A44-9150-29C542C3C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5" name="Rectangle 20">
                <a:extLst>
                  <a:ext uri="{FF2B5EF4-FFF2-40B4-BE49-F238E27FC236}">
                    <a16:creationId xmlns:a16="http://schemas.microsoft.com/office/drawing/2014/main" xmlns="" id="{730DC449-6DBA-E64D-B4F9-F83937CA1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6" name="Rectangle 21">
                <a:extLst>
                  <a:ext uri="{FF2B5EF4-FFF2-40B4-BE49-F238E27FC236}">
                    <a16:creationId xmlns:a16="http://schemas.microsoft.com/office/drawing/2014/main" xmlns="" id="{9F78F8EE-EC4C-7140-A8B2-C45A362EA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7" name="Rectangle 22">
                <a:extLst>
                  <a:ext uri="{FF2B5EF4-FFF2-40B4-BE49-F238E27FC236}">
                    <a16:creationId xmlns:a16="http://schemas.microsoft.com/office/drawing/2014/main" xmlns="" id="{FD0B0CDB-4638-B446-9033-B90BEB366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8" name="Rectangle 23">
                <a:extLst>
                  <a:ext uri="{FF2B5EF4-FFF2-40B4-BE49-F238E27FC236}">
                    <a16:creationId xmlns:a16="http://schemas.microsoft.com/office/drawing/2014/main" xmlns="" id="{B7D02B1A-6A70-B547-B7F6-EC30D643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69" name="Rectangle 24">
                <a:extLst>
                  <a:ext uri="{FF2B5EF4-FFF2-40B4-BE49-F238E27FC236}">
                    <a16:creationId xmlns:a16="http://schemas.microsoft.com/office/drawing/2014/main" xmlns="" id="{1507C659-5DA5-064D-AE21-1B34184B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3270" name="Rectangle 25">
                <a:extLst>
                  <a:ext uri="{FF2B5EF4-FFF2-40B4-BE49-F238E27FC236}">
                    <a16:creationId xmlns:a16="http://schemas.microsoft.com/office/drawing/2014/main" xmlns="" id="{52C27BDC-AE14-CA4F-BF45-E038BFF1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53250" name="CasellaDiTesto 33">
            <a:extLst>
              <a:ext uri="{FF2B5EF4-FFF2-40B4-BE49-F238E27FC236}">
                <a16:creationId xmlns:a16="http://schemas.microsoft.com/office/drawing/2014/main" xmlns="" id="{D26F1153-B83C-AA4D-A3FA-218AFD4B7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280988"/>
            <a:ext cx="35782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b="1"/>
              <a:t>Multiple alignment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  <a:p>
            <a:pPr eaLnBrk="1" hangingPunct="1"/>
            <a:r>
              <a:rPr lang="it-IT" altLang="en-US" b="1"/>
              <a:t>SEQUENCE LOGO</a:t>
            </a:r>
          </a:p>
          <a:p>
            <a:pPr eaLnBrk="1" hangingPunct="1"/>
            <a:endParaRPr lang="it-IT" altLang="en-US" b="1"/>
          </a:p>
          <a:p>
            <a:pPr eaLnBrk="1" hangingPunct="1"/>
            <a:endParaRPr lang="it-IT" altLang="en-US" b="1"/>
          </a:p>
        </p:txBody>
      </p:sp>
      <p:pic>
        <p:nvPicPr>
          <p:cNvPr id="53251" name="Immagine 5">
            <a:extLst>
              <a:ext uri="{FF2B5EF4-FFF2-40B4-BE49-F238E27FC236}">
                <a16:creationId xmlns:a16="http://schemas.microsoft.com/office/drawing/2014/main" xmlns="" id="{BC76A57E-03A9-5E4D-ABF3-D85FD9F2B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545013"/>
            <a:ext cx="73167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magine 6">
            <a:extLst>
              <a:ext uri="{FF2B5EF4-FFF2-40B4-BE49-F238E27FC236}">
                <a16:creationId xmlns:a16="http://schemas.microsoft.com/office/drawing/2014/main" xmlns="" id="{B89BD646-58C6-8749-8658-100AC0EEA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87325"/>
            <a:ext cx="4237037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xmlns="" id="{41CBAA6F-FBF3-614F-B1C6-1965699354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4545013"/>
            <a:ext cx="1158875" cy="466725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xmlns="" id="{DDC26A18-8649-E14C-BF39-F90F39A6F9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9938" y="5359400"/>
            <a:ext cx="530225" cy="166688"/>
          </a:xfrm>
          <a:prstGeom prst="line">
            <a:avLst/>
          </a:prstGeom>
          <a:noFill/>
          <a:ln w="25400">
            <a:solidFill>
              <a:srgbClr val="000090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5" name="CasellaDiTesto 19">
            <a:extLst>
              <a:ext uri="{FF2B5EF4-FFF2-40B4-BE49-F238E27FC236}">
                <a16:creationId xmlns:a16="http://schemas.microsoft.com/office/drawing/2014/main" xmlns="" id="{5EB7CC3E-23ED-FE40-B5FD-D17DFA9D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194175"/>
            <a:ext cx="1477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V 11/11</a:t>
            </a:r>
          </a:p>
        </p:txBody>
      </p:sp>
      <p:sp>
        <p:nvSpPr>
          <p:cNvPr id="53256" name="CasellaDiTesto 51">
            <a:extLst>
              <a:ext uri="{FF2B5EF4-FFF2-40B4-BE49-F238E27FC236}">
                <a16:creationId xmlns:a16="http://schemas.microsoft.com/office/drawing/2014/main" xmlns="" id="{F2B5B058-2730-5E4A-88CF-A3809D1E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181475"/>
            <a:ext cx="129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R 6/11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I 4/11</a:t>
            </a:r>
          </a:p>
          <a:p>
            <a:pPr algn="ctr" eaLnBrk="1" hangingPunct="1"/>
            <a:r>
              <a:rPr lang="it-IT" altLang="en-US" b="1">
                <a:latin typeface="Courier New" panose="02070309020205020404" pitchFamily="49" charset="0"/>
              </a:rPr>
              <a:t>L 1/11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C02AFEB9-56A3-6342-BCAF-6511EAAFC448}"/>
              </a:ext>
            </a:extLst>
          </p:cNvPr>
          <p:cNvSpPr/>
          <p:nvPr/>
        </p:nvSpPr>
        <p:spPr>
          <a:xfrm>
            <a:off x="3257550" y="280988"/>
            <a:ext cx="357188" cy="4343400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871C9AB0-EDFF-8948-B0E4-93EB6FD7A1EA}"/>
              </a:ext>
            </a:extLst>
          </p:cNvPr>
          <p:cNvSpPr/>
          <p:nvPr/>
        </p:nvSpPr>
        <p:spPr>
          <a:xfrm>
            <a:off x="5661025" y="201613"/>
            <a:ext cx="357188" cy="5180012"/>
          </a:xfrm>
          <a:prstGeom prst="rect">
            <a:avLst/>
          </a:prstGeom>
          <a:noFill/>
          <a:ln w="19050" cmpd="sng">
            <a:solidFill>
              <a:srgbClr val="FFFF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xmlns="" id="{14A31C86-FC4C-4D46-854D-72BC24ADB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4274" name="Group 3">
            <a:extLst>
              <a:ext uri="{FF2B5EF4-FFF2-40B4-BE49-F238E27FC236}">
                <a16:creationId xmlns:a16="http://schemas.microsoft.com/office/drawing/2014/main" xmlns="" id="{3FEE7401-D45A-854A-9786-36240BB1AC4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4280" name="Group 4">
              <a:extLst>
                <a:ext uri="{FF2B5EF4-FFF2-40B4-BE49-F238E27FC236}">
                  <a16:creationId xmlns:a16="http://schemas.microsoft.com/office/drawing/2014/main" xmlns="" id="{F1116BBD-E9F2-DB45-A343-1817B7161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4292" name="Rectangle 5">
                <a:extLst>
                  <a:ext uri="{FF2B5EF4-FFF2-40B4-BE49-F238E27FC236}">
                    <a16:creationId xmlns:a16="http://schemas.microsoft.com/office/drawing/2014/main" xmlns="" id="{10DC333A-0830-B74A-B259-D3E05781F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3" name="Rectangle 6">
                <a:extLst>
                  <a:ext uri="{FF2B5EF4-FFF2-40B4-BE49-F238E27FC236}">
                    <a16:creationId xmlns:a16="http://schemas.microsoft.com/office/drawing/2014/main" xmlns="" id="{8AB83F2F-D1D3-B148-B829-BF2FB34AA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4" name="Rectangle 7">
                <a:extLst>
                  <a:ext uri="{FF2B5EF4-FFF2-40B4-BE49-F238E27FC236}">
                    <a16:creationId xmlns:a16="http://schemas.microsoft.com/office/drawing/2014/main" xmlns="" id="{F070A2BF-F495-1542-A233-41E5A6FCF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5" name="Rectangle 8">
                <a:extLst>
                  <a:ext uri="{FF2B5EF4-FFF2-40B4-BE49-F238E27FC236}">
                    <a16:creationId xmlns:a16="http://schemas.microsoft.com/office/drawing/2014/main" xmlns="" id="{D145DBCD-420B-0D4B-8B6C-CB3622DBB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6" name="Rectangle 9">
                <a:extLst>
                  <a:ext uri="{FF2B5EF4-FFF2-40B4-BE49-F238E27FC236}">
                    <a16:creationId xmlns:a16="http://schemas.microsoft.com/office/drawing/2014/main" xmlns="" id="{43D61BF8-9A9F-F44F-87C8-789ADCC1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7" name="Rectangle 10">
                <a:extLst>
                  <a:ext uri="{FF2B5EF4-FFF2-40B4-BE49-F238E27FC236}">
                    <a16:creationId xmlns:a16="http://schemas.microsoft.com/office/drawing/2014/main" xmlns="" id="{8277A4C1-0D88-7649-B345-014D76F02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8" name="Rectangle 11">
                <a:extLst>
                  <a:ext uri="{FF2B5EF4-FFF2-40B4-BE49-F238E27FC236}">
                    <a16:creationId xmlns:a16="http://schemas.microsoft.com/office/drawing/2014/main" xmlns="" id="{59DD6954-5500-0D43-ADCE-9202AB66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9" name="Rectangle 12">
                <a:extLst>
                  <a:ext uri="{FF2B5EF4-FFF2-40B4-BE49-F238E27FC236}">
                    <a16:creationId xmlns:a16="http://schemas.microsoft.com/office/drawing/2014/main" xmlns="" id="{18BD3B5B-6BB9-F344-BB17-3552A9832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0" name="Rectangle 13">
                <a:extLst>
                  <a:ext uri="{FF2B5EF4-FFF2-40B4-BE49-F238E27FC236}">
                    <a16:creationId xmlns:a16="http://schemas.microsoft.com/office/drawing/2014/main" xmlns="" id="{08B57DF8-8CE7-5140-B5FC-83F02895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301" name="Rectangle 14">
                <a:extLst>
                  <a:ext uri="{FF2B5EF4-FFF2-40B4-BE49-F238E27FC236}">
                    <a16:creationId xmlns:a16="http://schemas.microsoft.com/office/drawing/2014/main" xmlns="" id="{DE499C5F-3E20-8745-BEA2-0787DB7AF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4281" name="Group 15">
              <a:extLst>
                <a:ext uri="{FF2B5EF4-FFF2-40B4-BE49-F238E27FC236}">
                  <a16:creationId xmlns:a16="http://schemas.microsoft.com/office/drawing/2014/main" xmlns="" id="{BA75E5EF-0103-C84C-A304-80C64C757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4282" name="Rectangle 16">
                <a:extLst>
                  <a:ext uri="{FF2B5EF4-FFF2-40B4-BE49-F238E27FC236}">
                    <a16:creationId xmlns:a16="http://schemas.microsoft.com/office/drawing/2014/main" xmlns="" id="{2E3E54BC-34D8-CD4B-B228-D1D2C1765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3" name="Rectangle 17">
                <a:extLst>
                  <a:ext uri="{FF2B5EF4-FFF2-40B4-BE49-F238E27FC236}">
                    <a16:creationId xmlns:a16="http://schemas.microsoft.com/office/drawing/2014/main" xmlns="" id="{A583C2D2-22BB-954F-9F46-19E496535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4" name="Rectangle 18">
                <a:extLst>
                  <a:ext uri="{FF2B5EF4-FFF2-40B4-BE49-F238E27FC236}">
                    <a16:creationId xmlns:a16="http://schemas.microsoft.com/office/drawing/2014/main" xmlns="" id="{A7E7D3C2-17DA-3F48-B1DE-55ACBF7E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5" name="Rectangle 19">
                <a:extLst>
                  <a:ext uri="{FF2B5EF4-FFF2-40B4-BE49-F238E27FC236}">
                    <a16:creationId xmlns:a16="http://schemas.microsoft.com/office/drawing/2014/main" xmlns="" id="{DCDD04A5-690D-374A-AD22-905CAD83B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6" name="Rectangle 20">
                <a:extLst>
                  <a:ext uri="{FF2B5EF4-FFF2-40B4-BE49-F238E27FC236}">
                    <a16:creationId xmlns:a16="http://schemas.microsoft.com/office/drawing/2014/main" xmlns="" id="{A3EF584F-7BE2-C04B-AE32-A3CDD30E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7" name="Rectangle 21">
                <a:extLst>
                  <a:ext uri="{FF2B5EF4-FFF2-40B4-BE49-F238E27FC236}">
                    <a16:creationId xmlns:a16="http://schemas.microsoft.com/office/drawing/2014/main" xmlns="" id="{3A5871E1-4B24-2749-8E32-D1306E981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8" name="Rectangle 22">
                <a:extLst>
                  <a:ext uri="{FF2B5EF4-FFF2-40B4-BE49-F238E27FC236}">
                    <a16:creationId xmlns:a16="http://schemas.microsoft.com/office/drawing/2014/main" xmlns="" id="{0221BD57-F435-614E-81E9-A1DE89A6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89" name="Rectangle 23">
                <a:extLst>
                  <a:ext uri="{FF2B5EF4-FFF2-40B4-BE49-F238E27FC236}">
                    <a16:creationId xmlns:a16="http://schemas.microsoft.com/office/drawing/2014/main" xmlns="" id="{887F44AE-1D32-0240-BE76-516E0D52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0" name="Rectangle 24">
                <a:extLst>
                  <a:ext uri="{FF2B5EF4-FFF2-40B4-BE49-F238E27FC236}">
                    <a16:creationId xmlns:a16="http://schemas.microsoft.com/office/drawing/2014/main" xmlns="" id="{4F08EE62-D3AC-4B4D-8D63-764E70B34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4291" name="Rectangle 25">
                <a:extLst>
                  <a:ext uri="{FF2B5EF4-FFF2-40B4-BE49-F238E27FC236}">
                    <a16:creationId xmlns:a16="http://schemas.microsoft.com/office/drawing/2014/main" xmlns="" id="{BA4A6033-183E-A142-8FB0-E4FFA7D43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4275" name="Immagine 2">
            <a:extLst>
              <a:ext uri="{FF2B5EF4-FFF2-40B4-BE49-F238E27FC236}">
                <a16:creationId xmlns:a16="http://schemas.microsoft.com/office/drawing/2014/main" xmlns="" id="{2B1FEEDB-73C5-744A-BFED-4B31955B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/>
          <a:stretch>
            <a:fillRect/>
          </a:stretch>
        </p:blipFill>
        <p:spPr bwMode="auto">
          <a:xfrm>
            <a:off x="5035550" y="2513013"/>
            <a:ext cx="3759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magine 27">
            <a:extLst>
              <a:ext uri="{FF2B5EF4-FFF2-40B4-BE49-F238E27FC236}">
                <a16:creationId xmlns:a16="http://schemas.microsoft.com/office/drawing/2014/main" xmlns="" id="{660444E0-6602-4840-B060-681D131A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5178425" y="630238"/>
            <a:ext cx="34734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xmlns="" id="{428217CD-33B3-D049-BDE4-137EDC1546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2738" y="2141538"/>
            <a:ext cx="504825" cy="230187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278" name="CasellaDiTesto 3">
            <a:extLst>
              <a:ext uri="{FF2B5EF4-FFF2-40B4-BE49-F238E27FC236}">
                <a16:creationId xmlns:a16="http://schemas.microsoft.com/office/drawing/2014/main" xmlns="" id="{DCB1D505-20EF-D34B-BE6E-7C1F9B0A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1803400"/>
            <a:ext cx="44577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 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52231" name="CasellaDiTesto 1">
            <a:extLst>
              <a:ext uri="{FF2B5EF4-FFF2-40B4-BE49-F238E27FC236}">
                <a16:creationId xmlns:a16="http://schemas.microsoft.com/office/drawing/2014/main" xmlns="" id="{D704D949-1B96-4F4A-A562-E97C72F9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922338"/>
            <a:ext cx="48260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is constructed from a multiple sequence alignment (MSA) of related proteins</a:t>
            </a: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A PSSM associated with a sequence of length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 is an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 × 20 matrix, </a:t>
            </a:r>
          </a:p>
          <a:p>
            <a:pPr algn="just" eaLnBrk="1" hangingPunct="1">
              <a:lnSpc>
                <a:spcPct val="130000"/>
              </a:lnSpc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	where element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i="1" baseline="-2500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is derived from the probability that related sequences have amino acid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at PSSM position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It models the amino acid substitutions particular to a specific protein family and sequence position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xmlns="" id="{D55D9FB5-C786-EB44-982F-5BC4D43A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180975"/>
            <a:ext cx="8959851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</a:rPr>
              <a:t>Position-specific Score Matrix (PSSM</a:t>
            </a:r>
            <a:r>
              <a:rPr lang="en-GB" altLang="en-US" b="1">
                <a:solidFill>
                  <a:srgbClr val="FF0000"/>
                </a:solidFill>
              </a:rPr>
              <a:t>)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</p:txBody>
      </p:sp>
      <p:grpSp>
        <p:nvGrpSpPr>
          <p:cNvPr id="55298" name="Group 3">
            <a:extLst>
              <a:ext uri="{FF2B5EF4-FFF2-40B4-BE49-F238E27FC236}">
                <a16:creationId xmlns:a16="http://schemas.microsoft.com/office/drawing/2014/main" xmlns="" id="{F3CA80EF-2B5D-6142-ABDD-50E6ACC80C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0"/>
            <a:ext cx="9144001" cy="6858000"/>
            <a:chOff x="0" y="0"/>
            <a:chExt cx="5760" cy="4320"/>
          </a:xfrm>
        </p:grpSpPr>
        <p:grpSp>
          <p:nvGrpSpPr>
            <p:cNvPr id="55303" name="Group 4">
              <a:extLst>
                <a:ext uri="{FF2B5EF4-FFF2-40B4-BE49-F238E27FC236}">
                  <a16:creationId xmlns:a16="http://schemas.microsoft.com/office/drawing/2014/main" xmlns="" id="{A49D896D-3F88-A740-AAD2-8F684B4AE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5315" name="Rectangle 5">
                <a:extLst>
                  <a:ext uri="{FF2B5EF4-FFF2-40B4-BE49-F238E27FC236}">
                    <a16:creationId xmlns:a16="http://schemas.microsoft.com/office/drawing/2014/main" xmlns="" id="{3A21EBD7-35AA-7F49-932C-5EBCCFF44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6" name="Rectangle 6">
                <a:extLst>
                  <a:ext uri="{FF2B5EF4-FFF2-40B4-BE49-F238E27FC236}">
                    <a16:creationId xmlns:a16="http://schemas.microsoft.com/office/drawing/2014/main" xmlns="" id="{76353255-C097-324C-BDD0-1E3AA9C2E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7" name="Rectangle 7">
                <a:extLst>
                  <a:ext uri="{FF2B5EF4-FFF2-40B4-BE49-F238E27FC236}">
                    <a16:creationId xmlns:a16="http://schemas.microsoft.com/office/drawing/2014/main" xmlns="" id="{770B77BB-4163-3044-96ED-7AA9F192F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8" name="Rectangle 8">
                <a:extLst>
                  <a:ext uri="{FF2B5EF4-FFF2-40B4-BE49-F238E27FC236}">
                    <a16:creationId xmlns:a16="http://schemas.microsoft.com/office/drawing/2014/main" xmlns="" id="{7CFE08FB-4583-AD48-B7D9-BAEAA7D5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9" name="Rectangle 9">
                <a:extLst>
                  <a:ext uri="{FF2B5EF4-FFF2-40B4-BE49-F238E27FC236}">
                    <a16:creationId xmlns:a16="http://schemas.microsoft.com/office/drawing/2014/main" xmlns="" id="{DE604606-A8E0-974F-9335-1ADCB8A38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0" name="Rectangle 10">
                <a:extLst>
                  <a:ext uri="{FF2B5EF4-FFF2-40B4-BE49-F238E27FC236}">
                    <a16:creationId xmlns:a16="http://schemas.microsoft.com/office/drawing/2014/main" xmlns="" id="{69CFCC31-8A3F-5F4B-A523-83EF4E0D4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1" name="Rectangle 11">
                <a:extLst>
                  <a:ext uri="{FF2B5EF4-FFF2-40B4-BE49-F238E27FC236}">
                    <a16:creationId xmlns:a16="http://schemas.microsoft.com/office/drawing/2014/main" xmlns="" id="{A5A702ED-0EA4-3542-841D-DED6F990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2" name="Rectangle 12">
                <a:extLst>
                  <a:ext uri="{FF2B5EF4-FFF2-40B4-BE49-F238E27FC236}">
                    <a16:creationId xmlns:a16="http://schemas.microsoft.com/office/drawing/2014/main" xmlns="" id="{A2D14214-D3D4-EC4B-BF53-9B4F81B9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3" name="Rectangle 13">
                <a:extLst>
                  <a:ext uri="{FF2B5EF4-FFF2-40B4-BE49-F238E27FC236}">
                    <a16:creationId xmlns:a16="http://schemas.microsoft.com/office/drawing/2014/main" xmlns="" id="{9E950717-AC02-964E-894B-91B087893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24" name="Rectangle 14">
                <a:extLst>
                  <a:ext uri="{FF2B5EF4-FFF2-40B4-BE49-F238E27FC236}">
                    <a16:creationId xmlns:a16="http://schemas.microsoft.com/office/drawing/2014/main" xmlns="" id="{9EA3F4F9-EFB4-E448-94A2-81150685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5304" name="Group 15">
              <a:extLst>
                <a:ext uri="{FF2B5EF4-FFF2-40B4-BE49-F238E27FC236}">
                  <a16:creationId xmlns:a16="http://schemas.microsoft.com/office/drawing/2014/main" xmlns="" id="{127929BC-EC8B-3F4C-A970-45A39ADF3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5305" name="Rectangle 16">
                <a:extLst>
                  <a:ext uri="{FF2B5EF4-FFF2-40B4-BE49-F238E27FC236}">
                    <a16:creationId xmlns:a16="http://schemas.microsoft.com/office/drawing/2014/main" xmlns="" id="{E7F9BEB5-B013-C843-9310-A39B578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6" name="Rectangle 17">
                <a:extLst>
                  <a:ext uri="{FF2B5EF4-FFF2-40B4-BE49-F238E27FC236}">
                    <a16:creationId xmlns:a16="http://schemas.microsoft.com/office/drawing/2014/main" xmlns="" id="{C3B2DD5C-6EEE-114A-B49B-02D41355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7" name="Rectangle 18">
                <a:extLst>
                  <a:ext uri="{FF2B5EF4-FFF2-40B4-BE49-F238E27FC236}">
                    <a16:creationId xmlns:a16="http://schemas.microsoft.com/office/drawing/2014/main" xmlns="" id="{F325D0C0-59E7-3046-9A59-FAE33C156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8" name="Rectangle 19">
                <a:extLst>
                  <a:ext uri="{FF2B5EF4-FFF2-40B4-BE49-F238E27FC236}">
                    <a16:creationId xmlns:a16="http://schemas.microsoft.com/office/drawing/2014/main" xmlns="" id="{6D50EBCF-1204-E14C-91E2-A26058B32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09" name="Rectangle 20">
                <a:extLst>
                  <a:ext uri="{FF2B5EF4-FFF2-40B4-BE49-F238E27FC236}">
                    <a16:creationId xmlns:a16="http://schemas.microsoft.com/office/drawing/2014/main" xmlns="" id="{BF38CC95-48BE-B34D-B17E-572D968C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0" name="Rectangle 21">
                <a:extLst>
                  <a:ext uri="{FF2B5EF4-FFF2-40B4-BE49-F238E27FC236}">
                    <a16:creationId xmlns:a16="http://schemas.microsoft.com/office/drawing/2014/main" xmlns="" id="{7F4E2889-9DF6-0943-B84B-6C154713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1" name="Rectangle 22">
                <a:extLst>
                  <a:ext uri="{FF2B5EF4-FFF2-40B4-BE49-F238E27FC236}">
                    <a16:creationId xmlns:a16="http://schemas.microsoft.com/office/drawing/2014/main" xmlns="" id="{00799CD2-46E6-CD4A-B740-43166F412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2" name="Rectangle 23">
                <a:extLst>
                  <a:ext uri="{FF2B5EF4-FFF2-40B4-BE49-F238E27FC236}">
                    <a16:creationId xmlns:a16="http://schemas.microsoft.com/office/drawing/2014/main" xmlns="" id="{B1A02DDB-A654-344E-9442-BCEEBDFD4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3" name="Rectangle 24">
                <a:extLst>
                  <a:ext uri="{FF2B5EF4-FFF2-40B4-BE49-F238E27FC236}">
                    <a16:creationId xmlns:a16="http://schemas.microsoft.com/office/drawing/2014/main" xmlns="" id="{EB861E4D-5284-FA49-ACB5-E92B56F4E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5314" name="Rectangle 25">
                <a:extLst>
                  <a:ext uri="{FF2B5EF4-FFF2-40B4-BE49-F238E27FC236}">
                    <a16:creationId xmlns:a16="http://schemas.microsoft.com/office/drawing/2014/main" xmlns="" id="{B1FAA475-F939-0C49-8C3A-2B26DA2DD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55299" name="Immagine 27">
            <a:extLst>
              <a:ext uri="{FF2B5EF4-FFF2-40B4-BE49-F238E27FC236}">
                <a16:creationId xmlns:a16="http://schemas.microsoft.com/office/drawing/2014/main" xmlns="" id="{F4FC3D20-A4D4-844D-88F6-0AB22EE6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7" r="55750" b="38786"/>
          <a:stretch>
            <a:fillRect/>
          </a:stretch>
        </p:blipFill>
        <p:spPr bwMode="auto">
          <a:xfrm>
            <a:off x="2716213" y="642938"/>
            <a:ext cx="34734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26">
            <a:extLst>
              <a:ext uri="{FF2B5EF4-FFF2-40B4-BE49-F238E27FC236}">
                <a16:creationId xmlns:a16="http://schemas.microsoft.com/office/drawing/2014/main" xmlns="" id="{7762E566-612D-2345-A318-DFDB816AA4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0525" y="2152650"/>
            <a:ext cx="504825" cy="231775"/>
          </a:xfrm>
          <a:prstGeom prst="downArrow">
            <a:avLst>
              <a:gd name="adj1" fmla="val 50000"/>
              <a:gd name="adj2" fmla="val 49162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301" name="CasellaDiTesto 3">
            <a:extLst>
              <a:ext uri="{FF2B5EF4-FFF2-40B4-BE49-F238E27FC236}">
                <a16:creationId xmlns:a16="http://schemas.microsoft.com/office/drawing/2014/main" xmlns="" id="{B73C92BB-9FE8-7749-B80F-2512754E5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816100"/>
            <a:ext cx="6203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b="1"/>
              <a:t>Multiple alignment</a:t>
            </a:r>
          </a:p>
          <a:p>
            <a:pPr algn="ctr" eaLnBrk="1" hangingPunct="1"/>
            <a:endParaRPr lang="it-IT" altLang="en-US" sz="1600" b="1"/>
          </a:p>
          <a:p>
            <a:pPr algn="ctr" eaLnBrk="1" hangingPunct="1"/>
            <a:r>
              <a:rPr lang="en-GB" altLang="en-US" sz="1600" b="1"/>
              <a:t> position-specific score matrix</a:t>
            </a:r>
          </a:p>
          <a:p>
            <a:pPr algn="ctr" eaLnBrk="1" hangingPunct="1"/>
            <a:r>
              <a:rPr lang="it-IT" altLang="en-US" sz="1600" b="1"/>
              <a:t>U</a:t>
            </a:r>
            <a:r>
              <a:rPr lang="en-GB" altLang="en-US" sz="1600" b="1"/>
              <a:t>sing pseudocounts to  avoid excessive specificity of the PSSM</a:t>
            </a:r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59DC1A0D-9195-8446-903B-98B24F4D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019425"/>
            <a:ext cx="76898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xmlns="" id="{90BB9E2C-3BAC-2C4A-8EDA-B04C6FE5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14600"/>
            <a:ext cx="8839200" cy="4038600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C0E39868-C773-FE46-B2D3-54F60379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1981200"/>
          </a:xfrm>
          <a:prstGeom prst="rect">
            <a:avLst/>
          </a:prstGeom>
          <a:solidFill>
            <a:srgbClr val="FF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xmlns="" id="{EBC1880B-FCE2-204A-A4C2-198F6D30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91540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 E OMOPLASIA</a:t>
            </a:r>
          </a:p>
          <a:p>
            <a:pPr eaLnBrk="1" hangingPunct="1"/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 	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similaritaà dovuta a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derivazione dallo stesso antenato comune</a:t>
            </a:r>
          </a:p>
          <a:p>
            <a:pPr eaLnBrk="1" hangingPunct="1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alt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Omoplasia 	</a:t>
            </a: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similarità dovuta a convergenza, stessa pressione selettiva su due linee evolutive può condurre a caratteri simili</a:t>
            </a:r>
          </a:p>
          <a:p>
            <a:pPr eaLnBrk="1" hangingPunct="1"/>
            <a:endParaRPr lang="it-IT" alt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alt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 E PARALOGIA</a:t>
            </a:r>
            <a:endParaRPr lang="it-IT" altLang="en-US" sz="2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OMOLOGIA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16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ANTENATO COMUNE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ORTOLOGIA											PARALOGIA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6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PROCESSO DI SPECIAZIONE						DUPLICAZIONE GENICA</a:t>
            </a:r>
            <a:endParaRPr lang="it-IT" altLang="en-US" sz="18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Descrivo le relazioni tra geni di una famiglia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intraorganismo (paralogia)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o tra diversi organismi (ortologia)</a:t>
            </a: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xmlns="" id="{FDFBD305-7430-EE48-B89B-29DA84D9B618}"/>
              </a:ext>
            </a:extLst>
          </p:cNvPr>
          <p:cNvSpPr>
            <a:spLocks noChangeShapeType="1"/>
          </p:cNvSpPr>
          <p:nvPr/>
        </p:nvSpPr>
        <p:spPr bwMode="auto">
          <a:xfrm rot="2789855">
            <a:off x="30091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xmlns="" id="{9194B68F-ABD4-144A-8EF1-01D9653021E3}"/>
              </a:ext>
            </a:extLst>
          </p:cNvPr>
          <p:cNvSpPr>
            <a:spLocks noChangeShapeType="1"/>
          </p:cNvSpPr>
          <p:nvPr/>
        </p:nvSpPr>
        <p:spPr bwMode="auto">
          <a:xfrm rot="-2781047">
            <a:off x="6209506" y="3620294"/>
            <a:ext cx="158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8438" name="Group 7">
            <a:extLst>
              <a:ext uri="{FF2B5EF4-FFF2-40B4-BE49-F238E27FC236}">
                <a16:creationId xmlns:a16="http://schemas.microsoft.com/office/drawing/2014/main" xmlns="" id="{6FEE86DF-65E1-8641-BFD3-D1AC19B194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9" name="Group 8">
              <a:extLst>
                <a:ext uri="{FF2B5EF4-FFF2-40B4-BE49-F238E27FC236}">
                  <a16:creationId xmlns:a16="http://schemas.microsoft.com/office/drawing/2014/main" xmlns="" id="{21FEE58A-DFE7-B642-A2F4-8D74126E8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8451" name="Rectangle 9">
                <a:extLst>
                  <a:ext uri="{FF2B5EF4-FFF2-40B4-BE49-F238E27FC236}">
                    <a16:creationId xmlns:a16="http://schemas.microsoft.com/office/drawing/2014/main" xmlns="" id="{4B6F83F9-940E-574A-91C6-A48ABC728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2" name="Rectangle 10">
                <a:extLst>
                  <a:ext uri="{FF2B5EF4-FFF2-40B4-BE49-F238E27FC236}">
                    <a16:creationId xmlns:a16="http://schemas.microsoft.com/office/drawing/2014/main" xmlns="" id="{A088CFBD-9C89-3340-8120-21FC06287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3" name="Rectangle 11">
                <a:extLst>
                  <a:ext uri="{FF2B5EF4-FFF2-40B4-BE49-F238E27FC236}">
                    <a16:creationId xmlns:a16="http://schemas.microsoft.com/office/drawing/2014/main" xmlns="" id="{520DECFF-4552-434A-B681-14449506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4" name="Rectangle 12">
                <a:extLst>
                  <a:ext uri="{FF2B5EF4-FFF2-40B4-BE49-F238E27FC236}">
                    <a16:creationId xmlns:a16="http://schemas.microsoft.com/office/drawing/2014/main" xmlns="" id="{991EB376-54EA-9644-BE4D-C26A20BC6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5" name="Rectangle 13">
                <a:extLst>
                  <a:ext uri="{FF2B5EF4-FFF2-40B4-BE49-F238E27FC236}">
                    <a16:creationId xmlns:a16="http://schemas.microsoft.com/office/drawing/2014/main" xmlns="" id="{1ABEC2EE-5D00-8646-A6B0-724D9F394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6" name="Rectangle 14">
                <a:extLst>
                  <a:ext uri="{FF2B5EF4-FFF2-40B4-BE49-F238E27FC236}">
                    <a16:creationId xmlns:a16="http://schemas.microsoft.com/office/drawing/2014/main" xmlns="" id="{9F9D7957-AA44-454C-8C57-075C7192C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7" name="Rectangle 15">
                <a:extLst>
                  <a:ext uri="{FF2B5EF4-FFF2-40B4-BE49-F238E27FC236}">
                    <a16:creationId xmlns:a16="http://schemas.microsoft.com/office/drawing/2014/main" xmlns="" id="{382D1FD3-0265-BE4A-9A3A-97CF1A81D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8" name="Rectangle 16">
                <a:extLst>
                  <a:ext uri="{FF2B5EF4-FFF2-40B4-BE49-F238E27FC236}">
                    <a16:creationId xmlns:a16="http://schemas.microsoft.com/office/drawing/2014/main" xmlns="" id="{810647C5-ECEC-CC4E-9508-F1A19B7A2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9" name="Rectangle 17">
                <a:extLst>
                  <a:ext uri="{FF2B5EF4-FFF2-40B4-BE49-F238E27FC236}">
                    <a16:creationId xmlns:a16="http://schemas.microsoft.com/office/drawing/2014/main" xmlns="" id="{D83CF0EE-60F1-5444-B6F7-8C7C2129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60" name="Rectangle 18">
                <a:extLst>
                  <a:ext uri="{FF2B5EF4-FFF2-40B4-BE49-F238E27FC236}">
                    <a16:creationId xmlns:a16="http://schemas.microsoft.com/office/drawing/2014/main" xmlns="" id="{49E419A7-7F31-0842-9784-3EFB678E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8440" name="Group 19">
              <a:extLst>
                <a:ext uri="{FF2B5EF4-FFF2-40B4-BE49-F238E27FC236}">
                  <a16:creationId xmlns:a16="http://schemas.microsoft.com/office/drawing/2014/main" xmlns="" id="{6AC790CD-0A4F-864A-9555-77C400EF0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8441" name="Rectangle 20">
                <a:extLst>
                  <a:ext uri="{FF2B5EF4-FFF2-40B4-BE49-F238E27FC236}">
                    <a16:creationId xmlns:a16="http://schemas.microsoft.com/office/drawing/2014/main" xmlns="" id="{8C925A07-5C52-C641-9574-A78F4D83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2" name="Rectangle 21">
                <a:extLst>
                  <a:ext uri="{FF2B5EF4-FFF2-40B4-BE49-F238E27FC236}">
                    <a16:creationId xmlns:a16="http://schemas.microsoft.com/office/drawing/2014/main" xmlns="" id="{2C54C0E6-9538-C941-B999-35AD0E3B5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3" name="Rectangle 22">
                <a:extLst>
                  <a:ext uri="{FF2B5EF4-FFF2-40B4-BE49-F238E27FC236}">
                    <a16:creationId xmlns:a16="http://schemas.microsoft.com/office/drawing/2014/main" xmlns="" id="{5E0190AF-42B1-214F-9E44-12DA05143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4" name="Rectangle 23">
                <a:extLst>
                  <a:ext uri="{FF2B5EF4-FFF2-40B4-BE49-F238E27FC236}">
                    <a16:creationId xmlns:a16="http://schemas.microsoft.com/office/drawing/2014/main" xmlns="" id="{4E46CF2D-AE97-844C-9CD9-01BFB03B6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5" name="Rectangle 24">
                <a:extLst>
                  <a:ext uri="{FF2B5EF4-FFF2-40B4-BE49-F238E27FC236}">
                    <a16:creationId xmlns:a16="http://schemas.microsoft.com/office/drawing/2014/main" xmlns="" id="{F5D5DD00-D06C-134C-BCAB-B3BC4B9E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6" name="Rectangle 25">
                <a:extLst>
                  <a:ext uri="{FF2B5EF4-FFF2-40B4-BE49-F238E27FC236}">
                    <a16:creationId xmlns:a16="http://schemas.microsoft.com/office/drawing/2014/main" xmlns="" id="{677B2778-26FF-2649-B357-9E67F0B7B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7" name="Rectangle 26">
                <a:extLst>
                  <a:ext uri="{FF2B5EF4-FFF2-40B4-BE49-F238E27FC236}">
                    <a16:creationId xmlns:a16="http://schemas.microsoft.com/office/drawing/2014/main" xmlns="" id="{3DDC0055-7D13-3843-9F3B-AADC109A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8" name="Rectangle 27">
                <a:extLst>
                  <a:ext uri="{FF2B5EF4-FFF2-40B4-BE49-F238E27FC236}">
                    <a16:creationId xmlns:a16="http://schemas.microsoft.com/office/drawing/2014/main" xmlns="" id="{C464B185-9BC4-E647-9B05-197E3FE09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49" name="Rectangle 28">
                <a:extLst>
                  <a:ext uri="{FF2B5EF4-FFF2-40B4-BE49-F238E27FC236}">
                    <a16:creationId xmlns:a16="http://schemas.microsoft.com/office/drawing/2014/main" xmlns="" id="{D453091D-DAE7-B944-9D15-E48B3853B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8450" name="Rectangle 29">
                <a:extLst>
                  <a:ext uri="{FF2B5EF4-FFF2-40B4-BE49-F238E27FC236}">
                    <a16:creationId xmlns:a16="http://schemas.microsoft.com/office/drawing/2014/main" xmlns="" id="{B2BEC1AA-D5DB-CF4B-85AA-D2BE4B6EE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863BFEE9-DB77-1549-8366-7281142C0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" b="19492"/>
          <a:stretch/>
        </p:blipFill>
        <p:spPr bwMode="auto">
          <a:xfrm>
            <a:off x="730250" y="4546600"/>
            <a:ext cx="7324725" cy="338138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sysDash"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01D1A34-F2AF-7B42-BB0F-17C2FFC3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0963"/>
            <a:ext cx="6192837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xmlns="" id="{A446A8E7-1CFB-404E-9723-962A4BE1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5132388"/>
            <a:ext cx="4705350" cy="1468437"/>
          </a:xfrm>
          <a:prstGeom prst="cloudCallout">
            <a:avLst>
              <a:gd name="adj1" fmla="val -48269"/>
              <a:gd name="adj2" fmla="val -52389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Si allinea?</a:t>
            </a:r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xmlns="" id="{2264D7BB-59EE-0A43-AF4C-CA481B49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549525"/>
            <a:ext cx="1062037" cy="1609725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FAC090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9832983B-757E-FC43-9227-61C2F9A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36638"/>
            <a:ext cx="865028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umetto 4 3">
            <a:extLst>
              <a:ext uri="{FF2B5EF4-FFF2-40B4-BE49-F238E27FC236}">
                <a16:creationId xmlns:a16="http://schemas.microsoft.com/office/drawing/2014/main" xmlns="" id="{0CE04E7B-915A-EE49-9081-30AA191C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9525"/>
            <a:ext cx="5540375" cy="1027113"/>
          </a:xfrm>
          <a:prstGeom prst="cloudCallout">
            <a:avLst>
              <a:gd name="adj1" fmla="val 12148"/>
              <a:gd name="adj2" fmla="val 104912"/>
            </a:avLst>
          </a:prstGeom>
          <a:solidFill>
            <a:srgbClr val="FAC090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Comparo la nuova sequenza con il profilo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Screen Shot 2017-01-29 at 7.19.28 AM.png">
            <a:extLst>
              <a:ext uri="{FF2B5EF4-FFF2-40B4-BE49-F238E27FC236}">
                <a16:creationId xmlns:a16="http://schemas.microsoft.com/office/drawing/2014/main" xmlns="" id="{B6CB5794-C9F2-B742-8FC2-A14101EBF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00125"/>
            <a:ext cx="7859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3B8665B-D22E-734F-B6A7-9DE61571124B}"/>
              </a:ext>
            </a:extLst>
          </p:cNvPr>
          <p:cNvSpPr/>
          <p:nvPr/>
        </p:nvSpPr>
        <p:spPr>
          <a:xfrm>
            <a:off x="200025" y="185738"/>
            <a:ext cx="8697913" cy="6986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Example query:</a:t>
            </a: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endParaRPr lang="en-US" sz="2800" dirty="0">
              <a:latin typeface="Arial"/>
              <a:ea typeface="ＭＳ Ｐゴシック" charset="0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Standard BLASTP search would produce about 9 hits with low expect values.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ea typeface="ＭＳ Ｐゴシック" charset="0"/>
                <a:cs typeface="Arial"/>
              </a:rPr>
              <a:t>PSI-BLAST search produces &gt;200 hits after 3 or 4 iterations.</a:t>
            </a: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PSI Blast finds distantly related protein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  <a:sym typeface="Wingdings"/>
              </a:rPr>
              <a:t>It increases the sensitivity of a database search by detecting homologous matches with relatively low sequence identity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Immagine 1">
            <a:extLst>
              <a:ext uri="{FF2B5EF4-FFF2-40B4-BE49-F238E27FC236}">
                <a16:creationId xmlns:a16="http://schemas.microsoft.com/office/drawing/2014/main" xmlns="" id="{FCE6B051-905F-594B-9784-572EB7DF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14500"/>
            <a:ext cx="27352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Rectangle 2">
            <a:extLst>
              <a:ext uri="{FF2B5EF4-FFF2-40B4-BE49-F238E27FC236}">
                <a16:creationId xmlns:a16="http://schemas.microsoft.com/office/drawing/2014/main" xmlns="" id="{ADCF17C7-D4F7-AC4C-A52E-59B4485C9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76213"/>
            <a:ext cx="9145587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dirty="0">
                <a:solidFill>
                  <a:schemeClr val="accent2"/>
                </a:solidFill>
              </a:rPr>
              <a:t>DELTA-BLAST (Domain Enhanced Lookup Time Accelerated BLAST)</a:t>
            </a:r>
            <a:r>
              <a:rPr lang="en-GB" altLang="en-US" sz="3600" dirty="0"/>
              <a:t>	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PSI-BLAST creates multiple alignments and position-specific scoring matrices (PSSMs).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2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a query against a library of pre-computed PSSMs. 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DELTA-BLAST, for its PSSMs, employs a subset of NCBI’s Conserved Domain Database (CDD; curated domain models that are refined using protein 3D structures, or models constructed from clusters of related sequences with unknown structure)</a:t>
            </a:r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DELTA-BLAST searches CDD with the supplied query, uses aligned domains to compute a PSSM and searches a sequence database with this PSSM.</a:t>
            </a:r>
          </a:p>
          <a:p>
            <a:pPr marL="2949575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949575">
              <a:buFont typeface="Arial" panose="020B0604020202020204" pitchFamily="34" charset="0"/>
              <a:buChar char="•"/>
            </a:pPr>
            <a:r>
              <a:rPr lang="en-GB" altLang="en-US" sz="2200" dirty="0"/>
              <a:t>Most queries do match a PSSM; if not the search proceeds in a PSI-BLAST-like manner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sz="2200" dirty="0"/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xmlns="" id="{05A31590-0FF5-5B4A-8813-80EC5B4AE1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8372" name="Group 4">
              <a:extLst>
                <a:ext uri="{FF2B5EF4-FFF2-40B4-BE49-F238E27FC236}">
                  <a16:creationId xmlns:a16="http://schemas.microsoft.com/office/drawing/2014/main" xmlns="" id="{07BD4ABD-36F6-8E45-9E3F-92A43A446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8384" name="Rectangle 5">
                <a:extLst>
                  <a:ext uri="{FF2B5EF4-FFF2-40B4-BE49-F238E27FC236}">
                    <a16:creationId xmlns:a16="http://schemas.microsoft.com/office/drawing/2014/main" xmlns="" id="{0FC5A7E8-D255-4945-8728-FFBFBEB1A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5" name="Rectangle 6">
                <a:extLst>
                  <a:ext uri="{FF2B5EF4-FFF2-40B4-BE49-F238E27FC236}">
                    <a16:creationId xmlns:a16="http://schemas.microsoft.com/office/drawing/2014/main" xmlns="" id="{403EEA8E-2005-F045-AF9A-BEB1C932C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6" name="Rectangle 7">
                <a:extLst>
                  <a:ext uri="{FF2B5EF4-FFF2-40B4-BE49-F238E27FC236}">
                    <a16:creationId xmlns:a16="http://schemas.microsoft.com/office/drawing/2014/main" xmlns="" id="{94F557DB-DC0E-C340-9F65-66848F2B6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7" name="Rectangle 8">
                <a:extLst>
                  <a:ext uri="{FF2B5EF4-FFF2-40B4-BE49-F238E27FC236}">
                    <a16:creationId xmlns:a16="http://schemas.microsoft.com/office/drawing/2014/main" xmlns="" id="{7459B194-D589-0F4F-A90A-7A48EAB9C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8" name="Rectangle 9">
                <a:extLst>
                  <a:ext uri="{FF2B5EF4-FFF2-40B4-BE49-F238E27FC236}">
                    <a16:creationId xmlns:a16="http://schemas.microsoft.com/office/drawing/2014/main" xmlns="" id="{15765041-0254-1F4A-80AA-B35A7F6C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9" name="Rectangle 10">
                <a:extLst>
                  <a:ext uri="{FF2B5EF4-FFF2-40B4-BE49-F238E27FC236}">
                    <a16:creationId xmlns:a16="http://schemas.microsoft.com/office/drawing/2014/main" xmlns="" id="{5F33D7E9-6789-0846-8316-16201AC3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0" name="Rectangle 11">
                <a:extLst>
                  <a:ext uri="{FF2B5EF4-FFF2-40B4-BE49-F238E27FC236}">
                    <a16:creationId xmlns:a16="http://schemas.microsoft.com/office/drawing/2014/main" xmlns="" id="{654684AD-47D9-1945-9526-FFAAAF0AB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1" name="Rectangle 12">
                <a:extLst>
                  <a:ext uri="{FF2B5EF4-FFF2-40B4-BE49-F238E27FC236}">
                    <a16:creationId xmlns:a16="http://schemas.microsoft.com/office/drawing/2014/main" xmlns="" id="{2B621AA1-EF14-D549-AE2C-F3347B374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2" name="Rectangle 13">
                <a:extLst>
                  <a:ext uri="{FF2B5EF4-FFF2-40B4-BE49-F238E27FC236}">
                    <a16:creationId xmlns:a16="http://schemas.microsoft.com/office/drawing/2014/main" xmlns="" id="{9C7B85B8-D464-A047-A393-20F312AED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93" name="Rectangle 14">
                <a:extLst>
                  <a:ext uri="{FF2B5EF4-FFF2-40B4-BE49-F238E27FC236}">
                    <a16:creationId xmlns:a16="http://schemas.microsoft.com/office/drawing/2014/main" xmlns="" id="{25EC05BC-58A0-F943-B18F-81820C3E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58373" name="Group 15">
              <a:extLst>
                <a:ext uri="{FF2B5EF4-FFF2-40B4-BE49-F238E27FC236}">
                  <a16:creationId xmlns:a16="http://schemas.microsoft.com/office/drawing/2014/main" xmlns="" id="{AC672138-E8CE-6440-8799-FA6BBE74A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8374" name="Rectangle 16">
                <a:extLst>
                  <a:ext uri="{FF2B5EF4-FFF2-40B4-BE49-F238E27FC236}">
                    <a16:creationId xmlns:a16="http://schemas.microsoft.com/office/drawing/2014/main" xmlns="" id="{A289D113-3081-944B-8FF0-7F276A62E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5" name="Rectangle 17">
                <a:extLst>
                  <a:ext uri="{FF2B5EF4-FFF2-40B4-BE49-F238E27FC236}">
                    <a16:creationId xmlns:a16="http://schemas.microsoft.com/office/drawing/2014/main" xmlns="" id="{4529CC7F-98B2-F440-8BC2-A315CEBD8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6" name="Rectangle 18">
                <a:extLst>
                  <a:ext uri="{FF2B5EF4-FFF2-40B4-BE49-F238E27FC236}">
                    <a16:creationId xmlns:a16="http://schemas.microsoft.com/office/drawing/2014/main" xmlns="" id="{F842AF55-16BB-CE44-8AD0-369015FF7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7" name="Rectangle 19">
                <a:extLst>
                  <a:ext uri="{FF2B5EF4-FFF2-40B4-BE49-F238E27FC236}">
                    <a16:creationId xmlns:a16="http://schemas.microsoft.com/office/drawing/2014/main" xmlns="" id="{933582EE-D445-FC4D-A788-ED20A188F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8" name="Rectangle 20">
                <a:extLst>
                  <a:ext uri="{FF2B5EF4-FFF2-40B4-BE49-F238E27FC236}">
                    <a16:creationId xmlns:a16="http://schemas.microsoft.com/office/drawing/2014/main" xmlns="" id="{207AA8CF-E0C7-6744-9361-EAEF1C7ED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79" name="Rectangle 21">
                <a:extLst>
                  <a:ext uri="{FF2B5EF4-FFF2-40B4-BE49-F238E27FC236}">
                    <a16:creationId xmlns:a16="http://schemas.microsoft.com/office/drawing/2014/main" xmlns="" id="{3B32B727-537D-E047-98C9-2D93766AA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0" name="Rectangle 22">
                <a:extLst>
                  <a:ext uri="{FF2B5EF4-FFF2-40B4-BE49-F238E27FC236}">
                    <a16:creationId xmlns:a16="http://schemas.microsoft.com/office/drawing/2014/main" xmlns="" id="{47718D54-CC40-6943-8609-C733BD8E9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1" name="Rectangle 23">
                <a:extLst>
                  <a:ext uri="{FF2B5EF4-FFF2-40B4-BE49-F238E27FC236}">
                    <a16:creationId xmlns:a16="http://schemas.microsoft.com/office/drawing/2014/main" xmlns="" id="{E6F702E6-47B5-A943-BB95-42E8EF962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2" name="Rectangle 24">
                <a:extLst>
                  <a:ext uri="{FF2B5EF4-FFF2-40B4-BE49-F238E27FC236}">
                    <a16:creationId xmlns:a16="http://schemas.microsoft.com/office/drawing/2014/main" xmlns="" id="{CD48F835-1535-7143-ACFF-AFB57ED3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8383" name="Rectangle 25">
                <a:extLst>
                  <a:ext uri="{FF2B5EF4-FFF2-40B4-BE49-F238E27FC236}">
                    <a16:creationId xmlns:a16="http://schemas.microsoft.com/office/drawing/2014/main" xmlns="" id="{A0BAFC2C-452E-C044-8274-9FA4E01C2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xmlns="" id="{9F003C3A-53A2-724E-B063-3C7E56EB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8800"/>
            <a:ext cx="895985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PHI-BLAST (Pattern Hit Initiated Blast)</a:t>
            </a:r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Find proteins similar to the query around a given pattern</a:t>
            </a:r>
          </a:p>
          <a:p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PHI-blast enforces the presence of a </a:t>
            </a:r>
            <a:r>
              <a:rPr lang="en-GB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motif</a:t>
            </a: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 in addition to the usual PSI-blast criteria</a:t>
            </a:r>
          </a:p>
          <a:p>
            <a:endParaRPr lang="en-GB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It uses regular expression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b="1">
                <a:latin typeface="Arial" panose="020B0604020202020204" pitchFamily="34" charset="0"/>
                <a:cs typeface="Arial" panose="020B0604020202020204" pitchFamily="34" charset="0"/>
              </a:rPr>
              <a:t>W-x(9,11)-[VFY]-[FYW]-x(6,7)-[GSTNE]-[GSTQCR]-[FYW]  </a:t>
            </a:r>
          </a:p>
          <a:p>
            <a:pPr algn="ctr"/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This means a W followed by 9 to 11 of anything, followed by one of the residues V, F, or Y, etc.</a:t>
            </a:r>
            <a:r>
              <a:rPr lang="en-GB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xmlns="" id="{8B94CCBA-0AD0-CA4C-8F3E-DD7FD20B6D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xmlns="" id="{7BD17A3F-846D-314D-A2CA-647B20CB2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xmlns="" id="{0A2E71BE-4559-9745-9CA4-E06CC2610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xmlns="" id="{7069D9C6-A416-4E40-B446-3581DD501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xmlns="" id="{B319851D-2F3D-9C44-A4F5-03C5ECAC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xmlns="" id="{9C50D3B1-039B-DC4D-BE7D-F547554F6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xmlns="" id="{229DF8D7-C66D-8D4B-9F57-BA3A4996C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xmlns="" id="{DAC0088B-CA67-DB4D-9CE3-E83593A5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xmlns="" id="{F8C95409-5536-CA40-AF17-59C630EC7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xmlns="" id="{FC340A93-6322-A64C-80F6-0C6B67D1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xmlns="" id="{B519992B-D0AE-BD4C-B1DD-44074E26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xmlns="" id="{573FE770-B262-ED4C-963F-C2F34E110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xmlns="" id="{840C61B1-B9A2-3841-9B02-A33588A32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xmlns="" id="{B00EEA8C-C94D-CC4E-92A5-017CD57FD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xmlns="" id="{85CFCB10-C3CB-8845-9323-DF2853EBA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xmlns="" id="{3FDFFF8B-4534-CC4F-9448-30312BA0A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xmlns="" id="{FC2E5B04-83E0-0047-96F0-D712A7CB9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xmlns="" id="{43B634C7-910D-B249-AE4A-28910CF83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xmlns="" id="{64A7B186-29A4-D246-B45C-1023952F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xmlns="" id="{8934413B-0B05-7042-81DE-AB018701B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xmlns="" id="{A835786F-78DF-EF4D-A0CB-F6336AE3F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xmlns="" id="{24344A48-E756-594F-9A85-FD1A753A2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xmlns="" id="{35DF04AE-DE27-2447-98A9-37BA578A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2">
            <a:extLst>
              <a:ext uri="{FF2B5EF4-FFF2-40B4-BE49-F238E27FC236}">
                <a16:creationId xmlns:a16="http://schemas.microsoft.com/office/drawing/2014/main" xmlns="" id="{DAE88A18-D7CA-A842-8725-6B89DA9F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400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CorelDRAW" r:id="rId3" imgW="17405350" imgH="17805400" progId="CorelDraw.Graphic.9">
                  <p:embed/>
                </p:oleObj>
              </mc:Choice>
              <mc:Fallback>
                <p:oleObj name="CorelDRAW" r:id="rId3" imgW="17405350" imgH="17805400" progId="CorelDraw.Graphic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400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58" name="Group 3">
            <a:extLst>
              <a:ext uri="{FF2B5EF4-FFF2-40B4-BE49-F238E27FC236}">
                <a16:creationId xmlns:a16="http://schemas.microsoft.com/office/drawing/2014/main" xmlns="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xmlns="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xmlns="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xmlns="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xmlns="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xmlns="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xmlns="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xmlns="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xmlns="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xmlns="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xmlns="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xmlns="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xmlns="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xmlns="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xmlns="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xmlns="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xmlns="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xmlns="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xmlns="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xmlns="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xmlns="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xmlns="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xmlns="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sp>
        <p:nvSpPr>
          <p:cNvPr id="19459" name="Rettangolo 1">
            <a:extLst>
              <a:ext uri="{FF2B5EF4-FFF2-40B4-BE49-F238E27FC236}">
                <a16:creationId xmlns:a16="http://schemas.microsoft.com/office/drawing/2014/main" xmlns="" id="{A29430D1-D440-3149-B449-FE338781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1531938"/>
            <a:ext cx="150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PARALOGIA</a:t>
            </a:r>
            <a:endParaRPr lang="en-US" altLang="en-US" sz="1800"/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xmlns="" id="{9E5118FB-8DBD-0E4E-9992-2A128C2A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3959225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  <p:sp>
        <p:nvSpPr>
          <p:cNvPr id="19461" name="Rettangolo 3">
            <a:extLst>
              <a:ext uri="{FF2B5EF4-FFF2-40B4-BE49-F238E27FC236}">
                <a16:creationId xmlns:a16="http://schemas.microsoft.com/office/drawing/2014/main" xmlns="" id="{49AFC190-5E98-E645-9B9C-2D313E10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959225"/>
            <a:ext cx="1547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80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ORTOLOGIA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>
            <a:extLst>
              <a:ext uri="{FF2B5EF4-FFF2-40B4-BE49-F238E27FC236}">
                <a16:creationId xmlns:a16="http://schemas.microsoft.com/office/drawing/2014/main" xmlns="" id="{96310B69-0BE9-D346-B7CD-0164A63FA6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62" name="Group 4">
              <a:extLst>
                <a:ext uri="{FF2B5EF4-FFF2-40B4-BE49-F238E27FC236}">
                  <a16:creationId xmlns:a16="http://schemas.microsoft.com/office/drawing/2014/main" xmlns="" id="{732A679E-2CD9-5C45-A66E-F3F8E6E8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19474" name="Rectangle 5">
                <a:extLst>
                  <a:ext uri="{FF2B5EF4-FFF2-40B4-BE49-F238E27FC236}">
                    <a16:creationId xmlns:a16="http://schemas.microsoft.com/office/drawing/2014/main" xmlns="" id="{208AEB3A-F99E-5842-924B-2494FE963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5" name="Rectangle 6">
                <a:extLst>
                  <a:ext uri="{FF2B5EF4-FFF2-40B4-BE49-F238E27FC236}">
                    <a16:creationId xmlns:a16="http://schemas.microsoft.com/office/drawing/2014/main" xmlns="" id="{AC66C4B6-4971-3340-949D-DFF286A2B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6" name="Rectangle 7">
                <a:extLst>
                  <a:ext uri="{FF2B5EF4-FFF2-40B4-BE49-F238E27FC236}">
                    <a16:creationId xmlns:a16="http://schemas.microsoft.com/office/drawing/2014/main" xmlns="" id="{1F4DA54B-72DC-1D49-8ADD-357D17EC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7" name="Rectangle 8">
                <a:extLst>
                  <a:ext uri="{FF2B5EF4-FFF2-40B4-BE49-F238E27FC236}">
                    <a16:creationId xmlns:a16="http://schemas.microsoft.com/office/drawing/2014/main" xmlns="" id="{42A27243-B6A2-064E-A467-44A4C90FF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8" name="Rectangle 9">
                <a:extLst>
                  <a:ext uri="{FF2B5EF4-FFF2-40B4-BE49-F238E27FC236}">
                    <a16:creationId xmlns:a16="http://schemas.microsoft.com/office/drawing/2014/main" xmlns="" id="{720C362C-4AC5-574A-8FB8-5F8C37A7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9" name="Rectangle 10">
                <a:extLst>
                  <a:ext uri="{FF2B5EF4-FFF2-40B4-BE49-F238E27FC236}">
                    <a16:creationId xmlns:a16="http://schemas.microsoft.com/office/drawing/2014/main" xmlns="" id="{39078DF9-AD94-1344-921A-4E41FAF8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0" name="Rectangle 11">
                <a:extLst>
                  <a:ext uri="{FF2B5EF4-FFF2-40B4-BE49-F238E27FC236}">
                    <a16:creationId xmlns:a16="http://schemas.microsoft.com/office/drawing/2014/main" xmlns="" id="{0E3A0C2E-69A2-B842-A063-97209B13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1" name="Rectangle 12">
                <a:extLst>
                  <a:ext uri="{FF2B5EF4-FFF2-40B4-BE49-F238E27FC236}">
                    <a16:creationId xmlns:a16="http://schemas.microsoft.com/office/drawing/2014/main" xmlns="" id="{5E5F6834-35EF-DB41-B53A-9A1FB124A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2" name="Rectangle 13">
                <a:extLst>
                  <a:ext uri="{FF2B5EF4-FFF2-40B4-BE49-F238E27FC236}">
                    <a16:creationId xmlns:a16="http://schemas.microsoft.com/office/drawing/2014/main" xmlns="" id="{26F1FE7D-D53A-4B4B-A855-B409077CC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83" name="Rectangle 14">
                <a:extLst>
                  <a:ext uri="{FF2B5EF4-FFF2-40B4-BE49-F238E27FC236}">
                    <a16:creationId xmlns:a16="http://schemas.microsoft.com/office/drawing/2014/main" xmlns="" id="{4D394363-987F-8B4D-B62A-FA20B7EE8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19463" name="Group 15">
              <a:extLst>
                <a:ext uri="{FF2B5EF4-FFF2-40B4-BE49-F238E27FC236}">
                  <a16:creationId xmlns:a16="http://schemas.microsoft.com/office/drawing/2014/main" xmlns="" id="{13851CB1-895F-894D-A65F-ABE7E50AA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19464" name="Rectangle 16">
                <a:extLst>
                  <a:ext uri="{FF2B5EF4-FFF2-40B4-BE49-F238E27FC236}">
                    <a16:creationId xmlns:a16="http://schemas.microsoft.com/office/drawing/2014/main" xmlns="" id="{96252A15-C395-6741-A275-217FB5AF8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5" name="Rectangle 17">
                <a:extLst>
                  <a:ext uri="{FF2B5EF4-FFF2-40B4-BE49-F238E27FC236}">
                    <a16:creationId xmlns:a16="http://schemas.microsoft.com/office/drawing/2014/main" xmlns="" id="{893370DD-72AE-9749-BDB5-32759F55B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6" name="Rectangle 18">
                <a:extLst>
                  <a:ext uri="{FF2B5EF4-FFF2-40B4-BE49-F238E27FC236}">
                    <a16:creationId xmlns:a16="http://schemas.microsoft.com/office/drawing/2014/main" xmlns="" id="{BA992764-694B-174A-A561-B8180746E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7" name="Rectangle 19">
                <a:extLst>
                  <a:ext uri="{FF2B5EF4-FFF2-40B4-BE49-F238E27FC236}">
                    <a16:creationId xmlns:a16="http://schemas.microsoft.com/office/drawing/2014/main" xmlns="" id="{5E40F61A-3C42-5649-B261-7BFE88B6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8" name="Rectangle 20">
                <a:extLst>
                  <a:ext uri="{FF2B5EF4-FFF2-40B4-BE49-F238E27FC236}">
                    <a16:creationId xmlns:a16="http://schemas.microsoft.com/office/drawing/2014/main" xmlns="" id="{02815A72-3500-CD48-86F9-919E2EF36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69" name="Rectangle 21">
                <a:extLst>
                  <a:ext uri="{FF2B5EF4-FFF2-40B4-BE49-F238E27FC236}">
                    <a16:creationId xmlns:a16="http://schemas.microsoft.com/office/drawing/2014/main" xmlns="" id="{9AAB64E4-3A13-3B4A-B0BC-AC956312D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0" name="Rectangle 22">
                <a:extLst>
                  <a:ext uri="{FF2B5EF4-FFF2-40B4-BE49-F238E27FC236}">
                    <a16:creationId xmlns:a16="http://schemas.microsoft.com/office/drawing/2014/main" xmlns="" id="{3EEB3F7E-3209-A646-AC4E-4FD032D61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1" name="Rectangle 23">
                <a:extLst>
                  <a:ext uri="{FF2B5EF4-FFF2-40B4-BE49-F238E27FC236}">
                    <a16:creationId xmlns:a16="http://schemas.microsoft.com/office/drawing/2014/main" xmlns="" id="{5A297168-DB2D-D142-B0BF-E857B935D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2" name="Rectangle 24">
                <a:extLst>
                  <a:ext uri="{FF2B5EF4-FFF2-40B4-BE49-F238E27FC236}">
                    <a16:creationId xmlns:a16="http://schemas.microsoft.com/office/drawing/2014/main" xmlns="" id="{0AE57BFD-BEBA-634D-9D66-85E114934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9473" name="Rectangle 25">
                <a:extLst>
                  <a:ext uri="{FF2B5EF4-FFF2-40B4-BE49-F238E27FC236}">
                    <a16:creationId xmlns:a16="http://schemas.microsoft.com/office/drawing/2014/main" xmlns="" id="{5DBA1FE7-E883-EA47-A147-1460B417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  <p:pic>
        <p:nvPicPr>
          <p:cNvPr id="2" name="Immagine 1" descr="Schermata 11-2458792 alle 09.07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2427971"/>
            <a:ext cx="9051636" cy="4175339"/>
          </a:xfrm>
          <a:prstGeom prst="rect">
            <a:avLst/>
          </a:prstGeom>
        </p:spPr>
      </p:pic>
      <p:pic>
        <p:nvPicPr>
          <p:cNvPr id="3" name="Immagine 2" descr="Schermata 11-2458792 alle 09.0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25397"/>
            <a:ext cx="4553622" cy="2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1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xmlns="" id="{C98BA038-9DDC-C041-B268-743BAC6665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8839200" cy="61722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en-US" sz="22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RICERCA DI SIMILARITÀ</a:t>
            </a:r>
            <a:endParaRPr lang="it-IT" altLang="en-US" sz="22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it-IT" altLang="en-US" sz="9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en-US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SIMILARITA</a:t>
            </a:r>
            <a:r>
              <a:rPr lang="ja-JP" altLang="it-IT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it-IT" altLang="ja-JP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? OMOLOGIA</a:t>
            </a:r>
          </a:p>
          <a:p>
            <a:pPr eaLnBrk="1" hangingPunct="1">
              <a:lnSpc>
                <a:spcPct val="80000"/>
              </a:lnSpc>
            </a:pPr>
            <a:endParaRPr lang="it-IT" altLang="ja-JP" sz="18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OMOLOGIA 	</a:t>
            </a: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proprietà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caratteri (sequenze) dovuta alla loro derivazione da una sequenza ancestrale comune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è una proprietà qualitativa, non si può misurare.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en-US" sz="19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SIMILARITA</a:t>
            </a:r>
            <a:r>
              <a:rPr lang="ja-JP" altLang="it-IT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it-IT" altLang="ja-JP" sz="19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	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grado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di somiglianza tra 2 sequenze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 similarità 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una proprietà quantitativa, si può misurare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osservata tra due sequenze PUO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indicare che esse siano omologhe, cioè evolutivamente correlate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r>
              <a:rPr lang="it-IT" altLang="en-US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La similarità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tra sequenze si osserva, l</a:t>
            </a:r>
            <a:r>
              <a:rPr lang="ja-JP" altLang="it-IT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it-IT" altLang="ja-JP" sz="19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omologia tra sequenze si può ipotizzare in base alla similarità osservata.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ja-JP" sz="19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Tx/>
              <a:buChar char="•"/>
            </a:pPr>
            <a:endParaRPr lang="it-IT" altLang="en-US" sz="20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</a:pPr>
            <a:r>
              <a:rPr lang="it-IT" altLang="en-US" sz="19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          </a:t>
            </a:r>
            <a:r>
              <a:rPr lang="it-IT" altLang="en-US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Percentuale di similarità!</a:t>
            </a:r>
            <a:r>
              <a:rPr lang="it-IT" altLang="ja-JP" sz="19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     Ricerca di similarità!</a:t>
            </a:r>
            <a:endParaRPr lang="it-IT" altLang="en-US" sz="190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xmlns="" id="{B83BAE86-B04E-034A-BC62-444364C2DA5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46588"/>
            <a:ext cx="6553200" cy="1600200"/>
            <a:chOff x="576" y="2990"/>
            <a:chExt cx="4656" cy="1258"/>
          </a:xfrm>
        </p:grpSpPr>
        <p:sp>
          <p:nvSpPr>
            <p:cNvPr id="20506" name="Oval 4">
              <a:extLst>
                <a:ext uri="{FF2B5EF4-FFF2-40B4-BE49-F238E27FC236}">
                  <a16:creationId xmlns:a16="http://schemas.microsoft.com/office/drawing/2014/main" xmlns="" id="{DD352BA8-3F3F-4A4E-A663-71E479411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264"/>
              <a:ext cx="1920" cy="912"/>
            </a:xfrm>
            <a:prstGeom prst="ellipse">
              <a:avLst/>
            </a:prstGeom>
            <a:solidFill>
              <a:srgbClr val="FFDDFF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7" name="Oval 5">
              <a:extLst>
                <a:ext uri="{FF2B5EF4-FFF2-40B4-BE49-F238E27FC236}">
                  <a16:creationId xmlns:a16="http://schemas.microsoft.com/office/drawing/2014/main" xmlns="" id="{72DD05D0-AF8E-C940-8FCA-62E2DF69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08" name="WordArt 6">
              <a:extLst>
                <a:ext uri="{FF2B5EF4-FFF2-40B4-BE49-F238E27FC236}">
                  <a16:creationId xmlns:a16="http://schemas.microsoft.com/office/drawing/2014/main" xmlns="" id="{6800E531-1161-D041-8F49-880ED11599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3792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Percentuale di omologia </a:t>
              </a:r>
            </a:p>
          </p:txBody>
        </p:sp>
        <p:sp>
          <p:nvSpPr>
            <p:cNvPr id="20509" name="Oval 7">
              <a:extLst>
                <a:ext uri="{FF2B5EF4-FFF2-40B4-BE49-F238E27FC236}">
                  <a16:creationId xmlns:a16="http://schemas.microsoft.com/office/drawing/2014/main" xmlns="" id="{6A61D046-BDAA-7C4F-8894-10AFB94C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0" name="Oval 8">
              <a:extLst>
                <a:ext uri="{FF2B5EF4-FFF2-40B4-BE49-F238E27FC236}">
                  <a16:creationId xmlns:a16="http://schemas.microsoft.com/office/drawing/2014/main" xmlns="" id="{910DD383-B9CA-FF42-8330-7EC669BE1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1" name="Oval 9">
              <a:extLst>
                <a:ext uri="{FF2B5EF4-FFF2-40B4-BE49-F238E27FC236}">
                  <a16:creationId xmlns:a16="http://schemas.microsoft.com/office/drawing/2014/main" xmlns="" id="{0FECD376-59FF-7944-874B-C6232903F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2" name="Oval 10">
              <a:extLst>
                <a:ext uri="{FF2B5EF4-FFF2-40B4-BE49-F238E27FC236}">
                  <a16:creationId xmlns:a16="http://schemas.microsoft.com/office/drawing/2014/main" xmlns="" id="{3FCB5D13-81E8-0848-839D-E5804B84D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3264"/>
              <a:ext cx="1920" cy="912"/>
            </a:xfrm>
            <a:prstGeom prst="ellipse">
              <a:avLst/>
            </a:prstGeom>
            <a:solidFill>
              <a:srgbClr val="FFC979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3" name="Oval 11">
              <a:extLst>
                <a:ext uri="{FF2B5EF4-FFF2-40B4-BE49-F238E27FC236}">
                  <a16:creationId xmlns:a16="http://schemas.microsoft.com/office/drawing/2014/main" xmlns="" id="{FB525A98-EBDB-F347-9F28-792C9289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4" name="WordArt 12">
              <a:extLst>
                <a:ext uri="{FF2B5EF4-FFF2-40B4-BE49-F238E27FC236}">
                  <a16:creationId xmlns:a16="http://schemas.microsoft.com/office/drawing/2014/main" xmlns="" id="{2B38AB26-5271-5F47-852E-35EF22227A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07" y="3768"/>
              <a:ext cx="1479" cy="45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Ricerca di omologia </a:t>
              </a:r>
            </a:p>
          </p:txBody>
        </p:sp>
        <p:sp>
          <p:nvSpPr>
            <p:cNvPr id="20515" name="Oval 13">
              <a:extLst>
                <a:ext uri="{FF2B5EF4-FFF2-40B4-BE49-F238E27FC236}">
                  <a16:creationId xmlns:a16="http://schemas.microsoft.com/office/drawing/2014/main" xmlns="" id="{1680F871-D801-E44C-A9EA-75AAADB8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6" name="Oval 14">
              <a:extLst>
                <a:ext uri="{FF2B5EF4-FFF2-40B4-BE49-F238E27FC236}">
                  <a16:creationId xmlns:a16="http://schemas.microsoft.com/office/drawing/2014/main" xmlns="" id="{8514311A-8954-E04B-997C-0EE65094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7" name="Oval 15">
              <a:extLst>
                <a:ext uri="{FF2B5EF4-FFF2-40B4-BE49-F238E27FC236}">
                  <a16:creationId xmlns:a16="http://schemas.microsoft.com/office/drawing/2014/main" xmlns="" id="{C473B473-012F-5E43-A3FB-4D45397E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3" y="3552"/>
              <a:ext cx="144" cy="14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8" name="AutoShape 16">
              <a:extLst>
                <a:ext uri="{FF2B5EF4-FFF2-40B4-BE49-F238E27FC236}">
                  <a16:creationId xmlns:a16="http://schemas.microsoft.com/office/drawing/2014/main" xmlns="" id="{B0909F38-9CBD-3D4F-B744-70309BB391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4656" y="3134"/>
              <a:ext cx="720" cy="432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519" name="AutoShape 17">
              <a:extLst>
                <a:ext uri="{FF2B5EF4-FFF2-40B4-BE49-F238E27FC236}">
                  <a16:creationId xmlns:a16="http://schemas.microsoft.com/office/drawing/2014/main" xmlns="" id="{B3202ADB-B20D-BF40-8474-CAC4F42ACD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396231">
              <a:off x="2405" y="3138"/>
              <a:ext cx="716" cy="42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0483" name="Group 18">
            <a:extLst>
              <a:ext uri="{FF2B5EF4-FFF2-40B4-BE49-F238E27FC236}">
                <a16:creationId xmlns:a16="http://schemas.microsoft.com/office/drawing/2014/main" xmlns="" id="{928EA26A-F54B-2A48-88D1-691C90043DF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4" name="Group 19">
              <a:extLst>
                <a:ext uri="{FF2B5EF4-FFF2-40B4-BE49-F238E27FC236}">
                  <a16:creationId xmlns:a16="http://schemas.microsoft.com/office/drawing/2014/main" xmlns="" id="{0FC74A65-325F-084F-8B06-ED006280C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20496" name="Rectangle 20">
                <a:extLst>
                  <a:ext uri="{FF2B5EF4-FFF2-40B4-BE49-F238E27FC236}">
                    <a16:creationId xmlns:a16="http://schemas.microsoft.com/office/drawing/2014/main" xmlns="" id="{B2454F4A-DBC8-234B-8850-234785F6B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1">
                <a:extLst>
                  <a:ext uri="{FF2B5EF4-FFF2-40B4-BE49-F238E27FC236}">
                    <a16:creationId xmlns:a16="http://schemas.microsoft.com/office/drawing/2014/main" xmlns="" id="{7F7CE38A-D7C0-8D49-BDAF-81DFFE1F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Rectangle 22">
                <a:extLst>
                  <a:ext uri="{FF2B5EF4-FFF2-40B4-BE49-F238E27FC236}">
                    <a16:creationId xmlns:a16="http://schemas.microsoft.com/office/drawing/2014/main" xmlns="" id="{F8A302A4-0A92-E940-9FAE-CEB081C67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9" name="Rectangle 23">
                <a:extLst>
                  <a:ext uri="{FF2B5EF4-FFF2-40B4-BE49-F238E27FC236}">
                    <a16:creationId xmlns:a16="http://schemas.microsoft.com/office/drawing/2014/main" xmlns="" id="{D83AED32-5535-E94A-AC5A-90173BEA1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Rectangle 24">
                <a:extLst>
                  <a:ext uri="{FF2B5EF4-FFF2-40B4-BE49-F238E27FC236}">
                    <a16:creationId xmlns:a16="http://schemas.microsoft.com/office/drawing/2014/main" xmlns="" id="{066AEC61-E320-B047-916D-F67F5FFF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Rectangle 25">
                <a:extLst>
                  <a:ext uri="{FF2B5EF4-FFF2-40B4-BE49-F238E27FC236}">
                    <a16:creationId xmlns:a16="http://schemas.microsoft.com/office/drawing/2014/main" xmlns="" id="{9AFB3011-ED71-144A-AEC8-4DA9076B4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2" name="Rectangle 26">
                <a:extLst>
                  <a:ext uri="{FF2B5EF4-FFF2-40B4-BE49-F238E27FC236}">
                    <a16:creationId xmlns:a16="http://schemas.microsoft.com/office/drawing/2014/main" xmlns="" id="{9EECDBBA-4224-D24B-AAA3-0B4EAFF9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3" name="Rectangle 27">
                <a:extLst>
                  <a:ext uri="{FF2B5EF4-FFF2-40B4-BE49-F238E27FC236}">
                    <a16:creationId xmlns:a16="http://schemas.microsoft.com/office/drawing/2014/main" xmlns="" id="{B7AA2C0A-BA54-FE4E-BECF-7A6E0F178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4" name="Rectangle 28">
                <a:extLst>
                  <a:ext uri="{FF2B5EF4-FFF2-40B4-BE49-F238E27FC236}">
                    <a16:creationId xmlns:a16="http://schemas.microsoft.com/office/drawing/2014/main" xmlns="" id="{1AD1854B-8773-CC44-A696-2EF80A521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5" name="Rectangle 29">
                <a:extLst>
                  <a:ext uri="{FF2B5EF4-FFF2-40B4-BE49-F238E27FC236}">
                    <a16:creationId xmlns:a16="http://schemas.microsoft.com/office/drawing/2014/main" xmlns="" id="{DC0C0A08-60A3-B040-B8E4-601C8993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20485" name="Group 30">
              <a:extLst>
                <a:ext uri="{FF2B5EF4-FFF2-40B4-BE49-F238E27FC236}">
                  <a16:creationId xmlns:a16="http://schemas.microsoft.com/office/drawing/2014/main" xmlns="" id="{8A3B0084-5350-5848-A339-B629FDEB3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20486" name="Rectangle 31">
                <a:extLst>
                  <a:ext uri="{FF2B5EF4-FFF2-40B4-BE49-F238E27FC236}">
                    <a16:creationId xmlns:a16="http://schemas.microsoft.com/office/drawing/2014/main" xmlns="" id="{AE016EB9-F619-994D-A5F7-3C06ECFD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7" name="Rectangle 32">
                <a:extLst>
                  <a:ext uri="{FF2B5EF4-FFF2-40B4-BE49-F238E27FC236}">
                    <a16:creationId xmlns:a16="http://schemas.microsoft.com/office/drawing/2014/main" xmlns="" id="{C174C42E-478B-FC4F-9FEC-B4925F3DC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8" name="Rectangle 33">
                <a:extLst>
                  <a:ext uri="{FF2B5EF4-FFF2-40B4-BE49-F238E27FC236}">
                    <a16:creationId xmlns:a16="http://schemas.microsoft.com/office/drawing/2014/main" xmlns="" id="{BEBE9F05-2DC8-E64F-9C59-2F8F2F8CC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89" name="Rectangle 34">
                <a:extLst>
                  <a:ext uri="{FF2B5EF4-FFF2-40B4-BE49-F238E27FC236}">
                    <a16:creationId xmlns:a16="http://schemas.microsoft.com/office/drawing/2014/main" xmlns="" id="{DF910789-1052-4E42-82F8-B75094561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0" name="Rectangle 35">
                <a:extLst>
                  <a:ext uri="{FF2B5EF4-FFF2-40B4-BE49-F238E27FC236}">
                    <a16:creationId xmlns:a16="http://schemas.microsoft.com/office/drawing/2014/main" xmlns="" id="{5FE325B9-075F-134B-95AB-E819ABDF3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1" name="Rectangle 36">
                <a:extLst>
                  <a:ext uri="{FF2B5EF4-FFF2-40B4-BE49-F238E27FC236}">
                    <a16:creationId xmlns:a16="http://schemas.microsoft.com/office/drawing/2014/main" xmlns="" id="{E8FE69C4-5E88-804C-9F91-5ADC8135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2" name="Rectangle 37">
                <a:extLst>
                  <a:ext uri="{FF2B5EF4-FFF2-40B4-BE49-F238E27FC236}">
                    <a16:creationId xmlns:a16="http://schemas.microsoft.com/office/drawing/2014/main" xmlns="" id="{066679B1-03E3-B843-BDF8-322BCE735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3" name="Rectangle 38">
                <a:extLst>
                  <a:ext uri="{FF2B5EF4-FFF2-40B4-BE49-F238E27FC236}">
                    <a16:creationId xmlns:a16="http://schemas.microsoft.com/office/drawing/2014/main" xmlns="" id="{926867F4-76E4-664A-BFAC-2188CD21D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4" name="Rectangle 39">
                <a:extLst>
                  <a:ext uri="{FF2B5EF4-FFF2-40B4-BE49-F238E27FC236}">
                    <a16:creationId xmlns:a16="http://schemas.microsoft.com/office/drawing/2014/main" xmlns="" id="{7FD5DF51-B242-7F4A-95F4-0D366DA3E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Rectangle 40">
                <a:extLst>
                  <a:ext uri="{FF2B5EF4-FFF2-40B4-BE49-F238E27FC236}">
                    <a16:creationId xmlns:a16="http://schemas.microsoft.com/office/drawing/2014/main" xmlns="" id="{67D631EB-D040-1C49-A066-92883F98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Cap5_Fig_01A">
            <a:extLst>
              <a:ext uri="{FF2B5EF4-FFF2-40B4-BE49-F238E27FC236}">
                <a16:creationId xmlns:a16="http://schemas.microsoft.com/office/drawing/2014/main" xmlns="" id="{C83DA5DD-69FD-7D41-B199-3D016826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060450"/>
            <a:ext cx="78232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8A6A4B11-ACB1-964E-9C40-B584AAD4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88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Situazione ideale</a:t>
            </a:r>
            <a:endParaRPr lang="it-IT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F80997F2-0870-EF4B-BAA7-EA7FD202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213"/>
            <a:ext cx="8839200" cy="6172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22530" name="Picture 2" descr="FigCap5_Fig_01C">
            <a:extLst>
              <a:ext uri="{FF2B5EF4-FFF2-40B4-BE49-F238E27FC236}">
                <a16:creationId xmlns:a16="http://schemas.microsoft.com/office/drawing/2014/main" xmlns="" id="{97FF756C-1361-2248-A2A8-1FFA5708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93738"/>
            <a:ext cx="6211887" cy="3943350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CasellaDiTesto 1">
            <a:extLst>
              <a:ext uri="{FF2B5EF4-FFF2-40B4-BE49-F238E27FC236}">
                <a16:creationId xmlns:a16="http://schemas.microsoft.com/office/drawing/2014/main" xmlns="" id="{B919632F-11F2-9646-912E-0992A2E18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00613"/>
            <a:ext cx="8624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Sensibilità</a:t>
            </a:r>
          </a:p>
          <a:p>
            <a:pPr eaLnBrk="1" hangingPunct="1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= VP / (VP+FN) 		capacità di classificare correttamente, veri 						positivi trovati su tutti i positivi</a:t>
            </a:r>
          </a:p>
          <a:p>
            <a:pPr eaLnBrk="1" hangingPunct="1"/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Specificità</a:t>
            </a:r>
          </a:p>
          <a:p>
            <a:pPr eaLnBrk="1" hangingPunct="1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= VN / (VN+FP)     	definisce la probabilità di classificare come 						negativo un caso effettivamente negativo</a:t>
            </a:r>
            <a:endParaRPr lang="it-IT" altLang="en-US" sz="20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it-IT" altLang="en-US" sz="2000"/>
          </a:p>
          <a:p>
            <a:pPr eaLnBrk="1" hangingPunct="1"/>
            <a:endParaRPr lang="it-IT" altLang="en-US" sz="200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1C447B8F-85D9-B245-8425-C446D396D278}"/>
              </a:ext>
            </a:extLst>
          </p:cNvPr>
          <p:cNvGraphicFramePr>
            <a:graphicFrameLocks noGrp="1"/>
          </p:cNvGraphicFramePr>
          <p:nvPr/>
        </p:nvGraphicFramePr>
        <p:xfrm>
          <a:off x="5294313" y="3509963"/>
          <a:ext cx="3671886" cy="162877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04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Omologhe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Non</a:t>
                      </a:r>
                      <a:r>
                        <a:rPr lang="it-IT" sz="16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omologhe</a:t>
                      </a:r>
                      <a:endParaRPr lang="it-IT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Positivi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FP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835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Negativi 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VN</a:t>
                      </a:r>
                    </a:p>
                  </a:txBody>
                  <a:tcPr marL="91471" marR="91471" marT="45713" marB="45713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550" name="Rectangle 2">
            <a:extLst>
              <a:ext uri="{FF2B5EF4-FFF2-40B4-BE49-F238E27FC236}">
                <a16:creationId xmlns:a16="http://schemas.microsoft.com/office/drawing/2014/main" xmlns="" id="{CC435283-D7D5-BC47-A3F5-B3435740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163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en-US" sz="3200">
                <a:solidFill>
                  <a:srgbClr val="FF0000"/>
                </a:solidFill>
                <a:latin typeface="Arial" panose="020B0604020202020204" pitchFamily="34" charset="0"/>
              </a:rPr>
              <a:t>RICERCA DI SIMILARITÀ - </a:t>
            </a: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Situazione reale</a:t>
            </a:r>
            <a:endParaRPr lang="it-IT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1616</Words>
  <Application>Microsoft Macintosh PowerPoint</Application>
  <PresentationFormat>Presentazione su schermo (4:3)</PresentationFormat>
  <Paragraphs>346</Paragraphs>
  <Slides>44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47" baseType="lpstr">
      <vt:lpstr>Tema di Office</vt:lpstr>
      <vt:lpstr>CorelDRAW</vt:lpstr>
      <vt:lpstr>CorelPhotoPaint.Image.11</vt:lpstr>
      <vt:lpstr>A.A. 2019-2020 CORSO DI METODI MOLECOLARI E BIOINFORMATICA per il CLM in BIOLOGIA EVOLUZIONISTICA Scuola di Scienze, Università di Padova   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risultato di una ricerca di similarità è una lista dei migliori allineamenti, tra la sequenza query e le sequenze “estratte” dal database.   La SIGNIFICATIVITA’ di ciascun allineamento si calcola come:  - P value: probabilita’ di ottenere un allineamento con punteggio uguale o migliore di quello osservato per caso Si calcola mettendo in relazione il punteggio osservato (S) con la distribuzione attesa di HSP quando si comparano sequenze random della stessa lunghezza e composizione di quella in analisi (query sequence)  Più il P value è vicino a 0 più è significativo (2x10-245 e’ meglio di 0.001 !!!)  - E value: (Expectation value) numero atteso di allineamenti con punteggio uguale o migliore di quello osservato  Più è basso più è buono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>Università di Padova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2014-2015 CORSO BIOINFORMATICA 2  LM in BIOLOGIA EVOLUZIONISTICA Scuola di Scienze, Università di Padova  Docenti: Dr. Giorgio Valle  Dr. Stefania Bortoluzzi  </dc:title>
  <dc:subject/>
  <dc:creator>Stefania Bortoluzzi</dc:creator>
  <cp:keywords/>
  <dc:description/>
  <cp:lastModifiedBy>Stefania Bortoluzzi</cp:lastModifiedBy>
  <cp:revision>53</cp:revision>
  <dcterms:created xsi:type="dcterms:W3CDTF">2014-09-10T14:00:53Z</dcterms:created>
  <dcterms:modified xsi:type="dcterms:W3CDTF">2019-11-04T08:32:05Z</dcterms:modified>
  <cp:category/>
</cp:coreProperties>
</file>