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4"/>
  </p:notesMasterIdLst>
  <p:sldIdLst>
    <p:sldId id="256" r:id="rId2"/>
    <p:sldId id="421" r:id="rId3"/>
    <p:sldId id="386" r:id="rId4"/>
    <p:sldId id="360" r:id="rId5"/>
    <p:sldId id="434" r:id="rId6"/>
    <p:sldId id="435" r:id="rId7"/>
    <p:sldId id="437" r:id="rId8"/>
    <p:sldId id="438" r:id="rId9"/>
    <p:sldId id="461" r:id="rId10"/>
    <p:sldId id="422" r:id="rId11"/>
    <p:sldId id="423" r:id="rId12"/>
    <p:sldId id="439" r:id="rId13"/>
    <p:sldId id="364" r:id="rId14"/>
    <p:sldId id="399" r:id="rId15"/>
    <p:sldId id="383" r:id="rId16"/>
    <p:sldId id="426" r:id="rId17"/>
    <p:sldId id="448" r:id="rId18"/>
    <p:sldId id="390" r:id="rId19"/>
    <p:sldId id="401" r:id="rId20"/>
    <p:sldId id="398" r:id="rId21"/>
    <p:sldId id="427" r:id="rId22"/>
    <p:sldId id="428" r:id="rId23"/>
    <p:sldId id="394" r:id="rId24"/>
    <p:sldId id="395" r:id="rId25"/>
    <p:sldId id="396" r:id="rId26"/>
    <p:sldId id="384" r:id="rId27"/>
    <p:sldId id="385" r:id="rId28"/>
    <p:sldId id="366" r:id="rId29"/>
    <p:sldId id="440" r:id="rId30"/>
    <p:sldId id="441" r:id="rId31"/>
    <p:sldId id="442" r:id="rId32"/>
    <p:sldId id="443" r:id="rId33"/>
    <p:sldId id="444" r:id="rId34"/>
    <p:sldId id="445" r:id="rId35"/>
    <p:sldId id="466" r:id="rId36"/>
    <p:sldId id="467" r:id="rId37"/>
    <p:sldId id="373" r:id="rId38"/>
    <p:sldId id="374" r:id="rId39"/>
    <p:sldId id="375" r:id="rId40"/>
    <p:sldId id="376" r:id="rId41"/>
    <p:sldId id="449" r:id="rId42"/>
    <p:sldId id="377" r:id="rId43"/>
    <p:sldId id="379" r:id="rId44"/>
    <p:sldId id="380" r:id="rId45"/>
    <p:sldId id="381" r:id="rId46"/>
    <p:sldId id="432" r:id="rId47"/>
    <p:sldId id="416" r:id="rId48"/>
    <p:sldId id="446" r:id="rId49"/>
    <p:sldId id="447" r:id="rId50"/>
    <p:sldId id="458" r:id="rId51"/>
    <p:sldId id="450" r:id="rId52"/>
    <p:sldId id="417" r:id="rId53"/>
    <p:sldId id="452" r:id="rId54"/>
    <p:sldId id="465" r:id="rId55"/>
    <p:sldId id="453" r:id="rId56"/>
    <p:sldId id="464" r:id="rId57"/>
    <p:sldId id="456" r:id="rId58"/>
    <p:sldId id="457" r:id="rId59"/>
    <p:sldId id="418" r:id="rId60"/>
    <p:sldId id="433" r:id="rId61"/>
    <p:sldId id="430" r:id="rId62"/>
    <p:sldId id="431" r:id="rId63"/>
    <p:sldId id="414" r:id="rId64"/>
    <p:sldId id="403" r:id="rId65"/>
    <p:sldId id="404" r:id="rId66"/>
    <p:sldId id="413" r:id="rId67"/>
    <p:sldId id="419" r:id="rId68"/>
    <p:sldId id="405" r:id="rId69"/>
    <p:sldId id="406" r:id="rId70"/>
    <p:sldId id="415" r:id="rId71"/>
    <p:sldId id="425" r:id="rId72"/>
    <p:sldId id="459" r:id="rId73"/>
  </p:sldIdLst>
  <p:sldSz cx="9144000" cy="6858000" type="screen4x3"/>
  <p:notesSz cx="6858000" cy="9144000"/>
  <p:defaultTextStyle>
    <a:defPPr>
      <a:defRPr lang="it-IT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58"/>
    <p:restoredTop sz="93982"/>
  </p:normalViewPr>
  <p:slideViewPr>
    <p:cSldViewPr snapToGrid="0" snapToObjects="1">
      <p:cViewPr varScale="1">
        <p:scale>
          <a:sx n="67" d="100"/>
          <a:sy n="67" d="100"/>
        </p:scale>
        <p:origin x="-288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38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notesMaster" Target="notesMasters/notesMaster1.xml"/><Relationship Id="rId75" Type="http://schemas.openxmlformats.org/officeDocument/2006/relationships/printerSettings" Target="printerSettings/printerSettings1.bin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1AB808-3857-1A4B-B3B1-20A8E23A85E6}" type="doc">
      <dgm:prSet loTypeId="urn:microsoft.com/office/officeart/2005/8/layout/orgChart1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it-IT"/>
        </a:p>
      </dgm:t>
    </dgm:pt>
    <dgm:pt modelId="{24826C23-731D-D348-B0FF-E41EFD23492A}">
      <dgm:prSet phldrT="[Testo]"/>
      <dgm:spPr/>
      <dgm:t>
        <a:bodyPr/>
        <a:lstStyle/>
        <a:p>
          <a:r>
            <a:rPr lang="it-IT" b="1" dirty="0" err="1">
              <a:solidFill>
                <a:srgbClr val="000000"/>
              </a:solidFill>
              <a:latin typeface="Arial"/>
              <a:cs typeface="Arial"/>
            </a:rPr>
            <a:t>Superfamily</a:t>
          </a:r>
          <a:endParaRPr lang="it-IT" b="1" dirty="0">
            <a:solidFill>
              <a:srgbClr val="000000"/>
            </a:solidFill>
            <a:latin typeface="Arial"/>
            <a:cs typeface="Arial"/>
          </a:endParaRPr>
        </a:p>
      </dgm:t>
    </dgm:pt>
    <dgm:pt modelId="{A733C41E-670A-704D-933F-C4033F7A5963}" type="parTrans" cxnId="{2738297D-B7CC-AA44-AFE1-D64F94953993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74DED28C-981C-4448-8F21-55893C36D015}" type="sibTrans" cxnId="{2738297D-B7CC-AA44-AFE1-D64F94953993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533ED814-EDB8-AA41-972E-35AB530BF37B}">
      <dgm:prSet phldrT="[Testo]"/>
      <dgm:spPr/>
      <dgm:t>
        <a:bodyPr/>
        <a:lstStyle/>
        <a:p>
          <a:r>
            <a:rPr lang="it-IT" b="1" dirty="0">
              <a:solidFill>
                <a:srgbClr val="000000"/>
              </a:solidFill>
              <a:latin typeface="Arial"/>
              <a:cs typeface="Arial"/>
            </a:rPr>
            <a:t>Family 1</a:t>
          </a:r>
        </a:p>
      </dgm:t>
    </dgm:pt>
    <dgm:pt modelId="{1BD18038-A8C8-B941-8149-549239BC3D2C}" type="parTrans" cxnId="{3BC73033-7B37-F142-B53A-E49A4ABEEBDD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CFD901C0-544B-7341-8662-94C86D4CA331}" type="sibTrans" cxnId="{3BC73033-7B37-F142-B53A-E49A4ABEEBDD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392E0683-3CAE-E24B-B939-51529B1E4705}">
      <dgm:prSet phldrT="[Testo]"/>
      <dgm:spPr/>
      <dgm:t>
        <a:bodyPr/>
        <a:lstStyle/>
        <a:p>
          <a:r>
            <a:rPr lang="it-IT" b="1" dirty="0">
              <a:solidFill>
                <a:srgbClr val="000000"/>
              </a:solidFill>
              <a:latin typeface="Arial"/>
              <a:cs typeface="Arial"/>
            </a:rPr>
            <a:t>Family 3</a:t>
          </a:r>
        </a:p>
      </dgm:t>
    </dgm:pt>
    <dgm:pt modelId="{E474D32C-4558-0944-9759-99F3FAF6A5CC}" type="parTrans" cxnId="{4C512819-AD73-9140-8D3B-7FF01E4061D2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3CB85545-49E9-264D-9091-82A8C86E4E62}" type="sibTrans" cxnId="{4C512819-AD73-9140-8D3B-7FF01E4061D2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F7B58E7D-E4F1-5848-9A10-387359862177}">
      <dgm:prSet phldrT="[Testo]"/>
      <dgm:spPr/>
      <dgm:t>
        <a:bodyPr/>
        <a:lstStyle/>
        <a:p>
          <a:r>
            <a:rPr lang="it-IT" b="1" dirty="0">
              <a:solidFill>
                <a:srgbClr val="000000"/>
              </a:solidFill>
              <a:latin typeface="Arial"/>
              <a:cs typeface="Arial"/>
            </a:rPr>
            <a:t>Family2</a:t>
          </a:r>
        </a:p>
      </dgm:t>
    </dgm:pt>
    <dgm:pt modelId="{42B9EB88-766B-0F46-9541-E37CEF427207}" type="parTrans" cxnId="{663D5CD0-996C-5F4D-9EA3-82920036CEA5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05D05F76-6C5C-C841-8689-A02FB2A7EB99}" type="sibTrans" cxnId="{663D5CD0-996C-5F4D-9EA3-82920036CEA5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ACE9758B-C4C1-1646-989A-DBACBCA22A8E}">
      <dgm:prSet/>
      <dgm:spPr/>
      <dgm:t>
        <a:bodyPr/>
        <a:lstStyle/>
        <a:p>
          <a:r>
            <a:rPr lang="it-IT" b="1">
              <a:solidFill>
                <a:srgbClr val="000000"/>
              </a:solidFill>
              <a:latin typeface="Arial"/>
              <a:cs typeface="Arial"/>
            </a:rPr>
            <a:t>Subfamily 1</a:t>
          </a:r>
          <a:endParaRPr lang="it-IT"/>
        </a:p>
      </dgm:t>
    </dgm:pt>
    <dgm:pt modelId="{22833A5E-EED0-EB43-AD47-5A10B0B102AB}" type="parTrans" cxnId="{CE7B7925-839C-2142-B93F-FA4E3774DF75}">
      <dgm:prSet/>
      <dgm:spPr/>
      <dgm:t>
        <a:bodyPr/>
        <a:lstStyle/>
        <a:p>
          <a:endParaRPr lang="it-IT"/>
        </a:p>
      </dgm:t>
    </dgm:pt>
    <dgm:pt modelId="{B0DB74B8-E67C-984E-B774-D8725D9BCD81}" type="sibTrans" cxnId="{CE7B7925-839C-2142-B93F-FA4E3774DF75}">
      <dgm:prSet/>
      <dgm:spPr/>
      <dgm:t>
        <a:bodyPr/>
        <a:lstStyle/>
        <a:p>
          <a:endParaRPr lang="it-IT"/>
        </a:p>
      </dgm:t>
    </dgm:pt>
    <dgm:pt modelId="{E80717C2-DDD4-2443-84F6-ACB99C91D732}">
      <dgm:prSet/>
      <dgm:spPr/>
      <dgm:t>
        <a:bodyPr/>
        <a:lstStyle/>
        <a:p>
          <a:r>
            <a:rPr lang="it-IT" b="1" dirty="0" err="1">
              <a:solidFill>
                <a:srgbClr val="000000"/>
              </a:solidFill>
              <a:latin typeface="Arial"/>
              <a:cs typeface="Arial"/>
            </a:rPr>
            <a:t>Subfamily</a:t>
          </a:r>
          <a:r>
            <a:rPr lang="it-IT" b="1" dirty="0">
              <a:solidFill>
                <a:srgbClr val="000000"/>
              </a:solidFill>
              <a:latin typeface="Arial"/>
              <a:cs typeface="Arial"/>
            </a:rPr>
            <a:t> 2</a:t>
          </a:r>
        </a:p>
      </dgm:t>
    </dgm:pt>
    <dgm:pt modelId="{474084CC-608F-0642-A0A8-256AFB704A3D}" type="parTrans" cxnId="{B83B9E0C-ECAA-C34F-8C0F-B27C30EDC892}">
      <dgm:prSet/>
      <dgm:spPr/>
      <dgm:t>
        <a:bodyPr/>
        <a:lstStyle/>
        <a:p>
          <a:endParaRPr lang="it-IT"/>
        </a:p>
      </dgm:t>
    </dgm:pt>
    <dgm:pt modelId="{5C36088F-7007-EB42-A222-723F5970FBB7}" type="sibTrans" cxnId="{B83B9E0C-ECAA-C34F-8C0F-B27C30EDC892}">
      <dgm:prSet/>
      <dgm:spPr/>
      <dgm:t>
        <a:bodyPr/>
        <a:lstStyle/>
        <a:p>
          <a:endParaRPr lang="it-IT"/>
        </a:p>
      </dgm:t>
    </dgm:pt>
    <dgm:pt modelId="{964865EC-FF9D-6545-BDCB-EF43DF31134E}" type="pres">
      <dgm:prSet presAssocID="{F61AB808-3857-1A4B-B3B1-20A8E23A85E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893340A7-0208-1748-BF24-68616750590F}" type="pres">
      <dgm:prSet presAssocID="{24826C23-731D-D348-B0FF-E41EFD23492A}" presName="hierRoot1" presStyleCnt="0">
        <dgm:presLayoutVars>
          <dgm:hierBranch val="init"/>
        </dgm:presLayoutVars>
      </dgm:prSet>
      <dgm:spPr/>
    </dgm:pt>
    <dgm:pt modelId="{9A7917FE-98DF-9741-897C-4BF0AA5A8212}" type="pres">
      <dgm:prSet presAssocID="{24826C23-731D-D348-B0FF-E41EFD23492A}" presName="rootComposite1" presStyleCnt="0"/>
      <dgm:spPr/>
    </dgm:pt>
    <dgm:pt modelId="{D6B29087-5CF7-1C49-89A3-78F55EF1764C}" type="pres">
      <dgm:prSet presAssocID="{24826C23-731D-D348-B0FF-E41EFD23492A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C56ED5C3-A7FC-2B4B-87A6-777EC7939A96}" type="pres">
      <dgm:prSet presAssocID="{24826C23-731D-D348-B0FF-E41EFD23492A}" presName="rootConnector1" presStyleLbl="node1" presStyleIdx="0" presStyleCnt="0"/>
      <dgm:spPr/>
      <dgm:t>
        <a:bodyPr/>
        <a:lstStyle/>
        <a:p>
          <a:endParaRPr lang="it-IT"/>
        </a:p>
      </dgm:t>
    </dgm:pt>
    <dgm:pt modelId="{112D4674-578B-5046-AD93-A0F58C4BC3A3}" type="pres">
      <dgm:prSet presAssocID="{24826C23-731D-D348-B0FF-E41EFD23492A}" presName="hierChild2" presStyleCnt="0"/>
      <dgm:spPr/>
    </dgm:pt>
    <dgm:pt modelId="{6849A619-1ECE-D544-AB44-4B7CF51CE58A}" type="pres">
      <dgm:prSet presAssocID="{1BD18038-A8C8-B941-8149-549239BC3D2C}" presName="Name37" presStyleLbl="parChTrans1D2" presStyleIdx="0" presStyleCnt="3"/>
      <dgm:spPr/>
      <dgm:t>
        <a:bodyPr/>
        <a:lstStyle/>
        <a:p>
          <a:endParaRPr lang="it-IT"/>
        </a:p>
      </dgm:t>
    </dgm:pt>
    <dgm:pt modelId="{E457AE2C-F54B-0147-BE3C-FA6B9CE5F772}" type="pres">
      <dgm:prSet presAssocID="{533ED814-EDB8-AA41-972E-35AB530BF37B}" presName="hierRoot2" presStyleCnt="0">
        <dgm:presLayoutVars>
          <dgm:hierBranch val="init"/>
        </dgm:presLayoutVars>
      </dgm:prSet>
      <dgm:spPr/>
    </dgm:pt>
    <dgm:pt modelId="{F3091637-961B-F840-84F7-4B208E308AE0}" type="pres">
      <dgm:prSet presAssocID="{533ED814-EDB8-AA41-972E-35AB530BF37B}" presName="rootComposite" presStyleCnt="0"/>
      <dgm:spPr/>
    </dgm:pt>
    <dgm:pt modelId="{165525CD-EFE3-C74A-A7A5-4CCD17B5D9BA}" type="pres">
      <dgm:prSet presAssocID="{533ED814-EDB8-AA41-972E-35AB530BF37B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2FD78AA9-ADBE-A44A-AA52-324EA6591432}" type="pres">
      <dgm:prSet presAssocID="{533ED814-EDB8-AA41-972E-35AB530BF37B}" presName="rootConnector" presStyleLbl="node2" presStyleIdx="0" presStyleCnt="3"/>
      <dgm:spPr/>
      <dgm:t>
        <a:bodyPr/>
        <a:lstStyle/>
        <a:p>
          <a:endParaRPr lang="it-IT"/>
        </a:p>
      </dgm:t>
    </dgm:pt>
    <dgm:pt modelId="{7210F710-1F3F-094E-A8EC-B3D327B96D29}" type="pres">
      <dgm:prSet presAssocID="{533ED814-EDB8-AA41-972E-35AB530BF37B}" presName="hierChild4" presStyleCnt="0"/>
      <dgm:spPr/>
    </dgm:pt>
    <dgm:pt modelId="{ABF79883-CF3C-E84B-84D3-15D80C029F66}" type="pres">
      <dgm:prSet presAssocID="{22833A5E-EED0-EB43-AD47-5A10B0B102AB}" presName="Name37" presStyleLbl="parChTrans1D3" presStyleIdx="0" presStyleCnt="2"/>
      <dgm:spPr/>
      <dgm:t>
        <a:bodyPr/>
        <a:lstStyle/>
        <a:p>
          <a:endParaRPr lang="it-IT"/>
        </a:p>
      </dgm:t>
    </dgm:pt>
    <dgm:pt modelId="{551795FD-89EB-514C-820F-E38C3DFDB63D}" type="pres">
      <dgm:prSet presAssocID="{ACE9758B-C4C1-1646-989A-DBACBCA22A8E}" presName="hierRoot2" presStyleCnt="0">
        <dgm:presLayoutVars>
          <dgm:hierBranch val="init"/>
        </dgm:presLayoutVars>
      </dgm:prSet>
      <dgm:spPr/>
    </dgm:pt>
    <dgm:pt modelId="{B004C808-1306-1D44-8DEC-7CE08DB14011}" type="pres">
      <dgm:prSet presAssocID="{ACE9758B-C4C1-1646-989A-DBACBCA22A8E}" presName="rootComposite" presStyleCnt="0"/>
      <dgm:spPr/>
    </dgm:pt>
    <dgm:pt modelId="{E6F8F7F9-0BBD-A548-B432-5318A0DB40D0}" type="pres">
      <dgm:prSet presAssocID="{ACE9758B-C4C1-1646-989A-DBACBCA22A8E}" presName="rootText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DEC766C2-0700-FB41-957A-A60E4701803F}" type="pres">
      <dgm:prSet presAssocID="{ACE9758B-C4C1-1646-989A-DBACBCA22A8E}" presName="rootConnector" presStyleLbl="node3" presStyleIdx="0" presStyleCnt="2"/>
      <dgm:spPr/>
      <dgm:t>
        <a:bodyPr/>
        <a:lstStyle/>
        <a:p>
          <a:endParaRPr lang="it-IT"/>
        </a:p>
      </dgm:t>
    </dgm:pt>
    <dgm:pt modelId="{08A4AFB1-A793-AE45-BA74-EA09282A1FE4}" type="pres">
      <dgm:prSet presAssocID="{ACE9758B-C4C1-1646-989A-DBACBCA22A8E}" presName="hierChild4" presStyleCnt="0"/>
      <dgm:spPr/>
    </dgm:pt>
    <dgm:pt modelId="{DBD9CF56-9AD1-CC4C-926F-3F40403D2B0F}" type="pres">
      <dgm:prSet presAssocID="{ACE9758B-C4C1-1646-989A-DBACBCA22A8E}" presName="hierChild5" presStyleCnt="0"/>
      <dgm:spPr/>
    </dgm:pt>
    <dgm:pt modelId="{D513FE9B-7602-E744-A7B2-95790F445F2F}" type="pres">
      <dgm:prSet presAssocID="{474084CC-608F-0642-A0A8-256AFB704A3D}" presName="Name37" presStyleLbl="parChTrans1D3" presStyleIdx="1" presStyleCnt="2"/>
      <dgm:spPr/>
      <dgm:t>
        <a:bodyPr/>
        <a:lstStyle/>
        <a:p>
          <a:endParaRPr lang="it-IT"/>
        </a:p>
      </dgm:t>
    </dgm:pt>
    <dgm:pt modelId="{17201CBE-738E-9148-AE6E-9347676B1D6E}" type="pres">
      <dgm:prSet presAssocID="{E80717C2-DDD4-2443-84F6-ACB99C91D732}" presName="hierRoot2" presStyleCnt="0">
        <dgm:presLayoutVars>
          <dgm:hierBranch val="init"/>
        </dgm:presLayoutVars>
      </dgm:prSet>
      <dgm:spPr/>
    </dgm:pt>
    <dgm:pt modelId="{01A7749A-75C0-0D4C-9F8D-69FC2F6D9282}" type="pres">
      <dgm:prSet presAssocID="{E80717C2-DDD4-2443-84F6-ACB99C91D732}" presName="rootComposite" presStyleCnt="0"/>
      <dgm:spPr/>
    </dgm:pt>
    <dgm:pt modelId="{2BA55EA4-6B12-BC47-8E75-4A9EF89CB741}" type="pres">
      <dgm:prSet presAssocID="{E80717C2-DDD4-2443-84F6-ACB99C91D732}" presName="rootText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7B0CCEBE-E8CF-4949-BDAF-138077204425}" type="pres">
      <dgm:prSet presAssocID="{E80717C2-DDD4-2443-84F6-ACB99C91D732}" presName="rootConnector" presStyleLbl="node3" presStyleIdx="1" presStyleCnt="2"/>
      <dgm:spPr/>
      <dgm:t>
        <a:bodyPr/>
        <a:lstStyle/>
        <a:p>
          <a:endParaRPr lang="it-IT"/>
        </a:p>
      </dgm:t>
    </dgm:pt>
    <dgm:pt modelId="{8A8069E3-1755-9547-B1B1-C003A5544FAA}" type="pres">
      <dgm:prSet presAssocID="{E80717C2-DDD4-2443-84F6-ACB99C91D732}" presName="hierChild4" presStyleCnt="0"/>
      <dgm:spPr/>
    </dgm:pt>
    <dgm:pt modelId="{3841E90B-6988-BC47-BB01-4DEBF2B64A06}" type="pres">
      <dgm:prSet presAssocID="{E80717C2-DDD4-2443-84F6-ACB99C91D732}" presName="hierChild5" presStyleCnt="0"/>
      <dgm:spPr/>
    </dgm:pt>
    <dgm:pt modelId="{60718AD1-318A-494F-BFA2-8BB098BD615C}" type="pres">
      <dgm:prSet presAssocID="{533ED814-EDB8-AA41-972E-35AB530BF37B}" presName="hierChild5" presStyleCnt="0"/>
      <dgm:spPr/>
    </dgm:pt>
    <dgm:pt modelId="{5F146CD3-06E3-6146-B46A-9DCBE67EF428}" type="pres">
      <dgm:prSet presAssocID="{42B9EB88-766B-0F46-9541-E37CEF427207}" presName="Name37" presStyleLbl="parChTrans1D2" presStyleIdx="1" presStyleCnt="3"/>
      <dgm:spPr/>
      <dgm:t>
        <a:bodyPr/>
        <a:lstStyle/>
        <a:p>
          <a:endParaRPr lang="it-IT"/>
        </a:p>
      </dgm:t>
    </dgm:pt>
    <dgm:pt modelId="{BD5E3B0D-F97B-2746-B21D-9DAB44723A9D}" type="pres">
      <dgm:prSet presAssocID="{F7B58E7D-E4F1-5848-9A10-387359862177}" presName="hierRoot2" presStyleCnt="0">
        <dgm:presLayoutVars>
          <dgm:hierBranch val="init"/>
        </dgm:presLayoutVars>
      </dgm:prSet>
      <dgm:spPr/>
    </dgm:pt>
    <dgm:pt modelId="{6D80157B-3C09-6D42-AF68-EB6116391C0A}" type="pres">
      <dgm:prSet presAssocID="{F7B58E7D-E4F1-5848-9A10-387359862177}" presName="rootComposite" presStyleCnt="0"/>
      <dgm:spPr/>
    </dgm:pt>
    <dgm:pt modelId="{D4EFCF42-9060-4D44-9A26-3F9D99DCDBE2}" type="pres">
      <dgm:prSet presAssocID="{F7B58E7D-E4F1-5848-9A10-387359862177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07E1FDAA-CA66-0E4A-93BD-1DF1B9012209}" type="pres">
      <dgm:prSet presAssocID="{F7B58E7D-E4F1-5848-9A10-387359862177}" presName="rootConnector" presStyleLbl="node2" presStyleIdx="1" presStyleCnt="3"/>
      <dgm:spPr/>
      <dgm:t>
        <a:bodyPr/>
        <a:lstStyle/>
        <a:p>
          <a:endParaRPr lang="it-IT"/>
        </a:p>
      </dgm:t>
    </dgm:pt>
    <dgm:pt modelId="{45904B16-D4FF-1941-9DFD-293623C615B7}" type="pres">
      <dgm:prSet presAssocID="{F7B58E7D-E4F1-5848-9A10-387359862177}" presName="hierChild4" presStyleCnt="0"/>
      <dgm:spPr/>
    </dgm:pt>
    <dgm:pt modelId="{F8F7AE39-6D8F-284A-BF07-7FD13E14F716}" type="pres">
      <dgm:prSet presAssocID="{F7B58E7D-E4F1-5848-9A10-387359862177}" presName="hierChild5" presStyleCnt="0"/>
      <dgm:spPr/>
    </dgm:pt>
    <dgm:pt modelId="{062C563B-B262-AB4F-A934-C01E713B1017}" type="pres">
      <dgm:prSet presAssocID="{E474D32C-4558-0944-9759-99F3FAF6A5CC}" presName="Name37" presStyleLbl="parChTrans1D2" presStyleIdx="2" presStyleCnt="3"/>
      <dgm:spPr/>
      <dgm:t>
        <a:bodyPr/>
        <a:lstStyle/>
        <a:p>
          <a:endParaRPr lang="it-IT"/>
        </a:p>
      </dgm:t>
    </dgm:pt>
    <dgm:pt modelId="{8F748867-A47B-4543-81F9-0D24F866729E}" type="pres">
      <dgm:prSet presAssocID="{392E0683-3CAE-E24B-B939-51529B1E4705}" presName="hierRoot2" presStyleCnt="0">
        <dgm:presLayoutVars>
          <dgm:hierBranch val="init"/>
        </dgm:presLayoutVars>
      </dgm:prSet>
      <dgm:spPr/>
    </dgm:pt>
    <dgm:pt modelId="{D478A7CB-5C31-7644-8E5D-2D63D1AEFC59}" type="pres">
      <dgm:prSet presAssocID="{392E0683-3CAE-E24B-B939-51529B1E4705}" presName="rootComposite" presStyleCnt="0"/>
      <dgm:spPr/>
    </dgm:pt>
    <dgm:pt modelId="{4F13297A-EB70-EC46-AB41-CF226C121BD2}" type="pres">
      <dgm:prSet presAssocID="{392E0683-3CAE-E24B-B939-51529B1E4705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06D501BC-DE1F-774A-9A04-00E90443AD2B}" type="pres">
      <dgm:prSet presAssocID="{392E0683-3CAE-E24B-B939-51529B1E4705}" presName="rootConnector" presStyleLbl="node2" presStyleIdx="2" presStyleCnt="3"/>
      <dgm:spPr/>
      <dgm:t>
        <a:bodyPr/>
        <a:lstStyle/>
        <a:p>
          <a:endParaRPr lang="it-IT"/>
        </a:p>
      </dgm:t>
    </dgm:pt>
    <dgm:pt modelId="{D6E783D5-3857-244C-BC84-002D6E96AAFA}" type="pres">
      <dgm:prSet presAssocID="{392E0683-3CAE-E24B-B939-51529B1E4705}" presName="hierChild4" presStyleCnt="0"/>
      <dgm:spPr/>
    </dgm:pt>
    <dgm:pt modelId="{6A39862D-3E31-6745-8DF5-7CE3F33F9575}" type="pres">
      <dgm:prSet presAssocID="{392E0683-3CAE-E24B-B939-51529B1E4705}" presName="hierChild5" presStyleCnt="0"/>
      <dgm:spPr/>
    </dgm:pt>
    <dgm:pt modelId="{2A4335F5-4EAF-504C-BB92-B4D20F09066E}" type="pres">
      <dgm:prSet presAssocID="{24826C23-731D-D348-B0FF-E41EFD23492A}" presName="hierChild3" presStyleCnt="0"/>
      <dgm:spPr/>
    </dgm:pt>
  </dgm:ptLst>
  <dgm:cxnLst>
    <dgm:cxn modelId="{2B50382C-1ED3-0B4E-A75A-CFA06D2712CA}" type="presOf" srcId="{24826C23-731D-D348-B0FF-E41EFD23492A}" destId="{C56ED5C3-A7FC-2B4B-87A6-777EC7939A96}" srcOrd="1" destOrd="0" presId="urn:microsoft.com/office/officeart/2005/8/layout/orgChart1"/>
    <dgm:cxn modelId="{4C512819-AD73-9140-8D3B-7FF01E4061D2}" srcId="{24826C23-731D-D348-B0FF-E41EFD23492A}" destId="{392E0683-3CAE-E24B-B939-51529B1E4705}" srcOrd="2" destOrd="0" parTransId="{E474D32C-4558-0944-9759-99F3FAF6A5CC}" sibTransId="{3CB85545-49E9-264D-9091-82A8C86E4E62}"/>
    <dgm:cxn modelId="{81DA8D9F-03BD-E144-82E9-61A591091240}" type="presOf" srcId="{E474D32C-4558-0944-9759-99F3FAF6A5CC}" destId="{062C563B-B262-AB4F-A934-C01E713B1017}" srcOrd="0" destOrd="0" presId="urn:microsoft.com/office/officeart/2005/8/layout/orgChart1"/>
    <dgm:cxn modelId="{0329C918-D95C-5E44-8071-C612FE8718DB}" type="presOf" srcId="{1BD18038-A8C8-B941-8149-549239BC3D2C}" destId="{6849A619-1ECE-D544-AB44-4B7CF51CE58A}" srcOrd="0" destOrd="0" presId="urn:microsoft.com/office/officeart/2005/8/layout/orgChart1"/>
    <dgm:cxn modelId="{CE7B7925-839C-2142-B93F-FA4E3774DF75}" srcId="{533ED814-EDB8-AA41-972E-35AB530BF37B}" destId="{ACE9758B-C4C1-1646-989A-DBACBCA22A8E}" srcOrd="0" destOrd="0" parTransId="{22833A5E-EED0-EB43-AD47-5A10B0B102AB}" sibTransId="{B0DB74B8-E67C-984E-B774-D8725D9BCD81}"/>
    <dgm:cxn modelId="{2A3D40BC-D7FA-AA49-B951-401A7FC28DB3}" type="presOf" srcId="{ACE9758B-C4C1-1646-989A-DBACBCA22A8E}" destId="{E6F8F7F9-0BBD-A548-B432-5318A0DB40D0}" srcOrd="0" destOrd="0" presId="urn:microsoft.com/office/officeart/2005/8/layout/orgChart1"/>
    <dgm:cxn modelId="{A7418C1A-BF53-E34F-BDD8-3E9FD8F7CBD9}" type="presOf" srcId="{ACE9758B-C4C1-1646-989A-DBACBCA22A8E}" destId="{DEC766C2-0700-FB41-957A-A60E4701803F}" srcOrd="1" destOrd="0" presId="urn:microsoft.com/office/officeart/2005/8/layout/orgChart1"/>
    <dgm:cxn modelId="{D01361CD-FB9B-EB40-A2A5-A56B7260462B}" type="presOf" srcId="{F61AB808-3857-1A4B-B3B1-20A8E23A85E6}" destId="{964865EC-FF9D-6545-BDCB-EF43DF31134E}" srcOrd="0" destOrd="0" presId="urn:microsoft.com/office/officeart/2005/8/layout/orgChart1"/>
    <dgm:cxn modelId="{9E201980-FE95-A24F-B813-BE53EBCCC6BB}" type="presOf" srcId="{533ED814-EDB8-AA41-972E-35AB530BF37B}" destId="{165525CD-EFE3-C74A-A7A5-4CCD17B5D9BA}" srcOrd="0" destOrd="0" presId="urn:microsoft.com/office/officeart/2005/8/layout/orgChart1"/>
    <dgm:cxn modelId="{3D1E90DA-FFE7-E24F-BFA2-801BDF950C5A}" type="presOf" srcId="{474084CC-608F-0642-A0A8-256AFB704A3D}" destId="{D513FE9B-7602-E744-A7B2-95790F445F2F}" srcOrd="0" destOrd="0" presId="urn:microsoft.com/office/officeart/2005/8/layout/orgChart1"/>
    <dgm:cxn modelId="{3BC73033-7B37-F142-B53A-E49A4ABEEBDD}" srcId="{24826C23-731D-D348-B0FF-E41EFD23492A}" destId="{533ED814-EDB8-AA41-972E-35AB530BF37B}" srcOrd="0" destOrd="0" parTransId="{1BD18038-A8C8-B941-8149-549239BC3D2C}" sibTransId="{CFD901C0-544B-7341-8662-94C86D4CA331}"/>
    <dgm:cxn modelId="{51110D2D-433F-A743-BCC7-A349D492C5B4}" type="presOf" srcId="{392E0683-3CAE-E24B-B939-51529B1E4705}" destId="{4F13297A-EB70-EC46-AB41-CF226C121BD2}" srcOrd="0" destOrd="0" presId="urn:microsoft.com/office/officeart/2005/8/layout/orgChart1"/>
    <dgm:cxn modelId="{2BC7C269-5F8D-6242-8AD5-AE983D878A8D}" type="presOf" srcId="{42B9EB88-766B-0F46-9541-E37CEF427207}" destId="{5F146CD3-06E3-6146-B46A-9DCBE67EF428}" srcOrd="0" destOrd="0" presId="urn:microsoft.com/office/officeart/2005/8/layout/orgChart1"/>
    <dgm:cxn modelId="{663D5CD0-996C-5F4D-9EA3-82920036CEA5}" srcId="{24826C23-731D-D348-B0FF-E41EFD23492A}" destId="{F7B58E7D-E4F1-5848-9A10-387359862177}" srcOrd="1" destOrd="0" parTransId="{42B9EB88-766B-0F46-9541-E37CEF427207}" sibTransId="{05D05F76-6C5C-C841-8689-A02FB2A7EB99}"/>
    <dgm:cxn modelId="{8E6DFA28-33DF-6841-978D-625D8B8D726B}" type="presOf" srcId="{E80717C2-DDD4-2443-84F6-ACB99C91D732}" destId="{2BA55EA4-6B12-BC47-8E75-4A9EF89CB741}" srcOrd="0" destOrd="0" presId="urn:microsoft.com/office/officeart/2005/8/layout/orgChart1"/>
    <dgm:cxn modelId="{AAA9DC1A-D1FB-B941-9DA1-1E24E7029050}" type="presOf" srcId="{24826C23-731D-D348-B0FF-E41EFD23492A}" destId="{D6B29087-5CF7-1C49-89A3-78F55EF1764C}" srcOrd="0" destOrd="0" presId="urn:microsoft.com/office/officeart/2005/8/layout/orgChart1"/>
    <dgm:cxn modelId="{B83B9E0C-ECAA-C34F-8C0F-B27C30EDC892}" srcId="{533ED814-EDB8-AA41-972E-35AB530BF37B}" destId="{E80717C2-DDD4-2443-84F6-ACB99C91D732}" srcOrd="1" destOrd="0" parTransId="{474084CC-608F-0642-A0A8-256AFB704A3D}" sibTransId="{5C36088F-7007-EB42-A222-723F5970FBB7}"/>
    <dgm:cxn modelId="{B971CC15-3A46-A74A-89E0-BFBA1FE3070C}" type="presOf" srcId="{F7B58E7D-E4F1-5848-9A10-387359862177}" destId="{07E1FDAA-CA66-0E4A-93BD-1DF1B9012209}" srcOrd="1" destOrd="0" presId="urn:microsoft.com/office/officeart/2005/8/layout/orgChart1"/>
    <dgm:cxn modelId="{514DB8CE-CF28-2544-9684-D19B14B89895}" type="presOf" srcId="{392E0683-3CAE-E24B-B939-51529B1E4705}" destId="{06D501BC-DE1F-774A-9A04-00E90443AD2B}" srcOrd="1" destOrd="0" presId="urn:microsoft.com/office/officeart/2005/8/layout/orgChart1"/>
    <dgm:cxn modelId="{C6F8278A-0244-C048-97E5-80885D320F69}" type="presOf" srcId="{533ED814-EDB8-AA41-972E-35AB530BF37B}" destId="{2FD78AA9-ADBE-A44A-AA52-324EA6591432}" srcOrd="1" destOrd="0" presId="urn:microsoft.com/office/officeart/2005/8/layout/orgChart1"/>
    <dgm:cxn modelId="{2738297D-B7CC-AA44-AFE1-D64F94953993}" srcId="{F61AB808-3857-1A4B-B3B1-20A8E23A85E6}" destId="{24826C23-731D-D348-B0FF-E41EFD23492A}" srcOrd="0" destOrd="0" parTransId="{A733C41E-670A-704D-933F-C4033F7A5963}" sibTransId="{74DED28C-981C-4448-8F21-55893C36D015}"/>
    <dgm:cxn modelId="{EFF87443-E589-D841-9891-605413049D1F}" type="presOf" srcId="{F7B58E7D-E4F1-5848-9A10-387359862177}" destId="{D4EFCF42-9060-4D44-9A26-3F9D99DCDBE2}" srcOrd="0" destOrd="0" presId="urn:microsoft.com/office/officeart/2005/8/layout/orgChart1"/>
    <dgm:cxn modelId="{94651C39-A8E4-3A4F-9FCD-33CEE3A6BE0E}" type="presOf" srcId="{E80717C2-DDD4-2443-84F6-ACB99C91D732}" destId="{7B0CCEBE-E8CF-4949-BDAF-138077204425}" srcOrd="1" destOrd="0" presId="urn:microsoft.com/office/officeart/2005/8/layout/orgChart1"/>
    <dgm:cxn modelId="{51519934-D07B-BF41-9E41-DAF6862CC87F}" type="presOf" srcId="{22833A5E-EED0-EB43-AD47-5A10B0B102AB}" destId="{ABF79883-CF3C-E84B-84D3-15D80C029F66}" srcOrd="0" destOrd="0" presId="urn:microsoft.com/office/officeart/2005/8/layout/orgChart1"/>
    <dgm:cxn modelId="{1FB11E4F-A483-FC4C-9A6A-BA265830C5D0}" type="presParOf" srcId="{964865EC-FF9D-6545-BDCB-EF43DF31134E}" destId="{893340A7-0208-1748-BF24-68616750590F}" srcOrd="0" destOrd="0" presId="urn:microsoft.com/office/officeart/2005/8/layout/orgChart1"/>
    <dgm:cxn modelId="{B679ADB3-3545-634E-B7E3-3872180740F0}" type="presParOf" srcId="{893340A7-0208-1748-BF24-68616750590F}" destId="{9A7917FE-98DF-9741-897C-4BF0AA5A8212}" srcOrd="0" destOrd="0" presId="urn:microsoft.com/office/officeart/2005/8/layout/orgChart1"/>
    <dgm:cxn modelId="{9170320A-DE06-0B41-BE57-90AC40DDFC77}" type="presParOf" srcId="{9A7917FE-98DF-9741-897C-4BF0AA5A8212}" destId="{D6B29087-5CF7-1C49-89A3-78F55EF1764C}" srcOrd="0" destOrd="0" presId="urn:microsoft.com/office/officeart/2005/8/layout/orgChart1"/>
    <dgm:cxn modelId="{AE28FE9C-350C-6A4D-940F-F6E701418726}" type="presParOf" srcId="{9A7917FE-98DF-9741-897C-4BF0AA5A8212}" destId="{C56ED5C3-A7FC-2B4B-87A6-777EC7939A96}" srcOrd="1" destOrd="0" presId="urn:microsoft.com/office/officeart/2005/8/layout/orgChart1"/>
    <dgm:cxn modelId="{69565152-5DB7-F14F-8721-8C01BD229744}" type="presParOf" srcId="{893340A7-0208-1748-BF24-68616750590F}" destId="{112D4674-578B-5046-AD93-A0F58C4BC3A3}" srcOrd="1" destOrd="0" presId="urn:microsoft.com/office/officeart/2005/8/layout/orgChart1"/>
    <dgm:cxn modelId="{6BF8F430-8429-8C47-A331-25FE11273C0A}" type="presParOf" srcId="{112D4674-578B-5046-AD93-A0F58C4BC3A3}" destId="{6849A619-1ECE-D544-AB44-4B7CF51CE58A}" srcOrd="0" destOrd="0" presId="urn:microsoft.com/office/officeart/2005/8/layout/orgChart1"/>
    <dgm:cxn modelId="{CDECBF53-ECB8-6E4D-8519-8E070F2894E2}" type="presParOf" srcId="{112D4674-578B-5046-AD93-A0F58C4BC3A3}" destId="{E457AE2C-F54B-0147-BE3C-FA6B9CE5F772}" srcOrd="1" destOrd="0" presId="urn:microsoft.com/office/officeart/2005/8/layout/orgChart1"/>
    <dgm:cxn modelId="{3741E9C9-22AF-694F-AB87-8F2AFAE443AB}" type="presParOf" srcId="{E457AE2C-F54B-0147-BE3C-FA6B9CE5F772}" destId="{F3091637-961B-F840-84F7-4B208E308AE0}" srcOrd="0" destOrd="0" presId="urn:microsoft.com/office/officeart/2005/8/layout/orgChart1"/>
    <dgm:cxn modelId="{4F0204B2-C09E-7D40-8C23-AEE3D67F9B18}" type="presParOf" srcId="{F3091637-961B-F840-84F7-4B208E308AE0}" destId="{165525CD-EFE3-C74A-A7A5-4CCD17B5D9BA}" srcOrd="0" destOrd="0" presId="urn:microsoft.com/office/officeart/2005/8/layout/orgChart1"/>
    <dgm:cxn modelId="{440F9018-742A-C34D-95CF-9C5BE3FE19C1}" type="presParOf" srcId="{F3091637-961B-F840-84F7-4B208E308AE0}" destId="{2FD78AA9-ADBE-A44A-AA52-324EA6591432}" srcOrd="1" destOrd="0" presId="urn:microsoft.com/office/officeart/2005/8/layout/orgChart1"/>
    <dgm:cxn modelId="{AB4B2391-88F1-B84B-83BE-AD96083CCE86}" type="presParOf" srcId="{E457AE2C-F54B-0147-BE3C-FA6B9CE5F772}" destId="{7210F710-1F3F-094E-A8EC-B3D327B96D29}" srcOrd="1" destOrd="0" presId="urn:microsoft.com/office/officeart/2005/8/layout/orgChart1"/>
    <dgm:cxn modelId="{7F4A13F8-DF24-714A-8517-5DBCE388A6BC}" type="presParOf" srcId="{7210F710-1F3F-094E-A8EC-B3D327B96D29}" destId="{ABF79883-CF3C-E84B-84D3-15D80C029F66}" srcOrd="0" destOrd="0" presId="urn:microsoft.com/office/officeart/2005/8/layout/orgChart1"/>
    <dgm:cxn modelId="{DD8640CA-03AF-954A-A58E-9CD22EE415AC}" type="presParOf" srcId="{7210F710-1F3F-094E-A8EC-B3D327B96D29}" destId="{551795FD-89EB-514C-820F-E38C3DFDB63D}" srcOrd="1" destOrd="0" presId="urn:microsoft.com/office/officeart/2005/8/layout/orgChart1"/>
    <dgm:cxn modelId="{49B0B8A0-4673-F443-8E58-3569428DD912}" type="presParOf" srcId="{551795FD-89EB-514C-820F-E38C3DFDB63D}" destId="{B004C808-1306-1D44-8DEC-7CE08DB14011}" srcOrd="0" destOrd="0" presId="urn:microsoft.com/office/officeart/2005/8/layout/orgChart1"/>
    <dgm:cxn modelId="{58D689AD-FE77-934B-97CD-E974F3345617}" type="presParOf" srcId="{B004C808-1306-1D44-8DEC-7CE08DB14011}" destId="{E6F8F7F9-0BBD-A548-B432-5318A0DB40D0}" srcOrd="0" destOrd="0" presId="urn:microsoft.com/office/officeart/2005/8/layout/orgChart1"/>
    <dgm:cxn modelId="{134D249B-151A-8A44-8BDE-09C15B831483}" type="presParOf" srcId="{B004C808-1306-1D44-8DEC-7CE08DB14011}" destId="{DEC766C2-0700-FB41-957A-A60E4701803F}" srcOrd="1" destOrd="0" presId="urn:microsoft.com/office/officeart/2005/8/layout/orgChart1"/>
    <dgm:cxn modelId="{25721D2F-BE97-824C-BDFA-979854D1F4F5}" type="presParOf" srcId="{551795FD-89EB-514C-820F-E38C3DFDB63D}" destId="{08A4AFB1-A793-AE45-BA74-EA09282A1FE4}" srcOrd="1" destOrd="0" presId="urn:microsoft.com/office/officeart/2005/8/layout/orgChart1"/>
    <dgm:cxn modelId="{CD872B18-1B9E-AE4D-A7A8-4166BD8A76C8}" type="presParOf" srcId="{551795FD-89EB-514C-820F-E38C3DFDB63D}" destId="{DBD9CF56-9AD1-CC4C-926F-3F40403D2B0F}" srcOrd="2" destOrd="0" presId="urn:microsoft.com/office/officeart/2005/8/layout/orgChart1"/>
    <dgm:cxn modelId="{70A83C4A-1E61-3C40-9C67-3722BFAE1FD5}" type="presParOf" srcId="{7210F710-1F3F-094E-A8EC-B3D327B96D29}" destId="{D513FE9B-7602-E744-A7B2-95790F445F2F}" srcOrd="2" destOrd="0" presId="urn:microsoft.com/office/officeart/2005/8/layout/orgChart1"/>
    <dgm:cxn modelId="{11C7F809-14B5-4A45-8CED-8CBB99040B74}" type="presParOf" srcId="{7210F710-1F3F-094E-A8EC-B3D327B96D29}" destId="{17201CBE-738E-9148-AE6E-9347676B1D6E}" srcOrd="3" destOrd="0" presId="urn:microsoft.com/office/officeart/2005/8/layout/orgChart1"/>
    <dgm:cxn modelId="{DF70F02D-D221-7043-A1BD-E145F28765F5}" type="presParOf" srcId="{17201CBE-738E-9148-AE6E-9347676B1D6E}" destId="{01A7749A-75C0-0D4C-9F8D-69FC2F6D9282}" srcOrd="0" destOrd="0" presId="urn:microsoft.com/office/officeart/2005/8/layout/orgChart1"/>
    <dgm:cxn modelId="{A8A62388-5B2D-ED4D-8C0C-4A00CD0B6A71}" type="presParOf" srcId="{01A7749A-75C0-0D4C-9F8D-69FC2F6D9282}" destId="{2BA55EA4-6B12-BC47-8E75-4A9EF89CB741}" srcOrd="0" destOrd="0" presId="urn:microsoft.com/office/officeart/2005/8/layout/orgChart1"/>
    <dgm:cxn modelId="{FFDBDA8C-36A9-B24A-B30E-886131AFFDDB}" type="presParOf" srcId="{01A7749A-75C0-0D4C-9F8D-69FC2F6D9282}" destId="{7B0CCEBE-E8CF-4949-BDAF-138077204425}" srcOrd="1" destOrd="0" presId="urn:microsoft.com/office/officeart/2005/8/layout/orgChart1"/>
    <dgm:cxn modelId="{BDC352FC-DFCB-0045-B800-39B62756BD95}" type="presParOf" srcId="{17201CBE-738E-9148-AE6E-9347676B1D6E}" destId="{8A8069E3-1755-9547-B1B1-C003A5544FAA}" srcOrd="1" destOrd="0" presId="urn:microsoft.com/office/officeart/2005/8/layout/orgChart1"/>
    <dgm:cxn modelId="{82A61CF2-56A4-3548-9625-5AFD8755208F}" type="presParOf" srcId="{17201CBE-738E-9148-AE6E-9347676B1D6E}" destId="{3841E90B-6988-BC47-BB01-4DEBF2B64A06}" srcOrd="2" destOrd="0" presId="urn:microsoft.com/office/officeart/2005/8/layout/orgChart1"/>
    <dgm:cxn modelId="{576AD4CF-56CF-EC40-B6F3-30427C3180AA}" type="presParOf" srcId="{E457AE2C-F54B-0147-BE3C-FA6B9CE5F772}" destId="{60718AD1-318A-494F-BFA2-8BB098BD615C}" srcOrd="2" destOrd="0" presId="urn:microsoft.com/office/officeart/2005/8/layout/orgChart1"/>
    <dgm:cxn modelId="{2B7DFC56-ECBC-B04D-89AA-07E6AAE7EC77}" type="presParOf" srcId="{112D4674-578B-5046-AD93-A0F58C4BC3A3}" destId="{5F146CD3-06E3-6146-B46A-9DCBE67EF428}" srcOrd="2" destOrd="0" presId="urn:microsoft.com/office/officeart/2005/8/layout/orgChart1"/>
    <dgm:cxn modelId="{3026A1CB-E28B-9841-B0D1-D3383A093FC5}" type="presParOf" srcId="{112D4674-578B-5046-AD93-A0F58C4BC3A3}" destId="{BD5E3B0D-F97B-2746-B21D-9DAB44723A9D}" srcOrd="3" destOrd="0" presId="urn:microsoft.com/office/officeart/2005/8/layout/orgChart1"/>
    <dgm:cxn modelId="{59CFBB1E-DDAE-554E-8DA1-01398309798B}" type="presParOf" srcId="{BD5E3B0D-F97B-2746-B21D-9DAB44723A9D}" destId="{6D80157B-3C09-6D42-AF68-EB6116391C0A}" srcOrd="0" destOrd="0" presId="urn:microsoft.com/office/officeart/2005/8/layout/orgChart1"/>
    <dgm:cxn modelId="{DE144B8F-29BB-4F4C-B425-99DFB07467EA}" type="presParOf" srcId="{6D80157B-3C09-6D42-AF68-EB6116391C0A}" destId="{D4EFCF42-9060-4D44-9A26-3F9D99DCDBE2}" srcOrd="0" destOrd="0" presId="urn:microsoft.com/office/officeart/2005/8/layout/orgChart1"/>
    <dgm:cxn modelId="{6EBAA9B7-D93E-9043-8501-1EC3CC635112}" type="presParOf" srcId="{6D80157B-3C09-6D42-AF68-EB6116391C0A}" destId="{07E1FDAA-CA66-0E4A-93BD-1DF1B9012209}" srcOrd="1" destOrd="0" presId="urn:microsoft.com/office/officeart/2005/8/layout/orgChart1"/>
    <dgm:cxn modelId="{9829DB44-4A6F-3C4C-9987-C7662BBF0979}" type="presParOf" srcId="{BD5E3B0D-F97B-2746-B21D-9DAB44723A9D}" destId="{45904B16-D4FF-1941-9DFD-293623C615B7}" srcOrd="1" destOrd="0" presId="urn:microsoft.com/office/officeart/2005/8/layout/orgChart1"/>
    <dgm:cxn modelId="{775A8AF5-7B23-C74C-B9E9-2ECC086090C1}" type="presParOf" srcId="{BD5E3B0D-F97B-2746-B21D-9DAB44723A9D}" destId="{F8F7AE39-6D8F-284A-BF07-7FD13E14F716}" srcOrd="2" destOrd="0" presId="urn:microsoft.com/office/officeart/2005/8/layout/orgChart1"/>
    <dgm:cxn modelId="{FAA17012-6176-3246-AC8D-18A1D672280F}" type="presParOf" srcId="{112D4674-578B-5046-AD93-A0F58C4BC3A3}" destId="{062C563B-B262-AB4F-A934-C01E713B1017}" srcOrd="4" destOrd="0" presId="urn:microsoft.com/office/officeart/2005/8/layout/orgChart1"/>
    <dgm:cxn modelId="{B598FB69-F64F-EB46-AD4F-B952A8FD93D2}" type="presParOf" srcId="{112D4674-578B-5046-AD93-A0F58C4BC3A3}" destId="{8F748867-A47B-4543-81F9-0D24F866729E}" srcOrd="5" destOrd="0" presId="urn:microsoft.com/office/officeart/2005/8/layout/orgChart1"/>
    <dgm:cxn modelId="{ED9E7D48-157F-F448-9F4C-7D12D472F69F}" type="presParOf" srcId="{8F748867-A47B-4543-81F9-0D24F866729E}" destId="{D478A7CB-5C31-7644-8E5D-2D63D1AEFC59}" srcOrd="0" destOrd="0" presId="urn:microsoft.com/office/officeart/2005/8/layout/orgChart1"/>
    <dgm:cxn modelId="{0B06F97E-B048-1E4C-AEE5-84B5D814AF06}" type="presParOf" srcId="{D478A7CB-5C31-7644-8E5D-2D63D1AEFC59}" destId="{4F13297A-EB70-EC46-AB41-CF226C121BD2}" srcOrd="0" destOrd="0" presId="urn:microsoft.com/office/officeart/2005/8/layout/orgChart1"/>
    <dgm:cxn modelId="{EADC9597-A5EF-A048-8814-6C511C3262E5}" type="presParOf" srcId="{D478A7CB-5C31-7644-8E5D-2D63D1AEFC59}" destId="{06D501BC-DE1F-774A-9A04-00E90443AD2B}" srcOrd="1" destOrd="0" presId="urn:microsoft.com/office/officeart/2005/8/layout/orgChart1"/>
    <dgm:cxn modelId="{1F58A31C-C296-1840-B268-B72FBC348366}" type="presParOf" srcId="{8F748867-A47B-4543-81F9-0D24F866729E}" destId="{D6E783D5-3857-244C-BC84-002D6E96AAFA}" srcOrd="1" destOrd="0" presId="urn:microsoft.com/office/officeart/2005/8/layout/orgChart1"/>
    <dgm:cxn modelId="{495CACF2-4E5D-CC4B-9066-302060C16B50}" type="presParOf" srcId="{8F748867-A47B-4543-81F9-0D24F866729E}" destId="{6A39862D-3E31-6745-8DF5-7CE3F33F9575}" srcOrd="2" destOrd="0" presId="urn:microsoft.com/office/officeart/2005/8/layout/orgChart1"/>
    <dgm:cxn modelId="{BD1C9849-8D71-1249-AC38-B665577D5415}" type="presParOf" srcId="{893340A7-0208-1748-BF24-68616750590F}" destId="{2A4335F5-4EAF-504C-BB92-B4D20F09066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AB89E7-F7E2-0C4C-86BD-254FF0915E09}" type="doc">
      <dgm:prSet loTypeId="urn:microsoft.com/office/officeart/2005/8/layout/vList5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it-IT"/>
        </a:p>
      </dgm:t>
    </dgm:pt>
    <dgm:pt modelId="{840B9A20-A9F0-E441-8BBA-8B1692EB4AA9}">
      <dgm:prSet phldrT="[Testo]" custT="1"/>
      <dgm:spPr/>
      <dgm:t>
        <a:bodyPr/>
        <a:lstStyle/>
        <a:p>
          <a:r>
            <a:rPr lang="it-IT" sz="3200" b="0">
              <a:solidFill>
                <a:srgbClr val="000000"/>
              </a:solidFill>
              <a:latin typeface="Arial" charset="0"/>
            </a:rPr>
            <a:t>Family</a:t>
          </a:r>
          <a:endParaRPr lang="it-IT" sz="3200" b="0" dirty="0">
            <a:solidFill>
              <a:srgbClr val="000000"/>
            </a:solidFill>
          </a:endParaRPr>
        </a:p>
      </dgm:t>
    </dgm:pt>
    <dgm:pt modelId="{8D2872A7-3711-9846-A584-1B27EEBFBDF7}" type="parTrans" cxnId="{3FEAB3D6-45B1-E747-930F-3D0C896B2341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8FA3C86A-C94F-F844-96AC-90F6261A7CC2}" type="sibTrans" cxnId="{3FEAB3D6-45B1-E747-930F-3D0C896B2341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E78843BD-1451-DE4B-A137-0BD84E28D2C9}">
      <dgm:prSet phldrT="[Testo]" custT="1"/>
      <dgm:spPr/>
      <dgm:t>
        <a:bodyPr/>
        <a:lstStyle/>
        <a:p>
          <a:r>
            <a:rPr lang="it-IT" sz="2400" b="0" dirty="0">
              <a:solidFill>
                <a:srgbClr val="000000"/>
              </a:solidFill>
              <a:latin typeface="Arial" charset="0"/>
            </a:rPr>
            <a:t>A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collection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of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related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protein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regions</a:t>
          </a:r>
          <a:endParaRPr lang="it-IT" sz="2400" b="0" dirty="0">
            <a:solidFill>
              <a:srgbClr val="000000"/>
            </a:solidFill>
          </a:endParaRPr>
        </a:p>
      </dgm:t>
    </dgm:pt>
    <dgm:pt modelId="{90C3C4DE-134F-0946-BBFB-6E573708C029}" type="parTrans" cxnId="{8E9E5D8E-AC75-F64D-AF1E-6263BDB2BBBB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9EAB25A5-DF19-8841-A853-48F145620DBA}" type="sibTrans" cxnId="{8E9E5D8E-AC75-F64D-AF1E-6263BDB2BBBB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C8B8AFE2-B5E2-5A44-8436-7A682D035948}">
      <dgm:prSet phldrT="[Testo]" custT="1"/>
      <dgm:spPr/>
      <dgm:t>
        <a:bodyPr/>
        <a:lstStyle/>
        <a:p>
          <a:r>
            <a:rPr lang="it-IT" sz="2800" b="0">
              <a:solidFill>
                <a:srgbClr val="000000"/>
              </a:solidFill>
              <a:latin typeface="Arial" charset="0"/>
            </a:rPr>
            <a:t>Family: Domain</a:t>
          </a:r>
          <a:endParaRPr lang="it-IT" sz="2800" b="0" dirty="0">
            <a:solidFill>
              <a:srgbClr val="000000"/>
            </a:solidFill>
          </a:endParaRPr>
        </a:p>
      </dgm:t>
    </dgm:pt>
    <dgm:pt modelId="{5A3D3CCA-669B-0F4B-B765-F8A39BB41ADF}" type="parTrans" cxnId="{4A786DFE-B3C1-1045-94DB-166F8756A422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4D6E3DF2-BFCC-AD4D-8DCC-624C884C24BA}" type="sibTrans" cxnId="{4A786DFE-B3C1-1045-94DB-166F8756A422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FF493A98-0A3D-5545-B4BF-2B4CB8F34EDC}">
      <dgm:prSet phldrT="[Testo]" custT="1"/>
      <dgm:spPr/>
      <dgm:t>
        <a:bodyPr/>
        <a:lstStyle/>
        <a:p>
          <a:r>
            <a:rPr lang="it-IT" sz="2400" b="0" dirty="0">
              <a:solidFill>
                <a:srgbClr val="000000"/>
              </a:solidFill>
              <a:latin typeface="Arial" charset="0"/>
            </a:rPr>
            <a:t>A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structural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unit</a:t>
          </a:r>
          <a:endParaRPr lang="it-IT" sz="2400" b="0" dirty="0">
            <a:solidFill>
              <a:srgbClr val="000000"/>
            </a:solidFill>
          </a:endParaRPr>
        </a:p>
      </dgm:t>
    </dgm:pt>
    <dgm:pt modelId="{97B218CB-8FEC-4345-999C-B7763A3E2C55}" type="parTrans" cxnId="{26620B76-D6D1-CE44-A957-B3703AE6BE92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0686E8F4-03E1-8D43-8DFA-A65FFF9AD017}" type="sibTrans" cxnId="{26620B76-D6D1-CE44-A957-B3703AE6BE92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F3D409A9-CD5A-6A43-83F9-D578413C88D6}">
      <dgm:prSet phldrT="[Testo]" custT="1"/>
      <dgm:spPr/>
      <dgm:t>
        <a:bodyPr/>
        <a:lstStyle/>
        <a:p>
          <a:r>
            <a:rPr lang="it-IT" sz="3200" b="0">
              <a:solidFill>
                <a:srgbClr val="000000"/>
              </a:solidFill>
              <a:latin typeface="Arial" charset="0"/>
            </a:rPr>
            <a:t>Repeat</a:t>
          </a:r>
          <a:endParaRPr lang="it-IT" sz="3200" b="0" dirty="0">
            <a:solidFill>
              <a:srgbClr val="000000"/>
            </a:solidFill>
          </a:endParaRPr>
        </a:p>
      </dgm:t>
    </dgm:pt>
    <dgm:pt modelId="{1DF1E672-484F-F943-A62F-22FC39EE8EBC}" type="parTrans" cxnId="{C9F4E820-18EF-6F40-83B2-B305097DF3E1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0310B2EE-3ED1-B145-BAC0-FB4635D668ED}" type="sibTrans" cxnId="{C9F4E820-18EF-6F40-83B2-B305097DF3E1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8A2DC6BE-2A97-1144-BB2F-F51B601AAA60}">
      <dgm:prSet phldrT="[Testo]" custT="1"/>
      <dgm:spPr/>
      <dgm:t>
        <a:bodyPr/>
        <a:lstStyle/>
        <a:p>
          <a:r>
            <a:rPr lang="it-IT" sz="2000" b="0" dirty="0">
              <a:solidFill>
                <a:srgbClr val="000000"/>
              </a:solidFill>
              <a:latin typeface="Arial" charset="0"/>
            </a:rPr>
            <a:t>A short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unit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which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is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unstable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in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isolation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but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forms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a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stable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structure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when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multiple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copies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are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present</a:t>
          </a:r>
          <a:endParaRPr lang="it-IT" sz="2000" b="0" dirty="0">
            <a:solidFill>
              <a:srgbClr val="000000"/>
            </a:solidFill>
          </a:endParaRPr>
        </a:p>
      </dgm:t>
    </dgm:pt>
    <dgm:pt modelId="{2161C3E2-4EB3-F244-A704-2E9AD2476C45}" type="sibTrans" cxnId="{6A9BC51E-741F-7A46-8C13-CE01801DFC05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BD388345-3601-5A4C-85CD-53E098F0ADC4}" type="parTrans" cxnId="{6A9BC51E-741F-7A46-8C13-CE01801DFC05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36F5BC71-40E3-3B49-A0CB-B8C077EEC047}">
      <dgm:prSet custT="1"/>
      <dgm:spPr/>
      <dgm:t>
        <a:bodyPr/>
        <a:lstStyle/>
        <a:p>
          <a:r>
            <a:rPr lang="it-IT" sz="3200" b="0" dirty="0" err="1">
              <a:solidFill>
                <a:srgbClr val="000000"/>
              </a:solidFill>
            </a:rPr>
            <a:t>Motif</a:t>
          </a:r>
          <a:endParaRPr lang="it-IT" sz="3200" b="0" dirty="0">
            <a:solidFill>
              <a:srgbClr val="000000"/>
            </a:solidFill>
          </a:endParaRPr>
        </a:p>
      </dgm:t>
    </dgm:pt>
    <dgm:pt modelId="{E7098558-1A3F-D443-A202-98469D02A5FD}" type="parTrans" cxnId="{EC462A04-2323-E140-875C-8C7741FCD4D7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1C6218D6-4759-364F-B3AB-97F767E002E5}" type="sibTrans" cxnId="{EC462A04-2323-E140-875C-8C7741FCD4D7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FF468C5E-65D6-1E44-833E-939C7E768F63}">
      <dgm:prSet custT="1"/>
      <dgm:spPr/>
      <dgm:t>
        <a:bodyPr/>
        <a:lstStyle/>
        <a:p>
          <a:r>
            <a:rPr lang="it-IT" sz="2400" b="0" dirty="0">
              <a:solidFill>
                <a:srgbClr val="000000"/>
              </a:solidFill>
              <a:latin typeface="Arial" charset="0"/>
            </a:rPr>
            <a:t>A short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unit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found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outside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globular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domains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endParaRPr lang="it-IT" sz="2400" b="0" dirty="0">
            <a:solidFill>
              <a:srgbClr val="000000"/>
            </a:solidFill>
          </a:endParaRPr>
        </a:p>
      </dgm:t>
    </dgm:pt>
    <dgm:pt modelId="{1ABA4CB0-4D35-504F-A2E0-2C9A992FB766}" type="parTrans" cxnId="{AE0C8EBC-5A01-D24F-AFA7-68ADEF9F3FAB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6560A704-1EE3-3846-85A8-1D56D7D1803A}" type="sibTrans" cxnId="{AE0C8EBC-5A01-D24F-AFA7-68ADEF9F3FAB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FF266CD7-6027-A14A-9274-9EB95DAA7C2B}">
      <dgm:prSet custT="1"/>
      <dgm:spPr/>
      <dgm:t>
        <a:bodyPr/>
        <a:lstStyle/>
        <a:p>
          <a:pPr algn="just"/>
          <a:r>
            <a:rPr lang="it-IT" sz="2400" b="0" dirty="0" err="1">
              <a:solidFill>
                <a:srgbClr val="000000"/>
              </a:solidFill>
              <a:latin typeface="Arial" charset="0"/>
            </a:rPr>
            <a:t>Related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Pfam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entries are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grouped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together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into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i="1" dirty="0" err="1">
              <a:solidFill>
                <a:srgbClr val="000000"/>
              </a:solidFill>
              <a:latin typeface="Arial" charset="0"/>
            </a:rPr>
            <a:t>clans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; the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relationship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may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be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defined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by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similarity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of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sequence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,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structure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or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profile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-HMM. </a:t>
          </a:r>
          <a:endParaRPr lang="it-IT" sz="2400" b="0" dirty="0">
            <a:solidFill>
              <a:srgbClr val="000000"/>
            </a:solidFill>
          </a:endParaRPr>
        </a:p>
      </dgm:t>
    </dgm:pt>
    <dgm:pt modelId="{9A4EDCED-3750-4047-AE5C-459B40CEC063}" type="parTrans" cxnId="{9F7FD1F1-03AC-1C48-ADA0-E6368FB9DD59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B0249522-3EA4-CF45-881E-04D0767D74D3}" type="sibTrans" cxnId="{9F7FD1F1-03AC-1C48-ADA0-E6368FB9DD59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90A5683F-3E39-F547-9429-3FB911A3BF5A}" type="pres">
      <dgm:prSet presAssocID="{D7AB89E7-F7E2-0C4C-86BD-254FF0915E0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0B8F1406-F6D0-9342-AC14-0AE9ADD33817}" type="pres">
      <dgm:prSet presAssocID="{840B9A20-A9F0-E441-8BBA-8B1692EB4AA9}" presName="linNode" presStyleCnt="0"/>
      <dgm:spPr/>
    </dgm:pt>
    <dgm:pt modelId="{1CDAD5E5-7ADB-DE42-8004-DD61CBDEB42C}" type="pres">
      <dgm:prSet presAssocID="{840B9A20-A9F0-E441-8BBA-8B1692EB4AA9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F2063E8-56D1-3042-B048-86A41129C51E}" type="pres">
      <dgm:prSet presAssocID="{840B9A20-A9F0-E441-8BBA-8B1692EB4AA9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C4D4A7B-E357-F747-81A0-80D12A29B341}" type="pres">
      <dgm:prSet presAssocID="{8FA3C86A-C94F-F844-96AC-90F6261A7CC2}" presName="sp" presStyleCnt="0"/>
      <dgm:spPr/>
    </dgm:pt>
    <dgm:pt modelId="{2F24D8EE-1F56-8349-A08C-E9AA7B349070}" type="pres">
      <dgm:prSet presAssocID="{C8B8AFE2-B5E2-5A44-8436-7A682D035948}" presName="linNode" presStyleCnt="0"/>
      <dgm:spPr/>
    </dgm:pt>
    <dgm:pt modelId="{D7BC7CA0-21A1-794D-9D14-09475093F925}" type="pres">
      <dgm:prSet presAssocID="{C8B8AFE2-B5E2-5A44-8436-7A682D035948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41536DC-6EA5-AE44-9312-440C8E062E42}" type="pres">
      <dgm:prSet presAssocID="{C8B8AFE2-B5E2-5A44-8436-7A682D035948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131E47D-ECA7-8548-9F03-391F1B9224B9}" type="pres">
      <dgm:prSet presAssocID="{4D6E3DF2-BFCC-AD4D-8DCC-624C884C24BA}" presName="sp" presStyleCnt="0"/>
      <dgm:spPr/>
    </dgm:pt>
    <dgm:pt modelId="{8EF3248C-4D84-B04F-886C-CFEF2FA8DADD}" type="pres">
      <dgm:prSet presAssocID="{F3D409A9-CD5A-6A43-83F9-D578413C88D6}" presName="linNode" presStyleCnt="0"/>
      <dgm:spPr/>
    </dgm:pt>
    <dgm:pt modelId="{75A32604-8030-4047-989E-52DD9919B267}" type="pres">
      <dgm:prSet presAssocID="{F3D409A9-CD5A-6A43-83F9-D578413C88D6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8F2F5A9-EA84-3541-9762-8908DE444E8A}" type="pres">
      <dgm:prSet presAssocID="{F3D409A9-CD5A-6A43-83F9-D578413C88D6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5C1D195-AB88-F24C-8E72-A9DB1481FD46}" type="pres">
      <dgm:prSet presAssocID="{0310B2EE-3ED1-B145-BAC0-FB4635D668ED}" presName="sp" presStyleCnt="0"/>
      <dgm:spPr/>
    </dgm:pt>
    <dgm:pt modelId="{0ED4CB26-FBA3-CE4D-9C41-DDAAF9F98475}" type="pres">
      <dgm:prSet presAssocID="{36F5BC71-40E3-3B49-A0CB-B8C077EEC047}" presName="linNode" presStyleCnt="0"/>
      <dgm:spPr/>
    </dgm:pt>
    <dgm:pt modelId="{60B46FA3-50EF-C443-A4EC-1D9956A0BBAD}" type="pres">
      <dgm:prSet presAssocID="{36F5BC71-40E3-3B49-A0CB-B8C077EEC047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074C110-C1C1-8B4D-AE50-EA70947176B1}" type="pres">
      <dgm:prSet presAssocID="{36F5BC71-40E3-3B49-A0CB-B8C077EEC047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313F6E6-E905-3A4C-8069-038E3359CF75}" type="pres">
      <dgm:prSet presAssocID="{1C6218D6-4759-364F-B3AB-97F767E002E5}" presName="sp" presStyleCnt="0"/>
      <dgm:spPr/>
    </dgm:pt>
    <dgm:pt modelId="{287F33B4-FD35-164A-9CC8-10ABAC01270F}" type="pres">
      <dgm:prSet presAssocID="{FF266CD7-6027-A14A-9274-9EB95DAA7C2B}" presName="linNode" presStyleCnt="0"/>
      <dgm:spPr/>
    </dgm:pt>
    <dgm:pt modelId="{52E0344F-B707-DB4E-AC46-574FD1F7AA3E}" type="pres">
      <dgm:prSet presAssocID="{FF266CD7-6027-A14A-9274-9EB95DAA7C2B}" presName="parentText" presStyleLbl="node1" presStyleIdx="4" presStyleCnt="5" custScaleX="277778" custLinFactNeighborY="2208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93E33B03-25CD-DD4D-B33A-17061DBD8AFA}" type="presOf" srcId="{840B9A20-A9F0-E441-8BBA-8B1692EB4AA9}" destId="{1CDAD5E5-7ADB-DE42-8004-DD61CBDEB42C}" srcOrd="0" destOrd="0" presId="urn:microsoft.com/office/officeart/2005/8/layout/vList5"/>
    <dgm:cxn modelId="{B2E29302-CCC3-894A-A81B-DCF21CFE95D4}" type="presOf" srcId="{F3D409A9-CD5A-6A43-83F9-D578413C88D6}" destId="{75A32604-8030-4047-989E-52DD9919B267}" srcOrd="0" destOrd="0" presId="urn:microsoft.com/office/officeart/2005/8/layout/vList5"/>
    <dgm:cxn modelId="{9F7FD1F1-03AC-1C48-ADA0-E6368FB9DD59}" srcId="{D7AB89E7-F7E2-0C4C-86BD-254FF0915E09}" destId="{FF266CD7-6027-A14A-9274-9EB95DAA7C2B}" srcOrd="4" destOrd="0" parTransId="{9A4EDCED-3750-4047-AE5C-459B40CEC063}" sibTransId="{B0249522-3EA4-CF45-881E-04D0767D74D3}"/>
    <dgm:cxn modelId="{59B2A3F7-7482-8240-ACF9-E0E8AE787631}" type="presOf" srcId="{FF468C5E-65D6-1E44-833E-939C7E768F63}" destId="{D074C110-C1C1-8B4D-AE50-EA70947176B1}" srcOrd="0" destOrd="0" presId="urn:microsoft.com/office/officeart/2005/8/layout/vList5"/>
    <dgm:cxn modelId="{6A9BC51E-741F-7A46-8C13-CE01801DFC05}" srcId="{F3D409A9-CD5A-6A43-83F9-D578413C88D6}" destId="{8A2DC6BE-2A97-1144-BB2F-F51B601AAA60}" srcOrd="0" destOrd="0" parTransId="{BD388345-3601-5A4C-85CD-53E098F0ADC4}" sibTransId="{2161C3E2-4EB3-F244-A704-2E9AD2476C45}"/>
    <dgm:cxn modelId="{4A786DFE-B3C1-1045-94DB-166F8756A422}" srcId="{D7AB89E7-F7E2-0C4C-86BD-254FF0915E09}" destId="{C8B8AFE2-B5E2-5A44-8436-7A682D035948}" srcOrd="1" destOrd="0" parTransId="{5A3D3CCA-669B-0F4B-B765-F8A39BB41ADF}" sibTransId="{4D6E3DF2-BFCC-AD4D-8DCC-624C884C24BA}"/>
    <dgm:cxn modelId="{8E9E5D8E-AC75-F64D-AF1E-6263BDB2BBBB}" srcId="{840B9A20-A9F0-E441-8BBA-8B1692EB4AA9}" destId="{E78843BD-1451-DE4B-A137-0BD84E28D2C9}" srcOrd="0" destOrd="0" parTransId="{90C3C4DE-134F-0946-BBFB-6E573708C029}" sibTransId="{9EAB25A5-DF19-8841-A853-48F145620DBA}"/>
    <dgm:cxn modelId="{C9F4E820-18EF-6F40-83B2-B305097DF3E1}" srcId="{D7AB89E7-F7E2-0C4C-86BD-254FF0915E09}" destId="{F3D409A9-CD5A-6A43-83F9-D578413C88D6}" srcOrd="2" destOrd="0" parTransId="{1DF1E672-484F-F943-A62F-22FC39EE8EBC}" sibTransId="{0310B2EE-3ED1-B145-BAC0-FB4635D668ED}"/>
    <dgm:cxn modelId="{26620B76-D6D1-CE44-A957-B3703AE6BE92}" srcId="{C8B8AFE2-B5E2-5A44-8436-7A682D035948}" destId="{FF493A98-0A3D-5545-B4BF-2B4CB8F34EDC}" srcOrd="0" destOrd="0" parTransId="{97B218CB-8FEC-4345-999C-B7763A3E2C55}" sibTransId="{0686E8F4-03E1-8D43-8DFA-A65FFF9AD017}"/>
    <dgm:cxn modelId="{330D42F2-1B0C-524C-A784-F8502641AF95}" type="presOf" srcId="{E78843BD-1451-DE4B-A137-0BD84E28D2C9}" destId="{4F2063E8-56D1-3042-B048-86A41129C51E}" srcOrd="0" destOrd="0" presId="urn:microsoft.com/office/officeart/2005/8/layout/vList5"/>
    <dgm:cxn modelId="{926CD031-DC22-DE4F-8F71-62405484F9BF}" type="presOf" srcId="{C8B8AFE2-B5E2-5A44-8436-7A682D035948}" destId="{D7BC7CA0-21A1-794D-9D14-09475093F925}" srcOrd="0" destOrd="0" presId="urn:microsoft.com/office/officeart/2005/8/layout/vList5"/>
    <dgm:cxn modelId="{21CCA388-0C45-7D49-B1F1-D4DEA19ACD48}" type="presOf" srcId="{8A2DC6BE-2A97-1144-BB2F-F51B601AAA60}" destId="{C8F2F5A9-EA84-3541-9762-8908DE444E8A}" srcOrd="0" destOrd="0" presId="urn:microsoft.com/office/officeart/2005/8/layout/vList5"/>
    <dgm:cxn modelId="{62987178-A75A-F844-926D-64422E014344}" type="presOf" srcId="{D7AB89E7-F7E2-0C4C-86BD-254FF0915E09}" destId="{90A5683F-3E39-F547-9429-3FB911A3BF5A}" srcOrd="0" destOrd="0" presId="urn:microsoft.com/office/officeart/2005/8/layout/vList5"/>
    <dgm:cxn modelId="{AE0C8EBC-5A01-D24F-AFA7-68ADEF9F3FAB}" srcId="{36F5BC71-40E3-3B49-A0CB-B8C077EEC047}" destId="{FF468C5E-65D6-1E44-833E-939C7E768F63}" srcOrd="0" destOrd="0" parTransId="{1ABA4CB0-4D35-504F-A2E0-2C9A992FB766}" sibTransId="{6560A704-1EE3-3846-85A8-1D56D7D1803A}"/>
    <dgm:cxn modelId="{734BF99C-E3C3-9B43-BC3D-2D625902E434}" type="presOf" srcId="{FF266CD7-6027-A14A-9274-9EB95DAA7C2B}" destId="{52E0344F-B707-DB4E-AC46-574FD1F7AA3E}" srcOrd="0" destOrd="0" presId="urn:microsoft.com/office/officeart/2005/8/layout/vList5"/>
    <dgm:cxn modelId="{26C1B12B-5FC4-2248-94E3-D88A4976CE30}" type="presOf" srcId="{FF493A98-0A3D-5545-B4BF-2B4CB8F34EDC}" destId="{841536DC-6EA5-AE44-9312-440C8E062E42}" srcOrd="0" destOrd="0" presId="urn:microsoft.com/office/officeart/2005/8/layout/vList5"/>
    <dgm:cxn modelId="{3932635F-7BA3-EE41-998B-EF5F0BAFE02B}" type="presOf" srcId="{36F5BC71-40E3-3B49-A0CB-B8C077EEC047}" destId="{60B46FA3-50EF-C443-A4EC-1D9956A0BBAD}" srcOrd="0" destOrd="0" presId="urn:microsoft.com/office/officeart/2005/8/layout/vList5"/>
    <dgm:cxn modelId="{3FEAB3D6-45B1-E747-930F-3D0C896B2341}" srcId="{D7AB89E7-F7E2-0C4C-86BD-254FF0915E09}" destId="{840B9A20-A9F0-E441-8BBA-8B1692EB4AA9}" srcOrd="0" destOrd="0" parTransId="{8D2872A7-3711-9846-A584-1B27EEBFBDF7}" sibTransId="{8FA3C86A-C94F-F844-96AC-90F6261A7CC2}"/>
    <dgm:cxn modelId="{EC462A04-2323-E140-875C-8C7741FCD4D7}" srcId="{D7AB89E7-F7E2-0C4C-86BD-254FF0915E09}" destId="{36F5BC71-40E3-3B49-A0CB-B8C077EEC047}" srcOrd="3" destOrd="0" parTransId="{E7098558-1A3F-D443-A202-98469D02A5FD}" sibTransId="{1C6218D6-4759-364F-B3AB-97F767E002E5}"/>
    <dgm:cxn modelId="{E42CF615-B686-664A-98F2-92CA6A8F0056}" type="presParOf" srcId="{90A5683F-3E39-F547-9429-3FB911A3BF5A}" destId="{0B8F1406-F6D0-9342-AC14-0AE9ADD33817}" srcOrd="0" destOrd="0" presId="urn:microsoft.com/office/officeart/2005/8/layout/vList5"/>
    <dgm:cxn modelId="{23726316-D6C2-9B44-97E8-271323257673}" type="presParOf" srcId="{0B8F1406-F6D0-9342-AC14-0AE9ADD33817}" destId="{1CDAD5E5-7ADB-DE42-8004-DD61CBDEB42C}" srcOrd="0" destOrd="0" presId="urn:microsoft.com/office/officeart/2005/8/layout/vList5"/>
    <dgm:cxn modelId="{56695854-8ADA-9842-BE28-2183E51A2B44}" type="presParOf" srcId="{0B8F1406-F6D0-9342-AC14-0AE9ADD33817}" destId="{4F2063E8-56D1-3042-B048-86A41129C51E}" srcOrd="1" destOrd="0" presId="urn:microsoft.com/office/officeart/2005/8/layout/vList5"/>
    <dgm:cxn modelId="{4F666184-2CB4-6C42-93AA-12B270E3DA47}" type="presParOf" srcId="{90A5683F-3E39-F547-9429-3FB911A3BF5A}" destId="{AC4D4A7B-E357-F747-81A0-80D12A29B341}" srcOrd="1" destOrd="0" presId="urn:microsoft.com/office/officeart/2005/8/layout/vList5"/>
    <dgm:cxn modelId="{FF59F811-45E1-7840-93CC-BAFDD31EF9B8}" type="presParOf" srcId="{90A5683F-3E39-F547-9429-3FB911A3BF5A}" destId="{2F24D8EE-1F56-8349-A08C-E9AA7B349070}" srcOrd="2" destOrd="0" presId="urn:microsoft.com/office/officeart/2005/8/layout/vList5"/>
    <dgm:cxn modelId="{9C70BFA8-646B-0049-BD34-EBB9CC578A35}" type="presParOf" srcId="{2F24D8EE-1F56-8349-A08C-E9AA7B349070}" destId="{D7BC7CA0-21A1-794D-9D14-09475093F925}" srcOrd="0" destOrd="0" presId="urn:microsoft.com/office/officeart/2005/8/layout/vList5"/>
    <dgm:cxn modelId="{8160F052-BE2D-F44A-B320-1461D235F627}" type="presParOf" srcId="{2F24D8EE-1F56-8349-A08C-E9AA7B349070}" destId="{841536DC-6EA5-AE44-9312-440C8E062E42}" srcOrd="1" destOrd="0" presId="urn:microsoft.com/office/officeart/2005/8/layout/vList5"/>
    <dgm:cxn modelId="{B2974052-A7AE-AD4A-9080-BC4D4DE5CA17}" type="presParOf" srcId="{90A5683F-3E39-F547-9429-3FB911A3BF5A}" destId="{A131E47D-ECA7-8548-9F03-391F1B9224B9}" srcOrd="3" destOrd="0" presId="urn:microsoft.com/office/officeart/2005/8/layout/vList5"/>
    <dgm:cxn modelId="{2DC1F01D-4028-6043-86C0-F841BDFE5686}" type="presParOf" srcId="{90A5683F-3E39-F547-9429-3FB911A3BF5A}" destId="{8EF3248C-4D84-B04F-886C-CFEF2FA8DADD}" srcOrd="4" destOrd="0" presId="urn:microsoft.com/office/officeart/2005/8/layout/vList5"/>
    <dgm:cxn modelId="{0BFB2D95-F332-F44B-B59A-918B89DA091E}" type="presParOf" srcId="{8EF3248C-4D84-B04F-886C-CFEF2FA8DADD}" destId="{75A32604-8030-4047-989E-52DD9919B267}" srcOrd="0" destOrd="0" presId="urn:microsoft.com/office/officeart/2005/8/layout/vList5"/>
    <dgm:cxn modelId="{B831A2DC-46FB-5246-BE8A-5BB3AD1C239C}" type="presParOf" srcId="{8EF3248C-4D84-B04F-886C-CFEF2FA8DADD}" destId="{C8F2F5A9-EA84-3541-9762-8908DE444E8A}" srcOrd="1" destOrd="0" presId="urn:microsoft.com/office/officeart/2005/8/layout/vList5"/>
    <dgm:cxn modelId="{C71F1643-15A8-0542-A89B-7871DA6ECCA9}" type="presParOf" srcId="{90A5683F-3E39-F547-9429-3FB911A3BF5A}" destId="{75C1D195-AB88-F24C-8E72-A9DB1481FD46}" srcOrd="5" destOrd="0" presId="urn:microsoft.com/office/officeart/2005/8/layout/vList5"/>
    <dgm:cxn modelId="{93680589-261F-4F4A-A7F0-7EF06AFDD8B4}" type="presParOf" srcId="{90A5683F-3E39-F547-9429-3FB911A3BF5A}" destId="{0ED4CB26-FBA3-CE4D-9C41-DDAAF9F98475}" srcOrd="6" destOrd="0" presId="urn:microsoft.com/office/officeart/2005/8/layout/vList5"/>
    <dgm:cxn modelId="{97822FA5-06B6-1A48-8D46-F98BAF57E2BF}" type="presParOf" srcId="{0ED4CB26-FBA3-CE4D-9C41-DDAAF9F98475}" destId="{60B46FA3-50EF-C443-A4EC-1D9956A0BBAD}" srcOrd="0" destOrd="0" presId="urn:microsoft.com/office/officeart/2005/8/layout/vList5"/>
    <dgm:cxn modelId="{9BF28415-41AB-E148-B710-9FA75D290F8E}" type="presParOf" srcId="{0ED4CB26-FBA3-CE4D-9C41-DDAAF9F98475}" destId="{D074C110-C1C1-8B4D-AE50-EA70947176B1}" srcOrd="1" destOrd="0" presId="urn:microsoft.com/office/officeart/2005/8/layout/vList5"/>
    <dgm:cxn modelId="{5855CF12-50CD-C94E-8C81-ACD62C766111}" type="presParOf" srcId="{90A5683F-3E39-F547-9429-3FB911A3BF5A}" destId="{A313F6E6-E905-3A4C-8069-038E3359CF75}" srcOrd="7" destOrd="0" presId="urn:microsoft.com/office/officeart/2005/8/layout/vList5"/>
    <dgm:cxn modelId="{39B79B32-EDAD-4C41-B43E-D3BE969043EE}" type="presParOf" srcId="{90A5683F-3E39-F547-9429-3FB911A3BF5A}" destId="{287F33B4-FD35-164A-9CC8-10ABAC01270F}" srcOrd="8" destOrd="0" presId="urn:microsoft.com/office/officeart/2005/8/layout/vList5"/>
    <dgm:cxn modelId="{7C1E2B31-651C-C84D-A317-613E990E1BED}" type="presParOf" srcId="{287F33B4-FD35-164A-9CC8-10ABAC01270F}" destId="{52E0344F-B707-DB4E-AC46-574FD1F7AA3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C563B-B262-AB4F-A934-C01E713B1017}">
      <dsp:nvSpPr>
        <dsp:cNvPr id="0" name=""/>
        <dsp:cNvSpPr/>
      </dsp:nvSpPr>
      <dsp:spPr>
        <a:xfrm>
          <a:off x="2292728" y="939413"/>
          <a:ext cx="1622122" cy="2815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762"/>
              </a:lnTo>
              <a:lnTo>
                <a:pt x="1622122" y="140762"/>
              </a:lnTo>
              <a:lnTo>
                <a:pt x="1622122" y="281525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146CD3-06E3-6146-B46A-9DCBE67EF428}">
      <dsp:nvSpPr>
        <dsp:cNvPr id="0" name=""/>
        <dsp:cNvSpPr/>
      </dsp:nvSpPr>
      <dsp:spPr>
        <a:xfrm>
          <a:off x="2247008" y="939413"/>
          <a:ext cx="91440" cy="2815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1525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13FE9B-7602-E744-A7B2-95790F445F2F}">
      <dsp:nvSpPr>
        <dsp:cNvPr id="0" name=""/>
        <dsp:cNvSpPr/>
      </dsp:nvSpPr>
      <dsp:spPr>
        <a:xfrm>
          <a:off x="134367" y="1891237"/>
          <a:ext cx="201089" cy="15684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8498"/>
              </a:lnTo>
              <a:lnTo>
                <a:pt x="201089" y="1568498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F79883-CF3C-E84B-84D3-15D80C029F66}">
      <dsp:nvSpPr>
        <dsp:cNvPr id="0" name=""/>
        <dsp:cNvSpPr/>
      </dsp:nvSpPr>
      <dsp:spPr>
        <a:xfrm>
          <a:off x="134367" y="1891237"/>
          <a:ext cx="201089" cy="6166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6674"/>
              </a:lnTo>
              <a:lnTo>
                <a:pt x="201089" y="616674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49A619-1ECE-D544-AB44-4B7CF51CE58A}">
      <dsp:nvSpPr>
        <dsp:cNvPr id="0" name=""/>
        <dsp:cNvSpPr/>
      </dsp:nvSpPr>
      <dsp:spPr>
        <a:xfrm>
          <a:off x="670606" y="939413"/>
          <a:ext cx="1622122" cy="281525"/>
        </a:xfrm>
        <a:custGeom>
          <a:avLst/>
          <a:gdLst/>
          <a:ahLst/>
          <a:cxnLst/>
          <a:rect l="0" t="0" r="0" b="0"/>
          <a:pathLst>
            <a:path>
              <a:moveTo>
                <a:pt x="1622122" y="0"/>
              </a:moveTo>
              <a:lnTo>
                <a:pt x="1622122" y="140762"/>
              </a:lnTo>
              <a:lnTo>
                <a:pt x="0" y="140762"/>
              </a:lnTo>
              <a:lnTo>
                <a:pt x="0" y="281525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B29087-5CF7-1C49-89A3-78F55EF1764C}">
      <dsp:nvSpPr>
        <dsp:cNvPr id="0" name=""/>
        <dsp:cNvSpPr/>
      </dsp:nvSpPr>
      <dsp:spPr>
        <a:xfrm>
          <a:off x="1622430" y="269115"/>
          <a:ext cx="1340596" cy="67029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err="1">
              <a:solidFill>
                <a:srgbClr val="000000"/>
              </a:solidFill>
              <a:latin typeface="Arial"/>
              <a:cs typeface="Arial"/>
            </a:rPr>
            <a:t>Superfamily</a:t>
          </a:r>
          <a:endParaRPr lang="it-IT" sz="1800" b="1" kern="1200" dirty="0">
            <a:solidFill>
              <a:srgbClr val="000000"/>
            </a:solidFill>
            <a:latin typeface="Arial"/>
            <a:cs typeface="Arial"/>
          </a:endParaRPr>
        </a:p>
      </dsp:txBody>
      <dsp:txXfrm>
        <a:off x="1622430" y="269115"/>
        <a:ext cx="1340596" cy="670298"/>
      </dsp:txXfrm>
    </dsp:sp>
    <dsp:sp modelId="{165525CD-EFE3-C74A-A7A5-4CCD17B5D9BA}">
      <dsp:nvSpPr>
        <dsp:cNvPr id="0" name=""/>
        <dsp:cNvSpPr/>
      </dsp:nvSpPr>
      <dsp:spPr>
        <a:xfrm>
          <a:off x="307" y="1220938"/>
          <a:ext cx="1340596" cy="67029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>
              <a:solidFill>
                <a:srgbClr val="000000"/>
              </a:solidFill>
              <a:latin typeface="Arial"/>
              <a:cs typeface="Arial"/>
            </a:rPr>
            <a:t>Family 1</a:t>
          </a:r>
        </a:p>
      </dsp:txBody>
      <dsp:txXfrm>
        <a:off x="307" y="1220938"/>
        <a:ext cx="1340596" cy="670298"/>
      </dsp:txXfrm>
    </dsp:sp>
    <dsp:sp modelId="{E6F8F7F9-0BBD-A548-B432-5318A0DB40D0}">
      <dsp:nvSpPr>
        <dsp:cNvPr id="0" name=""/>
        <dsp:cNvSpPr/>
      </dsp:nvSpPr>
      <dsp:spPr>
        <a:xfrm>
          <a:off x="335457" y="2172762"/>
          <a:ext cx="1340596" cy="67029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>
              <a:solidFill>
                <a:srgbClr val="000000"/>
              </a:solidFill>
              <a:latin typeface="Arial"/>
              <a:cs typeface="Arial"/>
            </a:rPr>
            <a:t>Subfamily 1</a:t>
          </a:r>
          <a:endParaRPr lang="it-IT" sz="1800" kern="1200"/>
        </a:p>
      </dsp:txBody>
      <dsp:txXfrm>
        <a:off x="335457" y="2172762"/>
        <a:ext cx="1340596" cy="670298"/>
      </dsp:txXfrm>
    </dsp:sp>
    <dsp:sp modelId="{2BA55EA4-6B12-BC47-8E75-4A9EF89CB741}">
      <dsp:nvSpPr>
        <dsp:cNvPr id="0" name=""/>
        <dsp:cNvSpPr/>
      </dsp:nvSpPr>
      <dsp:spPr>
        <a:xfrm>
          <a:off x="335457" y="3124586"/>
          <a:ext cx="1340596" cy="67029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err="1">
              <a:solidFill>
                <a:srgbClr val="000000"/>
              </a:solidFill>
              <a:latin typeface="Arial"/>
              <a:cs typeface="Arial"/>
            </a:rPr>
            <a:t>Subfamily</a:t>
          </a:r>
          <a:r>
            <a:rPr lang="it-IT" sz="1800" b="1" kern="1200" dirty="0">
              <a:solidFill>
                <a:srgbClr val="000000"/>
              </a:solidFill>
              <a:latin typeface="Arial"/>
              <a:cs typeface="Arial"/>
            </a:rPr>
            <a:t> 2</a:t>
          </a:r>
        </a:p>
      </dsp:txBody>
      <dsp:txXfrm>
        <a:off x="335457" y="3124586"/>
        <a:ext cx="1340596" cy="670298"/>
      </dsp:txXfrm>
    </dsp:sp>
    <dsp:sp modelId="{D4EFCF42-9060-4D44-9A26-3F9D99DCDBE2}">
      <dsp:nvSpPr>
        <dsp:cNvPr id="0" name=""/>
        <dsp:cNvSpPr/>
      </dsp:nvSpPr>
      <dsp:spPr>
        <a:xfrm>
          <a:off x="1622430" y="1220938"/>
          <a:ext cx="1340596" cy="67029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>
              <a:solidFill>
                <a:srgbClr val="000000"/>
              </a:solidFill>
              <a:latin typeface="Arial"/>
              <a:cs typeface="Arial"/>
            </a:rPr>
            <a:t>Family2</a:t>
          </a:r>
        </a:p>
      </dsp:txBody>
      <dsp:txXfrm>
        <a:off x="1622430" y="1220938"/>
        <a:ext cx="1340596" cy="670298"/>
      </dsp:txXfrm>
    </dsp:sp>
    <dsp:sp modelId="{4F13297A-EB70-EC46-AB41-CF226C121BD2}">
      <dsp:nvSpPr>
        <dsp:cNvPr id="0" name=""/>
        <dsp:cNvSpPr/>
      </dsp:nvSpPr>
      <dsp:spPr>
        <a:xfrm>
          <a:off x="3244552" y="1220938"/>
          <a:ext cx="1340596" cy="67029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>
              <a:solidFill>
                <a:srgbClr val="000000"/>
              </a:solidFill>
              <a:latin typeface="Arial"/>
              <a:cs typeface="Arial"/>
            </a:rPr>
            <a:t>Family 3</a:t>
          </a:r>
        </a:p>
      </dsp:txBody>
      <dsp:txXfrm>
        <a:off x="3244552" y="1220938"/>
        <a:ext cx="1340596" cy="6702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2063E8-56D1-3042-B048-86A41129C51E}">
      <dsp:nvSpPr>
        <dsp:cNvPr id="0" name=""/>
        <dsp:cNvSpPr/>
      </dsp:nvSpPr>
      <dsp:spPr>
        <a:xfrm rot="5400000">
          <a:off x="5161069" y="-2087160"/>
          <a:ext cx="870117" cy="526694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A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collection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of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related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protein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regions</a:t>
          </a:r>
          <a:endParaRPr lang="it-IT" sz="2400" b="0" kern="1200" dirty="0">
            <a:solidFill>
              <a:srgbClr val="000000"/>
            </a:solidFill>
          </a:endParaRPr>
        </a:p>
      </dsp:txBody>
      <dsp:txXfrm rot="-5400000">
        <a:off x="2962656" y="153729"/>
        <a:ext cx="5224468" cy="785165"/>
      </dsp:txXfrm>
    </dsp:sp>
    <dsp:sp modelId="{1CDAD5E5-7ADB-DE42-8004-DD61CBDEB42C}">
      <dsp:nvSpPr>
        <dsp:cNvPr id="0" name=""/>
        <dsp:cNvSpPr/>
      </dsp:nvSpPr>
      <dsp:spPr>
        <a:xfrm>
          <a:off x="0" y="2487"/>
          <a:ext cx="2962656" cy="108764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200" b="0" kern="1200">
              <a:solidFill>
                <a:srgbClr val="000000"/>
              </a:solidFill>
              <a:latin typeface="Arial" charset="0"/>
            </a:rPr>
            <a:t>Family</a:t>
          </a:r>
          <a:endParaRPr lang="it-IT" sz="3200" b="0" kern="1200" dirty="0">
            <a:solidFill>
              <a:srgbClr val="000000"/>
            </a:solidFill>
          </a:endParaRPr>
        </a:p>
      </dsp:txBody>
      <dsp:txXfrm>
        <a:off x="53095" y="55582"/>
        <a:ext cx="2856466" cy="981457"/>
      </dsp:txXfrm>
    </dsp:sp>
    <dsp:sp modelId="{841536DC-6EA5-AE44-9312-440C8E062E42}">
      <dsp:nvSpPr>
        <dsp:cNvPr id="0" name=""/>
        <dsp:cNvSpPr/>
      </dsp:nvSpPr>
      <dsp:spPr>
        <a:xfrm rot="5400000">
          <a:off x="5161069" y="-945130"/>
          <a:ext cx="870117" cy="5266944"/>
        </a:xfrm>
        <a:prstGeom prst="round2SameRect">
          <a:avLst/>
        </a:prstGeom>
        <a:solidFill>
          <a:schemeClr val="accent3">
            <a:tint val="40000"/>
            <a:alpha val="90000"/>
            <a:hueOff val="3572284"/>
            <a:satOff val="-4598"/>
            <a:lumOff val="-358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3572284"/>
              <a:satOff val="-4598"/>
              <a:lumOff val="-35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A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structural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unit</a:t>
          </a:r>
          <a:endParaRPr lang="it-IT" sz="2400" b="0" kern="1200" dirty="0">
            <a:solidFill>
              <a:srgbClr val="000000"/>
            </a:solidFill>
          </a:endParaRPr>
        </a:p>
      </dsp:txBody>
      <dsp:txXfrm rot="-5400000">
        <a:off x="2962656" y="1295759"/>
        <a:ext cx="5224468" cy="785165"/>
      </dsp:txXfrm>
    </dsp:sp>
    <dsp:sp modelId="{D7BC7CA0-21A1-794D-9D14-09475093F925}">
      <dsp:nvSpPr>
        <dsp:cNvPr id="0" name=""/>
        <dsp:cNvSpPr/>
      </dsp:nvSpPr>
      <dsp:spPr>
        <a:xfrm>
          <a:off x="0" y="1144517"/>
          <a:ext cx="2962656" cy="1087647"/>
        </a:xfrm>
        <a:prstGeom prst="roundRect">
          <a:avLst/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b="0" kern="1200">
              <a:solidFill>
                <a:srgbClr val="000000"/>
              </a:solidFill>
              <a:latin typeface="Arial" charset="0"/>
            </a:rPr>
            <a:t>Family: Domain</a:t>
          </a:r>
          <a:endParaRPr lang="it-IT" sz="2800" b="0" kern="1200" dirty="0">
            <a:solidFill>
              <a:srgbClr val="000000"/>
            </a:solidFill>
          </a:endParaRPr>
        </a:p>
      </dsp:txBody>
      <dsp:txXfrm>
        <a:off x="53095" y="1197612"/>
        <a:ext cx="2856466" cy="981457"/>
      </dsp:txXfrm>
    </dsp:sp>
    <dsp:sp modelId="{C8F2F5A9-EA84-3541-9762-8908DE444E8A}">
      <dsp:nvSpPr>
        <dsp:cNvPr id="0" name=""/>
        <dsp:cNvSpPr/>
      </dsp:nvSpPr>
      <dsp:spPr>
        <a:xfrm rot="5400000">
          <a:off x="5161069" y="196898"/>
          <a:ext cx="870117" cy="5266944"/>
        </a:xfrm>
        <a:prstGeom prst="round2SameRect">
          <a:avLst/>
        </a:prstGeom>
        <a:solidFill>
          <a:schemeClr val="accent3">
            <a:tint val="40000"/>
            <a:alpha val="90000"/>
            <a:hueOff val="7144568"/>
            <a:satOff val="-9195"/>
            <a:lumOff val="-717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7144568"/>
              <a:satOff val="-9195"/>
              <a:lumOff val="-71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A short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unit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which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is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unstable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in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isolation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but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forms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a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stable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structure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when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multiple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copies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are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present</a:t>
          </a:r>
          <a:endParaRPr lang="it-IT" sz="2000" b="0" kern="1200" dirty="0">
            <a:solidFill>
              <a:srgbClr val="000000"/>
            </a:solidFill>
          </a:endParaRPr>
        </a:p>
      </dsp:txBody>
      <dsp:txXfrm rot="-5400000">
        <a:off x="2962656" y="2437787"/>
        <a:ext cx="5224468" cy="785165"/>
      </dsp:txXfrm>
    </dsp:sp>
    <dsp:sp modelId="{75A32604-8030-4047-989E-52DD9919B267}">
      <dsp:nvSpPr>
        <dsp:cNvPr id="0" name=""/>
        <dsp:cNvSpPr/>
      </dsp:nvSpPr>
      <dsp:spPr>
        <a:xfrm>
          <a:off x="0" y="2286547"/>
          <a:ext cx="2962656" cy="1087647"/>
        </a:xfrm>
        <a:prstGeom prst="roundRect">
          <a:avLst/>
        </a:prstGeom>
        <a:gradFill rotWithShape="0">
          <a:gsLst>
            <a:gs pos="0">
              <a:schemeClr val="accent3">
                <a:hueOff val="5625133"/>
                <a:satOff val="-8440"/>
                <a:lumOff val="-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5625133"/>
                <a:satOff val="-8440"/>
                <a:lumOff val="-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200" b="0" kern="1200">
              <a:solidFill>
                <a:srgbClr val="000000"/>
              </a:solidFill>
              <a:latin typeface="Arial" charset="0"/>
            </a:rPr>
            <a:t>Repeat</a:t>
          </a:r>
          <a:endParaRPr lang="it-IT" sz="3200" b="0" kern="1200" dirty="0">
            <a:solidFill>
              <a:srgbClr val="000000"/>
            </a:solidFill>
          </a:endParaRPr>
        </a:p>
      </dsp:txBody>
      <dsp:txXfrm>
        <a:off x="53095" y="2339642"/>
        <a:ext cx="2856466" cy="981457"/>
      </dsp:txXfrm>
    </dsp:sp>
    <dsp:sp modelId="{D074C110-C1C1-8B4D-AE50-EA70947176B1}">
      <dsp:nvSpPr>
        <dsp:cNvPr id="0" name=""/>
        <dsp:cNvSpPr/>
      </dsp:nvSpPr>
      <dsp:spPr>
        <a:xfrm rot="5400000">
          <a:off x="5161069" y="1338928"/>
          <a:ext cx="870117" cy="5266944"/>
        </a:xfrm>
        <a:prstGeom prst="round2SameRect">
          <a:avLst/>
        </a:prstGeom>
        <a:solidFill>
          <a:schemeClr val="accent3">
            <a:tint val="40000"/>
            <a:alpha val="90000"/>
            <a:hueOff val="10716852"/>
            <a:satOff val="-13793"/>
            <a:lumOff val="-1075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10716852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A short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unit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found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outside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globular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domains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endParaRPr lang="it-IT" sz="2400" b="0" kern="1200" dirty="0">
            <a:solidFill>
              <a:srgbClr val="000000"/>
            </a:solidFill>
          </a:endParaRPr>
        </a:p>
      </dsp:txBody>
      <dsp:txXfrm rot="-5400000">
        <a:off x="2962656" y="3579817"/>
        <a:ext cx="5224468" cy="785165"/>
      </dsp:txXfrm>
    </dsp:sp>
    <dsp:sp modelId="{60B46FA3-50EF-C443-A4EC-1D9956A0BBAD}">
      <dsp:nvSpPr>
        <dsp:cNvPr id="0" name=""/>
        <dsp:cNvSpPr/>
      </dsp:nvSpPr>
      <dsp:spPr>
        <a:xfrm>
          <a:off x="0" y="3428577"/>
          <a:ext cx="2962656" cy="1087647"/>
        </a:xfrm>
        <a:prstGeom prst="roundRect">
          <a:avLst/>
        </a:prstGeom>
        <a:gradFill rotWithShape="0">
          <a:gsLst>
            <a:gs pos="0">
              <a:schemeClr val="accent3">
                <a:hueOff val="8437700"/>
                <a:satOff val="-12660"/>
                <a:lumOff val="-205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8437700"/>
                <a:satOff val="-12660"/>
                <a:lumOff val="-205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200" b="0" kern="1200" dirty="0" err="1">
              <a:solidFill>
                <a:srgbClr val="000000"/>
              </a:solidFill>
            </a:rPr>
            <a:t>Motif</a:t>
          </a:r>
          <a:endParaRPr lang="it-IT" sz="3200" b="0" kern="1200" dirty="0">
            <a:solidFill>
              <a:srgbClr val="000000"/>
            </a:solidFill>
          </a:endParaRPr>
        </a:p>
      </dsp:txBody>
      <dsp:txXfrm>
        <a:off x="53095" y="3481672"/>
        <a:ext cx="2856466" cy="981457"/>
      </dsp:txXfrm>
    </dsp:sp>
    <dsp:sp modelId="{52E0344F-B707-DB4E-AC46-574FD1F7AA3E}">
      <dsp:nvSpPr>
        <dsp:cNvPr id="0" name=""/>
        <dsp:cNvSpPr/>
      </dsp:nvSpPr>
      <dsp:spPr>
        <a:xfrm>
          <a:off x="0" y="4573094"/>
          <a:ext cx="8221569" cy="1087647"/>
        </a:xfrm>
        <a:prstGeom prst="roundRect">
          <a:avLst/>
        </a:prstGeom>
        <a:gradFill rotWithShape="0">
          <a:gsLst>
            <a:gs pos="0">
              <a:schemeClr val="accent3">
                <a:hueOff val="11250266"/>
                <a:satOff val="-16880"/>
                <a:lumOff val="-274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11250266"/>
                <a:satOff val="-16880"/>
                <a:lumOff val="-274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Related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Pfam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entries are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grouped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together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into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i="1" kern="1200" dirty="0" err="1">
              <a:solidFill>
                <a:srgbClr val="000000"/>
              </a:solidFill>
              <a:latin typeface="Arial" charset="0"/>
            </a:rPr>
            <a:t>clans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; the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relationship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may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be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defined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by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similarity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of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sequence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,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structure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or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profile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-HMM. </a:t>
          </a:r>
          <a:endParaRPr lang="it-IT" sz="2400" b="0" kern="1200" dirty="0">
            <a:solidFill>
              <a:srgbClr val="000000"/>
            </a:solidFill>
          </a:endParaRPr>
        </a:p>
      </dsp:txBody>
      <dsp:txXfrm>
        <a:off x="53095" y="4626189"/>
        <a:ext cx="8115379" cy="9814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emf"/><Relationship Id="rId5" Type="http://schemas.openxmlformats.org/officeDocument/2006/relationships/image" Target="../media/image57.emf"/><Relationship Id="rId1" Type="http://schemas.openxmlformats.org/officeDocument/2006/relationships/image" Target="../media/image53.emf"/><Relationship Id="rId2" Type="http://schemas.openxmlformats.org/officeDocument/2006/relationships/image" Target="../media/image5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xmlns="" id="{3D6F5DA2-F700-5045-8E85-97AF7BBE7E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DA0C09D2-910B-1247-A917-6E0C80341A8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DBFF0004-01ED-934F-BE06-B415B257CFB7}" type="datetimeFigureOut">
              <a:rPr lang="it-IT" altLang="en-US"/>
              <a:pPr/>
              <a:t>14/10/19</a:t>
            </a:fld>
            <a:endParaRPr lang="it-IT" altLang="en-US"/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xmlns="" id="{FDB144F9-EE7B-CF4E-884F-B3B8C3D99AA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dirty="0"/>
          </a:p>
        </p:txBody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xmlns="" id="{0405B41B-B387-184E-BDF4-96C233B4C5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dirty="0"/>
              <a:t>Fare clic per modificare gli stili del testo dello schema</a:t>
            </a:r>
          </a:p>
          <a:p>
            <a:pPr lvl="1"/>
            <a:r>
              <a:rPr lang="it-IT" noProof="0" dirty="0"/>
              <a:t>Secondo livello</a:t>
            </a:r>
          </a:p>
          <a:p>
            <a:pPr lvl="2"/>
            <a:r>
              <a:rPr lang="it-IT" noProof="0" dirty="0"/>
              <a:t>Terzo livello</a:t>
            </a:r>
          </a:p>
          <a:p>
            <a:pPr lvl="3"/>
            <a:r>
              <a:rPr lang="it-IT" noProof="0" dirty="0"/>
              <a:t>Quarto livello</a:t>
            </a:r>
          </a:p>
          <a:p>
            <a:pPr lvl="4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4D308FBC-618C-EC4B-A6B3-7433955663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EC3C93BF-AF6E-B747-880B-4AB7F1D68B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79AA3896-C9A4-0345-A2CF-AE08BE9DC554}" type="slidenum">
              <a:rPr lang="it-IT" altLang="en-US"/>
              <a:pPr/>
              <a:t>‹n.›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0162175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A3896-C9A4-0345-A2CF-AE08BE9DC554}" type="slidenum">
              <a:rPr lang="it-IT" altLang="en-US" smtClean="0"/>
              <a:pPr/>
              <a:t>19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282574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egnaposto immagine diapositiva 1">
            <a:extLst>
              <a:ext uri="{FF2B5EF4-FFF2-40B4-BE49-F238E27FC236}">
                <a16:creationId xmlns:a16="http://schemas.microsoft.com/office/drawing/2014/main" xmlns="" id="{4C61F1CC-8F2A-7D46-9F08-131CE48F07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Segnaposto note 2">
            <a:extLst>
              <a:ext uri="{FF2B5EF4-FFF2-40B4-BE49-F238E27FC236}">
                <a16:creationId xmlns:a16="http://schemas.microsoft.com/office/drawing/2014/main" xmlns="" id="{BD5404F3-2EBF-754C-B7EB-1EFD70A2983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5154622F-47F7-E84C-85B8-B26CD39A26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50DCD7A-B037-C84A-B514-CB986A036E56}" type="slidenum">
              <a:rPr lang="it-IT" altLang="en-US" sz="1200">
                <a:latin typeface="Arial" panose="020B0604020202020204" pitchFamily="34" charset="0"/>
              </a:rPr>
              <a:pPr eaLnBrk="1" hangingPunct="1"/>
              <a:t>20</a:t>
            </a:fld>
            <a:endParaRPr lang="it-IT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egnaposto immagine diapositiva 1">
            <a:extLst>
              <a:ext uri="{FF2B5EF4-FFF2-40B4-BE49-F238E27FC236}">
                <a16:creationId xmlns:a16="http://schemas.microsoft.com/office/drawing/2014/main" xmlns="" id="{7D4B1022-F92B-4746-83FA-25DECD893A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Segnaposto note 2">
            <a:extLst>
              <a:ext uri="{FF2B5EF4-FFF2-40B4-BE49-F238E27FC236}">
                <a16:creationId xmlns:a16="http://schemas.microsoft.com/office/drawing/2014/main" xmlns="" id="{FE38706B-07B4-8641-8726-69898A422D9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591852B9-655D-4B4E-97C6-5B4E5E46EA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A6FA42C-22C6-C343-B077-3B0FC0356075}" type="slidenum">
              <a:rPr lang="it-IT" altLang="en-US" sz="1200">
                <a:latin typeface="Arial" panose="020B0604020202020204" pitchFamily="34" charset="0"/>
              </a:rPr>
              <a:pPr eaLnBrk="1" hangingPunct="1"/>
              <a:t>21</a:t>
            </a:fld>
            <a:endParaRPr lang="it-IT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egnaposto immagine diapositiva 1">
            <a:extLst>
              <a:ext uri="{FF2B5EF4-FFF2-40B4-BE49-F238E27FC236}">
                <a16:creationId xmlns:a16="http://schemas.microsoft.com/office/drawing/2014/main" xmlns="" id="{3C4FC888-6551-A54E-AAA2-BC0D97DAD3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Segnaposto note 2">
            <a:extLst>
              <a:ext uri="{FF2B5EF4-FFF2-40B4-BE49-F238E27FC236}">
                <a16:creationId xmlns:a16="http://schemas.microsoft.com/office/drawing/2014/main" xmlns="" id="{76726E0F-B4A9-5348-B0E2-69255BB8E4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59C653FF-E4C3-8C4B-96BD-D5DFAD77B7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D45CFA2-63E7-364F-8971-5BCBA2EDE324}" type="slidenum">
              <a:rPr lang="it-IT" altLang="en-US" sz="1200">
                <a:latin typeface="Arial" panose="020B0604020202020204" pitchFamily="34" charset="0"/>
              </a:rPr>
              <a:pPr eaLnBrk="1" hangingPunct="1"/>
              <a:t>22</a:t>
            </a:fld>
            <a:endParaRPr lang="it-IT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egnaposto immagine diapositiva 1">
            <a:extLst>
              <a:ext uri="{FF2B5EF4-FFF2-40B4-BE49-F238E27FC236}">
                <a16:creationId xmlns:a16="http://schemas.microsoft.com/office/drawing/2014/main" xmlns="" id="{4E736F0D-2A21-9B46-8BFC-89720EC3C3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6" name="Segnaposto note 2">
            <a:extLst>
              <a:ext uri="{FF2B5EF4-FFF2-40B4-BE49-F238E27FC236}">
                <a16:creationId xmlns:a16="http://schemas.microsoft.com/office/drawing/2014/main" xmlns="" id="{467DF1BC-3DF0-434E-B8EF-1FB30D2394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DE66E71C-EAB8-484E-9254-98FF6D17B0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11131B0-F98F-9349-914B-51452F08BBEA}" type="slidenum">
              <a:rPr lang="it-IT" altLang="en-US" sz="1200">
                <a:latin typeface="Arial" panose="020B0604020202020204" pitchFamily="34" charset="0"/>
              </a:rPr>
              <a:pPr eaLnBrk="1" hangingPunct="1"/>
              <a:t>49</a:t>
            </a:fld>
            <a:endParaRPr lang="it-IT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egnaposto immagine diapositiva 1">
            <a:extLst>
              <a:ext uri="{FF2B5EF4-FFF2-40B4-BE49-F238E27FC236}">
                <a16:creationId xmlns:a16="http://schemas.microsoft.com/office/drawing/2014/main" xmlns="" id="{6E2E66C5-8E74-2E4F-98FF-4BDE41810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0" name="Segnaposto note 2">
            <a:extLst>
              <a:ext uri="{FF2B5EF4-FFF2-40B4-BE49-F238E27FC236}">
                <a16:creationId xmlns:a16="http://schemas.microsoft.com/office/drawing/2014/main" xmlns="" id="{34717602-C0ED-E648-B77F-A55DB09084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one with mostly parallel sheet(s), called alpha/beta, and one with mostly antiparallel sheet(s), called alpha + beta</a:t>
            </a:r>
            <a:endParaRPr lang="it-IT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806454FC-C1FC-4044-8819-7E8D89E066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755A81F-E74D-8A40-9331-6EF8614E7ECF}" type="slidenum">
              <a:rPr lang="it-IT" altLang="en-US" sz="1200">
                <a:latin typeface="Arial" panose="020B0604020202020204" pitchFamily="34" charset="0"/>
              </a:rPr>
              <a:pPr eaLnBrk="1" hangingPunct="1"/>
              <a:t>69</a:t>
            </a:fld>
            <a:endParaRPr lang="it-IT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4C988E3E-AA80-8A40-8919-2172EB2CF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BB8D3B-AF00-5F4A-9F83-D2C1A6B33029}" type="datetimeFigureOut">
              <a:rPr lang="it-IT" altLang="en-US"/>
              <a:pPr/>
              <a:t>14/10/19</a:t>
            </a:fld>
            <a:endParaRPr lang="it-IT" alt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F58508C2-232B-D64B-9D90-B51F0AFF8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02A51C81-E0F0-AF46-94F8-85229A15B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D9B2ED-BB9F-7448-AE2E-3FE224FFEE3A}" type="slidenum">
              <a:rPr lang="it-IT" altLang="en-US"/>
              <a:pPr/>
              <a:t>‹n.›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95436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A4DB0801-55E7-4F4E-9614-74293CC30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2B9DA3-282D-4043-9298-6D1EED4DF23D}" type="datetimeFigureOut">
              <a:rPr lang="it-IT" altLang="en-US"/>
              <a:pPr/>
              <a:t>14/10/19</a:t>
            </a:fld>
            <a:endParaRPr lang="it-IT" alt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690745D0-DCB0-7F46-88A9-750948A19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536B4C4C-4298-3342-84F8-2450509BD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A7BB4C-6652-7846-B4BB-516F7585B7C2}" type="slidenum">
              <a:rPr lang="it-IT" altLang="en-US"/>
              <a:pPr/>
              <a:t>‹n.›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520140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A444BFB5-353B-9B42-B0A4-D8717EE59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D9B0E4-16C8-6F4A-9893-5F9FAA080441}" type="datetimeFigureOut">
              <a:rPr lang="it-IT" altLang="en-US"/>
              <a:pPr/>
              <a:t>14/10/19</a:t>
            </a:fld>
            <a:endParaRPr lang="it-IT" alt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35284995-8481-5547-993B-02D0DC371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04B47A4C-3D26-6F44-A26E-873429F29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D443AA-6BFE-4A4C-AA50-EDCC5453E555}" type="slidenum">
              <a:rPr lang="it-IT" altLang="en-US"/>
              <a:pPr/>
              <a:t>‹n.›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245405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FF1D314A-D3B8-1B4B-90AF-DD386ECE9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62AC63-E59E-B34F-B129-BBFD4C7A21DF}" type="datetimeFigureOut">
              <a:rPr lang="it-IT" altLang="en-US"/>
              <a:pPr/>
              <a:t>14/10/19</a:t>
            </a:fld>
            <a:endParaRPr lang="it-IT" alt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ABE1DEE3-53D7-E14B-A3C7-62380B8FF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DECC1BAF-386A-A44A-9407-0CC7F148C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3F5CB8-3C82-B542-A4B7-952EF0785EE3}" type="slidenum">
              <a:rPr lang="it-IT" altLang="en-US"/>
              <a:pPr/>
              <a:t>‹n.›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051632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25DC385E-548B-3D49-B7B3-2CD9B9B5E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E6984E-7123-044F-85E4-022C5CD88DF6}" type="datetimeFigureOut">
              <a:rPr lang="it-IT" altLang="en-US"/>
              <a:pPr/>
              <a:t>14/10/19</a:t>
            </a:fld>
            <a:endParaRPr lang="it-IT" alt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A4B494A1-90B8-304A-91ED-227879E9B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80E76F24-1604-B84C-9B4A-05340055D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6F52BF-58E4-2C40-B699-E1E898A45C2A}" type="slidenum">
              <a:rPr lang="it-IT" altLang="en-US"/>
              <a:pPr/>
              <a:t>‹n.›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152714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xmlns="" id="{D8B42BCD-5972-3942-AB7B-62D0F974D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7691E3-C74C-AC44-AAC8-93D5163928B4}" type="datetimeFigureOut">
              <a:rPr lang="it-IT" altLang="en-US"/>
              <a:pPr/>
              <a:t>14/10/19</a:t>
            </a:fld>
            <a:endParaRPr lang="it-IT" altLang="en-US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xmlns="" id="{6ADFB918-EC81-AF41-95A2-946E6185B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xmlns="" id="{4C1E2A22-F5DF-DC41-87A3-E54C3B410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0A41E6-B12A-3546-996E-B1DD6A40D45F}" type="slidenum">
              <a:rPr lang="it-IT" altLang="en-US"/>
              <a:pPr/>
              <a:t>‹n.›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683706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xmlns="" id="{C009FF46-2EE0-804F-9CB7-3B3CACA9B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115F89-3B46-1243-8568-E41D2F8CBD5A}" type="datetimeFigureOut">
              <a:rPr lang="it-IT" altLang="en-US"/>
              <a:pPr/>
              <a:t>14/10/19</a:t>
            </a:fld>
            <a:endParaRPr lang="it-IT" altLang="en-US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xmlns="" id="{2D4F5A62-51ED-CE42-999D-5706792CB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xmlns="" id="{87654DEA-20A7-6042-B655-2D673BC2D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0A8B24-F962-D54B-AD1B-AFD1C3C767EC}" type="slidenum">
              <a:rPr lang="it-IT" altLang="en-US"/>
              <a:pPr/>
              <a:t>‹n.›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916957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xmlns="" id="{00D57F98-7C97-C946-ABF9-C95CD6EAD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672582-966A-5441-9CE1-F0CE2728BBED}" type="datetimeFigureOut">
              <a:rPr lang="it-IT" altLang="en-US"/>
              <a:pPr/>
              <a:t>14/10/19</a:t>
            </a:fld>
            <a:endParaRPr lang="it-IT" altLang="en-US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xmlns="" id="{97EDE25A-287F-E14A-AEAD-11D3195F3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xmlns="" id="{425201F9-B06B-994A-AFA6-5545EF0B6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6A6EA-2232-7244-A518-9CDB05D894A6}" type="slidenum">
              <a:rPr lang="it-IT" altLang="en-US"/>
              <a:pPr/>
              <a:t>‹n.›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53232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xmlns="" id="{DD4E6126-55E4-9344-A8E4-A8EDF5614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92FFB9-2ABA-264C-8557-0EF1F8DE48C7}" type="datetimeFigureOut">
              <a:rPr lang="it-IT" altLang="en-US"/>
              <a:pPr/>
              <a:t>14/10/19</a:t>
            </a:fld>
            <a:endParaRPr lang="it-IT" altLang="en-US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xmlns="" id="{704F2D12-C237-F248-8C3B-58BDFC146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xmlns="" id="{868D6D77-0000-314F-8850-1BA41A06C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BE1B53-F23F-5E4C-B806-9655028FE59F}" type="slidenum">
              <a:rPr lang="it-IT" altLang="en-US"/>
              <a:pPr/>
              <a:t>‹n.›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956209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xmlns="" id="{318A171D-CADD-A340-AE79-CE4E6EE10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82A60D-75DC-214F-A5D7-3D5066A69BD4}" type="datetimeFigureOut">
              <a:rPr lang="it-IT" altLang="en-US"/>
              <a:pPr/>
              <a:t>14/10/19</a:t>
            </a:fld>
            <a:endParaRPr lang="it-IT" altLang="en-US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xmlns="" id="{6B0E9D12-23B2-504F-A85F-2D9C1356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xmlns="" id="{3A105EEA-2558-954F-B028-81C9B62B4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A17A6-E3CC-6341-A5F2-574F6934D251}" type="slidenum">
              <a:rPr lang="it-IT" altLang="en-US"/>
              <a:pPr/>
              <a:t>‹n.›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738323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xmlns="" id="{F2C9F0FD-2B04-F249-B6A8-EF08AE179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BA7464-D15C-1F4C-ABB5-18440D21D44E}" type="datetimeFigureOut">
              <a:rPr lang="it-IT" altLang="en-US"/>
              <a:pPr/>
              <a:t>14/10/19</a:t>
            </a:fld>
            <a:endParaRPr lang="it-IT" altLang="en-US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xmlns="" id="{73E1DB9E-D2D6-0742-8372-A960CF6AF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xmlns="" id="{FBC6642E-F88B-7F43-85DD-038D5A589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2A881D-6CEA-004A-BB87-A8D6DF0BCF34}" type="slidenum">
              <a:rPr lang="it-IT" altLang="en-US"/>
              <a:pPr/>
              <a:t>‹n.›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101071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>
            <a:extLst>
              <a:ext uri="{FF2B5EF4-FFF2-40B4-BE49-F238E27FC236}">
                <a16:creationId xmlns:a16="http://schemas.microsoft.com/office/drawing/2014/main" xmlns="" id="{54D157A6-8D69-CA4F-A5D4-13DF3994A8B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stile</a:t>
            </a:r>
          </a:p>
        </p:txBody>
      </p:sp>
      <p:sp>
        <p:nvSpPr>
          <p:cNvPr id="1027" name="Segnaposto testo 2">
            <a:extLst>
              <a:ext uri="{FF2B5EF4-FFF2-40B4-BE49-F238E27FC236}">
                <a16:creationId xmlns:a16="http://schemas.microsoft.com/office/drawing/2014/main" xmlns="" id="{F2737E38-B7B9-CA4C-B3CE-EC77DE8917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gli stili del testo dello schema</a:t>
            </a:r>
          </a:p>
          <a:p>
            <a:pPr lvl="1"/>
            <a:r>
              <a:rPr lang="it-IT" altLang="en-US"/>
              <a:t>Secondo livello</a:t>
            </a:r>
          </a:p>
          <a:p>
            <a:pPr lvl="2"/>
            <a:r>
              <a:rPr lang="it-IT" altLang="en-US"/>
              <a:t>Terzo livello</a:t>
            </a:r>
          </a:p>
          <a:p>
            <a:pPr lvl="3"/>
            <a:r>
              <a:rPr lang="it-IT" altLang="en-US"/>
              <a:t>Quarto livello</a:t>
            </a:r>
          </a:p>
          <a:p>
            <a:pPr lvl="4"/>
            <a:r>
              <a:rPr lang="it-IT" altLang="en-US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B0012F3F-00CE-5D45-907B-CA786C9839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6C940FE7-A2FB-6748-B7C3-956CE557D892}" type="datetimeFigureOut">
              <a:rPr lang="it-IT" altLang="en-US"/>
              <a:pPr/>
              <a:t>14/10/19</a:t>
            </a:fld>
            <a:endParaRPr lang="it-IT" alt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1E381D44-B6B6-F744-86DB-69A4AF7AAC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FB9FF082-F66F-7E40-B59E-91F01446F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DBE059C2-0FD6-5640-B5F0-FB32DD1A03FB}" type="slidenum">
              <a:rPr lang="it-IT" altLang="en-US"/>
              <a:pPr/>
              <a:t>‹n.›</a:t>
            </a:fld>
            <a:endParaRPr lang="it-IT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uniprot.org/uniprot/" TargetMode="External"/><Relationship Id="rId3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bi.ac.uk/uniprot/search/textSearch.html" TargetMode="External"/><Relationship Id="rId4" Type="http://schemas.openxmlformats.org/officeDocument/2006/relationships/hyperlink" Target="http://www.ebi.ac.uk/blast/" TargetMode="External"/><Relationship Id="rId5" Type="http://schemas.openxmlformats.org/officeDocument/2006/relationships/hyperlink" Target="http://www.ebi.ac.uk/uniprot/database/download.html" TargetMode="External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uniprot.org/uniprot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5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5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53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54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55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56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5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khidna.biocenter.helsinki.fi/sqgraph/pairsdb/index_html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xmlns="" id="{66FE1016-ED11-9142-8B3B-CE802E78195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95536" y="3025794"/>
            <a:ext cx="8458200" cy="1470025"/>
          </a:xfrm>
        </p:spPr>
        <p:txBody>
          <a:bodyPr>
            <a:normAutofit fontScale="90000"/>
          </a:bodyPr>
          <a:lstStyle/>
          <a:p>
            <a:pPr lvl="1">
              <a:spcAft>
                <a:spcPts val="1200"/>
              </a:spcAft>
              <a:defRPr/>
            </a:pPr>
            <a:r>
              <a:rPr lang="it-IT" altLang="en-US" sz="2800" b="1" i="1" dirty="0"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  <a:t>A.A. </a:t>
            </a:r>
            <a:r>
              <a:rPr lang="it-IT" altLang="en-US" sz="2800" b="1" i="1"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  <a:t>2019-2020</a:t>
            </a:r>
            <a:r>
              <a:rPr lang="it-IT" altLang="en-US" sz="2800" b="1" i="1" dirty="0"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  <a:t/>
            </a:r>
            <a:br>
              <a:rPr lang="it-IT" altLang="en-US" sz="2800" b="1" i="1" dirty="0"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</a:br>
            <a:r>
              <a:rPr lang="it-IT" altLang="en-US" sz="4800" b="1" dirty="0">
                <a:solidFill>
                  <a:srgbClr val="CC0000"/>
                </a:solidFill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  <a:t>CORSO DI METODI MOLECOLARI E </a:t>
            </a:r>
            <a:r>
              <a:rPr lang="it-IT" altLang="en-US" sz="4800" b="1" u="sng" dirty="0">
                <a:solidFill>
                  <a:srgbClr val="CC0000"/>
                </a:solidFill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  <a:t>BIOINFORMATICA</a:t>
            </a:r>
            <a:br>
              <a:rPr lang="it-IT" altLang="en-US" sz="4800" b="1" u="sng" dirty="0">
                <a:solidFill>
                  <a:srgbClr val="CC0000"/>
                </a:solidFill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</a:br>
            <a:r>
              <a:rPr lang="it-IT" altLang="en-US" sz="3200" b="1" dirty="0"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  <a:t/>
            </a:r>
            <a:br>
              <a:rPr lang="it-IT" altLang="en-US" sz="3200" b="1" dirty="0"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</a:br>
            <a:r>
              <a:rPr lang="it-IT" altLang="en-US" sz="2400" b="1" dirty="0"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  <a:t>per il CLM in BIOLOGIA EVOLUZIONISTICA</a:t>
            </a:r>
            <a:br>
              <a:rPr lang="it-IT" altLang="en-US" sz="2400" b="1" dirty="0"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</a:br>
            <a:r>
              <a:rPr lang="it-IT" altLang="en-US" sz="2400" b="1" dirty="0"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  <a:t>Scuola di Scienze, Università di Padova</a:t>
            </a:r>
            <a:br>
              <a:rPr lang="it-IT" altLang="en-US" sz="2400" b="1" dirty="0"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</a:br>
            <a:r>
              <a:rPr lang="it-IT" altLang="en-US" sz="2400" b="1" dirty="0"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  <a:t/>
            </a:r>
            <a:br>
              <a:rPr lang="it-IT" altLang="en-US" sz="2400" b="1" dirty="0"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</a:br>
            <a:r>
              <a:rPr lang="it-IT" altLang="en-US" sz="3200" b="1" dirty="0"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  <a:t/>
            </a:r>
            <a:br>
              <a:rPr lang="it-IT" altLang="en-US" sz="3200" b="1" dirty="0"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</a:br>
            <a:r>
              <a:rPr lang="it-IT" altLang="en-US" sz="3200" b="1" dirty="0"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  <a:t/>
            </a:r>
            <a:br>
              <a:rPr lang="it-IT" altLang="en-US" sz="3200" b="1" dirty="0"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</a:br>
            <a:r>
              <a:rPr lang="it-IT" altLang="en-US" sz="3200" b="1" dirty="0"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  <a:t/>
            </a:r>
            <a:br>
              <a:rPr lang="it-IT" altLang="en-US" sz="3200" b="1" dirty="0"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</a:br>
            <a:r>
              <a:rPr lang="it-IT" altLang="en-US" sz="3200" b="1" dirty="0">
                <a:solidFill>
                  <a:srgbClr val="CC0000"/>
                </a:solidFill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  <a:t/>
            </a:r>
            <a:br>
              <a:rPr lang="it-IT" altLang="en-US" sz="3200" b="1" dirty="0">
                <a:solidFill>
                  <a:srgbClr val="CC0000"/>
                </a:solidFill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</a:br>
            <a:endParaRPr lang="it-IT" altLang="en-US" sz="3200" b="1" dirty="0">
              <a:solidFill>
                <a:srgbClr val="CC0000"/>
              </a:solidFill>
              <a:latin typeface="Arial" panose="020B0604020202020204" pitchFamily="34" charset="0"/>
              <a:ea typeface="Brush Script MT" panose="03060802040406070304" pitchFamily="66" charset="-122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2039841-BD82-134F-87FB-5CAB310A2AD4}"/>
              </a:ext>
            </a:extLst>
          </p:cNvPr>
          <p:cNvSpPr txBox="1"/>
          <p:nvPr/>
        </p:nvSpPr>
        <p:spPr>
          <a:xfrm>
            <a:off x="1331640" y="4231762"/>
            <a:ext cx="619268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2800" b="1" dirty="0"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  <a:t/>
            </a:r>
            <a:br>
              <a:rPr lang="it-IT" altLang="en-US" sz="2800" b="1" dirty="0"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</a:br>
            <a:r>
              <a:rPr lang="it-IT" altLang="en-US" sz="2800" b="1" dirty="0"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  <a:t>Prof. STEFANIA BORTOLUZZI</a:t>
            </a:r>
            <a:br>
              <a:rPr lang="it-IT" altLang="en-US" sz="2800" b="1" dirty="0"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</a:br>
            <a:r>
              <a:rPr lang="it-IT" b="1" dirty="0"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  <a:t/>
            </a:r>
            <a:br>
              <a:rPr lang="it-IT" b="1" dirty="0"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</a:br>
            <a:endParaRPr lang="en-US" sz="2800" dirty="0">
              <a:latin typeface="Arial" panose="020B0604020202020204" pitchFamily="34" charset="0"/>
              <a:ea typeface="Brush Script MT" panose="03060802040406070304" pitchFamily="66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757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xmlns="" id="{A0BC5DA5-F733-DD4B-AD58-6A7E4EDA1D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0175" y="719138"/>
            <a:ext cx="8763000" cy="5895975"/>
          </a:xfrm>
          <a:solidFill>
            <a:srgbClr val="F8F8F8">
              <a:alpha val="67058"/>
            </a:srgbClr>
          </a:solidFill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it-IT" altLang="en-US" sz="240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GENBANK AND WGS STATISTICS </a:t>
            </a:r>
          </a:p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it-IT" altLang="en-US" sz="180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	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it-IT" altLang="en-US" sz="180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				GenBank 						WGS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it-IT" altLang="en-US" sz="160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			Bases			Sequences		Bases				Sequence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fr-FR" altLang="en-US"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1, Dec 1982	680338			606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fr-FR" altLang="en-US"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…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fr-FR" altLang="en-US"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…</a:t>
            </a:r>
            <a:endParaRPr lang="it-IT" altLang="en-US" sz="16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fr-FR" altLang="en-US"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209, Aug 2015	199823644287		187066846		1163275601001		302955543</a:t>
            </a:r>
            <a:endParaRPr lang="it-IT" altLang="en-US" sz="1600" b="1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0" name="Rectangle 25">
            <a:extLst>
              <a:ext uri="{FF2B5EF4-FFF2-40B4-BE49-F238E27FC236}">
                <a16:creationId xmlns:a16="http://schemas.microsoft.com/office/drawing/2014/main" xmlns="" id="{9931510B-4865-FA4B-AF74-DB59596BF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193675"/>
            <a:ext cx="8245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>
                <a:solidFill>
                  <a:schemeClr val="accent1"/>
                </a:solidFill>
                <a:latin typeface="Arial" panose="020B0604020202020204" pitchFamily="34" charset="0"/>
              </a:rPr>
              <a:t>DATABASE DI SEQUENZE NUCLEOTIDICHE – </a:t>
            </a:r>
            <a:r>
              <a:rPr lang="en-GB" altLang="en-US" b="1">
                <a:solidFill>
                  <a:schemeClr val="tx2"/>
                </a:solidFill>
                <a:latin typeface="Arial" panose="020B0604020202020204" pitchFamily="34" charset="0"/>
              </a:rPr>
              <a:t>GenBank</a:t>
            </a:r>
            <a:endParaRPr lang="it-IT" altLang="en-US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27651" name="Immagine 1" descr="Screen Shot 2015-10-09 at 2.18.03 PM.png">
            <a:extLst>
              <a:ext uri="{FF2B5EF4-FFF2-40B4-BE49-F238E27FC236}">
                <a16:creationId xmlns:a16="http://schemas.microsoft.com/office/drawing/2014/main" xmlns="" id="{41B83314-DCEC-E14F-ACBC-3F877721B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4" b="9404"/>
          <a:stretch>
            <a:fillRect/>
          </a:stretch>
        </p:blipFill>
        <p:spPr bwMode="auto">
          <a:xfrm>
            <a:off x="3175" y="3633788"/>
            <a:ext cx="9144000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Immagine 2" descr="Screen Shot 2015-10-09 at 2.27.53 PM.png">
            <a:extLst>
              <a:ext uri="{FF2B5EF4-FFF2-40B4-BE49-F238E27FC236}">
                <a16:creationId xmlns:a16="http://schemas.microsoft.com/office/drawing/2014/main" xmlns="" id="{D224D4B4-1C95-BE40-AE4B-A2FEDA830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3668713"/>
            <a:ext cx="9707562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Immagine 3" descr="Screen Shot 2015-10-09 at 2.28.48 PM.png">
            <a:extLst>
              <a:ext uri="{FF2B5EF4-FFF2-40B4-BE49-F238E27FC236}">
                <a16:creationId xmlns:a16="http://schemas.microsoft.com/office/drawing/2014/main" xmlns="" id="{C1314871-96DB-F840-A342-74B75636D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334963"/>
            <a:ext cx="9707562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55A9738-BE73-044D-A7EC-303EF16692AC}"/>
              </a:ext>
            </a:extLst>
          </p:cNvPr>
          <p:cNvSpPr txBox="1"/>
          <p:nvPr/>
        </p:nvSpPr>
        <p:spPr>
          <a:xfrm>
            <a:off x="6091963" y="4384275"/>
            <a:ext cx="1332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TSA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54A6392-DA6F-734E-95EE-160E067A7A28}"/>
              </a:ext>
            </a:extLst>
          </p:cNvPr>
          <p:cNvSpPr txBox="1"/>
          <p:nvPr/>
        </p:nvSpPr>
        <p:spPr>
          <a:xfrm>
            <a:off x="5425843" y="963853"/>
            <a:ext cx="2295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Metagenome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Immagine 1" descr="Screen Shot 2017-10-11 at 9.35.25 AM.png">
            <a:extLst>
              <a:ext uri="{FF2B5EF4-FFF2-40B4-BE49-F238E27FC236}">
                <a16:creationId xmlns:a16="http://schemas.microsoft.com/office/drawing/2014/main" xmlns="" id="{95E031E6-026C-6946-8DD1-69F3CF6080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11" y="976313"/>
            <a:ext cx="8780484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5">
            <a:extLst>
              <a:ext uri="{FF2B5EF4-FFF2-40B4-BE49-F238E27FC236}">
                <a16:creationId xmlns:a16="http://schemas.microsoft.com/office/drawing/2014/main" xmlns="" id="{2C94F00E-9BAA-FA47-A2D8-765A72789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" y="101600"/>
            <a:ext cx="8867775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The Sequence Read Archive (SRA) stores raw sequence data from "next-generation" sequencing technologies </a:t>
            </a: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buFont typeface="Arial"/>
              <a:buChar char="•"/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buFont typeface="Arial"/>
              <a:buChar char="•"/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buFont typeface="Arial"/>
              <a:buChar char="•"/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Illumina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, 454,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IonTorrent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, Complete Genomics,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PacBio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and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OxfordNanopores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.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In addition to raw sequence data, SRA now stores read alignment a reference sequence.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International partnership of archives (INSDC) at the NCBI, the EBI and the DDBJ.</a:t>
            </a:r>
          </a:p>
        </p:txBody>
      </p:sp>
      <p:pic>
        <p:nvPicPr>
          <p:cNvPr id="30724" name="Picture 4" descr="SRA database growth">
            <a:extLst>
              <a:ext uri="{FF2B5EF4-FFF2-40B4-BE49-F238E27FC236}">
                <a16:creationId xmlns:a16="http://schemas.microsoft.com/office/drawing/2014/main" xmlns="" id="{DA6E8ADB-8CA3-554B-BF69-FD96D24A2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292" y="2137637"/>
            <a:ext cx="3442184" cy="341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>
            <a:extLst>
              <a:ext uri="{FF2B5EF4-FFF2-40B4-BE49-F238E27FC236}">
                <a16:creationId xmlns:a16="http://schemas.microsoft.com/office/drawing/2014/main" xmlns="" id="{525D2931-AA09-CC40-A514-EE23A424A7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52400"/>
            <a:ext cx="8763000" cy="6477000"/>
          </a:xfrm>
          <a:solidFill>
            <a:srgbClr val="FFFFFF">
              <a:alpha val="67058"/>
            </a:srgbClr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GB" altLang="en-US" b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DATABASE PRIMARI </a:t>
            </a:r>
            <a:r>
              <a:rPr lang="it-IT" altLang="en-US" b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en-GB" altLang="en-US" sz="24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DATABASE DI SEQUENZE </a:t>
            </a:r>
            <a:r>
              <a:rPr lang="it-IT" altLang="en-US" sz="24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PROTEICHE</a:t>
            </a:r>
          </a:p>
          <a:p>
            <a:pPr algn="ctr" eaLnBrk="1" hangingPunct="1">
              <a:buFontTx/>
              <a:buNone/>
            </a:pPr>
            <a:r>
              <a:rPr lang="it-IT" altLang="en-US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SWISS-PROT</a:t>
            </a:r>
          </a:p>
          <a:p>
            <a:pPr eaLnBrk="1" hangingPunct="1">
              <a:buFontTx/>
              <a:buNone/>
            </a:pPr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Database di sequenze proteiche annotate, “scarsamente” ridondanti e cross-referenced</a:t>
            </a:r>
          </a:p>
          <a:p>
            <a:pPr eaLnBrk="1" hangingPunct="1">
              <a:buFontTx/>
              <a:buNone/>
            </a:pPr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Contiene:</a:t>
            </a:r>
          </a:p>
          <a:p>
            <a:pPr eaLnBrk="1" hangingPunct="1"/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SWISS-PROT</a:t>
            </a:r>
          </a:p>
          <a:p>
            <a:pPr eaLnBrk="1" hangingPunct="1"/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TrEMBL, supplemento a SWISS-PROT costituito dalle sequenze annotate al computer, come traduzione di tutte le sequenze codificanti presenti all’EMBL</a:t>
            </a:r>
          </a:p>
          <a:p>
            <a:pPr eaLnBrk="1" hangingPunct="1">
              <a:buFontTx/>
              <a:buNone/>
            </a:pPr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	TrEMBL contiene due sezioni:</a:t>
            </a:r>
          </a:p>
          <a:p>
            <a:pPr lvl="1" eaLnBrk="1" hangingPunct="1"/>
            <a:r>
              <a:rPr lang="it-IT" altLang="en-US" sz="2000">
                <a:latin typeface="Arial" panose="020B0604020202020204" pitchFamily="34" charset="0"/>
                <a:ea typeface="ＭＳ Ｐゴシック" panose="020B0600070205080204" pitchFamily="34" charset="-128"/>
              </a:rPr>
              <a:t>	SP-TrEMBL, sequenze da incorporare in SWISSPROT, con AC.</a:t>
            </a:r>
          </a:p>
          <a:p>
            <a:pPr lvl="1" eaLnBrk="1" hangingPunct="1"/>
            <a:r>
              <a:rPr lang="it-IT" altLang="en-US" sz="2000">
                <a:latin typeface="Arial" panose="020B0604020202020204" pitchFamily="34" charset="0"/>
                <a:ea typeface="ＭＳ Ｐゴシック" panose="020B0600070205080204" pitchFamily="34" charset="-128"/>
              </a:rPr>
              <a:t>	REM-TrEMBL, remaining (immunoglobuline, proteine sintetiche, ...), senza AC.</a:t>
            </a:r>
            <a:endParaRPr lang="en-GB" altLang="en-US" sz="240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lvl="1" eaLnBrk="1" hangingPunct="1">
              <a:buFont typeface="Arial" panose="020B0604020202020204" pitchFamily="34" charset="0"/>
              <a:buNone/>
            </a:pPr>
            <a:r>
              <a:rPr lang="en-GB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Oggi </a:t>
            </a:r>
            <a:r>
              <a:rPr lang="en-US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parte di Universal Protein Knowledgebase (UniProt)</a:t>
            </a:r>
            <a:endParaRPr lang="it-IT" altLang="en-US" sz="24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Immagine 12" descr="Screen Shot 2014-09-10 at 3.42.50 PM.png">
            <a:extLst>
              <a:ext uri="{FF2B5EF4-FFF2-40B4-BE49-F238E27FC236}">
                <a16:creationId xmlns:a16="http://schemas.microsoft.com/office/drawing/2014/main" xmlns="" id="{CAA9C2EC-43A9-934E-9EC6-0086C3C8F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889">
            <a:off x="3067050" y="527050"/>
            <a:ext cx="63119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0041B56B-64AB-5E4D-99B3-9254E95C9C34}"/>
              </a:ext>
            </a:extLst>
          </p:cNvPr>
          <p:cNvSpPr/>
          <p:nvPr/>
        </p:nvSpPr>
        <p:spPr>
          <a:xfrm>
            <a:off x="63500" y="1190625"/>
            <a:ext cx="5537200" cy="4892675"/>
          </a:xfrm>
          <a:prstGeom prst="rect">
            <a:avLst/>
          </a:prstGeom>
          <a:solidFill>
            <a:schemeClr val="accent1">
              <a:lumMod val="20000"/>
              <a:lumOff val="80000"/>
              <a:alpha val="59000"/>
            </a:schemeClr>
          </a:solidFill>
          <a:ln>
            <a:solidFill>
              <a:schemeClr val="tx2"/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LOCUS       AIL58882                 140 aa            linear   BCT 29-AUG-2014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DEFINITION  crystallin [Staphylococcus aureus].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ACCESSION   AIL58882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VERSION     AIL58882.1  GI:675303284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DBLINK      BioProject: PRJNA240091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DBSOURCE    accession CP007499.1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KEYWORDS    .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SOURCE      Staphylococcus aureus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ORGANISM  Staphylococcus aureus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          Bacteria; Firmicutes; Bacilli; Bacillales; Staphylococcus.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REFERENCE   1  (residues 1 to 140)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AUTHORS   Benson,M.A., Ohneck,E.A., Ryan,C., Alonzo,F. III, Smith,H.,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          Narechania,A., Kolokotronis,S.O., Satola,S.W., Uhlemann,A.C.,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          Sebra,R., Deikus,G., Shopsin,B., Planet,P.J. and Torres,V.J.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TITLE     Evolution of hypervirulence by a MRSA clone through acquisition of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          a transposable element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JOURNAL   Mol. Microbiol. 93 (4), 664-681 (2014)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 PUBMED   24962815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REFERENCE   2  (residues 1 to 140)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AUTHORS   Planet,P.J., Narechania,A., Shopsin,B. and Torres,V.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TITLE     Direct Submission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JOURNAL   Submitted (18-MAR-2014) Pediatrics, Columbia University, 650 West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          168th St, New York, NY 10032, USA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COMMENT     Annotation was added by the NCBI Prokaryotic Genome Annotation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Pipeline (released 2013). Information about the Pipeline can be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found here: http://www.ncbi.nlm.nih.gov/genome/annotation_prok/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##Genome-Annotation-Data-START##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Annotation Provider          :: NCBI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Annotation Date              :: 03/20/2014 14:06:33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Annotation Pipeline          :: NCBI Prokaryotic Genome Annotation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                                Pipeline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Annotation Method            :: Best-placed reference protein set;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                                GeneMarkS+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Annotation Software revision :: 2.4 (rev. 429283)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Features Annotated           :: Gene; CDS; rRNA; tRNA; ncRNA;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                                repeat_region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Genes                        :: 2,836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CDS                          :: 2,729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Pseudo Genes                 :: 29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rRNAs                        :: 19 ( 5S, 16S, 23S )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tRNAs                        :: 59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ncRNA                        :: 0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Frameshifted Genes           :: 23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##Genome-Annotation-Data-END##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FEATURES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…</a:t>
            </a:r>
            <a:endParaRPr lang="it-IT" altLang="en-US" sz="800" b="1">
              <a:latin typeface="Courier New" panose="02070309020205020404" pitchFamily="49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DD543938-F064-8D4F-9B09-B8399C993D17}"/>
              </a:ext>
            </a:extLst>
          </p:cNvPr>
          <p:cNvSpPr/>
          <p:nvPr/>
        </p:nvSpPr>
        <p:spPr>
          <a:xfrm>
            <a:off x="4102100" y="2673350"/>
            <a:ext cx="5016500" cy="4154488"/>
          </a:xfrm>
          <a:prstGeom prst="rect">
            <a:avLst/>
          </a:prstGeom>
          <a:solidFill>
            <a:schemeClr val="accent1">
              <a:lumMod val="20000"/>
              <a:lumOff val="80000"/>
              <a:alpha val="93000"/>
            </a:schemeClr>
          </a:solidFill>
          <a:ln>
            <a:solidFill>
              <a:schemeClr val="tx2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FEATURES             Location/Qualifiers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source          1..140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/organism="Staphylococcus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aureus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/strain="2395 USA500"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db_xref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="taxon:1280"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Protein         1..140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/product="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crystallin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Region          1..137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region_name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="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IbpA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/note="Molecular chaperone (small heat shock protein)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[Posttranslational modification, protein turnover,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chaperones]; COG0071"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db_xref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="CDD:223149"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Region          36..124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region_name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="alpha-crystallin-Hsps_p23-like"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/note="alpha-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crystallin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domain (ACD) found in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alpha-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crystallin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-type small heat shock proteins, and a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similar domain found in p23 (a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cochaperone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for Hsp90) and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in other p23-like proteins; cl00175"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db_xref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="CDD:260235"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CDS             1..140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locus_tag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="CH51_12820"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coded_by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="CP007499.1:2592248..2592670"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/inference="EXISTENCE: similar to AA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sequence:RefSeq:WP_001010521.1"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/note="Derived by automated computational analysis using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gene prediction method: Protein Homology."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transl_table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=11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ORIGIN      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1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mnfnqfenqn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ffngnpsdtf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kdlgkqvfny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fstpsfvtni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yetdelyyle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aelagvnked</a:t>
            </a:r>
            <a:endParaRPr lang="en-US" sz="800" b="1" dirty="0">
              <a:latin typeface="Courier New"/>
              <a:ea typeface="ＭＳ Ｐゴシック" charset="0"/>
              <a:cs typeface="Courier New"/>
            </a:endParaRP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61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isidfnnntl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tiqatrsaky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kseqlilder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nfeslmrqfd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feavdkqhit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asfengllti</a:t>
            </a:r>
            <a:endParaRPr lang="en-US" sz="800" b="1" dirty="0">
              <a:latin typeface="Courier New"/>
              <a:ea typeface="ＭＳ Ｐゴシック" charset="0"/>
              <a:cs typeface="Courier New"/>
            </a:endParaRP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121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tlpkikpsne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ttsstsipis</a:t>
            </a:r>
            <a:endParaRPr lang="en-US" sz="800" b="1" dirty="0">
              <a:latin typeface="Courier New"/>
              <a:ea typeface="ＭＳ Ｐゴシック" charset="0"/>
              <a:cs typeface="Courier New"/>
            </a:endParaRP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//</a:t>
            </a:r>
            <a:endParaRPr lang="it-IT" sz="800" b="1" dirty="0">
              <a:latin typeface="Courier New"/>
              <a:ea typeface="ＭＳ Ｐゴシック" charset="0"/>
              <a:cs typeface="Courier New"/>
            </a:endParaRPr>
          </a:p>
        </p:txBody>
      </p:sp>
      <p:sp>
        <p:nvSpPr>
          <p:cNvPr id="12" name="Freccia destra 11">
            <a:extLst>
              <a:ext uri="{FF2B5EF4-FFF2-40B4-BE49-F238E27FC236}">
                <a16:creationId xmlns:a16="http://schemas.microsoft.com/office/drawing/2014/main" xmlns="" id="{979D2D8C-FF27-E843-AF95-F04BEB332D34}"/>
              </a:ext>
            </a:extLst>
          </p:cNvPr>
          <p:cNvSpPr/>
          <p:nvPr/>
        </p:nvSpPr>
        <p:spPr>
          <a:xfrm rot="18405674">
            <a:off x="1789906" y="4199732"/>
            <a:ext cx="3814763" cy="444500"/>
          </a:xfrm>
          <a:prstGeom prst="rightArrow">
            <a:avLst/>
          </a:prstGeom>
          <a:gradFill flip="none" rotWithShape="1">
            <a:gsLst>
              <a:gs pos="0">
                <a:srgbClr val="DCE6F2">
                  <a:alpha val="63000"/>
                </a:srgbClr>
              </a:gs>
              <a:gs pos="100000">
                <a:srgbClr val="000090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>
            <a:extLst>
              <a:ext uri="{FF2B5EF4-FFF2-40B4-BE49-F238E27FC236}">
                <a16:creationId xmlns:a16="http://schemas.microsoft.com/office/drawing/2014/main" xmlns="" id="{69717A2A-E5BF-C243-820B-DE7CDD8A1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83001">
            <a:off x="5791200" y="214313"/>
            <a:ext cx="3284538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itolo 1">
            <a:extLst>
              <a:ext uri="{FF2B5EF4-FFF2-40B4-BE49-F238E27FC236}">
                <a16:creationId xmlns:a16="http://schemas.microsoft.com/office/drawing/2014/main" xmlns="" id="{5C58CCD0-18D7-EC46-9085-EA2AA0EDD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" y="144463"/>
            <a:ext cx="8229600" cy="1143000"/>
          </a:xfrm>
        </p:spPr>
        <p:txBody>
          <a:bodyPr/>
          <a:lstStyle/>
          <a:p>
            <a:pPr algn="l"/>
            <a:r>
              <a:rPr lang="it-IT" altLang="en-US" sz="480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	PDB</a:t>
            </a:r>
            <a:endParaRPr lang="it-IT" altLang="en-US">
              <a:solidFill>
                <a:srgbClr val="0000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3795" name="Segnaposto contenuto 2">
            <a:extLst>
              <a:ext uri="{FF2B5EF4-FFF2-40B4-BE49-F238E27FC236}">
                <a16:creationId xmlns:a16="http://schemas.microsoft.com/office/drawing/2014/main" xmlns="" id="{6E542EB1-9903-974D-BFB8-D9862AFF5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38" y="1374775"/>
            <a:ext cx="8797925" cy="4525963"/>
          </a:xfrm>
        </p:spPr>
        <p:txBody>
          <a:bodyPr/>
          <a:lstStyle/>
          <a:p>
            <a:r>
              <a:rPr lang="it-IT" altLang="en-US" sz="2800">
                <a:latin typeface="Arial" panose="020B0604020202020204" pitchFamily="34" charset="0"/>
                <a:ea typeface="ＭＳ Ｐゴシック" panose="020B0600070205080204" pitchFamily="34" charset="-128"/>
              </a:rPr>
              <a:t>Database di strutture 3-D di proteine e acidi nucleici</a:t>
            </a:r>
          </a:p>
          <a:p>
            <a:r>
              <a:rPr lang="it-IT" altLang="en-US" sz="2800">
                <a:latin typeface="Arial" panose="020B0604020202020204" pitchFamily="34" charset="0"/>
                <a:ea typeface="ＭＳ Ｐゴシック" panose="020B0600070205080204" pitchFamily="34" charset="-128"/>
              </a:rPr>
              <a:t>Dati ottenuti sperimentalmente e sottomessi direttamente dai ricercatori</a:t>
            </a:r>
          </a:p>
          <a:p>
            <a:r>
              <a:rPr lang="it-IT" altLang="en-US" sz="2800">
                <a:latin typeface="Arial" panose="020B0604020202020204" pitchFamily="34" charset="0"/>
                <a:ea typeface="ＭＳ Ｐゴシック" panose="020B0600070205080204" pitchFamily="34" charset="-128"/>
              </a:rPr>
              <a:t>Fondato nel 1971</a:t>
            </a:r>
          </a:p>
          <a:p>
            <a:endParaRPr lang="it-IT" altLang="en-US" sz="280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endParaRPr lang="it-IT" altLang="en-US" sz="28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33796" name="Immagine 3" descr="Screen Shot 2014-09-10 at 1.04.28 PM.png">
            <a:extLst>
              <a:ext uri="{FF2B5EF4-FFF2-40B4-BE49-F238E27FC236}">
                <a16:creationId xmlns:a16="http://schemas.microsoft.com/office/drawing/2014/main" xmlns="" id="{C29C13AA-210E-934A-86CA-EF9DC1970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3282950"/>
            <a:ext cx="5313363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ttangolo 4">
            <a:extLst>
              <a:ext uri="{FF2B5EF4-FFF2-40B4-BE49-F238E27FC236}">
                <a16:creationId xmlns:a16="http://schemas.microsoft.com/office/drawing/2014/main" xmlns="" id="{1EA61A5B-473E-8148-B836-8E3C48B46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700" y="20638"/>
            <a:ext cx="32337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b="1">
                <a:solidFill>
                  <a:srgbClr val="FF0000"/>
                </a:solidFill>
                <a:latin typeface="Arial" panose="020B0604020202020204" pitchFamily="34" charset="0"/>
              </a:rPr>
              <a:t>DATABASE PRIMARI </a:t>
            </a:r>
            <a:r>
              <a:rPr lang="it-IT" altLang="en-US" b="1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33798" name="Immagine 5" descr="Screen Shot 2014-09-10 at 1.04.08 PM.png">
            <a:extLst>
              <a:ext uri="{FF2B5EF4-FFF2-40B4-BE49-F238E27FC236}">
                <a16:creationId xmlns:a16="http://schemas.microsoft.com/office/drawing/2014/main" xmlns="" id="{9FDD774A-24B6-774E-A2CA-B92FA4C9D9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925" y="3556000"/>
            <a:ext cx="4522788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Immagine 6" descr="Screen Shot 2014-09-10 at 1.05.01 PM.png">
            <a:extLst>
              <a:ext uri="{FF2B5EF4-FFF2-40B4-BE49-F238E27FC236}">
                <a16:creationId xmlns:a16="http://schemas.microsoft.com/office/drawing/2014/main" xmlns="" id="{0EF3F0C5-A90C-2045-B5D3-E7324839B4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00" y="4449763"/>
            <a:ext cx="4271963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magine 3">
            <a:extLst>
              <a:ext uri="{FF2B5EF4-FFF2-40B4-BE49-F238E27FC236}">
                <a16:creationId xmlns:a16="http://schemas.microsoft.com/office/drawing/2014/main" xmlns="" id="{77B4DFA3-291E-6440-B9FD-5756792C5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112838"/>
            <a:ext cx="891540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itolo 1">
            <a:extLst>
              <a:ext uri="{FF2B5EF4-FFF2-40B4-BE49-F238E27FC236}">
                <a16:creationId xmlns:a16="http://schemas.microsoft.com/office/drawing/2014/main" xmlns="" id="{8EE44F34-27E8-C248-A210-429579AF0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274638"/>
            <a:ext cx="8915400" cy="6256337"/>
          </a:xfrm>
        </p:spPr>
        <p:txBody>
          <a:bodyPr/>
          <a:lstStyle/>
          <a:p>
            <a:r>
              <a:rPr lang="it-IT" altLang="en-US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Myoglobin structure</a:t>
            </a:r>
            <a:br>
              <a:rPr lang="it-IT" altLang="en-US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it-IT" altLang="en-US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/>
            </a:r>
            <a:br>
              <a:rPr lang="it-IT" altLang="en-US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it-IT" altLang="en-US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/>
            </a:r>
            <a:br>
              <a:rPr lang="it-IT" altLang="en-US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it-IT" altLang="en-US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/>
            </a:r>
            <a:br>
              <a:rPr lang="it-IT" altLang="en-US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it-IT" altLang="en-US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/>
            </a:r>
            <a:br>
              <a:rPr lang="it-IT" altLang="en-US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it-IT" altLang="en-US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/>
            </a:r>
            <a:br>
              <a:rPr lang="it-IT" altLang="en-US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it-IT" altLang="en-US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/>
            </a:r>
            <a:br>
              <a:rPr lang="it-IT" altLang="en-US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it-IT" altLang="en-US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/>
            </a:r>
            <a:br>
              <a:rPr lang="it-IT" altLang="en-US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it-IT" altLang="en-US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ribbon 		vs		 atom positions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Immagine 3">
            <a:extLst>
              <a:ext uri="{FF2B5EF4-FFF2-40B4-BE49-F238E27FC236}">
                <a16:creationId xmlns:a16="http://schemas.microsoft.com/office/drawing/2014/main" xmlns="" id="{2A6839D3-445B-B64B-8243-047558D04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36513"/>
            <a:ext cx="4264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60DF81C7-2678-C945-B1E4-9EC7A1287340}"/>
              </a:ext>
            </a:extLst>
          </p:cNvPr>
          <p:cNvSpPr txBox="1"/>
          <p:nvPr/>
        </p:nvSpPr>
        <p:spPr>
          <a:xfrm>
            <a:off x="4123884" y="5366769"/>
            <a:ext cx="4974079" cy="14202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2000" dirty="0">
                <a:latin typeface="Arial"/>
                <a:ea typeface="ＭＳ Ｐゴシック" charset="0"/>
                <a:cs typeface="Arial"/>
              </a:rPr>
              <a:t>PDB </a:t>
            </a:r>
            <a:r>
              <a:rPr lang="it-IT" sz="2000" dirty="0" err="1">
                <a:latin typeface="Arial"/>
                <a:ea typeface="ＭＳ Ｐゴシック" charset="0"/>
                <a:cs typeface="Arial"/>
              </a:rPr>
              <a:t>stores</a:t>
            </a:r>
            <a:r>
              <a:rPr lang="it-IT" sz="2000" dirty="0">
                <a:latin typeface="Arial"/>
                <a:ea typeface="ＭＳ Ｐゴシック" charset="0"/>
                <a:cs typeface="Arial"/>
              </a:rPr>
              <a:t> in separate </a:t>
            </a:r>
            <a:r>
              <a:rPr lang="it-IT" sz="2000" dirty="0" err="1">
                <a:latin typeface="Arial"/>
                <a:ea typeface="ＭＳ Ｐゴシック" charset="0"/>
                <a:cs typeface="Arial"/>
              </a:rPr>
              <a:t>sections</a:t>
            </a:r>
            <a:r>
              <a:rPr lang="it-IT" sz="2000" dirty="0">
                <a:latin typeface="Arial"/>
                <a:ea typeface="ＭＳ Ｐゴシック" charset="0"/>
                <a:cs typeface="Arial"/>
              </a:rPr>
              <a:t>:</a:t>
            </a:r>
          </a:p>
          <a:p>
            <a:pPr indent="-457200">
              <a:lnSpc>
                <a:spcPct val="150000"/>
              </a:lnSpc>
              <a:buFont typeface="Arial"/>
              <a:buChar char="•"/>
              <a:defRPr/>
            </a:pPr>
            <a:r>
              <a:rPr lang="it-IT" sz="2000" dirty="0" err="1">
                <a:latin typeface="Arial"/>
                <a:ea typeface="ＭＳ Ｐゴシック" charset="0"/>
                <a:cs typeface="Arial"/>
              </a:rPr>
              <a:t>Experimental</a:t>
            </a:r>
            <a:r>
              <a:rPr lang="it-IT" sz="20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000" dirty="0" err="1">
                <a:latin typeface="Arial"/>
                <a:ea typeface="ＭＳ Ｐゴシック" charset="0"/>
                <a:cs typeface="Arial"/>
              </a:rPr>
              <a:t>structural</a:t>
            </a:r>
            <a:r>
              <a:rPr lang="it-IT" sz="2000" dirty="0">
                <a:latin typeface="Arial"/>
                <a:ea typeface="ＭＳ Ｐゴシック" charset="0"/>
                <a:cs typeface="Arial"/>
              </a:rPr>
              <a:t> data</a:t>
            </a:r>
          </a:p>
          <a:p>
            <a:pPr indent="-457200">
              <a:lnSpc>
                <a:spcPct val="150000"/>
              </a:lnSpc>
              <a:buFont typeface="Arial"/>
              <a:buChar char="•"/>
              <a:defRPr/>
            </a:pPr>
            <a:r>
              <a:rPr lang="it-IT" sz="2000" dirty="0" err="1">
                <a:latin typeface="Arial"/>
                <a:ea typeface="ＭＳ Ｐゴシック" charset="0"/>
                <a:cs typeface="Arial"/>
              </a:rPr>
              <a:t>Stuctural</a:t>
            </a:r>
            <a:r>
              <a:rPr lang="it-IT" sz="2000" dirty="0">
                <a:latin typeface="Arial"/>
                <a:ea typeface="ＭＳ Ｐゴシック" charset="0"/>
                <a:cs typeface="Arial"/>
              </a:rPr>
              <a:t> data </a:t>
            </a:r>
            <a:r>
              <a:rPr lang="it-IT" sz="2000" dirty="0" err="1">
                <a:latin typeface="Arial"/>
                <a:ea typeface="ＭＳ Ｐゴシック" charset="0"/>
                <a:cs typeface="Arial"/>
              </a:rPr>
              <a:t>associated</a:t>
            </a:r>
            <a:r>
              <a:rPr lang="it-IT" sz="2000" dirty="0">
                <a:latin typeface="Arial"/>
                <a:ea typeface="ＭＳ Ｐゴシック" charset="0"/>
                <a:cs typeface="Arial"/>
              </a:rPr>
              <a:t> to </a:t>
            </a:r>
            <a:r>
              <a:rPr lang="it-IT" sz="2000" dirty="0" err="1">
                <a:latin typeface="Arial"/>
                <a:ea typeface="ＭＳ Ｐゴシック" charset="0"/>
                <a:cs typeface="Arial"/>
              </a:rPr>
              <a:t>models</a:t>
            </a:r>
            <a:endParaRPr lang="it-IT" sz="2000" dirty="0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35843" name="Immagine 4" descr="Screen Shot 2017-10-11 at 9.42.30 AM.png">
            <a:extLst>
              <a:ext uri="{FF2B5EF4-FFF2-40B4-BE49-F238E27FC236}">
                <a16:creationId xmlns:a16="http://schemas.microsoft.com/office/drawing/2014/main" xmlns="" id="{CBDB3DEA-922F-2347-B689-7E2D6C4B9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5" r="59190" b="4059"/>
          <a:stretch>
            <a:fillRect/>
          </a:stretch>
        </p:blipFill>
        <p:spPr bwMode="auto">
          <a:xfrm>
            <a:off x="5091686" y="60554"/>
            <a:ext cx="3038475" cy="3386138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Immagine 2" descr="Screen Shot 2017-10-11 at 9.42.30 AM.png">
            <a:extLst>
              <a:ext uri="{FF2B5EF4-FFF2-40B4-BE49-F238E27FC236}">
                <a16:creationId xmlns:a16="http://schemas.microsoft.com/office/drawing/2014/main" xmlns="" id="{F6FA32DC-AAB7-7144-83EC-86EA4BAC9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9" t="20613" r="6737" b="24750"/>
          <a:stretch>
            <a:fillRect/>
          </a:stretch>
        </p:blipFill>
        <p:spPr bwMode="auto">
          <a:xfrm>
            <a:off x="4837686" y="3482099"/>
            <a:ext cx="3546475" cy="1841500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5" name="Rettangolo 4">
            <a:extLst>
              <a:ext uri="{FF2B5EF4-FFF2-40B4-BE49-F238E27FC236}">
                <a16:creationId xmlns:a16="http://schemas.microsoft.com/office/drawing/2014/main" xmlns="" id="{E5991DE5-010B-1C4B-ABF1-15BC1C7F5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36513"/>
            <a:ext cx="17367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000">
                <a:solidFill>
                  <a:srgbClr val="0000FF"/>
                </a:solidFill>
                <a:latin typeface="Arial" panose="020B0604020202020204" pitchFamily="34" charset="0"/>
              </a:rPr>
              <a:t>X-RAYS </a:t>
            </a:r>
            <a:endParaRPr lang="it-IT" altLang="en-US" sz="180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it-IT" altLang="en-US" sz="1800">
                <a:solidFill>
                  <a:srgbClr val="0000FF"/>
                </a:solidFill>
                <a:latin typeface="Arial" panose="020B0604020202020204" pitchFamily="34" charset="0"/>
              </a:rPr>
              <a:t>crystallography</a:t>
            </a:r>
          </a:p>
        </p:txBody>
      </p:sp>
      <p:sp>
        <p:nvSpPr>
          <p:cNvPr id="35846" name="Rettangolo 3">
            <a:extLst>
              <a:ext uri="{FF2B5EF4-FFF2-40B4-BE49-F238E27FC236}">
                <a16:creationId xmlns:a16="http://schemas.microsoft.com/office/drawing/2014/main" xmlns="" id="{75A6C932-2555-2F41-943E-414376FC6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2840" y="4862201"/>
            <a:ext cx="3321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600" b="1" dirty="0">
                <a:solidFill>
                  <a:srgbClr val="0000FF"/>
                </a:solidFill>
              </a:rPr>
              <a:t>median resolution 2.05 </a:t>
            </a:r>
            <a:r>
              <a:rPr lang="en-US" altLang="en-US" sz="1600" b="1" dirty="0" err="1">
                <a:solidFill>
                  <a:srgbClr val="0000FF"/>
                </a:solidFill>
              </a:rPr>
              <a:t>Å</a:t>
            </a:r>
            <a:r>
              <a:rPr lang="en-US" altLang="en-US" sz="1600" b="1" dirty="0">
                <a:solidFill>
                  <a:srgbClr val="0000FF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xmlns="" id="{DF11895C-04B5-D24C-9C52-C1080B9579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35921" dir="2700000" algn="ctr" rotWithShape="0">
              <a:srgbClr val="000000"/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FF"/>
                </a:solidFill>
                <a:cs typeface="Arial"/>
              </a:rPr>
              <a:t>PDB files</a:t>
            </a: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xmlns="" id="{099DCB09-863B-2047-A61E-C65BAF1B5C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most common format for storage and exchange of atomic coordinates for biological molecules is </a:t>
            </a:r>
            <a:r>
              <a:rPr lang="en-US" altLang="en-US" b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PDB file format</a:t>
            </a:r>
          </a:p>
          <a:p>
            <a:r>
              <a:rPr lang="en-US" altLang="en-US" b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PDB file format 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is a text (ASCII) format, with an extensive header that can be read and interpreted either by programs or by people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Next slide: </a:t>
            </a:r>
          </a:p>
          <a:p>
            <a:endParaRPr lang="en-US" altLang="en-US" b="1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2A473AB3-E9D8-A644-8899-53832A8FD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400" y="4937125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00FF"/>
                </a:solidFill>
                <a:cs typeface="Arial"/>
              </a:rPr>
              <a:t>PDB file format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">
            <a:extLst>
              <a:ext uri="{FF2B5EF4-FFF2-40B4-BE49-F238E27FC236}">
                <a16:creationId xmlns:a16="http://schemas.microsoft.com/office/drawing/2014/main" xmlns="" id="{8FCCC2C1-4AD4-6947-A2B8-573B101441E4}"/>
              </a:ext>
            </a:extLst>
          </p:cNvPr>
          <p:cNvGrpSpPr>
            <a:grpSpLocks/>
          </p:cNvGrpSpPr>
          <p:nvPr/>
        </p:nvGrpSpPr>
        <p:grpSpPr bwMode="auto">
          <a:xfrm>
            <a:off x="1901006" y="46038"/>
            <a:ext cx="6356350" cy="6324600"/>
            <a:chOff x="1228" y="47"/>
            <a:chExt cx="4004" cy="3984"/>
          </a:xfrm>
          <a:noFill/>
        </p:grpSpPr>
        <p:sp>
          <p:nvSpPr>
            <p:cNvPr id="22531" name="Text Box 3">
              <a:extLst>
                <a:ext uri="{FF2B5EF4-FFF2-40B4-BE49-F238E27FC236}">
                  <a16:creationId xmlns:a16="http://schemas.microsoft.com/office/drawing/2014/main" xmlns="" id="{B24B91EC-2339-8F47-86D1-6905E8C4F3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6" y="47"/>
              <a:ext cx="3956" cy="398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HEADER    TRANSCRIPTION REGULATION                25-AUG-94   1RPO      1RPO   2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COMPND    ROP (COLE1 REPRESSOR OF PRIMER) MUTANT WITH ALA INSERTED ON   1RPO   3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COMPND   2 EITHER SIDE OF ASP 31 (INS (A-D31-A))                        1RPO   4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SOURCE    (ESCHERICHIA COLI)                                            1RPO   5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AUTHOR    M.VLASSI,M.KOKKINIDIS                                         1RPO   6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REVDAT   2   15-MAY-95 1RPOA   1       REMARK                           1RPOA  1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REVDAT   1   14-FEB-95 1RPO    0                                        1RPO   7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JRNL        AUTH   M.VLASSI,C.STEIF,P.WEBER,D.TSERNOGLOU,K.WILSON,      1RPO   8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JRNL        AUTH 2 H.J.HINZ,M.KOKKINIDIS                                1RPO   9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JRNL        TITL   RESTORED HEPTAD PATTERN CONTINUITY DOES NOT          1RPO  10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JRNL        TITL 2 ALTER THE FOLDING OF A 4-ALPHA-HELICAL BUNDLE        1RPO  11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JRNL        REF    NAT.STRUCT.BIOL.              V.   1   706 1994      1RPO  12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JRNL        REFN   ASTM NSBIEW  US ISSN 1072-8368                 2024  1RPO  13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                                                            1RPO  14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REFERENCE 1                                                  1RPO  15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AUTH   M.KOKKINIDIS,M.VLASSI,Y.PAPANIKOLAOU,D.KOTSIFAKI,    1RPO  16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AUTH 2 A.KINGSWELL,D.TSERNOGLOU,H.J.HINZ                    1RPO  17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TITL   CORRELATION BETWEEN PROTEIN STABILITY AND CRYSTAL    1RPO  18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TITL 2 PROPERTIES OF DESIGNED ROP VARIANTS                  1RPO  19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REF    PROTEINS.STRUCT.,FUNCT.,      V.  16   214 1993      1RPOA  2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REF  2 GENET.                                               1RPOA  3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REFN   ASTM PSFGEY  US ISSN 0887-3585                 0867  1RPO  22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2                                                              1RPO  29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2 RESOLUTION. 1.4  ANGSTROMS.                                  1RPO  30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                                                               1RPO  94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999 SEQUENCE NUMBER IS ALSO THAT FROM PDB ENTRY                  1RPO  95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SEQRES   1     65  MET THR LYS GLN GLU LYS THR ALA LEU ASN MET ALA ARG  1RPO  96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SEQRES   2     65  PHE ILE ARG SER GLN THR LEU THR LEU LEU GLU LYS LEU  1RPO  97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SEQRES   3     65  ASN GLU LEU ALA ASP ALA ALA ASP GLU GLN ALA ASP ILE  1RPO  98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SEQRES   4     65  CYS GLU SER LEU HIS ASP HIS ALA ASP GLU LEU TYR ARG  1RPO  99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SEQRES   5     65  SER CYS LEU ALA ARG PHE GLY ASP ASP GLY GLU ASN LEU  1RPO 100</a:t>
              </a:r>
            </a:p>
            <a:p>
              <a:pPr>
                <a:defRPr/>
              </a:pPr>
              <a:endParaRPr lang="it-IT" sz="900" b="1" dirty="0">
                <a:solidFill>
                  <a:srgbClr val="FFFFFF"/>
                </a:solidFill>
                <a:latin typeface="Courier" charset="0"/>
                <a:ea typeface="ＭＳ Ｐゴシック" charset="0"/>
                <a:cs typeface="Times" charset="0"/>
              </a:endParaRP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1  </a:t>
              </a:r>
              <a:r>
                <a:rPr lang="it-IT" sz="900" b="1" dirty="0" err="1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N</a:t>
              </a: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   MET     1       1.132   3.053   2.801  1.00 25.53      1RPO 115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2  CA  MET     1       2.398   3.546   2.283  1.00 27.85      1RPO 116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3  C   MET     1       3.091   2.466   1.442  1.00 21.34      1RPO 117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4  O   MET     1       2.642   1.298   1.451  1.00 19.29      1RPO 118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5  CB  MET     1       3.281   3.936   3.463  1.00 23.96      1RPO 119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6  CG  MET     1       3.718   2.760   4.291  1.00 27.52      1RPO 120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7  SD  MET     1       4.491   3.371   5.797  1.00 26.29      1RPO 121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7  SD  MET     1       4.491   3.371   5.797  1.00 26.29      1RPO 121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8  CE  MET     1       3.039   3.650   6.762  1.00 25.19      1RPO 122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9  </a:t>
              </a:r>
              <a:r>
                <a:rPr lang="it-IT" sz="900" b="1" dirty="0" err="1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N</a:t>
              </a: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   THR     2       4.142   2.833   0.689  1.00 13.20      1RPO 123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10  CA  THR     2       4.851   1.806  -0.025  1.00 12.76      1RPO 124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11  C   THR     2       5.719   1.011   0.950  1.00 14.35      1RPO 125</a:t>
              </a:r>
              <a:endParaRPr lang="it-IT" b="1" dirty="0">
                <a:solidFill>
                  <a:srgbClr val="FFFFFF"/>
                </a:solidFill>
                <a:latin typeface="Courier New" charset="0"/>
                <a:ea typeface="ＭＳ Ｐゴシック" charset="0"/>
                <a:cs typeface="Times" charset="0"/>
              </a:endParaRPr>
            </a:p>
            <a:p>
              <a:pPr>
                <a:defRPr/>
              </a:pPr>
              <a:endParaRPr lang="it-IT" sz="900" b="1" dirty="0">
                <a:solidFill>
                  <a:srgbClr val="FFFFFF"/>
                </a:solidFill>
                <a:latin typeface="Courier" charset="0"/>
                <a:ea typeface="ＭＳ Ｐゴシック" charset="0"/>
                <a:cs typeface="Times" charset="0"/>
              </a:endParaRPr>
            </a:p>
          </p:txBody>
        </p:sp>
        <p:sp>
          <p:nvSpPr>
            <p:cNvPr id="22532" name="Rectangle 4">
              <a:extLst>
                <a:ext uri="{FF2B5EF4-FFF2-40B4-BE49-F238E27FC236}">
                  <a16:creationId xmlns:a16="http://schemas.microsoft.com/office/drawing/2014/main" xmlns="" id="{907867E9-8B32-654D-9D0A-767EB5890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8" y="47"/>
              <a:ext cx="3648" cy="2736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33" name="Rectangle 5">
              <a:extLst>
                <a:ext uri="{FF2B5EF4-FFF2-40B4-BE49-F238E27FC236}">
                  <a16:creationId xmlns:a16="http://schemas.microsoft.com/office/drawing/2014/main" xmlns="" id="{36D65C9C-8B5E-0A41-9533-360DC9605F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8" y="2783"/>
              <a:ext cx="3648" cy="1104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34" name="Group 6">
            <a:extLst>
              <a:ext uri="{FF2B5EF4-FFF2-40B4-BE49-F238E27FC236}">
                <a16:creationId xmlns:a16="http://schemas.microsoft.com/office/drawing/2014/main" xmlns="" id="{A7B2AFF7-1B21-4E41-991E-2FEA9168D0DB}"/>
              </a:ext>
            </a:extLst>
          </p:cNvPr>
          <p:cNvGrpSpPr>
            <a:grpSpLocks/>
          </p:cNvGrpSpPr>
          <p:nvPr/>
        </p:nvGrpSpPr>
        <p:grpSpPr bwMode="auto">
          <a:xfrm>
            <a:off x="4290194" y="6218238"/>
            <a:ext cx="1452562" cy="609600"/>
            <a:chOff x="2733" y="3936"/>
            <a:chExt cx="915" cy="384"/>
          </a:xfrm>
        </p:grpSpPr>
        <p:sp>
          <p:nvSpPr>
            <p:cNvPr id="22535" name="AutoShape 7">
              <a:extLst>
                <a:ext uri="{FF2B5EF4-FFF2-40B4-BE49-F238E27FC236}">
                  <a16:creationId xmlns:a16="http://schemas.microsoft.com/office/drawing/2014/main" xmlns="" id="{CCB7A4C2-5DA3-E042-8050-0AC487E4F9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0" y="3936"/>
              <a:ext cx="144" cy="192"/>
            </a:xfrm>
            <a:prstGeom prst="upArrow">
              <a:avLst>
                <a:gd name="adj1" fmla="val 50000"/>
                <a:gd name="adj2" fmla="val 33333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36" name="AutoShape 8">
              <a:extLst>
                <a:ext uri="{FF2B5EF4-FFF2-40B4-BE49-F238E27FC236}">
                  <a16:creationId xmlns:a16="http://schemas.microsoft.com/office/drawing/2014/main" xmlns="" id="{216433AC-7747-C549-9DBA-ED3EF45CBD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3936"/>
              <a:ext cx="144" cy="192"/>
            </a:xfrm>
            <a:prstGeom prst="upArrow">
              <a:avLst>
                <a:gd name="adj1" fmla="val 50000"/>
                <a:gd name="adj2" fmla="val 33333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37" name="AutoShape 9">
              <a:extLst>
                <a:ext uri="{FF2B5EF4-FFF2-40B4-BE49-F238E27FC236}">
                  <a16:creationId xmlns:a16="http://schemas.microsoft.com/office/drawing/2014/main" xmlns="" id="{0E23A706-AF3A-4144-9B93-640DEB4CAC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0" y="3936"/>
              <a:ext cx="144" cy="192"/>
            </a:xfrm>
            <a:prstGeom prst="upArrow">
              <a:avLst>
                <a:gd name="adj1" fmla="val 50000"/>
                <a:gd name="adj2" fmla="val 33333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38" name="Text Box 10">
              <a:extLst>
                <a:ext uri="{FF2B5EF4-FFF2-40B4-BE49-F238E27FC236}">
                  <a16:creationId xmlns:a16="http://schemas.microsoft.com/office/drawing/2014/main" xmlns="" id="{5693039F-03F6-3D4C-A53B-D09B2970D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3" y="4070"/>
              <a:ext cx="1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20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x</a:t>
              </a:r>
            </a:p>
          </p:txBody>
        </p:sp>
        <p:sp>
          <p:nvSpPr>
            <p:cNvPr id="22539" name="Text Box 11">
              <a:extLst>
                <a:ext uri="{FF2B5EF4-FFF2-40B4-BE49-F238E27FC236}">
                  <a16:creationId xmlns:a16="http://schemas.microsoft.com/office/drawing/2014/main" xmlns="" id="{C803C435-ED8C-2C49-AF8F-1E174A5A5B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6" y="4070"/>
              <a:ext cx="1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20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y</a:t>
              </a:r>
            </a:p>
          </p:txBody>
        </p:sp>
        <p:sp>
          <p:nvSpPr>
            <p:cNvPr id="22540" name="Text Box 12">
              <a:extLst>
                <a:ext uri="{FF2B5EF4-FFF2-40B4-BE49-F238E27FC236}">
                  <a16:creationId xmlns:a16="http://schemas.microsoft.com/office/drawing/2014/main" xmlns="" id="{7C57E1A6-9A67-7842-B761-6D141A5400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61" y="4070"/>
              <a:ext cx="18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20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z</a:t>
              </a:r>
            </a:p>
          </p:txBody>
        </p:sp>
      </p:grpSp>
      <p:grpSp>
        <p:nvGrpSpPr>
          <p:cNvPr id="22541" name="Group 13">
            <a:extLst>
              <a:ext uri="{FF2B5EF4-FFF2-40B4-BE49-F238E27FC236}">
                <a16:creationId xmlns:a16="http://schemas.microsoft.com/office/drawing/2014/main" xmlns="" id="{519165B5-D4BA-9A43-A02B-77F794FFD2FB}"/>
              </a:ext>
            </a:extLst>
          </p:cNvPr>
          <p:cNvGrpSpPr>
            <a:grpSpLocks/>
          </p:cNvGrpSpPr>
          <p:nvPr/>
        </p:nvGrpSpPr>
        <p:grpSpPr bwMode="auto">
          <a:xfrm>
            <a:off x="942156" y="4465638"/>
            <a:ext cx="747713" cy="1143000"/>
            <a:chOff x="624" y="2831"/>
            <a:chExt cx="471" cy="720"/>
          </a:xfrm>
        </p:grpSpPr>
        <p:sp>
          <p:nvSpPr>
            <p:cNvPr id="22542" name="Line 14">
              <a:extLst>
                <a:ext uri="{FF2B5EF4-FFF2-40B4-BE49-F238E27FC236}">
                  <a16:creationId xmlns:a16="http://schemas.microsoft.com/office/drawing/2014/main" xmlns="" id="{B7E5E2CD-3F98-2545-9E01-58F64BECC5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2831"/>
              <a:ext cx="0" cy="19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43" name="Line 15">
              <a:extLst>
                <a:ext uri="{FF2B5EF4-FFF2-40B4-BE49-F238E27FC236}">
                  <a16:creationId xmlns:a16="http://schemas.microsoft.com/office/drawing/2014/main" xmlns="" id="{D4C58822-8091-D243-ADA9-4ACEBA1B18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3359"/>
              <a:ext cx="0" cy="19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44" name="Line 16">
              <a:extLst>
                <a:ext uri="{FF2B5EF4-FFF2-40B4-BE49-F238E27FC236}">
                  <a16:creationId xmlns:a16="http://schemas.microsoft.com/office/drawing/2014/main" xmlns="" id="{F6EA232A-7C7D-9743-93D9-7879619601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551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45" name="Line 17">
              <a:extLst>
                <a:ext uri="{FF2B5EF4-FFF2-40B4-BE49-F238E27FC236}">
                  <a16:creationId xmlns:a16="http://schemas.microsoft.com/office/drawing/2014/main" xmlns="" id="{BC839D5F-3150-7D40-A652-3C3D9DA94B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2831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46" name="Text Box 18">
              <a:extLst>
                <a:ext uri="{FF2B5EF4-FFF2-40B4-BE49-F238E27FC236}">
                  <a16:creationId xmlns:a16="http://schemas.microsoft.com/office/drawing/2014/main" xmlns="" id="{91DDDCF5-2EA1-C34B-98B3-3CF384685D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3052"/>
              <a:ext cx="47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residuo 1</a:t>
              </a:r>
            </a:p>
          </p:txBody>
        </p:sp>
      </p:grpSp>
      <p:grpSp>
        <p:nvGrpSpPr>
          <p:cNvPr id="22547" name="Group 19">
            <a:extLst>
              <a:ext uri="{FF2B5EF4-FFF2-40B4-BE49-F238E27FC236}">
                <a16:creationId xmlns:a16="http://schemas.microsoft.com/office/drawing/2014/main" xmlns="" id="{232C26C0-55D7-684C-A5CD-23DB176E474F}"/>
              </a:ext>
            </a:extLst>
          </p:cNvPr>
          <p:cNvGrpSpPr>
            <a:grpSpLocks/>
          </p:cNvGrpSpPr>
          <p:nvPr/>
        </p:nvGrpSpPr>
        <p:grpSpPr bwMode="auto">
          <a:xfrm>
            <a:off x="956444" y="5684838"/>
            <a:ext cx="747712" cy="533400"/>
            <a:chOff x="633" y="3599"/>
            <a:chExt cx="471" cy="336"/>
          </a:xfrm>
        </p:grpSpPr>
        <p:sp>
          <p:nvSpPr>
            <p:cNvPr id="22548" name="Text Box 20">
              <a:extLst>
                <a:ext uri="{FF2B5EF4-FFF2-40B4-BE49-F238E27FC236}">
                  <a16:creationId xmlns:a16="http://schemas.microsoft.com/office/drawing/2014/main" xmlns="" id="{F255FDF9-0056-9D4C-831E-6351B4D7AC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3" y="3666"/>
              <a:ext cx="47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residuo 2</a:t>
              </a:r>
            </a:p>
          </p:txBody>
        </p:sp>
        <p:sp>
          <p:nvSpPr>
            <p:cNvPr id="22549" name="Line 21">
              <a:extLst>
                <a:ext uri="{FF2B5EF4-FFF2-40B4-BE49-F238E27FC236}">
                  <a16:creationId xmlns:a16="http://schemas.microsoft.com/office/drawing/2014/main" xmlns="" id="{90C484B4-FFF0-8D44-859E-9422A3123E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3599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50" name="Line 22">
              <a:extLst>
                <a:ext uri="{FF2B5EF4-FFF2-40B4-BE49-F238E27FC236}">
                  <a16:creationId xmlns:a16="http://schemas.microsoft.com/office/drawing/2014/main" xmlns="" id="{CF333807-2250-DF48-AD83-EB6D341050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599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51" name="Line 23">
              <a:extLst>
                <a:ext uri="{FF2B5EF4-FFF2-40B4-BE49-F238E27FC236}">
                  <a16:creationId xmlns:a16="http://schemas.microsoft.com/office/drawing/2014/main" xmlns="" id="{9110C9AB-00FE-234B-AD17-E4CC927A81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3839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52" name="Group 24">
            <a:extLst>
              <a:ext uri="{FF2B5EF4-FFF2-40B4-BE49-F238E27FC236}">
                <a16:creationId xmlns:a16="http://schemas.microsoft.com/office/drawing/2014/main" xmlns="" id="{995933A3-1EFB-1944-A3B1-39A682225CD5}"/>
              </a:ext>
            </a:extLst>
          </p:cNvPr>
          <p:cNvGrpSpPr>
            <a:grpSpLocks/>
          </p:cNvGrpSpPr>
          <p:nvPr/>
        </p:nvGrpSpPr>
        <p:grpSpPr bwMode="auto">
          <a:xfrm>
            <a:off x="942156" y="3627438"/>
            <a:ext cx="742950" cy="685800"/>
            <a:chOff x="624" y="2303"/>
            <a:chExt cx="468" cy="432"/>
          </a:xfrm>
        </p:grpSpPr>
        <p:sp>
          <p:nvSpPr>
            <p:cNvPr id="22553" name="Line 25">
              <a:extLst>
                <a:ext uri="{FF2B5EF4-FFF2-40B4-BE49-F238E27FC236}">
                  <a16:creationId xmlns:a16="http://schemas.microsoft.com/office/drawing/2014/main" xmlns="" id="{3572DD19-235C-0A42-BEDE-5C77EBAA3A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2303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54" name="Line 26">
              <a:extLst>
                <a:ext uri="{FF2B5EF4-FFF2-40B4-BE49-F238E27FC236}">
                  <a16:creationId xmlns:a16="http://schemas.microsoft.com/office/drawing/2014/main" xmlns="" id="{873838F9-276E-0145-A06E-39F75B2F06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2591"/>
              <a:ext cx="0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55" name="Line 27">
              <a:extLst>
                <a:ext uri="{FF2B5EF4-FFF2-40B4-BE49-F238E27FC236}">
                  <a16:creationId xmlns:a16="http://schemas.microsoft.com/office/drawing/2014/main" xmlns="" id="{A7D8DEDF-8548-AC49-9658-7788A9F4BF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2735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56" name="Line 28">
              <a:extLst>
                <a:ext uri="{FF2B5EF4-FFF2-40B4-BE49-F238E27FC236}">
                  <a16:creationId xmlns:a16="http://schemas.microsoft.com/office/drawing/2014/main" xmlns="" id="{041D1E33-B0F0-5A49-A1E4-3A0F97F91F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2303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57" name="Text Box 29">
              <a:extLst>
                <a:ext uri="{FF2B5EF4-FFF2-40B4-BE49-F238E27FC236}">
                  <a16:creationId xmlns:a16="http://schemas.microsoft.com/office/drawing/2014/main" xmlns="" id="{521DE8C0-6B48-B74B-B9BB-0355CB0242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2418"/>
              <a:ext cx="46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sequenza</a:t>
              </a:r>
            </a:p>
          </p:txBody>
        </p:sp>
      </p:grpSp>
      <p:grpSp>
        <p:nvGrpSpPr>
          <p:cNvPr id="22558" name="Group 30">
            <a:extLst>
              <a:ext uri="{FF2B5EF4-FFF2-40B4-BE49-F238E27FC236}">
                <a16:creationId xmlns:a16="http://schemas.microsoft.com/office/drawing/2014/main" xmlns="" id="{70785D20-DB42-7C42-A12C-9D3ABB3D8A1D}"/>
              </a:ext>
            </a:extLst>
          </p:cNvPr>
          <p:cNvGrpSpPr>
            <a:grpSpLocks/>
          </p:cNvGrpSpPr>
          <p:nvPr/>
        </p:nvGrpSpPr>
        <p:grpSpPr bwMode="auto">
          <a:xfrm>
            <a:off x="942156" y="2027238"/>
            <a:ext cx="750888" cy="914400"/>
            <a:chOff x="624" y="1295"/>
            <a:chExt cx="473" cy="576"/>
          </a:xfrm>
        </p:grpSpPr>
        <p:sp>
          <p:nvSpPr>
            <p:cNvPr id="22559" name="Line 31">
              <a:extLst>
                <a:ext uri="{FF2B5EF4-FFF2-40B4-BE49-F238E27FC236}">
                  <a16:creationId xmlns:a16="http://schemas.microsoft.com/office/drawing/2014/main" xmlns="" id="{06F36B4F-C761-4743-96A2-12EC5B111D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1295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60" name="Line 32">
              <a:extLst>
                <a:ext uri="{FF2B5EF4-FFF2-40B4-BE49-F238E27FC236}">
                  <a16:creationId xmlns:a16="http://schemas.microsoft.com/office/drawing/2014/main" xmlns="" id="{9BABFF1F-C78B-E74B-9E05-00B497209D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1727"/>
              <a:ext cx="0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61" name="Line 33">
              <a:extLst>
                <a:ext uri="{FF2B5EF4-FFF2-40B4-BE49-F238E27FC236}">
                  <a16:creationId xmlns:a16="http://schemas.microsoft.com/office/drawing/2014/main" xmlns="" id="{C733A698-F1F4-A542-B7E2-340A435BBA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1871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62" name="Line 34">
              <a:extLst>
                <a:ext uri="{FF2B5EF4-FFF2-40B4-BE49-F238E27FC236}">
                  <a16:creationId xmlns:a16="http://schemas.microsoft.com/office/drawing/2014/main" xmlns="" id="{5E898F24-3C07-774E-95C3-D1025A1514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1295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63" name="Text Box 35">
              <a:extLst>
                <a:ext uri="{FF2B5EF4-FFF2-40B4-BE49-F238E27FC236}">
                  <a16:creationId xmlns:a16="http://schemas.microsoft.com/office/drawing/2014/main" xmlns="" id="{D9368BC7-74F2-EF4A-A7AF-D2D4C0D1DF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1410"/>
              <a:ext cx="47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referenze</a:t>
              </a:r>
            </a:p>
          </p:txBody>
        </p:sp>
      </p:grpSp>
      <p:grpSp>
        <p:nvGrpSpPr>
          <p:cNvPr id="22564" name="Group 36">
            <a:extLst>
              <a:ext uri="{FF2B5EF4-FFF2-40B4-BE49-F238E27FC236}">
                <a16:creationId xmlns:a16="http://schemas.microsoft.com/office/drawing/2014/main" xmlns="" id="{056FDEFF-92C1-A94F-9EA7-39948130F1A5}"/>
              </a:ext>
            </a:extLst>
          </p:cNvPr>
          <p:cNvGrpSpPr>
            <a:grpSpLocks/>
          </p:cNvGrpSpPr>
          <p:nvPr/>
        </p:nvGrpSpPr>
        <p:grpSpPr bwMode="auto">
          <a:xfrm>
            <a:off x="865956" y="3154363"/>
            <a:ext cx="990600" cy="274637"/>
            <a:chOff x="576" y="2005"/>
            <a:chExt cx="624" cy="173"/>
          </a:xfrm>
        </p:grpSpPr>
        <p:sp>
          <p:nvSpPr>
            <p:cNvPr id="22565" name="Text Box 37">
              <a:extLst>
                <a:ext uri="{FF2B5EF4-FFF2-40B4-BE49-F238E27FC236}">
                  <a16:creationId xmlns:a16="http://schemas.microsoft.com/office/drawing/2014/main" xmlns="" id="{0AED7AC4-C673-6248-B7BE-DFC85063C6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" y="2005"/>
              <a:ext cx="54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risoluzione</a:t>
              </a:r>
            </a:p>
          </p:txBody>
        </p:sp>
        <p:sp>
          <p:nvSpPr>
            <p:cNvPr id="22566" name="AutoShape 38">
              <a:extLst>
                <a:ext uri="{FF2B5EF4-FFF2-40B4-BE49-F238E27FC236}">
                  <a16:creationId xmlns:a16="http://schemas.microsoft.com/office/drawing/2014/main" xmlns="" id="{2EFC55AD-6319-C54F-93A2-FEC60F7923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2073"/>
              <a:ext cx="96" cy="4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67" name="Group 39">
            <a:extLst>
              <a:ext uri="{FF2B5EF4-FFF2-40B4-BE49-F238E27FC236}">
                <a16:creationId xmlns:a16="http://schemas.microsoft.com/office/drawing/2014/main" xmlns="" id="{8D96E1F7-CD35-6746-B023-29D3C331D563}"/>
              </a:ext>
            </a:extLst>
          </p:cNvPr>
          <p:cNvGrpSpPr>
            <a:grpSpLocks/>
          </p:cNvGrpSpPr>
          <p:nvPr/>
        </p:nvGrpSpPr>
        <p:grpSpPr bwMode="auto">
          <a:xfrm>
            <a:off x="926281" y="0"/>
            <a:ext cx="930275" cy="396875"/>
            <a:chOff x="614" y="18"/>
            <a:chExt cx="586" cy="250"/>
          </a:xfrm>
        </p:grpSpPr>
        <p:sp>
          <p:nvSpPr>
            <p:cNvPr id="22568" name="Text Box 40">
              <a:extLst>
                <a:ext uri="{FF2B5EF4-FFF2-40B4-BE49-F238E27FC236}">
                  <a16:creationId xmlns:a16="http://schemas.microsoft.com/office/drawing/2014/main" xmlns="" id="{3E972C95-C0E2-FF44-85BC-21518401E5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4" y="18"/>
              <a:ext cx="32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nome</a:t>
              </a:r>
            </a:p>
          </p:txBody>
        </p:sp>
        <p:sp>
          <p:nvSpPr>
            <p:cNvPr id="22569" name="AutoShape 41">
              <a:extLst>
                <a:ext uri="{FF2B5EF4-FFF2-40B4-BE49-F238E27FC236}">
                  <a16:creationId xmlns:a16="http://schemas.microsoft.com/office/drawing/2014/main" xmlns="" id="{947497C6-FDC8-4245-9305-CCDF6D26B2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86"/>
              <a:ext cx="96" cy="4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70" name="Text Box 42">
              <a:extLst>
                <a:ext uri="{FF2B5EF4-FFF2-40B4-BE49-F238E27FC236}">
                  <a16:creationId xmlns:a16="http://schemas.microsoft.com/office/drawing/2014/main" xmlns="" id="{C91B3AA9-4724-964A-A18D-9B5837C240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4" y="95"/>
              <a:ext cx="48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composto</a:t>
              </a:r>
            </a:p>
          </p:txBody>
        </p:sp>
        <p:sp>
          <p:nvSpPr>
            <p:cNvPr id="22571" name="AutoShape 43">
              <a:extLst>
                <a:ext uri="{FF2B5EF4-FFF2-40B4-BE49-F238E27FC236}">
                  <a16:creationId xmlns:a16="http://schemas.microsoft.com/office/drawing/2014/main" xmlns="" id="{E8D4A006-D8BC-1F4D-861D-BC43E023C9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163"/>
              <a:ext cx="96" cy="4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72" name="Group 44">
            <a:extLst>
              <a:ext uri="{FF2B5EF4-FFF2-40B4-BE49-F238E27FC236}">
                <a16:creationId xmlns:a16="http://schemas.microsoft.com/office/drawing/2014/main" xmlns="" id="{DDBCD4B0-B6A8-EA4C-9917-99462E005453}"/>
              </a:ext>
            </a:extLst>
          </p:cNvPr>
          <p:cNvGrpSpPr>
            <a:grpSpLocks/>
          </p:cNvGrpSpPr>
          <p:nvPr/>
        </p:nvGrpSpPr>
        <p:grpSpPr bwMode="auto">
          <a:xfrm>
            <a:off x="875481" y="457200"/>
            <a:ext cx="981075" cy="396875"/>
            <a:chOff x="582" y="306"/>
            <a:chExt cx="618" cy="250"/>
          </a:xfrm>
        </p:grpSpPr>
        <p:sp>
          <p:nvSpPr>
            <p:cNvPr id="22573" name="Text Box 45">
              <a:extLst>
                <a:ext uri="{FF2B5EF4-FFF2-40B4-BE49-F238E27FC236}">
                  <a16:creationId xmlns:a16="http://schemas.microsoft.com/office/drawing/2014/main" xmlns="" id="{1794D711-4D69-C341-A9A8-0D80DD05F8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7" y="383"/>
              <a:ext cx="35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autore</a:t>
              </a:r>
            </a:p>
          </p:txBody>
        </p:sp>
        <p:grpSp>
          <p:nvGrpSpPr>
            <p:cNvPr id="37916" name="Group 46">
              <a:extLst>
                <a:ext uri="{FF2B5EF4-FFF2-40B4-BE49-F238E27FC236}">
                  <a16:creationId xmlns:a16="http://schemas.microsoft.com/office/drawing/2014/main" xmlns="" id="{1CF7A40A-FE62-824B-9D8F-471D6B42B9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2" y="306"/>
              <a:ext cx="618" cy="193"/>
              <a:chOff x="582" y="306"/>
              <a:chExt cx="618" cy="193"/>
            </a:xfrm>
          </p:grpSpPr>
          <p:sp>
            <p:nvSpPr>
              <p:cNvPr id="22575" name="Text Box 47">
                <a:extLst>
                  <a:ext uri="{FF2B5EF4-FFF2-40B4-BE49-F238E27FC236}">
                    <a16:creationId xmlns:a16="http://schemas.microsoft.com/office/drawing/2014/main" xmlns="" id="{318D19E1-38AE-DC4A-BD0E-2B57389D66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2" y="306"/>
                <a:ext cx="521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it-IT" sz="1200">
                    <a:solidFill>
                      <a:srgbClr val="FFFFFF"/>
                    </a:solidFill>
                    <a:latin typeface="Times" charset="0"/>
                    <a:ea typeface="ＭＳ Ｐゴシック" charset="0"/>
                    <a:cs typeface="ＭＳ Ｐゴシック" charset="0"/>
                  </a:rPr>
                  <a:t>organismo</a:t>
                </a:r>
              </a:p>
            </p:txBody>
          </p:sp>
          <p:sp>
            <p:nvSpPr>
              <p:cNvPr id="22576" name="AutoShape 48">
                <a:extLst>
                  <a:ext uri="{FF2B5EF4-FFF2-40B4-BE49-F238E27FC236}">
                    <a16:creationId xmlns:a16="http://schemas.microsoft.com/office/drawing/2014/main" xmlns="" id="{4C3C01B7-09B2-EB4D-952D-E5C1488888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" y="374"/>
                <a:ext cx="96" cy="48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 dirty="0">
                  <a:solidFill>
                    <a:srgbClr val="FFFFFF"/>
                  </a:solidFill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577" name="AutoShape 49">
                <a:extLst>
                  <a:ext uri="{FF2B5EF4-FFF2-40B4-BE49-F238E27FC236}">
                    <a16:creationId xmlns:a16="http://schemas.microsoft.com/office/drawing/2014/main" xmlns="" id="{42B3FCDD-D0E5-6442-9AA6-E2255F92B8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" y="451"/>
                <a:ext cx="96" cy="48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 dirty="0">
                  <a:solidFill>
                    <a:srgbClr val="FFFFFF"/>
                  </a:solidFill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22578" name="Group 50">
            <a:extLst>
              <a:ext uri="{FF2B5EF4-FFF2-40B4-BE49-F238E27FC236}">
                <a16:creationId xmlns:a16="http://schemas.microsoft.com/office/drawing/2014/main" xmlns="" id="{AC3797ED-BA78-144F-959D-605A35340079}"/>
              </a:ext>
            </a:extLst>
          </p:cNvPr>
          <p:cNvGrpSpPr>
            <a:grpSpLocks/>
          </p:cNvGrpSpPr>
          <p:nvPr/>
        </p:nvGrpSpPr>
        <p:grpSpPr bwMode="auto">
          <a:xfrm>
            <a:off x="1742256" y="6096000"/>
            <a:ext cx="1028700" cy="274638"/>
            <a:chOff x="1128" y="3858"/>
            <a:chExt cx="648" cy="173"/>
          </a:xfrm>
        </p:grpSpPr>
        <p:sp>
          <p:nvSpPr>
            <p:cNvPr id="22579" name="Text Box 51">
              <a:extLst>
                <a:ext uri="{FF2B5EF4-FFF2-40B4-BE49-F238E27FC236}">
                  <a16:creationId xmlns:a16="http://schemas.microsoft.com/office/drawing/2014/main" xmlns="" id="{CA437634-0C85-2346-A070-6CF57E6034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8" y="3858"/>
              <a:ext cx="55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num.atomo</a:t>
              </a:r>
            </a:p>
          </p:txBody>
        </p:sp>
        <p:sp>
          <p:nvSpPr>
            <p:cNvPr id="22580" name="Line 52">
              <a:extLst>
                <a:ext uri="{FF2B5EF4-FFF2-40B4-BE49-F238E27FC236}">
                  <a16:creationId xmlns:a16="http://schemas.microsoft.com/office/drawing/2014/main" xmlns="" id="{F31B656F-7506-7A43-B13C-63BD1E74E8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3954"/>
              <a:ext cx="91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81" name="Line 53">
              <a:extLst>
                <a:ext uri="{FF2B5EF4-FFF2-40B4-BE49-F238E27FC236}">
                  <a16:creationId xmlns:a16="http://schemas.microsoft.com/office/drawing/2014/main" xmlns="" id="{7F4BBA00-245A-F24D-A309-0660D1C2F0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76" y="3887"/>
              <a:ext cx="0" cy="4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82" name="Group 54">
            <a:extLst>
              <a:ext uri="{FF2B5EF4-FFF2-40B4-BE49-F238E27FC236}">
                <a16:creationId xmlns:a16="http://schemas.microsoft.com/office/drawing/2014/main" xmlns="" id="{A0201DC7-6CF8-AA44-8C12-CE8E150BBD8E}"/>
              </a:ext>
            </a:extLst>
          </p:cNvPr>
          <p:cNvGrpSpPr>
            <a:grpSpLocks/>
          </p:cNvGrpSpPr>
          <p:nvPr/>
        </p:nvGrpSpPr>
        <p:grpSpPr bwMode="auto">
          <a:xfrm>
            <a:off x="1775594" y="6142038"/>
            <a:ext cx="1223962" cy="396875"/>
            <a:chOff x="1149" y="3887"/>
            <a:chExt cx="771" cy="250"/>
          </a:xfrm>
        </p:grpSpPr>
        <p:sp>
          <p:nvSpPr>
            <p:cNvPr id="22583" name="Text Box 55">
              <a:extLst>
                <a:ext uri="{FF2B5EF4-FFF2-40B4-BE49-F238E27FC236}">
                  <a16:creationId xmlns:a16="http://schemas.microsoft.com/office/drawing/2014/main" xmlns="" id="{A144E955-CE94-F649-A940-E75EDA78E1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9" y="3964"/>
              <a:ext cx="52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tipo atomo</a:t>
              </a:r>
            </a:p>
          </p:txBody>
        </p:sp>
        <p:sp>
          <p:nvSpPr>
            <p:cNvPr id="22584" name="Line 56">
              <a:extLst>
                <a:ext uri="{FF2B5EF4-FFF2-40B4-BE49-F238E27FC236}">
                  <a16:creationId xmlns:a16="http://schemas.microsoft.com/office/drawing/2014/main" xmlns="" id="{57921454-98CB-7249-AF51-30B8F020A5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4056"/>
              <a:ext cx="240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85" name="Line 57">
              <a:extLst>
                <a:ext uri="{FF2B5EF4-FFF2-40B4-BE49-F238E27FC236}">
                  <a16:creationId xmlns:a16="http://schemas.microsoft.com/office/drawing/2014/main" xmlns="" id="{2EDE09AD-F8FC-924A-B84F-625AC80A06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20" y="3887"/>
              <a:ext cx="0" cy="17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86" name="Group 58">
            <a:extLst>
              <a:ext uri="{FF2B5EF4-FFF2-40B4-BE49-F238E27FC236}">
                <a16:creationId xmlns:a16="http://schemas.microsoft.com/office/drawing/2014/main" xmlns="" id="{2D4E137C-668B-9E4B-9C3F-296B91D36965}"/>
              </a:ext>
            </a:extLst>
          </p:cNvPr>
          <p:cNvGrpSpPr>
            <a:grpSpLocks/>
          </p:cNvGrpSpPr>
          <p:nvPr/>
        </p:nvGrpSpPr>
        <p:grpSpPr bwMode="auto">
          <a:xfrm>
            <a:off x="1637481" y="6142038"/>
            <a:ext cx="2200275" cy="731837"/>
            <a:chOff x="1062" y="3887"/>
            <a:chExt cx="1386" cy="461"/>
          </a:xfrm>
        </p:grpSpPr>
        <p:sp>
          <p:nvSpPr>
            <p:cNvPr id="22587" name="Text Box 59">
              <a:extLst>
                <a:ext uri="{FF2B5EF4-FFF2-40B4-BE49-F238E27FC236}">
                  <a16:creationId xmlns:a16="http://schemas.microsoft.com/office/drawing/2014/main" xmlns="" id="{82C5A288-3CB8-C346-BF01-B2348DAAE8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2" y="4175"/>
              <a:ext cx="61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num. residuo</a:t>
              </a:r>
            </a:p>
          </p:txBody>
        </p:sp>
        <p:sp>
          <p:nvSpPr>
            <p:cNvPr id="22588" name="Line 60">
              <a:extLst>
                <a:ext uri="{FF2B5EF4-FFF2-40B4-BE49-F238E27FC236}">
                  <a16:creationId xmlns:a16="http://schemas.microsoft.com/office/drawing/2014/main" xmlns="" id="{1E9F63F9-92D2-5B4C-A5DC-978823643C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4271"/>
              <a:ext cx="768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89" name="Line 61">
              <a:extLst>
                <a:ext uri="{FF2B5EF4-FFF2-40B4-BE49-F238E27FC236}">
                  <a16:creationId xmlns:a16="http://schemas.microsoft.com/office/drawing/2014/main" xmlns="" id="{B6BF5866-EFFE-7D4A-9F10-066FBDB3AE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48" y="3887"/>
              <a:ext cx="0" cy="38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90" name="Group 62">
            <a:extLst>
              <a:ext uri="{FF2B5EF4-FFF2-40B4-BE49-F238E27FC236}">
                <a16:creationId xmlns:a16="http://schemas.microsoft.com/office/drawing/2014/main" xmlns="" id="{46837547-0FE1-2C4C-907E-63430E6D6B37}"/>
              </a:ext>
            </a:extLst>
          </p:cNvPr>
          <p:cNvGrpSpPr>
            <a:grpSpLocks/>
          </p:cNvGrpSpPr>
          <p:nvPr/>
        </p:nvGrpSpPr>
        <p:grpSpPr bwMode="auto">
          <a:xfrm>
            <a:off x="1704156" y="6142038"/>
            <a:ext cx="1600200" cy="565150"/>
            <a:chOff x="1104" y="3887"/>
            <a:chExt cx="1008" cy="356"/>
          </a:xfrm>
        </p:grpSpPr>
        <p:sp>
          <p:nvSpPr>
            <p:cNvPr id="22591" name="Text Box 63">
              <a:extLst>
                <a:ext uri="{FF2B5EF4-FFF2-40B4-BE49-F238E27FC236}">
                  <a16:creationId xmlns:a16="http://schemas.microsoft.com/office/drawing/2014/main" xmlns="" id="{E592048C-C8C4-9244-859E-2745C56DDE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4" y="4070"/>
              <a:ext cx="57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tipo residuo</a:t>
              </a:r>
            </a:p>
          </p:txBody>
        </p:sp>
        <p:sp>
          <p:nvSpPr>
            <p:cNvPr id="22592" name="Line 64">
              <a:extLst>
                <a:ext uri="{FF2B5EF4-FFF2-40B4-BE49-F238E27FC236}">
                  <a16:creationId xmlns:a16="http://schemas.microsoft.com/office/drawing/2014/main" xmlns="" id="{1D0A1BA3-6011-A940-8EC2-E5A9D7568F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12" y="3887"/>
              <a:ext cx="0" cy="263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93" name="Line 65">
              <a:extLst>
                <a:ext uri="{FF2B5EF4-FFF2-40B4-BE49-F238E27FC236}">
                  <a16:creationId xmlns:a16="http://schemas.microsoft.com/office/drawing/2014/main" xmlns="" id="{FB0AF6DF-9D6D-6B44-A206-B093947A23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4152"/>
              <a:ext cx="4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2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ttangolo 1">
            <a:extLst>
              <a:ext uri="{FF2B5EF4-FFF2-40B4-BE49-F238E27FC236}">
                <a16:creationId xmlns:a16="http://schemas.microsoft.com/office/drawing/2014/main" xmlns="" id="{08A872AB-9775-EE4B-915A-20BEDF2C8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34" y="2079057"/>
            <a:ext cx="79819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altLang="en-US" sz="4000" dirty="0">
                <a:latin typeface="Arial" panose="020B0604020202020204" pitchFamily="34" charset="0"/>
              </a:rPr>
              <a:t>Database primari e secondari</a:t>
            </a: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altLang="en-US" sz="4000" dirty="0">
                <a:latin typeface="Arial" panose="020B0604020202020204" pitchFamily="34" charset="0"/>
              </a:rPr>
              <a:t>Database di </a:t>
            </a:r>
            <a:r>
              <a:rPr lang="it-IT" altLang="en-US" sz="4000" dirty="0" err="1">
                <a:latin typeface="Arial" panose="020B0604020202020204" pitchFamily="34" charset="0"/>
              </a:rPr>
              <a:t>biosequenze</a:t>
            </a:r>
            <a:endParaRPr lang="it-IT" altLang="en-US" sz="400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altLang="en-US" sz="4000" dirty="0">
                <a:latin typeface="Arial" panose="020B0604020202020204" pitchFamily="34" charset="0"/>
              </a:rPr>
              <a:t>Dati strutturali</a:t>
            </a:r>
            <a:endParaRPr lang="it-IT" altLang="en-US" sz="4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magine 6">
            <a:extLst>
              <a:ext uri="{FF2B5EF4-FFF2-40B4-BE49-F238E27FC236}">
                <a16:creationId xmlns:a16="http://schemas.microsoft.com/office/drawing/2014/main" xmlns="" id="{37B97FAD-E7B6-C046-83C7-DAB747948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19063"/>
            <a:ext cx="6569075" cy="671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ttangolo 1">
            <a:extLst>
              <a:ext uri="{FF2B5EF4-FFF2-40B4-BE49-F238E27FC236}">
                <a16:creationId xmlns:a16="http://schemas.microsoft.com/office/drawing/2014/main" xmlns="" id="{EB42D8E7-7F65-D54D-B531-FE77FD340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8163" y="3609975"/>
            <a:ext cx="3633787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 dirty="0"/>
              <a:t>Occupancy</a:t>
            </a:r>
            <a:r>
              <a:rPr lang="en-US" altLang="en-US" sz="1600" b="1" dirty="0"/>
              <a:t>: the fraction of unit cells that contain the atom in this particular location</a:t>
            </a:r>
            <a:r>
              <a:rPr lang="en-US" altLang="en-US" sz="1600" dirty="0"/>
              <a:t>, usually 1.00, or all of them (can be used to represent</a:t>
            </a:r>
            <a:r>
              <a:rPr lang="en-US" altLang="en-US" sz="1600" b="1" dirty="0"/>
              <a:t> alternative conformations</a:t>
            </a:r>
            <a:r>
              <a:rPr lang="en-US" altLang="en-US" sz="1600" dirty="0"/>
              <a:t> of side chains);</a:t>
            </a:r>
          </a:p>
          <a:p>
            <a:pPr eaLnBrk="1" hangingPunct="1"/>
            <a:endParaRPr lang="en-US" altLang="en-US" sz="1600" dirty="0"/>
          </a:p>
          <a:p>
            <a:pPr eaLnBrk="1" hangingPunct="1"/>
            <a:r>
              <a:rPr lang="en-US" altLang="en-US" sz="1800" b="1" dirty="0"/>
              <a:t>Temperature factor</a:t>
            </a:r>
            <a:r>
              <a:rPr lang="en-US" altLang="en-US" sz="1600" b="1" dirty="0"/>
              <a:t>: an indication of uncertainty in this atom's position </a:t>
            </a:r>
            <a:r>
              <a:rPr lang="en-US" altLang="en-US" sz="1600" dirty="0"/>
              <a:t>due to </a:t>
            </a:r>
            <a:r>
              <a:rPr lang="en-US" altLang="en-US" sz="1600" b="1" dirty="0"/>
              <a:t>disorder or thermal vibrations </a:t>
            </a:r>
            <a:r>
              <a:rPr lang="en-US" altLang="en-US" sz="1600" dirty="0"/>
              <a:t>(can be used by graphics programs to represent the relative mobility of different parts of a protein)</a:t>
            </a:r>
            <a:endParaRPr lang="it-IT" altLang="en-US" sz="16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Immagine 11">
            <a:extLst>
              <a:ext uri="{FF2B5EF4-FFF2-40B4-BE49-F238E27FC236}">
                <a16:creationId xmlns:a16="http://schemas.microsoft.com/office/drawing/2014/main" xmlns="" id="{7ED01F7C-2F9C-7F4A-9C3B-F20431C7AA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858838"/>
            <a:ext cx="5575300" cy="55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itolo 1">
            <a:extLst>
              <a:ext uri="{FF2B5EF4-FFF2-40B4-BE49-F238E27FC236}">
                <a16:creationId xmlns:a16="http://schemas.microsoft.com/office/drawing/2014/main" xmlns="" id="{E4A2BCD1-0B72-5D44-B80B-0245A7EAB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Occupancy</a:t>
            </a:r>
            <a:br>
              <a:rPr lang="it-IT" altLang="en-US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endParaRPr lang="it-IT" altLang="en-US" sz="2800" b="1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0964" name="Rettangolo 5">
            <a:extLst>
              <a:ext uri="{FF2B5EF4-FFF2-40B4-BE49-F238E27FC236}">
                <a16:creationId xmlns:a16="http://schemas.microsoft.com/office/drawing/2014/main" xmlns="" id="{DAAC1C11-69FC-E149-B2A5-E891526B1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988" y="6142038"/>
            <a:ext cx="89900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>
                <a:solidFill>
                  <a:srgbClr val="FFFFFF"/>
                </a:solidFill>
              </a:rPr>
              <a:t>Alternative conformations: myoglobin aa with two conf.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olo 1">
            <a:extLst>
              <a:ext uri="{FF2B5EF4-FFF2-40B4-BE49-F238E27FC236}">
                <a16:creationId xmlns:a16="http://schemas.microsoft.com/office/drawing/2014/main" xmlns="" id="{3593B3E6-C243-854D-9733-36343E1B4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Temperature factor</a:t>
            </a:r>
            <a:br>
              <a:rPr lang="it-IT" altLang="en-US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endParaRPr lang="it-IT" altLang="en-US" sz="2800" b="1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43011" name="Segnaposto contenuto 3">
            <a:extLst>
              <a:ext uri="{FF2B5EF4-FFF2-40B4-BE49-F238E27FC236}">
                <a16:creationId xmlns:a16="http://schemas.microsoft.com/office/drawing/2014/main" xmlns="" id="{03591ABD-9714-0946-8F03-DF6D23EE05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3" r="6506"/>
          <a:stretch>
            <a:fillRect/>
          </a:stretch>
        </p:blipFill>
        <p:spPr>
          <a:xfrm>
            <a:off x="258763" y="1147763"/>
            <a:ext cx="4014787" cy="4525962"/>
          </a:xfrm>
        </p:spPr>
      </p:pic>
      <p:pic>
        <p:nvPicPr>
          <p:cNvPr id="43012" name="Immagine 4">
            <a:extLst>
              <a:ext uri="{FF2B5EF4-FFF2-40B4-BE49-F238E27FC236}">
                <a16:creationId xmlns:a16="http://schemas.microsoft.com/office/drawing/2014/main" xmlns="" id="{0C372E25-2135-5D4F-9C13-9987566C39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513" y="1147763"/>
            <a:ext cx="4535487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ttangolo 5">
            <a:extLst>
              <a:ext uri="{FF2B5EF4-FFF2-40B4-BE49-F238E27FC236}">
                <a16:creationId xmlns:a16="http://schemas.microsoft.com/office/drawing/2014/main" xmlns="" id="{F7F824A5-D757-4549-A2BF-FFC4A5022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988" y="5711825"/>
            <a:ext cx="44751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>
                <a:solidFill>
                  <a:srgbClr val="FFFFFF"/>
                </a:solidFill>
              </a:rPr>
              <a:t>Electron density depends on vibrations</a:t>
            </a:r>
          </a:p>
        </p:txBody>
      </p:sp>
      <p:sp>
        <p:nvSpPr>
          <p:cNvPr id="43014" name="Rettangolo 9">
            <a:extLst>
              <a:ext uri="{FF2B5EF4-FFF2-40B4-BE49-F238E27FC236}">
                <a16:creationId xmlns:a16="http://schemas.microsoft.com/office/drawing/2014/main" xmlns="" id="{610A7222-0E7F-3147-BCA9-1DD8AEA92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8850" y="5770563"/>
            <a:ext cx="42481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FFFFFF"/>
                </a:solidFill>
              </a:rPr>
              <a:t>Atoms colored by the temperature factors</a:t>
            </a:r>
            <a:endParaRPr lang="it-IT" altLang="en-US" sz="2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Immagine 5" descr="Screen Shot 2014-09-10 at 12.58.05 PM.png">
            <a:extLst>
              <a:ext uri="{FF2B5EF4-FFF2-40B4-BE49-F238E27FC236}">
                <a16:creationId xmlns:a16="http://schemas.microsoft.com/office/drawing/2014/main" xmlns="" id="{8750A3F4-62AB-C048-8DB7-E4FA06099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"/>
            <a:ext cx="9144000" cy="555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ccia circolare a destra 6">
            <a:extLst>
              <a:ext uri="{FF2B5EF4-FFF2-40B4-BE49-F238E27FC236}">
                <a16:creationId xmlns:a16="http://schemas.microsoft.com/office/drawing/2014/main" xmlns="" id="{6E672420-6AC2-CD41-8CC6-0E40260E8860}"/>
              </a:ext>
            </a:extLst>
          </p:cNvPr>
          <p:cNvSpPr>
            <a:spLocks noChangeArrowheads="1"/>
          </p:cNvSpPr>
          <p:nvPr/>
        </p:nvSpPr>
        <p:spPr bwMode="auto">
          <a:xfrm rot="-2345986">
            <a:off x="6351588" y="3257550"/>
            <a:ext cx="747712" cy="877888"/>
          </a:xfrm>
          <a:prstGeom prst="curvedRightArrow">
            <a:avLst>
              <a:gd name="adj1" fmla="val 24999"/>
              <a:gd name="adj2" fmla="val 50002"/>
              <a:gd name="adj3" fmla="val 25000"/>
            </a:avLst>
          </a:prstGeom>
          <a:solidFill>
            <a:srgbClr val="333399"/>
          </a:solidFill>
          <a:ln w="9525">
            <a:solidFill>
              <a:srgbClr val="6666F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48130" name="Immagine 1" descr="Screen Shot 2014-09-10 at 12.57.00 PM.png">
            <a:extLst>
              <a:ext uri="{FF2B5EF4-FFF2-40B4-BE49-F238E27FC236}">
                <a16:creationId xmlns:a16="http://schemas.microsoft.com/office/drawing/2014/main" xmlns="" id="{9BC1B569-2A91-7F4F-A9B6-D1E26CD1F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-192088"/>
            <a:ext cx="6192837" cy="547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Immagine 2" descr="Screen Shot 2014-09-10 at 12.58.32 PM.png">
            <a:extLst>
              <a:ext uri="{FF2B5EF4-FFF2-40B4-BE49-F238E27FC236}">
                <a16:creationId xmlns:a16="http://schemas.microsoft.com/office/drawing/2014/main" xmlns="" id="{31A7D662-CDDA-464E-BE32-DED788A1A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688" y="4054475"/>
            <a:ext cx="5741987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Immagine 4" descr="Screen Shot 2014-09-10 at 1.21.17 PM.png">
            <a:extLst>
              <a:ext uri="{FF2B5EF4-FFF2-40B4-BE49-F238E27FC236}">
                <a16:creationId xmlns:a16="http://schemas.microsoft.com/office/drawing/2014/main" xmlns="" id="{433AC714-2D18-F842-AFC5-A154973A12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3867" r="3012"/>
          <a:stretch>
            <a:fillRect/>
          </a:stretch>
        </p:blipFill>
        <p:spPr bwMode="auto">
          <a:xfrm>
            <a:off x="6157913" y="260350"/>
            <a:ext cx="2852737" cy="3198813"/>
          </a:xfrm>
          <a:prstGeom prst="rect">
            <a:avLst/>
          </a:prstGeom>
          <a:noFill/>
          <a:ln w="19050">
            <a:solidFill>
              <a:srgbClr val="66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xmlns="" id="{12AE17AC-C80E-8648-BD80-110E2E4CE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3113" y="3119438"/>
            <a:ext cx="1557337" cy="339725"/>
          </a:xfrm>
          <a:prstGeom prst="ellipse">
            <a:avLst/>
          </a:prstGeom>
          <a:noFill/>
          <a:ln w="28575">
            <a:solidFill>
              <a:srgbClr val="6666F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Immagine 3" descr="Screen Shot 2014-09-10 at 12.55.55 PM.png">
            <a:extLst>
              <a:ext uri="{FF2B5EF4-FFF2-40B4-BE49-F238E27FC236}">
                <a16:creationId xmlns:a16="http://schemas.microsoft.com/office/drawing/2014/main" xmlns="" id="{D50BA907-66A1-F340-9616-FB9CF2BE2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6242050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Immagine 4" descr="Screen Shot 2014-09-10 at 12.56.04 PM.png">
            <a:extLst>
              <a:ext uri="{FF2B5EF4-FFF2-40B4-BE49-F238E27FC236}">
                <a16:creationId xmlns:a16="http://schemas.microsoft.com/office/drawing/2014/main" xmlns="" id="{C268C0C1-8075-3946-9127-36FC6311D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5" t="18752" r="9792"/>
          <a:stretch>
            <a:fillRect/>
          </a:stretch>
        </p:blipFill>
        <p:spPr bwMode="auto">
          <a:xfrm>
            <a:off x="5935663" y="3916363"/>
            <a:ext cx="3068637" cy="282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ttangolo 5">
            <a:extLst>
              <a:ext uri="{FF2B5EF4-FFF2-40B4-BE49-F238E27FC236}">
                <a16:creationId xmlns:a16="http://schemas.microsoft.com/office/drawing/2014/main" xmlns="" id="{C142F3A1-6E7C-854F-98C6-1433485DA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6900" y="3392488"/>
            <a:ext cx="20955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>
                <a:latin typeface="Arial" panose="020B0604020202020204" pitchFamily="34" charset="0"/>
                <a:cs typeface="Arial" panose="020B0604020202020204" pitchFamily="34" charset="0"/>
              </a:rPr>
              <a:t>Subunits view</a:t>
            </a:r>
          </a:p>
        </p:txBody>
      </p:sp>
      <p:sp>
        <p:nvSpPr>
          <p:cNvPr id="49156" name="Rettangolo 6">
            <a:extLst>
              <a:ext uri="{FF2B5EF4-FFF2-40B4-BE49-F238E27FC236}">
                <a16:creationId xmlns:a16="http://schemas.microsoft.com/office/drawing/2014/main" xmlns="" id="{3285DFD1-4E93-0D41-94BD-6B647F2B7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63" y="5145088"/>
            <a:ext cx="30178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3200">
                <a:latin typeface="Arial" panose="020B0604020202020204" pitchFamily="34" charset="0"/>
                <a:cs typeface="Arial" panose="020B0604020202020204" pitchFamily="34" charset="0"/>
              </a:rPr>
              <a:t>Interactive view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3">
            <a:extLst>
              <a:ext uri="{FF2B5EF4-FFF2-40B4-BE49-F238E27FC236}">
                <a16:creationId xmlns:a16="http://schemas.microsoft.com/office/drawing/2014/main" xmlns="" id="{0E32CDFA-5B93-944F-A14E-351494887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75" y="2809875"/>
            <a:ext cx="8915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428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4400" b="1">
                <a:solidFill>
                  <a:srgbClr val="0000FF"/>
                </a:solidFill>
                <a:latin typeface="Arial" panose="020B0604020202020204" pitchFamily="34" charset="0"/>
              </a:rPr>
              <a:t>DATABASE SECONDARI</a:t>
            </a:r>
            <a:endParaRPr lang="it-IT" altLang="en-US" sz="3200">
              <a:latin typeface="Arial" panose="020B0604020202020204" pitchFamily="34" charset="0"/>
            </a:endParaRPr>
          </a:p>
        </p:txBody>
      </p:sp>
      <p:grpSp>
        <p:nvGrpSpPr>
          <p:cNvPr id="50178" name="Group 4">
            <a:extLst>
              <a:ext uri="{FF2B5EF4-FFF2-40B4-BE49-F238E27FC236}">
                <a16:creationId xmlns:a16="http://schemas.microsoft.com/office/drawing/2014/main" xmlns="" id="{E93FD1B2-15CA-F54B-A14F-A6755381846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50190" name="Rectangle 5">
              <a:extLst>
                <a:ext uri="{FF2B5EF4-FFF2-40B4-BE49-F238E27FC236}">
                  <a16:creationId xmlns:a16="http://schemas.microsoft.com/office/drawing/2014/main" xmlns="" id="{09D2F7E1-736F-C949-8CC3-E846B05EA2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1" name="Rectangle 6">
              <a:extLst>
                <a:ext uri="{FF2B5EF4-FFF2-40B4-BE49-F238E27FC236}">
                  <a16:creationId xmlns:a16="http://schemas.microsoft.com/office/drawing/2014/main" xmlns="" id="{6B73A049-F43F-6347-B6F7-7A992767E6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2" name="Rectangle 7">
              <a:extLst>
                <a:ext uri="{FF2B5EF4-FFF2-40B4-BE49-F238E27FC236}">
                  <a16:creationId xmlns:a16="http://schemas.microsoft.com/office/drawing/2014/main" xmlns="" id="{69D8508A-F993-6749-838C-24A0C1093E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3" name="Rectangle 8">
              <a:extLst>
                <a:ext uri="{FF2B5EF4-FFF2-40B4-BE49-F238E27FC236}">
                  <a16:creationId xmlns:a16="http://schemas.microsoft.com/office/drawing/2014/main" xmlns="" id="{853D2AC2-7A3C-D849-A9CA-0F70070497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4" name="Rectangle 9">
              <a:extLst>
                <a:ext uri="{FF2B5EF4-FFF2-40B4-BE49-F238E27FC236}">
                  <a16:creationId xmlns:a16="http://schemas.microsoft.com/office/drawing/2014/main" xmlns="" id="{AFD91D4C-141D-1947-BD45-C6B929E4C4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5" name="Rectangle 10">
              <a:extLst>
                <a:ext uri="{FF2B5EF4-FFF2-40B4-BE49-F238E27FC236}">
                  <a16:creationId xmlns:a16="http://schemas.microsoft.com/office/drawing/2014/main" xmlns="" id="{499F54FE-83E6-7F40-9D81-6417F5A92A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6" name="Rectangle 11">
              <a:extLst>
                <a:ext uri="{FF2B5EF4-FFF2-40B4-BE49-F238E27FC236}">
                  <a16:creationId xmlns:a16="http://schemas.microsoft.com/office/drawing/2014/main" xmlns="" id="{EC71D797-7C3D-AD4B-AB26-2719B931FA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7" name="Rectangle 12">
              <a:extLst>
                <a:ext uri="{FF2B5EF4-FFF2-40B4-BE49-F238E27FC236}">
                  <a16:creationId xmlns:a16="http://schemas.microsoft.com/office/drawing/2014/main" xmlns="" id="{C5478339-F50F-3941-9B7F-B1AAA11D5E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8" name="Rectangle 13">
              <a:extLst>
                <a:ext uri="{FF2B5EF4-FFF2-40B4-BE49-F238E27FC236}">
                  <a16:creationId xmlns:a16="http://schemas.microsoft.com/office/drawing/2014/main" xmlns="" id="{D8271188-8B6B-074F-9C4C-8DA4D09C8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9" name="Rectangle 14">
              <a:extLst>
                <a:ext uri="{FF2B5EF4-FFF2-40B4-BE49-F238E27FC236}">
                  <a16:creationId xmlns:a16="http://schemas.microsoft.com/office/drawing/2014/main" xmlns="" id="{10911035-C66D-174A-A31F-8047D43581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50179" name="Group 15">
            <a:extLst>
              <a:ext uri="{FF2B5EF4-FFF2-40B4-BE49-F238E27FC236}">
                <a16:creationId xmlns:a16="http://schemas.microsoft.com/office/drawing/2014/main" xmlns="" id="{25B94ACF-7EF3-4A46-A2A8-0BD4804CB897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50180" name="Rectangle 16">
              <a:extLst>
                <a:ext uri="{FF2B5EF4-FFF2-40B4-BE49-F238E27FC236}">
                  <a16:creationId xmlns:a16="http://schemas.microsoft.com/office/drawing/2014/main" xmlns="" id="{E6221AF2-A429-3043-A5C0-452CA6C3D0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1" name="Rectangle 17">
              <a:extLst>
                <a:ext uri="{FF2B5EF4-FFF2-40B4-BE49-F238E27FC236}">
                  <a16:creationId xmlns:a16="http://schemas.microsoft.com/office/drawing/2014/main" xmlns="" id="{D87D7533-2935-9546-8C47-3DCC6A4EFD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2" name="Rectangle 18">
              <a:extLst>
                <a:ext uri="{FF2B5EF4-FFF2-40B4-BE49-F238E27FC236}">
                  <a16:creationId xmlns:a16="http://schemas.microsoft.com/office/drawing/2014/main" xmlns="" id="{852E9BF8-393C-B543-8D15-8DC28D4F10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3" name="Rectangle 19">
              <a:extLst>
                <a:ext uri="{FF2B5EF4-FFF2-40B4-BE49-F238E27FC236}">
                  <a16:creationId xmlns:a16="http://schemas.microsoft.com/office/drawing/2014/main" xmlns="" id="{481AE419-AF35-1A43-9DD0-272E24C8AA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4" name="Rectangle 20">
              <a:extLst>
                <a:ext uri="{FF2B5EF4-FFF2-40B4-BE49-F238E27FC236}">
                  <a16:creationId xmlns:a16="http://schemas.microsoft.com/office/drawing/2014/main" xmlns="" id="{13D256D3-0AD4-FD44-99A2-9DE62435BE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5" name="Rectangle 21">
              <a:extLst>
                <a:ext uri="{FF2B5EF4-FFF2-40B4-BE49-F238E27FC236}">
                  <a16:creationId xmlns:a16="http://schemas.microsoft.com/office/drawing/2014/main" xmlns="" id="{503BA814-78DA-0B4D-AC49-3D403F4B26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6" name="Rectangle 22">
              <a:extLst>
                <a:ext uri="{FF2B5EF4-FFF2-40B4-BE49-F238E27FC236}">
                  <a16:creationId xmlns:a16="http://schemas.microsoft.com/office/drawing/2014/main" xmlns="" id="{06248CD2-268B-BA44-9E79-ACAC70DD0B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7" name="Rectangle 23">
              <a:extLst>
                <a:ext uri="{FF2B5EF4-FFF2-40B4-BE49-F238E27FC236}">
                  <a16:creationId xmlns:a16="http://schemas.microsoft.com/office/drawing/2014/main" xmlns="" id="{8FBCD161-69B8-C84E-AA50-83C63B7991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8" name="Rectangle 24">
              <a:extLst>
                <a:ext uri="{FF2B5EF4-FFF2-40B4-BE49-F238E27FC236}">
                  <a16:creationId xmlns:a16="http://schemas.microsoft.com/office/drawing/2014/main" xmlns="" id="{500A6CFE-9BDA-CA48-83AB-D8CDE081AD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9" name="Rectangle 25">
              <a:extLst>
                <a:ext uri="{FF2B5EF4-FFF2-40B4-BE49-F238E27FC236}">
                  <a16:creationId xmlns:a16="http://schemas.microsoft.com/office/drawing/2014/main" xmlns="" id="{5C9D21A1-7692-074E-AA0C-A5983D64A3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xmlns="" id="{C4D4BF07-44A7-5648-89C0-C1FB33B524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44450"/>
            <a:ext cx="8763000" cy="6477000"/>
          </a:xfrm>
        </p:spPr>
        <p:txBody>
          <a:bodyPr/>
          <a:lstStyle/>
          <a:p>
            <a:pPr marL="0" indent="14288" algn="ctr" eaLnBrk="1" hangingPunct="1">
              <a:buFontTx/>
              <a:buNone/>
            </a:pPr>
            <a:r>
              <a:rPr lang="en-GB" altLang="en-US" sz="2400" b="1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DATABASE SECONDARI</a:t>
            </a:r>
          </a:p>
          <a:p>
            <a:pPr marL="0" indent="14288" algn="ctr" eaLnBrk="1" hangingPunct="1">
              <a:buFontTx/>
              <a:buNone/>
            </a:pPr>
            <a:r>
              <a:rPr lang="en-GB" altLang="en-US" sz="2400" b="1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en-US" sz="2400" b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UniProt (Universal Protein Resource)</a:t>
            </a:r>
            <a:r>
              <a:rPr lang="en-GB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</a:p>
          <a:p>
            <a:pPr marL="0" indent="14288" eaLnBrk="1" hangingPunct="1">
              <a:buFontTx/>
              <a:buNone/>
            </a:pPr>
            <a:r>
              <a:rPr lang="en-GB" altLang="en-US" sz="2200">
                <a:latin typeface="Arial" panose="020B0604020202020204" pitchFamily="34" charset="0"/>
                <a:ea typeface="ＭＳ Ｐゴシック" panose="020B0600070205080204" pitchFamily="34" charset="-128"/>
              </a:rPr>
              <a:t>Il più grande catalogo di informazioni sulle proteine. </a:t>
            </a:r>
          </a:p>
          <a:p>
            <a:pPr marL="0" indent="14288" eaLnBrk="1" hangingPunct="1">
              <a:buFontTx/>
              <a:buNone/>
            </a:pPr>
            <a:r>
              <a:rPr lang="en-GB" altLang="en-US" sz="2200">
                <a:latin typeface="Arial" panose="020B0604020202020204" pitchFamily="34" charset="0"/>
                <a:ea typeface="ＭＳ Ｐゴシック" panose="020B0600070205080204" pitchFamily="34" charset="-128"/>
              </a:rPr>
              <a:t>Contiene informazioni sulla sequenza e sulla funzione di proteine ed e’ ottenuto dall’insieme delle informazioni contenute in Swiss-Prot, TrEMBL e PIR.</a:t>
            </a:r>
          </a:p>
        </p:txBody>
      </p:sp>
      <p:grpSp>
        <p:nvGrpSpPr>
          <p:cNvPr id="51202" name="Group 8">
            <a:extLst>
              <a:ext uri="{FF2B5EF4-FFF2-40B4-BE49-F238E27FC236}">
                <a16:creationId xmlns:a16="http://schemas.microsoft.com/office/drawing/2014/main" xmlns="" id="{AB7D5F61-7B01-9B4A-BA54-F489CA26301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51215" name="Rectangle 9">
              <a:extLst>
                <a:ext uri="{FF2B5EF4-FFF2-40B4-BE49-F238E27FC236}">
                  <a16:creationId xmlns:a16="http://schemas.microsoft.com/office/drawing/2014/main" xmlns="" id="{F80F7815-4FE4-AB45-8864-7BA4A030CE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6" name="Rectangle 10">
              <a:extLst>
                <a:ext uri="{FF2B5EF4-FFF2-40B4-BE49-F238E27FC236}">
                  <a16:creationId xmlns:a16="http://schemas.microsoft.com/office/drawing/2014/main" xmlns="" id="{89620EA6-4E31-5245-A006-39C8675607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7" name="Rectangle 11">
              <a:extLst>
                <a:ext uri="{FF2B5EF4-FFF2-40B4-BE49-F238E27FC236}">
                  <a16:creationId xmlns:a16="http://schemas.microsoft.com/office/drawing/2014/main" xmlns="" id="{45F564EF-4A5A-7A42-A292-79D70A6E1A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8" name="Rectangle 12">
              <a:extLst>
                <a:ext uri="{FF2B5EF4-FFF2-40B4-BE49-F238E27FC236}">
                  <a16:creationId xmlns:a16="http://schemas.microsoft.com/office/drawing/2014/main" xmlns="" id="{B17060DF-1670-AA43-85CE-A738AF8717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9" name="Rectangle 13">
              <a:extLst>
                <a:ext uri="{FF2B5EF4-FFF2-40B4-BE49-F238E27FC236}">
                  <a16:creationId xmlns:a16="http://schemas.microsoft.com/office/drawing/2014/main" xmlns="" id="{645A71B6-12A2-3146-BB6C-8363129705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20" name="Rectangle 14">
              <a:extLst>
                <a:ext uri="{FF2B5EF4-FFF2-40B4-BE49-F238E27FC236}">
                  <a16:creationId xmlns:a16="http://schemas.microsoft.com/office/drawing/2014/main" xmlns="" id="{A1303A3A-E097-0741-88B7-250BDEC733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21" name="Rectangle 15">
              <a:extLst>
                <a:ext uri="{FF2B5EF4-FFF2-40B4-BE49-F238E27FC236}">
                  <a16:creationId xmlns:a16="http://schemas.microsoft.com/office/drawing/2014/main" xmlns="" id="{ACDF74BD-BD86-204C-B489-DD43F47712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22" name="Rectangle 16">
              <a:extLst>
                <a:ext uri="{FF2B5EF4-FFF2-40B4-BE49-F238E27FC236}">
                  <a16:creationId xmlns:a16="http://schemas.microsoft.com/office/drawing/2014/main" xmlns="" id="{B7730302-EE2A-4241-995D-EF1F0206AF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23" name="Rectangle 17">
              <a:extLst>
                <a:ext uri="{FF2B5EF4-FFF2-40B4-BE49-F238E27FC236}">
                  <a16:creationId xmlns:a16="http://schemas.microsoft.com/office/drawing/2014/main" xmlns="" id="{329247F6-E4CD-FA4D-8CED-C47D12EB9F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24" name="Rectangle 18">
              <a:extLst>
                <a:ext uri="{FF2B5EF4-FFF2-40B4-BE49-F238E27FC236}">
                  <a16:creationId xmlns:a16="http://schemas.microsoft.com/office/drawing/2014/main" xmlns="" id="{AAEDCF57-048D-DD44-B979-651BA3AC2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51203" name="Group 19">
            <a:extLst>
              <a:ext uri="{FF2B5EF4-FFF2-40B4-BE49-F238E27FC236}">
                <a16:creationId xmlns:a16="http://schemas.microsoft.com/office/drawing/2014/main" xmlns="" id="{574EFDDE-0C5D-F14B-9938-1F1F8BF5472C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51205" name="Rectangle 20">
              <a:extLst>
                <a:ext uri="{FF2B5EF4-FFF2-40B4-BE49-F238E27FC236}">
                  <a16:creationId xmlns:a16="http://schemas.microsoft.com/office/drawing/2014/main" xmlns="" id="{3021DD4E-31FA-0F4A-95B0-A910401B0D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06" name="Rectangle 21">
              <a:extLst>
                <a:ext uri="{FF2B5EF4-FFF2-40B4-BE49-F238E27FC236}">
                  <a16:creationId xmlns:a16="http://schemas.microsoft.com/office/drawing/2014/main" xmlns="" id="{5C1D80DD-923D-A141-9F34-EC04554647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07" name="Rectangle 22">
              <a:extLst>
                <a:ext uri="{FF2B5EF4-FFF2-40B4-BE49-F238E27FC236}">
                  <a16:creationId xmlns:a16="http://schemas.microsoft.com/office/drawing/2014/main" xmlns="" id="{42D359FD-62D1-8243-A36A-1E44A10878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08" name="Rectangle 23">
              <a:extLst>
                <a:ext uri="{FF2B5EF4-FFF2-40B4-BE49-F238E27FC236}">
                  <a16:creationId xmlns:a16="http://schemas.microsoft.com/office/drawing/2014/main" xmlns="" id="{C85CB62F-EA12-C046-B0EB-91CD72BEFE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09" name="Rectangle 24">
              <a:extLst>
                <a:ext uri="{FF2B5EF4-FFF2-40B4-BE49-F238E27FC236}">
                  <a16:creationId xmlns:a16="http://schemas.microsoft.com/office/drawing/2014/main" xmlns="" id="{B7FFD108-4CC2-5E4F-ABC4-DFA23A793B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0" name="Rectangle 25">
              <a:extLst>
                <a:ext uri="{FF2B5EF4-FFF2-40B4-BE49-F238E27FC236}">
                  <a16:creationId xmlns:a16="http://schemas.microsoft.com/office/drawing/2014/main" xmlns="" id="{533C6065-E250-B245-BB97-3EF88EABAE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1" name="Rectangle 26">
              <a:extLst>
                <a:ext uri="{FF2B5EF4-FFF2-40B4-BE49-F238E27FC236}">
                  <a16:creationId xmlns:a16="http://schemas.microsoft.com/office/drawing/2014/main" xmlns="" id="{1F1E14B7-8D22-CF48-BBDF-E359BBF860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2" name="Rectangle 27">
              <a:extLst>
                <a:ext uri="{FF2B5EF4-FFF2-40B4-BE49-F238E27FC236}">
                  <a16:creationId xmlns:a16="http://schemas.microsoft.com/office/drawing/2014/main" xmlns="" id="{DA184215-8C17-C24D-BCBD-E32B2674CA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3" name="Rectangle 28">
              <a:extLst>
                <a:ext uri="{FF2B5EF4-FFF2-40B4-BE49-F238E27FC236}">
                  <a16:creationId xmlns:a16="http://schemas.microsoft.com/office/drawing/2014/main" xmlns="" id="{598C7C13-A627-304E-AB62-60A03FEAD2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4" name="Rectangle 29">
              <a:extLst>
                <a:ext uri="{FF2B5EF4-FFF2-40B4-BE49-F238E27FC236}">
                  <a16:creationId xmlns:a16="http://schemas.microsoft.com/office/drawing/2014/main" xmlns="" id="{BF46D88B-4947-D94B-96A6-D27A7F2087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51204" name="Immagine 2" descr="Screen Shot 2017-10-11 at 9.57.08 AM.png">
            <a:extLst>
              <a:ext uri="{FF2B5EF4-FFF2-40B4-BE49-F238E27FC236}">
                <a16:creationId xmlns:a16="http://schemas.microsoft.com/office/drawing/2014/main" xmlns="" id="{7B802A81-6A9B-E54C-B1AF-FD1059811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2466975"/>
            <a:ext cx="8824912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xmlns="" id="{A8B16179-2674-B745-A4CB-01B4D257A1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4813" y="190500"/>
            <a:ext cx="8763000" cy="6477000"/>
          </a:xfrm>
          <a:solidFill>
            <a:schemeClr val="bg1">
              <a:alpha val="81960"/>
            </a:schemeClr>
          </a:solidFill>
        </p:spPr>
        <p:txBody>
          <a:bodyPr/>
          <a:lstStyle/>
          <a:p>
            <a:pPr marL="0" indent="14288" algn="ctr" eaLnBrk="1" hangingPunct="1">
              <a:buFontTx/>
              <a:buNone/>
              <a:defRPr/>
            </a:pPr>
            <a:r>
              <a:rPr lang="en-GB" sz="2400" b="1" dirty="0">
                <a:latin typeface="Arial" charset="0"/>
              </a:rPr>
              <a:t> </a:t>
            </a:r>
            <a:r>
              <a:rPr lang="en-GB" sz="2400" b="1" dirty="0" err="1">
                <a:solidFill>
                  <a:srgbClr val="FF0000"/>
                </a:solidFill>
                <a:latin typeface="Arial" charset="0"/>
              </a:rPr>
              <a:t>UniProt</a:t>
            </a:r>
            <a:r>
              <a:rPr lang="en-GB" sz="2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GB" dirty="0">
                <a:latin typeface="Arial" charset="0"/>
              </a:rPr>
              <a:t>	</a:t>
            </a:r>
            <a:r>
              <a:rPr lang="en-GB" sz="3600" dirty="0">
                <a:latin typeface="Arial" charset="0"/>
                <a:hlinkClick r:id="rId2"/>
              </a:rPr>
              <a:t>http://www.uniprot.org/uniprot/</a:t>
            </a:r>
            <a:endParaRPr lang="en-GB" sz="3600" dirty="0">
              <a:latin typeface="Arial" charset="0"/>
            </a:endParaRPr>
          </a:p>
          <a:p>
            <a:pPr marL="0" indent="14288" eaLnBrk="1" hangingPunct="1">
              <a:buFontTx/>
              <a:buNone/>
              <a:defRPr/>
            </a:pPr>
            <a:endParaRPr lang="en-GB" sz="2800" dirty="0">
              <a:latin typeface="Arial" charset="0"/>
            </a:endParaRPr>
          </a:p>
          <a:p>
            <a:pPr marL="2684463" indent="14288" eaLnBrk="1" hangingPunct="1">
              <a:buFontTx/>
              <a:buNone/>
              <a:defRPr/>
            </a:pPr>
            <a:endParaRPr lang="en-GB" sz="2800" dirty="0">
              <a:latin typeface="Arial" charset="0"/>
            </a:endParaRPr>
          </a:p>
          <a:p>
            <a:pPr marL="2684463" indent="14288" eaLnBrk="1" hangingPunct="1">
              <a:buFontTx/>
              <a:buNone/>
              <a:defRPr/>
            </a:pPr>
            <a:endParaRPr lang="en-GB" sz="2800" dirty="0">
              <a:latin typeface="Arial" charset="0"/>
            </a:endParaRPr>
          </a:p>
          <a:p>
            <a:pPr marL="2984500" indent="-457200" eaLnBrk="1" hangingPunct="1">
              <a:buFont typeface="Arial" charset="0"/>
              <a:buChar char="•"/>
              <a:defRPr/>
            </a:pPr>
            <a:r>
              <a:rPr lang="en-GB" sz="2800" dirty="0" err="1">
                <a:latin typeface="Arial" charset="0"/>
              </a:rPr>
              <a:t>UniProtKB</a:t>
            </a:r>
            <a:r>
              <a:rPr lang="en-GB" sz="2800" dirty="0">
                <a:latin typeface="Arial" charset="0"/>
              </a:rPr>
              <a:t>/</a:t>
            </a:r>
            <a:r>
              <a:rPr lang="en-GB" sz="2800" b="1" dirty="0">
                <a:latin typeface="Arial" charset="0"/>
              </a:rPr>
              <a:t>Swiss-</a:t>
            </a:r>
            <a:r>
              <a:rPr lang="en-GB" sz="2800" b="1" dirty="0" err="1">
                <a:latin typeface="Arial" charset="0"/>
              </a:rPr>
              <a:t>Prot</a:t>
            </a:r>
            <a:endParaRPr lang="en-GB" sz="2800" b="1" dirty="0">
              <a:latin typeface="Arial" charset="0"/>
            </a:endParaRPr>
          </a:p>
          <a:p>
            <a:pPr marL="2984500" indent="-457200" eaLnBrk="1" hangingPunct="1">
              <a:buFont typeface="Arial" charset="0"/>
              <a:buChar char="•"/>
              <a:defRPr/>
            </a:pPr>
            <a:r>
              <a:rPr lang="en-GB" sz="2800" dirty="0">
                <a:latin typeface="Arial" charset="0"/>
              </a:rPr>
              <a:t>records </a:t>
            </a:r>
            <a:r>
              <a:rPr lang="en-GB" sz="2800" dirty="0" err="1">
                <a:latin typeface="Arial" charset="0"/>
              </a:rPr>
              <a:t>annotati</a:t>
            </a:r>
            <a:r>
              <a:rPr lang="en-GB" sz="2800" dirty="0">
                <a:latin typeface="Arial" charset="0"/>
              </a:rPr>
              <a:t> </a:t>
            </a:r>
            <a:r>
              <a:rPr lang="en-GB" sz="2800" dirty="0" err="1">
                <a:latin typeface="Arial" charset="0"/>
              </a:rPr>
              <a:t>manualmente</a:t>
            </a:r>
            <a:r>
              <a:rPr lang="en-GB" sz="2800" dirty="0">
                <a:latin typeface="Arial" charset="0"/>
              </a:rPr>
              <a:t>, </a:t>
            </a:r>
            <a:r>
              <a:rPr lang="en-GB" sz="2800" dirty="0" err="1">
                <a:latin typeface="Arial" charset="0"/>
              </a:rPr>
              <a:t>informazioni</a:t>
            </a:r>
            <a:r>
              <a:rPr lang="en-GB" sz="2800" dirty="0">
                <a:latin typeface="Arial" charset="0"/>
              </a:rPr>
              <a:t> </a:t>
            </a:r>
            <a:r>
              <a:rPr lang="en-GB" sz="2800" dirty="0" err="1">
                <a:latin typeface="Arial" charset="0"/>
              </a:rPr>
              <a:t>dalla</a:t>
            </a:r>
            <a:r>
              <a:rPr lang="en-GB" sz="2800" dirty="0">
                <a:latin typeface="Arial" charset="0"/>
              </a:rPr>
              <a:t> </a:t>
            </a:r>
            <a:r>
              <a:rPr lang="en-GB" sz="2800" dirty="0" err="1">
                <a:latin typeface="Arial" charset="0"/>
              </a:rPr>
              <a:t>letteratura</a:t>
            </a:r>
            <a:endParaRPr lang="en-GB" sz="2800" dirty="0">
              <a:latin typeface="Arial" charset="0"/>
            </a:endParaRPr>
          </a:p>
          <a:p>
            <a:pPr marL="2984500" indent="-457200" eaLnBrk="1" hangingPunct="1">
              <a:buFont typeface="Arial" charset="0"/>
              <a:buChar char="•"/>
              <a:defRPr/>
            </a:pPr>
            <a:endParaRPr lang="en-GB" sz="2800" dirty="0">
              <a:latin typeface="Arial" charset="0"/>
            </a:endParaRPr>
          </a:p>
          <a:p>
            <a:pPr marL="2984500" indent="-457200" eaLnBrk="1" hangingPunct="1">
              <a:spcBef>
                <a:spcPct val="0"/>
              </a:spcBef>
              <a:buFont typeface="Arial" charset="0"/>
              <a:buChar char="•"/>
              <a:defRPr/>
            </a:pPr>
            <a:r>
              <a:rPr lang="en-GB" sz="2800" dirty="0" err="1">
                <a:latin typeface="Arial" charset="0"/>
              </a:rPr>
              <a:t>UniProtKB</a:t>
            </a:r>
            <a:r>
              <a:rPr lang="en-GB" sz="2800" dirty="0">
                <a:latin typeface="Arial" charset="0"/>
              </a:rPr>
              <a:t>/</a:t>
            </a:r>
            <a:r>
              <a:rPr lang="en-GB" sz="2800" b="1" dirty="0" err="1">
                <a:latin typeface="Arial" charset="0"/>
              </a:rPr>
              <a:t>TrEMBL</a:t>
            </a:r>
            <a:endParaRPr lang="en-GB" sz="2800" b="1" dirty="0">
              <a:latin typeface="Arial" charset="0"/>
            </a:endParaRPr>
          </a:p>
          <a:p>
            <a:pPr marL="2984500" indent="-457200" eaLnBrk="1" hangingPunct="1">
              <a:spcBef>
                <a:spcPct val="0"/>
              </a:spcBef>
              <a:buFont typeface="Arial" charset="0"/>
              <a:buChar char="•"/>
              <a:defRPr/>
            </a:pPr>
            <a:r>
              <a:rPr lang="en-GB" sz="2800" dirty="0">
                <a:latin typeface="Arial" charset="0"/>
              </a:rPr>
              <a:t>records </a:t>
            </a:r>
            <a:r>
              <a:rPr lang="en-GB" sz="2800" dirty="0" err="1">
                <a:latin typeface="Arial" charset="0"/>
              </a:rPr>
              <a:t>risultato</a:t>
            </a:r>
            <a:r>
              <a:rPr lang="en-GB" sz="2800" dirty="0">
                <a:latin typeface="Arial" charset="0"/>
              </a:rPr>
              <a:t> di </a:t>
            </a:r>
            <a:r>
              <a:rPr lang="en-GB" sz="2800" dirty="0" err="1">
                <a:latin typeface="Arial" charset="0"/>
              </a:rPr>
              <a:t>analisi</a:t>
            </a:r>
            <a:r>
              <a:rPr lang="en-GB" sz="2800" dirty="0">
                <a:latin typeface="Arial" charset="0"/>
              </a:rPr>
              <a:t> </a:t>
            </a:r>
            <a:r>
              <a:rPr lang="en-GB" sz="2800" dirty="0" err="1">
                <a:latin typeface="Arial" charset="0"/>
              </a:rPr>
              <a:t>computazionali</a:t>
            </a:r>
            <a:r>
              <a:rPr lang="en-GB" sz="2800" dirty="0">
                <a:latin typeface="Arial" charset="0"/>
              </a:rPr>
              <a:t>, in </a:t>
            </a:r>
            <a:r>
              <a:rPr lang="en-GB" sz="2800" dirty="0" err="1">
                <a:latin typeface="Arial" charset="0"/>
              </a:rPr>
              <a:t>attesa</a:t>
            </a:r>
            <a:r>
              <a:rPr lang="en-GB" sz="2800" dirty="0">
                <a:latin typeface="Arial" charset="0"/>
              </a:rPr>
              <a:t> di </a:t>
            </a:r>
            <a:r>
              <a:rPr lang="en-GB" sz="2800" dirty="0" err="1">
                <a:latin typeface="Arial" charset="0"/>
              </a:rPr>
              <a:t>annotazione</a:t>
            </a:r>
            <a:r>
              <a:rPr lang="en-GB" sz="2800" dirty="0">
                <a:latin typeface="Arial" charset="0"/>
              </a:rPr>
              <a:t> </a:t>
            </a:r>
            <a:r>
              <a:rPr lang="en-GB" sz="2800" dirty="0" err="1">
                <a:latin typeface="Arial" charset="0"/>
              </a:rPr>
              <a:t>completa</a:t>
            </a:r>
            <a:endParaRPr lang="en-GB" sz="2200" dirty="0">
              <a:latin typeface="Arial" charset="0"/>
            </a:endParaRPr>
          </a:p>
        </p:txBody>
      </p:sp>
      <p:grpSp>
        <p:nvGrpSpPr>
          <p:cNvPr id="52226" name="Group 8">
            <a:extLst>
              <a:ext uri="{FF2B5EF4-FFF2-40B4-BE49-F238E27FC236}">
                <a16:creationId xmlns:a16="http://schemas.microsoft.com/office/drawing/2014/main" xmlns="" id="{84C0B5B9-991E-EC4C-94D1-AD1DF0D08FA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52240" name="Rectangle 9">
              <a:extLst>
                <a:ext uri="{FF2B5EF4-FFF2-40B4-BE49-F238E27FC236}">
                  <a16:creationId xmlns:a16="http://schemas.microsoft.com/office/drawing/2014/main" xmlns="" id="{FA22FA90-A6C1-DA4B-B2DB-1ED762DBC5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1" name="Rectangle 10">
              <a:extLst>
                <a:ext uri="{FF2B5EF4-FFF2-40B4-BE49-F238E27FC236}">
                  <a16:creationId xmlns:a16="http://schemas.microsoft.com/office/drawing/2014/main" xmlns="" id="{BD9D3B6A-737B-AC46-86FC-9732BCEF7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2" name="Rectangle 11">
              <a:extLst>
                <a:ext uri="{FF2B5EF4-FFF2-40B4-BE49-F238E27FC236}">
                  <a16:creationId xmlns:a16="http://schemas.microsoft.com/office/drawing/2014/main" xmlns="" id="{A745E81F-A729-EE40-B701-B4AE8F8F35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3" name="Rectangle 12">
              <a:extLst>
                <a:ext uri="{FF2B5EF4-FFF2-40B4-BE49-F238E27FC236}">
                  <a16:creationId xmlns:a16="http://schemas.microsoft.com/office/drawing/2014/main" xmlns="" id="{FA98BF22-4A7C-C743-8917-B4FD72E13B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4" name="Rectangle 13">
              <a:extLst>
                <a:ext uri="{FF2B5EF4-FFF2-40B4-BE49-F238E27FC236}">
                  <a16:creationId xmlns:a16="http://schemas.microsoft.com/office/drawing/2014/main" xmlns="" id="{D6472C4A-4839-CB42-898C-47A150AA2B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5" name="Rectangle 14">
              <a:extLst>
                <a:ext uri="{FF2B5EF4-FFF2-40B4-BE49-F238E27FC236}">
                  <a16:creationId xmlns:a16="http://schemas.microsoft.com/office/drawing/2014/main" xmlns="" id="{E210B797-C76E-364C-A8DA-B4494E55DC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6" name="Rectangle 15">
              <a:extLst>
                <a:ext uri="{FF2B5EF4-FFF2-40B4-BE49-F238E27FC236}">
                  <a16:creationId xmlns:a16="http://schemas.microsoft.com/office/drawing/2014/main" xmlns="" id="{F5C4F7F0-25A2-7C43-A487-D069195465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7" name="Rectangle 16">
              <a:extLst>
                <a:ext uri="{FF2B5EF4-FFF2-40B4-BE49-F238E27FC236}">
                  <a16:creationId xmlns:a16="http://schemas.microsoft.com/office/drawing/2014/main" xmlns="" id="{04386A60-29C4-624C-A63C-579A27F25F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8" name="Rectangle 17">
              <a:extLst>
                <a:ext uri="{FF2B5EF4-FFF2-40B4-BE49-F238E27FC236}">
                  <a16:creationId xmlns:a16="http://schemas.microsoft.com/office/drawing/2014/main" xmlns="" id="{E8D0F5CB-28F4-F84E-B50A-EFE5CFDC39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9" name="Rectangle 18">
              <a:extLst>
                <a:ext uri="{FF2B5EF4-FFF2-40B4-BE49-F238E27FC236}">
                  <a16:creationId xmlns:a16="http://schemas.microsoft.com/office/drawing/2014/main" xmlns="" id="{3F949ED6-359E-7844-8A72-0AB3FBCE0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52227" name="Group 19">
            <a:extLst>
              <a:ext uri="{FF2B5EF4-FFF2-40B4-BE49-F238E27FC236}">
                <a16:creationId xmlns:a16="http://schemas.microsoft.com/office/drawing/2014/main" xmlns="" id="{843BCCEA-DAC2-7E43-9AF0-8E1EB9F52A15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52230" name="Rectangle 20">
              <a:extLst>
                <a:ext uri="{FF2B5EF4-FFF2-40B4-BE49-F238E27FC236}">
                  <a16:creationId xmlns:a16="http://schemas.microsoft.com/office/drawing/2014/main" xmlns="" id="{95C6F956-23B9-B34F-BBB4-4FA90F335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1" name="Rectangle 21">
              <a:extLst>
                <a:ext uri="{FF2B5EF4-FFF2-40B4-BE49-F238E27FC236}">
                  <a16:creationId xmlns:a16="http://schemas.microsoft.com/office/drawing/2014/main" xmlns="" id="{9101FB3B-0A83-2542-8FE2-F04C09D405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2" name="Rectangle 22">
              <a:extLst>
                <a:ext uri="{FF2B5EF4-FFF2-40B4-BE49-F238E27FC236}">
                  <a16:creationId xmlns:a16="http://schemas.microsoft.com/office/drawing/2014/main" xmlns="" id="{03845D14-EDC5-EE4E-B353-C1F6CD60AA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3" name="Rectangle 23">
              <a:extLst>
                <a:ext uri="{FF2B5EF4-FFF2-40B4-BE49-F238E27FC236}">
                  <a16:creationId xmlns:a16="http://schemas.microsoft.com/office/drawing/2014/main" xmlns="" id="{971199F9-2883-7140-950F-A1EC0BA080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4" name="Rectangle 24">
              <a:extLst>
                <a:ext uri="{FF2B5EF4-FFF2-40B4-BE49-F238E27FC236}">
                  <a16:creationId xmlns:a16="http://schemas.microsoft.com/office/drawing/2014/main" xmlns="" id="{10649302-244D-5F4F-BB85-F0F94E906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5" name="Rectangle 25">
              <a:extLst>
                <a:ext uri="{FF2B5EF4-FFF2-40B4-BE49-F238E27FC236}">
                  <a16:creationId xmlns:a16="http://schemas.microsoft.com/office/drawing/2014/main" xmlns="" id="{5C84C63D-9719-604F-B9E8-5327FCC00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6" name="Rectangle 26">
              <a:extLst>
                <a:ext uri="{FF2B5EF4-FFF2-40B4-BE49-F238E27FC236}">
                  <a16:creationId xmlns:a16="http://schemas.microsoft.com/office/drawing/2014/main" xmlns="" id="{0751C97B-9F53-E742-9D26-D405531F6A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7" name="Rectangle 27">
              <a:extLst>
                <a:ext uri="{FF2B5EF4-FFF2-40B4-BE49-F238E27FC236}">
                  <a16:creationId xmlns:a16="http://schemas.microsoft.com/office/drawing/2014/main" xmlns="" id="{2C6B9F38-EA80-4241-ADC9-F3CA216453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8" name="Rectangle 28">
              <a:extLst>
                <a:ext uri="{FF2B5EF4-FFF2-40B4-BE49-F238E27FC236}">
                  <a16:creationId xmlns:a16="http://schemas.microsoft.com/office/drawing/2014/main" xmlns="" id="{3C3FBB79-A422-1C4C-902C-792E92D72B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9" name="Rectangle 29">
              <a:extLst>
                <a:ext uri="{FF2B5EF4-FFF2-40B4-BE49-F238E27FC236}">
                  <a16:creationId xmlns:a16="http://schemas.microsoft.com/office/drawing/2014/main" xmlns="" id="{D07FB951-23E0-FC45-B64C-2F38B77CF3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52228" name="Immagine 24" descr="Screen Shot 2017-10-11 at 9.57.08 AM.png">
            <a:extLst>
              <a:ext uri="{FF2B5EF4-FFF2-40B4-BE49-F238E27FC236}">
                <a16:creationId xmlns:a16="http://schemas.microsoft.com/office/drawing/2014/main" xmlns="" id="{04404D1E-3A05-4A47-85EB-6939560AC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" t="28067" r="74873"/>
          <a:stretch>
            <a:fillRect/>
          </a:stretch>
        </p:blipFill>
        <p:spPr bwMode="auto">
          <a:xfrm>
            <a:off x="141288" y="1905000"/>
            <a:ext cx="3017837" cy="440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Rettangolo 1">
            <a:extLst>
              <a:ext uri="{FF2B5EF4-FFF2-40B4-BE49-F238E27FC236}">
                <a16:creationId xmlns:a16="http://schemas.microsoft.com/office/drawing/2014/main" xmlns="" id="{B0E45B2C-0DC7-324B-8844-8F63AE530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988" y="885825"/>
            <a:ext cx="86058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428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UniProt Knowledgebase</a:t>
            </a:r>
            <a:r>
              <a:rPr lang="en-GB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(UniProt) is the central access point for extensive curated protein information, including function, classification, and cross-reference.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xmlns="" id="{60A3D33B-B1A6-4349-8D30-BF5572C94F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0"/>
            <a:ext cx="8763000" cy="6477000"/>
          </a:xfrm>
          <a:solidFill>
            <a:schemeClr val="bg1">
              <a:alpha val="81960"/>
            </a:schemeClr>
          </a:solidFill>
        </p:spPr>
        <p:txBody>
          <a:bodyPr/>
          <a:lstStyle/>
          <a:p>
            <a:pPr marL="0" indent="14288" algn="ctr" eaLnBrk="1" hangingPunct="1">
              <a:buFontTx/>
              <a:buNone/>
            </a:pPr>
            <a:r>
              <a:rPr lang="en-GB" altLang="en-US" sz="2400" b="1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en-US" sz="2400" b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UniProt </a:t>
            </a:r>
            <a:r>
              <a:rPr lang="en-GB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	</a:t>
            </a:r>
            <a:r>
              <a:rPr lang="en-GB" altLang="en-US" sz="3600">
                <a:latin typeface="Arial" panose="020B0604020202020204" pitchFamily="34" charset="0"/>
                <a:ea typeface="ＭＳ Ｐゴシック" panose="020B0600070205080204" pitchFamily="34" charset="-128"/>
                <a:hlinkClick r:id="rId2"/>
              </a:rPr>
              <a:t>http://www.uniprot.org/uniprot/</a:t>
            </a:r>
            <a:endParaRPr lang="en-GB" altLang="en-US" sz="360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0" indent="14288" eaLnBrk="1" hangingPunct="1">
              <a:buFontTx/>
              <a:buNone/>
            </a:pPr>
            <a:endParaRPr lang="en-GB" altLang="en-US" sz="2400" b="1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14288" eaLnBrk="1" hangingPunct="1">
              <a:buFontTx/>
              <a:buNone/>
            </a:pPr>
            <a:r>
              <a:rPr lang="en-GB" altLang="en-US"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UniProt Non-redundant Reference</a:t>
            </a:r>
            <a:r>
              <a:rPr lang="en-GB" altLang="en-US"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(UniRef) databases combine closely related sequences into a single record to speed searches. </a:t>
            </a:r>
          </a:p>
          <a:p>
            <a:pPr marL="0" indent="14288" eaLnBrk="1" hangingPunct="1">
              <a:buFontTx/>
              <a:buNone/>
            </a:pPr>
            <a:r>
              <a:rPr lang="en-GB" altLang="en-US"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UniProt Archive</a:t>
            </a:r>
            <a:r>
              <a:rPr lang="en-GB" altLang="en-US"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(UniParc) is a comprehensive repository, reflecting the history of all protein sequences. </a:t>
            </a:r>
            <a:br>
              <a:rPr lang="en-GB" altLang="en-US"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endParaRPr lang="en-GB" altLang="en-US" sz="24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14288" eaLnBrk="1" hangingPunct="1">
              <a:buFontTx/>
              <a:buNone/>
            </a:pPr>
            <a:endParaRPr lang="en-GB" altLang="en-US" sz="24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14288" eaLnBrk="1" hangingPunct="1">
              <a:buFontTx/>
              <a:buNone/>
            </a:pPr>
            <a:endParaRPr lang="en-GB" altLang="en-US" sz="24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14288" eaLnBrk="1" hangingPunct="1">
              <a:buFontTx/>
              <a:buNone/>
            </a:pPr>
            <a:endParaRPr lang="en-GB" altLang="en-US" sz="24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14288" eaLnBrk="1" hangingPunct="1">
              <a:buFont typeface="Arial" panose="020B0604020202020204" pitchFamily="34" charset="0"/>
              <a:buNone/>
            </a:pPr>
            <a:endParaRPr lang="en-GB" altLang="en-US" sz="24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14288" eaLnBrk="1" hangingPunct="1">
              <a:buFont typeface="Arial" panose="020B0604020202020204" pitchFamily="34" charset="0"/>
              <a:buNone/>
            </a:pPr>
            <a:endParaRPr lang="en-GB" altLang="en-US" sz="24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14288" eaLnBrk="1" hangingPunct="1">
              <a:buFont typeface="Arial" panose="020B0604020202020204" pitchFamily="34" charset="0"/>
              <a:buNone/>
            </a:pPr>
            <a:r>
              <a:rPr lang="en-GB" altLang="en-US"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sequences and information in UniProt is accessible via </a:t>
            </a:r>
            <a:r>
              <a:rPr lang="en-GB" altLang="en-US"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hlinkClick r:id="rId3"/>
              </a:rPr>
              <a:t>text search</a:t>
            </a:r>
            <a:r>
              <a:rPr lang="en-GB" altLang="en-US"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en-GB" altLang="en-US"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hlinkClick r:id="rId4"/>
              </a:rPr>
              <a:t>BLAST similarity search</a:t>
            </a:r>
            <a:r>
              <a:rPr lang="en-GB" altLang="en-US"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and </a:t>
            </a:r>
            <a:r>
              <a:rPr lang="en-GB" altLang="en-US"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hlinkClick r:id="rId5"/>
              </a:rPr>
              <a:t>FTP</a:t>
            </a:r>
            <a:r>
              <a:rPr lang="en-GB" altLang="en-US"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 </a:t>
            </a:r>
          </a:p>
          <a:p>
            <a:pPr marL="0" indent="14288" eaLnBrk="1" hangingPunct="1">
              <a:buFontTx/>
              <a:buNone/>
            </a:pPr>
            <a:endParaRPr lang="en-GB" altLang="en-US" sz="22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grpSp>
        <p:nvGrpSpPr>
          <p:cNvPr id="53250" name="Group 8">
            <a:extLst>
              <a:ext uri="{FF2B5EF4-FFF2-40B4-BE49-F238E27FC236}">
                <a16:creationId xmlns:a16="http://schemas.microsoft.com/office/drawing/2014/main" xmlns="" id="{77FE9281-3D13-D94D-B08B-5651197F115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53263" name="Rectangle 9">
              <a:extLst>
                <a:ext uri="{FF2B5EF4-FFF2-40B4-BE49-F238E27FC236}">
                  <a16:creationId xmlns:a16="http://schemas.microsoft.com/office/drawing/2014/main" xmlns="" id="{56A86904-5F10-0746-AD62-9D71EE7736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4" name="Rectangle 10">
              <a:extLst>
                <a:ext uri="{FF2B5EF4-FFF2-40B4-BE49-F238E27FC236}">
                  <a16:creationId xmlns:a16="http://schemas.microsoft.com/office/drawing/2014/main" xmlns="" id="{03077E48-03C6-8749-A3BF-B388DB67A5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5" name="Rectangle 11">
              <a:extLst>
                <a:ext uri="{FF2B5EF4-FFF2-40B4-BE49-F238E27FC236}">
                  <a16:creationId xmlns:a16="http://schemas.microsoft.com/office/drawing/2014/main" xmlns="" id="{20C43571-8228-7743-9AD0-548DBF2AA6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6" name="Rectangle 12">
              <a:extLst>
                <a:ext uri="{FF2B5EF4-FFF2-40B4-BE49-F238E27FC236}">
                  <a16:creationId xmlns:a16="http://schemas.microsoft.com/office/drawing/2014/main" xmlns="" id="{7557F43C-6669-824D-998B-1F60429C92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7" name="Rectangle 13">
              <a:extLst>
                <a:ext uri="{FF2B5EF4-FFF2-40B4-BE49-F238E27FC236}">
                  <a16:creationId xmlns:a16="http://schemas.microsoft.com/office/drawing/2014/main" xmlns="" id="{0E5311EE-13C4-C244-B9FA-AEB7BD9A64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8" name="Rectangle 14">
              <a:extLst>
                <a:ext uri="{FF2B5EF4-FFF2-40B4-BE49-F238E27FC236}">
                  <a16:creationId xmlns:a16="http://schemas.microsoft.com/office/drawing/2014/main" xmlns="" id="{E764D5AB-AA89-B04F-BB67-9235092CF1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9" name="Rectangle 15">
              <a:extLst>
                <a:ext uri="{FF2B5EF4-FFF2-40B4-BE49-F238E27FC236}">
                  <a16:creationId xmlns:a16="http://schemas.microsoft.com/office/drawing/2014/main" xmlns="" id="{750DABA0-1EB2-F446-A487-5BD56CB2C7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70" name="Rectangle 16">
              <a:extLst>
                <a:ext uri="{FF2B5EF4-FFF2-40B4-BE49-F238E27FC236}">
                  <a16:creationId xmlns:a16="http://schemas.microsoft.com/office/drawing/2014/main" xmlns="" id="{0D926F57-FD43-5349-8288-CEBF7B68AA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71" name="Rectangle 17">
              <a:extLst>
                <a:ext uri="{FF2B5EF4-FFF2-40B4-BE49-F238E27FC236}">
                  <a16:creationId xmlns:a16="http://schemas.microsoft.com/office/drawing/2014/main" xmlns="" id="{DE630FA2-D701-FD40-B19A-93FBE2CA4E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72" name="Rectangle 18">
              <a:extLst>
                <a:ext uri="{FF2B5EF4-FFF2-40B4-BE49-F238E27FC236}">
                  <a16:creationId xmlns:a16="http://schemas.microsoft.com/office/drawing/2014/main" xmlns="" id="{6210C002-C5D5-D94D-A26F-16DD81D62E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53251" name="Group 19">
            <a:extLst>
              <a:ext uri="{FF2B5EF4-FFF2-40B4-BE49-F238E27FC236}">
                <a16:creationId xmlns:a16="http://schemas.microsoft.com/office/drawing/2014/main" xmlns="" id="{856FCD29-AA56-F742-BED7-B5318C821465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53253" name="Rectangle 20">
              <a:extLst>
                <a:ext uri="{FF2B5EF4-FFF2-40B4-BE49-F238E27FC236}">
                  <a16:creationId xmlns:a16="http://schemas.microsoft.com/office/drawing/2014/main" xmlns="" id="{B0407CDA-133E-B041-899B-6684B4B41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54" name="Rectangle 21">
              <a:extLst>
                <a:ext uri="{FF2B5EF4-FFF2-40B4-BE49-F238E27FC236}">
                  <a16:creationId xmlns:a16="http://schemas.microsoft.com/office/drawing/2014/main" xmlns="" id="{D0F3C8EE-9D0C-5048-9F21-03E692017B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55" name="Rectangle 22">
              <a:extLst>
                <a:ext uri="{FF2B5EF4-FFF2-40B4-BE49-F238E27FC236}">
                  <a16:creationId xmlns:a16="http://schemas.microsoft.com/office/drawing/2014/main" xmlns="" id="{0213E0DF-717E-074A-821F-5348CACCF5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56" name="Rectangle 23">
              <a:extLst>
                <a:ext uri="{FF2B5EF4-FFF2-40B4-BE49-F238E27FC236}">
                  <a16:creationId xmlns:a16="http://schemas.microsoft.com/office/drawing/2014/main" xmlns="" id="{8CA92D3E-8531-C04A-A192-E6F3F6B95C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57" name="Rectangle 24">
              <a:extLst>
                <a:ext uri="{FF2B5EF4-FFF2-40B4-BE49-F238E27FC236}">
                  <a16:creationId xmlns:a16="http://schemas.microsoft.com/office/drawing/2014/main" xmlns="" id="{006D98BD-A693-CF4A-ACDF-FBFF72E2FB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58" name="Rectangle 25">
              <a:extLst>
                <a:ext uri="{FF2B5EF4-FFF2-40B4-BE49-F238E27FC236}">
                  <a16:creationId xmlns:a16="http://schemas.microsoft.com/office/drawing/2014/main" xmlns="" id="{D9DFDF73-CE12-AE45-80A3-D8394C4E78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59" name="Rectangle 26">
              <a:extLst>
                <a:ext uri="{FF2B5EF4-FFF2-40B4-BE49-F238E27FC236}">
                  <a16:creationId xmlns:a16="http://schemas.microsoft.com/office/drawing/2014/main" xmlns="" id="{7E331EEE-A288-2C4A-B74C-C1A37919C0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0" name="Rectangle 27">
              <a:extLst>
                <a:ext uri="{FF2B5EF4-FFF2-40B4-BE49-F238E27FC236}">
                  <a16:creationId xmlns:a16="http://schemas.microsoft.com/office/drawing/2014/main" xmlns="" id="{1A2674A2-71B8-BB46-BC33-2C8AD4238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1" name="Rectangle 28">
              <a:extLst>
                <a:ext uri="{FF2B5EF4-FFF2-40B4-BE49-F238E27FC236}">
                  <a16:creationId xmlns:a16="http://schemas.microsoft.com/office/drawing/2014/main" xmlns="" id="{A5EBDE1D-DB87-E845-94E0-3C93089AF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2" name="Rectangle 29">
              <a:extLst>
                <a:ext uri="{FF2B5EF4-FFF2-40B4-BE49-F238E27FC236}">
                  <a16:creationId xmlns:a16="http://schemas.microsoft.com/office/drawing/2014/main" xmlns="" id="{96FF1A6A-8E3B-7A46-BFFB-543C55BF88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53252" name="Immagine 24" descr="Screen Shot 2017-10-11 at 9.57.08 AM.png">
            <a:extLst>
              <a:ext uri="{FF2B5EF4-FFF2-40B4-BE49-F238E27FC236}">
                <a16:creationId xmlns:a16="http://schemas.microsoft.com/office/drawing/2014/main" xmlns="" id="{2E380A05-E77B-4B47-81F2-1B6E8DD63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1" t="29562" r="2515" b="35880"/>
          <a:stretch>
            <a:fillRect/>
          </a:stretch>
        </p:blipFill>
        <p:spPr bwMode="auto">
          <a:xfrm>
            <a:off x="168275" y="3302000"/>
            <a:ext cx="8739188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ttangolo 1">
            <a:extLst>
              <a:ext uri="{FF2B5EF4-FFF2-40B4-BE49-F238E27FC236}">
                <a16:creationId xmlns:a16="http://schemas.microsoft.com/office/drawing/2014/main" xmlns="" id="{F587D9B6-D410-1944-A16C-A8C439AA7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0" y="374650"/>
            <a:ext cx="8394700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it-IT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Databases:</a:t>
            </a:r>
          </a:p>
          <a:p>
            <a:pPr algn="just" eaLnBrk="1" hangingPunct="1"/>
            <a:endParaRPr lang="it-IT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it-IT" altLang="en-US" sz="2800">
                <a:latin typeface="Arial" panose="020B0604020202020204" pitchFamily="34" charset="0"/>
                <a:cs typeface="Arial" panose="020B0604020202020204" pitchFamily="34" charset="0"/>
              </a:rPr>
              <a:t>Databases consisting of data derived experimentally </a:t>
            </a:r>
          </a:p>
          <a:p>
            <a:pPr algn="just" eaLnBrk="1" hangingPunct="1"/>
            <a:r>
              <a:rPr lang="it-IT" altLang="en-US" sz="2800">
                <a:latin typeface="Arial" panose="020B0604020202020204" pitchFamily="34" charset="0"/>
                <a:cs typeface="Arial" panose="020B0604020202020204" pitchFamily="34" charset="0"/>
              </a:rPr>
              <a:t>such as nucleotide sequences and three dimensional structures are known as primary databases.</a:t>
            </a:r>
          </a:p>
          <a:p>
            <a:pPr algn="just" eaLnBrk="1" hangingPunct="1"/>
            <a:endParaRPr lang="it-IT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it-IT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Databases:</a:t>
            </a:r>
          </a:p>
          <a:p>
            <a:pPr algn="just" eaLnBrk="1" hangingPunct="1"/>
            <a:endParaRPr lang="it-IT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it-IT" altLang="en-US" sz="2800">
                <a:latin typeface="Arial" panose="020B0604020202020204" pitchFamily="34" charset="0"/>
                <a:cs typeface="Arial" panose="020B0604020202020204" pitchFamily="34" charset="0"/>
              </a:rPr>
              <a:t>Those data that are derived from the analysis, treatment or integration of primary data </a:t>
            </a:r>
          </a:p>
          <a:p>
            <a:pPr algn="just" eaLnBrk="1" hangingPunct="1"/>
            <a:r>
              <a:rPr lang="it-IT" altLang="en-US" sz="2800">
                <a:latin typeface="Arial" panose="020B0604020202020204" pitchFamily="34" charset="0"/>
                <a:cs typeface="Arial" panose="020B0604020202020204" pitchFamily="34" charset="0"/>
              </a:rPr>
              <a:t>such as secondary structures, hydrophobicity plots, and domain are stored in secondary databases.</a:t>
            </a:r>
            <a:endParaRPr lang="it-IT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Immagine 4" descr="Schermata 10-2457674 alle 09.50.28.png">
            <a:extLst>
              <a:ext uri="{FF2B5EF4-FFF2-40B4-BE49-F238E27FC236}">
                <a16:creationId xmlns:a16="http://schemas.microsoft.com/office/drawing/2014/main" xmlns="" id="{53230328-8043-3349-B9BB-5304A3DD5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98"/>
          <a:stretch>
            <a:fillRect/>
          </a:stretch>
        </p:blipFill>
        <p:spPr bwMode="auto">
          <a:xfrm>
            <a:off x="466283" y="272805"/>
            <a:ext cx="6931897" cy="302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Immagine 4" descr="Schermata 10-2457674 alle 09.50.28.png">
            <a:extLst>
              <a:ext uri="{FF2B5EF4-FFF2-40B4-BE49-F238E27FC236}">
                <a16:creationId xmlns:a16="http://schemas.microsoft.com/office/drawing/2014/main" xmlns="" id="{78F4FAEB-FAD9-134D-8895-CABF9F784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24" t="8521" r="874" b="-8521"/>
          <a:stretch>
            <a:fillRect/>
          </a:stretch>
        </p:blipFill>
        <p:spPr bwMode="auto">
          <a:xfrm>
            <a:off x="1690245" y="3674817"/>
            <a:ext cx="6931897" cy="3027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Segnaposto contenuto 3" descr="Schermata 10-2457674 alle 09.54.13.png">
            <a:extLst>
              <a:ext uri="{FF2B5EF4-FFF2-40B4-BE49-F238E27FC236}">
                <a16:creationId xmlns:a16="http://schemas.microsoft.com/office/drawing/2014/main" xmlns="" id="{BA367B15-66C8-C64D-8C66-56E34A78A1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r="5083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Immagine 2" descr="Schermata 10-2457674 alle 09.54.28.png">
            <a:extLst>
              <a:ext uri="{FF2B5EF4-FFF2-40B4-BE49-F238E27FC236}">
                <a16:creationId xmlns:a16="http://schemas.microsoft.com/office/drawing/2014/main" xmlns="" id="{B7BA5D32-BCF1-4149-B516-90B4B167C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000"/>
            <a:ext cx="9144000" cy="480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Immagine 1" descr="Schermata 10-2457674 alle 09.54.53.png">
            <a:extLst>
              <a:ext uri="{FF2B5EF4-FFF2-40B4-BE49-F238E27FC236}">
                <a16:creationId xmlns:a16="http://schemas.microsoft.com/office/drawing/2014/main" xmlns="" id="{15B1479D-5008-EB47-98ED-690174C23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0"/>
            <a:ext cx="9144000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Immagine 3" descr="Schermata 10-2457674 alle 09.57.26.png">
            <a:extLst>
              <a:ext uri="{FF2B5EF4-FFF2-40B4-BE49-F238E27FC236}">
                <a16:creationId xmlns:a16="http://schemas.microsoft.com/office/drawing/2014/main" xmlns="" id="{EBB8D4E2-4896-BE4D-8A96-0ECE3B14B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0" name="Immagine 4" descr="Schermata 10-2457674 alle 09.58.07.png">
            <a:extLst>
              <a:ext uri="{FF2B5EF4-FFF2-40B4-BE49-F238E27FC236}">
                <a16:creationId xmlns:a16="http://schemas.microsoft.com/office/drawing/2014/main" xmlns="" id="{7D36CBA8-DA78-EC48-B494-A29C35E5D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86100"/>
            <a:ext cx="9144000" cy="333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10-2458771 alle 09.13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" y="2566691"/>
            <a:ext cx="9144000" cy="379386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819" y="0"/>
            <a:ext cx="2752819" cy="271611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625970" y="777274"/>
            <a:ext cx="639369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err="1" smtClean="0"/>
              <a:t>SxA</a:t>
            </a:r>
            <a:r>
              <a:rPr lang="it-IT" sz="3600" b="1" dirty="0" smtClean="0"/>
              <a:t>    </a:t>
            </a:r>
            <a:endParaRPr lang="it-IT" sz="3200" b="1" dirty="0" smtClean="0"/>
          </a:p>
          <a:p>
            <a:pPr algn="ctr"/>
            <a:r>
              <a:rPr lang="it-IT" sz="3200" b="1" dirty="0" smtClean="0"/>
              <a:t>Suggerimento per Approfondimento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32679266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461" y="720397"/>
            <a:ext cx="5550116" cy="580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656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Immagine 29" descr="Picture 11.png">
            <a:extLst>
              <a:ext uri="{FF2B5EF4-FFF2-40B4-BE49-F238E27FC236}">
                <a16:creationId xmlns:a16="http://schemas.microsoft.com/office/drawing/2014/main" xmlns="" id="{F338BF62-00C3-7F42-B4E5-A4CA1BC0F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235075"/>
            <a:ext cx="853598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Rectangle 2">
            <a:extLst>
              <a:ext uri="{FF2B5EF4-FFF2-40B4-BE49-F238E27FC236}">
                <a16:creationId xmlns:a16="http://schemas.microsoft.com/office/drawing/2014/main" xmlns="" id="{B347C32A-FCF3-AA45-9D53-0EE82E922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54000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800">
                <a:latin typeface="Arial" panose="020B0604020202020204" pitchFamily="34" charset="0"/>
              </a:rPr>
              <a:t> </a:t>
            </a:r>
            <a:endParaRPr lang="it-IT" altLang="en-US" sz="2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xmlns="" id="{ADBC8CD3-3124-1747-9782-65E5D72CB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927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9396" name="Rectangle 4">
            <a:extLst>
              <a:ext uri="{FF2B5EF4-FFF2-40B4-BE49-F238E27FC236}">
                <a16:creationId xmlns:a16="http://schemas.microsoft.com/office/drawing/2014/main" xmlns="" id="{FF8C0182-5ED6-3546-BAD9-990773CC9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16002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9397" name="Rectangle 5">
            <a:extLst>
              <a:ext uri="{FF2B5EF4-FFF2-40B4-BE49-F238E27FC236}">
                <a16:creationId xmlns:a16="http://schemas.microsoft.com/office/drawing/2014/main" xmlns="" id="{4CD2EF02-3C5B-7440-BE43-120604078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381000"/>
            <a:ext cx="3352800" cy="57943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3200" b="1">
                <a:solidFill>
                  <a:schemeClr val="bg1"/>
                </a:solidFill>
                <a:latin typeface="Arial" panose="020B0604020202020204" pitchFamily="34" charset="0"/>
              </a:rPr>
              <a:t>NCBI GENE</a:t>
            </a:r>
            <a:endParaRPr lang="en-GB" altLang="en-US" sz="32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9398" name="Rectangle 6">
            <a:extLst>
              <a:ext uri="{FF2B5EF4-FFF2-40B4-BE49-F238E27FC236}">
                <a16:creationId xmlns:a16="http://schemas.microsoft.com/office/drawing/2014/main" xmlns="" id="{DD9E4141-8CAB-804B-9DA2-B920480FD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22250"/>
            <a:ext cx="57150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latin typeface="Arial" panose="020B0604020202020204" pitchFamily="34" charset="0"/>
              </a:rPr>
              <a:t>Interfaccia unificata per cercare informazioni su sequenze e loci genetici. Presenta informazioni sulla nomenclatura ufficiale, accession numbers, fenotipi, </a:t>
            </a:r>
            <a:r>
              <a:rPr lang="en-GB" altLang="en-US" sz="1800">
                <a:latin typeface="Arial" panose="020B0604020202020204" pitchFamily="34" charset="0"/>
              </a:rPr>
              <a:t>MIM numbers, UniGene clusters, omolog</a:t>
            </a:r>
            <a:r>
              <a:rPr lang="it-IT" altLang="en-US" sz="1800">
                <a:latin typeface="Arial" panose="020B0604020202020204" pitchFamily="34" charset="0"/>
              </a:rPr>
              <a:t>ia</a:t>
            </a:r>
            <a:r>
              <a:rPr lang="en-GB" altLang="en-US" sz="1800">
                <a:latin typeface="Arial" panose="020B0604020202020204" pitchFamily="34" charset="0"/>
              </a:rPr>
              <a:t>, </a:t>
            </a:r>
            <a:r>
              <a:rPr lang="it-IT" altLang="en-US" sz="1800">
                <a:latin typeface="Arial" panose="020B0604020202020204" pitchFamily="34" charset="0"/>
              </a:rPr>
              <a:t>posizioni di mappa e link a numerosi altri siti web.</a:t>
            </a:r>
            <a:endParaRPr lang="it-IT" altLang="en-US" sz="2000">
              <a:latin typeface="Arial" panose="020B0604020202020204" pitchFamily="34" charset="0"/>
            </a:endParaRPr>
          </a:p>
        </p:txBody>
      </p:sp>
      <p:grpSp>
        <p:nvGrpSpPr>
          <p:cNvPr id="59399" name="Group 8">
            <a:extLst>
              <a:ext uri="{FF2B5EF4-FFF2-40B4-BE49-F238E27FC236}">
                <a16:creationId xmlns:a16="http://schemas.microsoft.com/office/drawing/2014/main" xmlns="" id="{41F73F90-4A10-0B43-AC2D-01D5094E6E9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59411" name="Rectangle 9">
              <a:extLst>
                <a:ext uri="{FF2B5EF4-FFF2-40B4-BE49-F238E27FC236}">
                  <a16:creationId xmlns:a16="http://schemas.microsoft.com/office/drawing/2014/main" xmlns="" id="{E73A51AA-8429-2446-AAC2-7282C1067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2" name="Rectangle 10">
              <a:extLst>
                <a:ext uri="{FF2B5EF4-FFF2-40B4-BE49-F238E27FC236}">
                  <a16:creationId xmlns:a16="http://schemas.microsoft.com/office/drawing/2014/main" xmlns="" id="{52DB0483-1BAF-9549-B6C7-AED6A64F28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3" name="Rectangle 11">
              <a:extLst>
                <a:ext uri="{FF2B5EF4-FFF2-40B4-BE49-F238E27FC236}">
                  <a16:creationId xmlns:a16="http://schemas.microsoft.com/office/drawing/2014/main" xmlns="" id="{F86C8992-5B0D-2645-869C-3A295EBA6A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4" name="Rectangle 12">
              <a:extLst>
                <a:ext uri="{FF2B5EF4-FFF2-40B4-BE49-F238E27FC236}">
                  <a16:creationId xmlns:a16="http://schemas.microsoft.com/office/drawing/2014/main" xmlns="" id="{F4E7CC02-D801-AB42-9AE9-79C16EFC21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5" name="Rectangle 13">
              <a:extLst>
                <a:ext uri="{FF2B5EF4-FFF2-40B4-BE49-F238E27FC236}">
                  <a16:creationId xmlns:a16="http://schemas.microsoft.com/office/drawing/2014/main" xmlns="" id="{EEBDE070-AEBB-A845-8B9B-100D75A3F1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6" name="Rectangle 14">
              <a:extLst>
                <a:ext uri="{FF2B5EF4-FFF2-40B4-BE49-F238E27FC236}">
                  <a16:creationId xmlns:a16="http://schemas.microsoft.com/office/drawing/2014/main" xmlns="" id="{C666B49E-A46B-9941-8DF8-CA8AB15BCB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7" name="Rectangle 15">
              <a:extLst>
                <a:ext uri="{FF2B5EF4-FFF2-40B4-BE49-F238E27FC236}">
                  <a16:creationId xmlns:a16="http://schemas.microsoft.com/office/drawing/2014/main" xmlns="" id="{1F0C5121-250F-CF4C-A51F-D64D51197F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8" name="Rectangle 16">
              <a:extLst>
                <a:ext uri="{FF2B5EF4-FFF2-40B4-BE49-F238E27FC236}">
                  <a16:creationId xmlns:a16="http://schemas.microsoft.com/office/drawing/2014/main" xmlns="" id="{56E27FD3-D0DA-8241-99D4-A8F0C2F46C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9" name="Rectangle 17">
              <a:extLst>
                <a:ext uri="{FF2B5EF4-FFF2-40B4-BE49-F238E27FC236}">
                  <a16:creationId xmlns:a16="http://schemas.microsoft.com/office/drawing/2014/main" xmlns="" id="{FC923822-0DC2-2047-A91C-067447F935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20" name="Rectangle 18">
              <a:extLst>
                <a:ext uri="{FF2B5EF4-FFF2-40B4-BE49-F238E27FC236}">
                  <a16:creationId xmlns:a16="http://schemas.microsoft.com/office/drawing/2014/main" xmlns="" id="{935C8BD1-F164-1847-B06D-89A6AC3D4C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59400" name="Group 19">
            <a:extLst>
              <a:ext uri="{FF2B5EF4-FFF2-40B4-BE49-F238E27FC236}">
                <a16:creationId xmlns:a16="http://schemas.microsoft.com/office/drawing/2014/main" xmlns="" id="{395288AC-03B3-3A4F-ABD7-52987CF2E361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59401" name="Rectangle 20">
              <a:extLst>
                <a:ext uri="{FF2B5EF4-FFF2-40B4-BE49-F238E27FC236}">
                  <a16:creationId xmlns:a16="http://schemas.microsoft.com/office/drawing/2014/main" xmlns="" id="{5D7A4B91-809D-5543-B73A-1CB17BED03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2" name="Rectangle 21">
              <a:extLst>
                <a:ext uri="{FF2B5EF4-FFF2-40B4-BE49-F238E27FC236}">
                  <a16:creationId xmlns:a16="http://schemas.microsoft.com/office/drawing/2014/main" xmlns="" id="{B08DB6A0-05F8-EB4D-AF54-16864987C8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3" name="Rectangle 22">
              <a:extLst>
                <a:ext uri="{FF2B5EF4-FFF2-40B4-BE49-F238E27FC236}">
                  <a16:creationId xmlns:a16="http://schemas.microsoft.com/office/drawing/2014/main" xmlns="" id="{11657E04-644E-3B45-8D81-BA5869F166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4" name="Rectangle 23">
              <a:extLst>
                <a:ext uri="{FF2B5EF4-FFF2-40B4-BE49-F238E27FC236}">
                  <a16:creationId xmlns:a16="http://schemas.microsoft.com/office/drawing/2014/main" xmlns="" id="{81CB2268-A380-9D48-9B9E-59125E0376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5" name="Rectangle 24">
              <a:extLst>
                <a:ext uri="{FF2B5EF4-FFF2-40B4-BE49-F238E27FC236}">
                  <a16:creationId xmlns:a16="http://schemas.microsoft.com/office/drawing/2014/main" xmlns="" id="{B5F57EDD-8944-2642-B372-B3D27FB2EF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6" name="Rectangle 25">
              <a:extLst>
                <a:ext uri="{FF2B5EF4-FFF2-40B4-BE49-F238E27FC236}">
                  <a16:creationId xmlns:a16="http://schemas.microsoft.com/office/drawing/2014/main" xmlns="" id="{063EB934-CD4D-9642-976F-D1B337F62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7" name="Rectangle 26">
              <a:extLst>
                <a:ext uri="{FF2B5EF4-FFF2-40B4-BE49-F238E27FC236}">
                  <a16:creationId xmlns:a16="http://schemas.microsoft.com/office/drawing/2014/main" xmlns="" id="{6E03494B-CCD0-4348-843D-4548086454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8" name="Rectangle 27">
              <a:extLst>
                <a:ext uri="{FF2B5EF4-FFF2-40B4-BE49-F238E27FC236}">
                  <a16:creationId xmlns:a16="http://schemas.microsoft.com/office/drawing/2014/main" xmlns="" id="{0EEF51D4-0F20-654A-BF0E-03087647FD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9" name="Rectangle 28">
              <a:extLst>
                <a:ext uri="{FF2B5EF4-FFF2-40B4-BE49-F238E27FC236}">
                  <a16:creationId xmlns:a16="http://schemas.microsoft.com/office/drawing/2014/main" xmlns="" id="{5B5A71F8-F2F6-D343-AF3A-EB96B7111C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0" name="Rectangle 29">
              <a:extLst>
                <a:ext uri="{FF2B5EF4-FFF2-40B4-BE49-F238E27FC236}">
                  <a16:creationId xmlns:a16="http://schemas.microsoft.com/office/drawing/2014/main" xmlns="" id="{35A76E96-8F86-4747-B1E9-265027BEB2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xmlns="" id="{782E7FA5-B6BA-8048-913D-64D5C0422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-96838"/>
            <a:ext cx="184150" cy="52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800">
                <a:latin typeface="Arial" panose="020B0604020202020204" pitchFamily="34" charset="0"/>
              </a:rPr>
              <a:t> </a:t>
            </a:r>
            <a:endParaRPr lang="it-IT" altLang="en-US" sz="2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60418" name="Rectangle 3">
            <a:extLst>
              <a:ext uri="{FF2B5EF4-FFF2-40B4-BE49-F238E27FC236}">
                <a16:creationId xmlns:a16="http://schemas.microsoft.com/office/drawing/2014/main" xmlns="" id="{4B1A8CDD-D477-B244-BAA7-74EA3F185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927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0419" name="Rectangle 4">
            <a:extLst>
              <a:ext uri="{FF2B5EF4-FFF2-40B4-BE49-F238E27FC236}">
                <a16:creationId xmlns:a16="http://schemas.microsoft.com/office/drawing/2014/main" xmlns="" id="{53B6B971-8B9E-114A-90BC-A96FD1139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16002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grpSp>
        <p:nvGrpSpPr>
          <p:cNvPr id="60420" name="Group 7">
            <a:extLst>
              <a:ext uri="{FF2B5EF4-FFF2-40B4-BE49-F238E27FC236}">
                <a16:creationId xmlns:a16="http://schemas.microsoft.com/office/drawing/2014/main" xmlns="" id="{4157DC30-6B3F-B842-B7CE-F6C40BBFA11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60434" name="Rectangle 8">
              <a:extLst>
                <a:ext uri="{FF2B5EF4-FFF2-40B4-BE49-F238E27FC236}">
                  <a16:creationId xmlns:a16="http://schemas.microsoft.com/office/drawing/2014/main" xmlns="" id="{C234FA8B-2A8F-D647-AB75-9783E5684B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5" name="Rectangle 9">
              <a:extLst>
                <a:ext uri="{FF2B5EF4-FFF2-40B4-BE49-F238E27FC236}">
                  <a16:creationId xmlns:a16="http://schemas.microsoft.com/office/drawing/2014/main" xmlns="" id="{70132F0A-0B0A-3E4C-83E3-72E467BE37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6" name="Rectangle 10">
              <a:extLst>
                <a:ext uri="{FF2B5EF4-FFF2-40B4-BE49-F238E27FC236}">
                  <a16:creationId xmlns:a16="http://schemas.microsoft.com/office/drawing/2014/main" xmlns="" id="{12AA79BE-48FC-FB4F-8C97-5A9408924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7" name="Rectangle 11">
              <a:extLst>
                <a:ext uri="{FF2B5EF4-FFF2-40B4-BE49-F238E27FC236}">
                  <a16:creationId xmlns:a16="http://schemas.microsoft.com/office/drawing/2014/main" xmlns="" id="{4917DF0D-867C-0D4A-9D10-8DC4A62B91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8" name="Rectangle 12">
              <a:extLst>
                <a:ext uri="{FF2B5EF4-FFF2-40B4-BE49-F238E27FC236}">
                  <a16:creationId xmlns:a16="http://schemas.microsoft.com/office/drawing/2014/main" xmlns="" id="{4E3591CB-2B17-754E-85D2-415739001B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9" name="Rectangle 13">
              <a:extLst>
                <a:ext uri="{FF2B5EF4-FFF2-40B4-BE49-F238E27FC236}">
                  <a16:creationId xmlns:a16="http://schemas.microsoft.com/office/drawing/2014/main" xmlns="" id="{9547EB74-DD5C-4B48-A39E-9CD328CF37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40" name="Rectangle 14">
              <a:extLst>
                <a:ext uri="{FF2B5EF4-FFF2-40B4-BE49-F238E27FC236}">
                  <a16:creationId xmlns:a16="http://schemas.microsoft.com/office/drawing/2014/main" xmlns="" id="{D5F79917-4CCD-9440-BD22-D08C7FCE85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41" name="Rectangle 15">
              <a:extLst>
                <a:ext uri="{FF2B5EF4-FFF2-40B4-BE49-F238E27FC236}">
                  <a16:creationId xmlns:a16="http://schemas.microsoft.com/office/drawing/2014/main" xmlns="" id="{EF80CD85-F790-3F40-8858-6C52C04DC9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42" name="Rectangle 16">
              <a:extLst>
                <a:ext uri="{FF2B5EF4-FFF2-40B4-BE49-F238E27FC236}">
                  <a16:creationId xmlns:a16="http://schemas.microsoft.com/office/drawing/2014/main" xmlns="" id="{4666E3E6-9348-3845-8682-00268E80D1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43" name="Rectangle 17">
              <a:extLst>
                <a:ext uri="{FF2B5EF4-FFF2-40B4-BE49-F238E27FC236}">
                  <a16:creationId xmlns:a16="http://schemas.microsoft.com/office/drawing/2014/main" xmlns="" id="{8E1B997C-F914-7E49-B711-8858EF3868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60421" name="Group 18">
            <a:extLst>
              <a:ext uri="{FF2B5EF4-FFF2-40B4-BE49-F238E27FC236}">
                <a16:creationId xmlns:a16="http://schemas.microsoft.com/office/drawing/2014/main" xmlns="" id="{165A6941-2E42-3C47-9E58-BDCB5386FA1F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60424" name="Rectangle 19">
              <a:extLst>
                <a:ext uri="{FF2B5EF4-FFF2-40B4-BE49-F238E27FC236}">
                  <a16:creationId xmlns:a16="http://schemas.microsoft.com/office/drawing/2014/main" xmlns="" id="{895F6FDE-1325-1A4B-94FF-5E5CB655D8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25" name="Rectangle 20">
              <a:extLst>
                <a:ext uri="{FF2B5EF4-FFF2-40B4-BE49-F238E27FC236}">
                  <a16:creationId xmlns:a16="http://schemas.microsoft.com/office/drawing/2014/main" xmlns="" id="{3E9EC071-9C48-674E-A932-0F31BDEFAC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26" name="Rectangle 21">
              <a:extLst>
                <a:ext uri="{FF2B5EF4-FFF2-40B4-BE49-F238E27FC236}">
                  <a16:creationId xmlns:a16="http://schemas.microsoft.com/office/drawing/2014/main" xmlns="" id="{A5155205-3BFC-6741-ACD6-E8A845DC39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27" name="Rectangle 22">
              <a:extLst>
                <a:ext uri="{FF2B5EF4-FFF2-40B4-BE49-F238E27FC236}">
                  <a16:creationId xmlns:a16="http://schemas.microsoft.com/office/drawing/2014/main" xmlns="" id="{25C222A1-7D20-7C4E-8210-3EADBE8DA2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28" name="Rectangle 23">
              <a:extLst>
                <a:ext uri="{FF2B5EF4-FFF2-40B4-BE49-F238E27FC236}">
                  <a16:creationId xmlns:a16="http://schemas.microsoft.com/office/drawing/2014/main" xmlns="" id="{FAD4B46E-059D-A14A-A0FB-EA2097BD04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29" name="Rectangle 24">
              <a:extLst>
                <a:ext uri="{FF2B5EF4-FFF2-40B4-BE49-F238E27FC236}">
                  <a16:creationId xmlns:a16="http://schemas.microsoft.com/office/drawing/2014/main" xmlns="" id="{6F2D827A-0BE4-FE43-9FA3-F14566102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0" name="Rectangle 25">
              <a:extLst>
                <a:ext uri="{FF2B5EF4-FFF2-40B4-BE49-F238E27FC236}">
                  <a16:creationId xmlns:a16="http://schemas.microsoft.com/office/drawing/2014/main" xmlns="" id="{66EF7E01-7B7B-104B-9EF8-B3646D39C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1" name="Rectangle 26">
              <a:extLst>
                <a:ext uri="{FF2B5EF4-FFF2-40B4-BE49-F238E27FC236}">
                  <a16:creationId xmlns:a16="http://schemas.microsoft.com/office/drawing/2014/main" xmlns="" id="{E51D8B06-8493-5E45-B2CE-710CBAC032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2" name="Rectangle 27">
              <a:extLst>
                <a:ext uri="{FF2B5EF4-FFF2-40B4-BE49-F238E27FC236}">
                  <a16:creationId xmlns:a16="http://schemas.microsoft.com/office/drawing/2014/main" xmlns="" id="{85E32ACC-9A27-0344-93A3-0FABB034DF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3" name="Rectangle 28">
              <a:extLst>
                <a:ext uri="{FF2B5EF4-FFF2-40B4-BE49-F238E27FC236}">
                  <a16:creationId xmlns:a16="http://schemas.microsoft.com/office/drawing/2014/main" xmlns="" id="{36903D94-2274-4443-B82E-AE3F7B4560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60422" name="Immagine 28" descr="Picture 12.png">
            <a:extLst>
              <a:ext uri="{FF2B5EF4-FFF2-40B4-BE49-F238E27FC236}">
                <a16:creationId xmlns:a16="http://schemas.microsoft.com/office/drawing/2014/main" xmlns="" id="{2B6CC9AC-BDDF-314D-8B82-4231E685D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627063"/>
            <a:ext cx="7258050" cy="606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3" name="Rectangle 5">
            <a:extLst>
              <a:ext uri="{FF2B5EF4-FFF2-40B4-BE49-F238E27FC236}">
                <a16:creationId xmlns:a16="http://schemas.microsoft.com/office/drawing/2014/main" xmlns="" id="{40EAEF50-4415-484B-8A65-A5BC01920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30163"/>
            <a:ext cx="3352800" cy="579437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3200" b="1">
                <a:solidFill>
                  <a:schemeClr val="bg1"/>
                </a:solidFill>
                <a:latin typeface="Arial" panose="020B0604020202020204" pitchFamily="34" charset="0"/>
              </a:rPr>
              <a:t>NCBI GENE</a:t>
            </a:r>
            <a:endParaRPr lang="en-GB" altLang="en-US" sz="32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>
            <a:extLst>
              <a:ext uri="{FF2B5EF4-FFF2-40B4-BE49-F238E27FC236}">
                <a16:creationId xmlns:a16="http://schemas.microsoft.com/office/drawing/2014/main" xmlns="" id="{3D501711-835E-D34D-932A-9198141B41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54000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800">
                <a:latin typeface="Arial" panose="020B0604020202020204" pitchFamily="34" charset="0"/>
              </a:rPr>
              <a:t> </a:t>
            </a:r>
            <a:endParaRPr lang="it-IT" altLang="en-US" sz="2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61442" name="Rectangle 3">
            <a:extLst>
              <a:ext uri="{FF2B5EF4-FFF2-40B4-BE49-F238E27FC236}">
                <a16:creationId xmlns:a16="http://schemas.microsoft.com/office/drawing/2014/main" xmlns="" id="{BA20EEB3-9B5B-FA48-B2BE-EF6A8FEB0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927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1443" name="Rectangle 4">
            <a:extLst>
              <a:ext uri="{FF2B5EF4-FFF2-40B4-BE49-F238E27FC236}">
                <a16:creationId xmlns:a16="http://schemas.microsoft.com/office/drawing/2014/main" xmlns="" id="{0DA52FBC-CDF4-AE47-8AEB-EBE37DCA5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16002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grpSp>
        <p:nvGrpSpPr>
          <p:cNvPr id="61444" name="Group 8">
            <a:extLst>
              <a:ext uri="{FF2B5EF4-FFF2-40B4-BE49-F238E27FC236}">
                <a16:creationId xmlns:a16="http://schemas.microsoft.com/office/drawing/2014/main" xmlns="" id="{7D76251C-0C3A-624B-9957-6DBA4CC10EB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61458" name="Rectangle 9">
              <a:extLst>
                <a:ext uri="{FF2B5EF4-FFF2-40B4-BE49-F238E27FC236}">
                  <a16:creationId xmlns:a16="http://schemas.microsoft.com/office/drawing/2014/main" xmlns="" id="{14A83EBE-34C9-6D49-9146-A1605EDEDF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9" name="Rectangle 10">
              <a:extLst>
                <a:ext uri="{FF2B5EF4-FFF2-40B4-BE49-F238E27FC236}">
                  <a16:creationId xmlns:a16="http://schemas.microsoft.com/office/drawing/2014/main" xmlns="" id="{8236857B-F483-3D4E-9D69-DD122AF95E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0" name="Rectangle 11">
              <a:extLst>
                <a:ext uri="{FF2B5EF4-FFF2-40B4-BE49-F238E27FC236}">
                  <a16:creationId xmlns:a16="http://schemas.microsoft.com/office/drawing/2014/main" xmlns="" id="{B0551A24-A91F-DC47-8958-B299E6F1D7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1" name="Rectangle 12">
              <a:extLst>
                <a:ext uri="{FF2B5EF4-FFF2-40B4-BE49-F238E27FC236}">
                  <a16:creationId xmlns:a16="http://schemas.microsoft.com/office/drawing/2014/main" xmlns="" id="{11633F75-7D83-DC47-A79A-63F4D750D7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2" name="Rectangle 13">
              <a:extLst>
                <a:ext uri="{FF2B5EF4-FFF2-40B4-BE49-F238E27FC236}">
                  <a16:creationId xmlns:a16="http://schemas.microsoft.com/office/drawing/2014/main" xmlns="" id="{426E29FC-268C-0F46-BA5C-D021F0AD85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3" name="Rectangle 14">
              <a:extLst>
                <a:ext uri="{FF2B5EF4-FFF2-40B4-BE49-F238E27FC236}">
                  <a16:creationId xmlns:a16="http://schemas.microsoft.com/office/drawing/2014/main" xmlns="" id="{92AD15FA-782F-E243-B027-4F6CEBEE00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4" name="Rectangle 15">
              <a:extLst>
                <a:ext uri="{FF2B5EF4-FFF2-40B4-BE49-F238E27FC236}">
                  <a16:creationId xmlns:a16="http://schemas.microsoft.com/office/drawing/2014/main" xmlns="" id="{278C0C29-5E30-FE42-9912-AF99F64F3C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5" name="Rectangle 16">
              <a:extLst>
                <a:ext uri="{FF2B5EF4-FFF2-40B4-BE49-F238E27FC236}">
                  <a16:creationId xmlns:a16="http://schemas.microsoft.com/office/drawing/2014/main" xmlns="" id="{1960B343-9F29-1C40-9FF4-CFD8A5EE7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6" name="Rectangle 17">
              <a:extLst>
                <a:ext uri="{FF2B5EF4-FFF2-40B4-BE49-F238E27FC236}">
                  <a16:creationId xmlns:a16="http://schemas.microsoft.com/office/drawing/2014/main" xmlns="" id="{3C6E4976-7D33-F546-8B29-8AE8E61A5D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7" name="Rectangle 18">
              <a:extLst>
                <a:ext uri="{FF2B5EF4-FFF2-40B4-BE49-F238E27FC236}">
                  <a16:creationId xmlns:a16="http://schemas.microsoft.com/office/drawing/2014/main" xmlns="" id="{CEB027B3-56CB-7C48-AAC9-CBC9642828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61445" name="Group 19">
            <a:extLst>
              <a:ext uri="{FF2B5EF4-FFF2-40B4-BE49-F238E27FC236}">
                <a16:creationId xmlns:a16="http://schemas.microsoft.com/office/drawing/2014/main" xmlns="" id="{0DD2998B-1078-C044-B9E1-C47A9F76FA14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61448" name="Rectangle 20">
              <a:extLst>
                <a:ext uri="{FF2B5EF4-FFF2-40B4-BE49-F238E27FC236}">
                  <a16:creationId xmlns:a16="http://schemas.microsoft.com/office/drawing/2014/main" xmlns="" id="{D9F45BF4-4362-C54D-A797-592A1E5F6D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49" name="Rectangle 21">
              <a:extLst>
                <a:ext uri="{FF2B5EF4-FFF2-40B4-BE49-F238E27FC236}">
                  <a16:creationId xmlns:a16="http://schemas.microsoft.com/office/drawing/2014/main" xmlns="" id="{5789AB3B-1562-7244-9796-83832BCDA4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0" name="Rectangle 22">
              <a:extLst>
                <a:ext uri="{FF2B5EF4-FFF2-40B4-BE49-F238E27FC236}">
                  <a16:creationId xmlns:a16="http://schemas.microsoft.com/office/drawing/2014/main" xmlns="" id="{3A8D9A64-A168-CE47-99B1-15B88766F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1" name="Rectangle 23">
              <a:extLst>
                <a:ext uri="{FF2B5EF4-FFF2-40B4-BE49-F238E27FC236}">
                  <a16:creationId xmlns:a16="http://schemas.microsoft.com/office/drawing/2014/main" xmlns="" id="{D0CDC71C-4756-A743-9A21-9AC83BA3F2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2" name="Rectangle 24">
              <a:extLst>
                <a:ext uri="{FF2B5EF4-FFF2-40B4-BE49-F238E27FC236}">
                  <a16:creationId xmlns:a16="http://schemas.microsoft.com/office/drawing/2014/main" xmlns="" id="{BC806735-C966-8647-8CFC-F312F4C4E4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3" name="Rectangle 25">
              <a:extLst>
                <a:ext uri="{FF2B5EF4-FFF2-40B4-BE49-F238E27FC236}">
                  <a16:creationId xmlns:a16="http://schemas.microsoft.com/office/drawing/2014/main" xmlns="" id="{998DBD11-1D4A-9344-BFFA-5AABC71AEA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4" name="Rectangle 26">
              <a:extLst>
                <a:ext uri="{FF2B5EF4-FFF2-40B4-BE49-F238E27FC236}">
                  <a16:creationId xmlns:a16="http://schemas.microsoft.com/office/drawing/2014/main" xmlns="" id="{193BA9F0-8C02-354D-924C-E67ADD30F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5" name="Rectangle 27">
              <a:extLst>
                <a:ext uri="{FF2B5EF4-FFF2-40B4-BE49-F238E27FC236}">
                  <a16:creationId xmlns:a16="http://schemas.microsoft.com/office/drawing/2014/main" xmlns="" id="{4AB2C5AF-8BC6-B04B-8B50-1F1C0CD5E5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6" name="Rectangle 28">
              <a:extLst>
                <a:ext uri="{FF2B5EF4-FFF2-40B4-BE49-F238E27FC236}">
                  <a16:creationId xmlns:a16="http://schemas.microsoft.com/office/drawing/2014/main" xmlns="" id="{D2144CE6-89A7-2C4C-B1C7-4FBC5D8A26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7" name="Rectangle 29">
              <a:extLst>
                <a:ext uri="{FF2B5EF4-FFF2-40B4-BE49-F238E27FC236}">
                  <a16:creationId xmlns:a16="http://schemas.microsoft.com/office/drawing/2014/main" xmlns="" id="{E72ED314-B23B-024B-ABC4-70A374F7AC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61446" name="Immagine 29" descr="Picture 13.png">
            <a:extLst>
              <a:ext uri="{FF2B5EF4-FFF2-40B4-BE49-F238E27FC236}">
                <a16:creationId xmlns:a16="http://schemas.microsoft.com/office/drawing/2014/main" xmlns="" id="{E493734E-9A2C-154A-8437-7421A6F4E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434975"/>
            <a:ext cx="7332663" cy="623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Rectangle 5">
            <a:extLst>
              <a:ext uri="{FF2B5EF4-FFF2-40B4-BE49-F238E27FC236}">
                <a16:creationId xmlns:a16="http://schemas.microsoft.com/office/drawing/2014/main" xmlns="" id="{6AF68EB7-0498-3140-901B-174E82146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30163"/>
            <a:ext cx="3352800" cy="579437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3200" b="1">
                <a:solidFill>
                  <a:schemeClr val="bg1"/>
                </a:solidFill>
                <a:latin typeface="Arial" panose="020B0604020202020204" pitchFamily="34" charset="0"/>
              </a:rPr>
              <a:t>NCBI GENE</a:t>
            </a:r>
            <a:endParaRPr lang="en-GB" altLang="en-US" sz="32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xmlns="" id="{8C95F98D-EA98-474D-A5F0-FAE1D479DE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8588" y="228600"/>
            <a:ext cx="8886825" cy="6400800"/>
          </a:xfrm>
          <a:solidFill>
            <a:srgbClr val="F8F8F8">
              <a:alpha val="65097"/>
            </a:srgbClr>
          </a:solidFill>
        </p:spPr>
        <p:txBody>
          <a:bodyPr>
            <a:normAutofit/>
          </a:bodyPr>
          <a:lstStyle/>
          <a:p>
            <a:pPr indent="-50800" algn="ctr" eaLnBrk="1" hangingPunct="1">
              <a:lnSpc>
                <a:spcPct val="80000"/>
              </a:lnSpc>
              <a:buFontTx/>
              <a:buNone/>
            </a:pPr>
            <a:r>
              <a:rPr lang="en-GB" altLang="en-US" sz="2800" b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DATABASE PRIMARI</a:t>
            </a:r>
            <a:endParaRPr lang="it-IT" altLang="en-US" sz="2800" b="1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indent="-50800" algn="ctr" eaLnBrk="1" hangingPunct="1">
              <a:lnSpc>
                <a:spcPct val="80000"/>
              </a:lnSpc>
              <a:buFontTx/>
              <a:buNone/>
            </a:pPr>
            <a:r>
              <a:rPr lang="en-GB" altLang="en-US" sz="28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DATABASE DI SEQUENZE NUCLEOTIDICHE</a:t>
            </a:r>
            <a:endParaRPr lang="it-IT" altLang="en-US" sz="280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indent="-508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Collezioni di singoli record, ognuno dei quali contiene un tratto di DNA o RNA con delle annotazioni. Ogni record viene anche chiamato ENTRY, e ha un codice che lo identifica univocamente (ACCESSION NUMBER).</a:t>
            </a:r>
            <a:r>
              <a:rPr lang="en-GB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endParaRPr lang="it-IT" altLang="en-US" sz="240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indent="-50800" eaLnBrk="1" hangingPunct="1">
              <a:lnSpc>
                <a:spcPct val="80000"/>
              </a:lnSpc>
              <a:buFont typeface="Wingdings" pitchFamily="2" charset="2"/>
              <a:buNone/>
            </a:pPr>
            <a:endParaRPr lang="it-IT" altLang="en-US" sz="240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indent="-508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it-IT" altLang="en-US" sz="2800">
                <a:latin typeface="Arial" panose="020B0604020202020204" pitchFamily="34" charset="0"/>
                <a:ea typeface="ＭＳ Ｐゴシック" panose="020B0600070205080204" pitchFamily="34" charset="-128"/>
              </a:rPr>
              <a:t>B</a:t>
            </a:r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anche dati primarie di sequenze nucleotidiche </a:t>
            </a:r>
          </a:p>
          <a:p>
            <a:pPr indent="-508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it-IT" altLang="en-US" sz="2400" b="1">
                <a:latin typeface="Arial" panose="020B0604020202020204" pitchFamily="34" charset="0"/>
                <a:ea typeface="ＭＳ Ｐゴシック" panose="020B0600070205080204" pitchFamily="34" charset="-128"/>
              </a:rPr>
              <a:t>	EMBL nucleotide database</a:t>
            </a:r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, ora gestita dall’EBI (1980)</a:t>
            </a:r>
          </a:p>
          <a:p>
            <a:pPr marL="171450" lvl="2" indent="4763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EMBL = European Molecular Biology Laboratory (Heidelberg)</a:t>
            </a:r>
          </a:p>
          <a:p>
            <a:pPr marL="171450" lvl="2" indent="4763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EBI = European Bioinformatics Institute (Hinxton, UK)</a:t>
            </a:r>
          </a:p>
          <a:p>
            <a:pPr indent="-508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it-IT" altLang="en-US" sz="2400" b="1">
                <a:latin typeface="Arial" panose="020B0604020202020204" pitchFamily="34" charset="0"/>
                <a:ea typeface="ＭＳ Ｐゴシック" panose="020B0600070205080204" pitchFamily="34" charset="-128"/>
              </a:rPr>
              <a:t>	GenBank</a:t>
            </a:r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 = banca dell NIH gestita dal NCBI (1982)</a:t>
            </a:r>
          </a:p>
          <a:p>
            <a:pPr marL="171450" lvl="2" indent="4763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NIH = National Institutes of Health (Stuttura USA)</a:t>
            </a:r>
          </a:p>
          <a:p>
            <a:pPr marL="171450" lvl="2" indent="4763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NCBI = National Center for Biotechnology Information, Bethesda, Maryland</a:t>
            </a:r>
          </a:p>
          <a:p>
            <a:pPr indent="-508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it-IT" altLang="en-US" sz="2400" b="1">
                <a:latin typeface="Arial" panose="020B0604020202020204" pitchFamily="34" charset="0"/>
                <a:ea typeface="ＭＳ Ｐゴシック" panose="020B0600070205080204" pitchFamily="34" charset="-128"/>
              </a:rPr>
              <a:t>	DDBJ</a:t>
            </a:r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 = banca DNA giapponese (1986)</a:t>
            </a:r>
          </a:p>
          <a:p>
            <a:pPr marL="171450" lvl="2" indent="4763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DDBJ = DNA DataBase of Japan</a:t>
            </a:r>
          </a:p>
          <a:p>
            <a:pPr marL="171450" lvl="2" indent="4763" eaLnBrk="1" hangingPunct="1">
              <a:lnSpc>
                <a:spcPct val="80000"/>
              </a:lnSpc>
              <a:buFont typeface="Wingdings" pitchFamily="2" charset="2"/>
              <a:buNone/>
            </a:pPr>
            <a:endParaRPr lang="it-IT" altLang="en-US" sz="18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xmlns="" id="{0D08DA78-A922-BC4D-811D-8525A3FB7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54000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800">
                <a:latin typeface="Arial" panose="020B0604020202020204" pitchFamily="34" charset="0"/>
              </a:rPr>
              <a:t> </a:t>
            </a:r>
            <a:endParaRPr lang="it-IT" altLang="en-US" sz="2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62466" name="Rectangle 3">
            <a:extLst>
              <a:ext uri="{FF2B5EF4-FFF2-40B4-BE49-F238E27FC236}">
                <a16:creationId xmlns:a16="http://schemas.microsoft.com/office/drawing/2014/main" xmlns="" id="{5935921F-4417-AC4F-ACCB-78507ED1A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927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2467" name="Rectangle 4">
            <a:extLst>
              <a:ext uri="{FF2B5EF4-FFF2-40B4-BE49-F238E27FC236}">
                <a16:creationId xmlns:a16="http://schemas.microsoft.com/office/drawing/2014/main" xmlns="" id="{883636DB-8CD0-6D4F-96C2-F9A622BCD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16002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grpSp>
        <p:nvGrpSpPr>
          <p:cNvPr id="62468" name="Group 8">
            <a:extLst>
              <a:ext uri="{FF2B5EF4-FFF2-40B4-BE49-F238E27FC236}">
                <a16:creationId xmlns:a16="http://schemas.microsoft.com/office/drawing/2014/main" xmlns="" id="{9BCE12B8-21BC-8C48-A359-65C7531D610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62482" name="Rectangle 9">
              <a:extLst>
                <a:ext uri="{FF2B5EF4-FFF2-40B4-BE49-F238E27FC236}">
                  <a16:creationId xmlns:a16="http://schemas.microsoft.com/office/drawing/2014/main" xmlns="" id="{F361B353-5DF3-354E-8228-89511E013A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3" name="Rectangle 10">
              <a:extLst>
                <a:ext uri="{FF2B5EF4-FFF2-40B4-BE49-F238E27FC236}">
                  <a16:creationId xmlns:a16="http://schemas.microsoft.com/office/drawing/2014/main" xmlns="" id="{ED299813-3FA1-DA4F-9401-D3B762A883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4" name="Rectangle 11">
              <a:extLst>
                <a:ext uri="{FF2B5EF4-FFF2-40B4-BE49-F238E27FC236}">
                  <a16:creationId xmlns:a16="http://schemas.microsoft.com/office/drawing/2014/main" xmlns="" id="{DD25919A-0772-2845-8024-C99F9BD7ED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5" name="Rectangle 12">
              <a:extLst>
                <a:ext uri="{FF2B5EF4-FFF2-40B4-BE49-F238E27FC236}">
                  <a16:creationId xmlns:a16="http://schemas.microsoft.com/office/drawing/2014/main" xmlns="" id="{226A5E0F-7715-7F4B-A24E-68974ADCB7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6" name="Rectangle 13">
              <a:extLst>
                <a:ext uri="{FF2B5EF4-FFF2-40B4-BE49-F238E27FC236}">
                  <a16:creationId xmlns:a16="http://schemas.microsoft.com/office/drawing/2014/main" xmlns="" id="{7A3EF30C-B24A-1142-B554-7BB18775E7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7" name="Rectangle 14">
              <a:extLst>
                <a:ext uri="{FF2B5EF4-FFF2-40B4-BE49-F238E27FC236}">
                  <a16:creationId xmlns:a16="http://schemas.microsoft.com/office/drawing/2014/main" xmlns="" id="{FB60F354-85C2-0E4B-A656-4DE514E2B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8" name="Rectangle 15">
              <a:extLst>
                <a:ext uri="{FF2B5EF4-FFF2-40B4-BE49-F238E27FC236}">
                  <a16:creationId xmlns:a16="http://schemas.microsoft.com/office/drawing/2014/main" xmlns="" id="{6F426A71-0180-5C4D-AD5A-7EF6F69417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9" name="Rectangle 16">
              <a:extLst>
                <a:ext uri="{FF2B5EF4-FFF2-40B4-BE49-F238E27FC236}">
                  <a16:creationId xmlns:a16="http://schemas.microsoft.com/office/drawing/2014/main" xmlns="" id="{723505FB-1D3D-1348-B774-3829E54A2E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90" name="Rectangle 17">
              <a:extLst>
                <a:ext uri="{FF2B5EF4-FFF2-40B4-BE49-F238E27FC236}">
                  <a16:creationId xmlns:a16="http://schemas.microsoft.com/office/drawing/2014/main" xmlns="" id="{D8EF46E0-AA5D-5643-B2EC-2CA5C7F5CD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91" name="Rectangle 18">
              <a:extLst>
                <a:ext uri="{FF2B5EF4-FFF2-40B4-BE49-F238E27FC236}">
                  <a16:creationId xmlns:a16="http://schemas.microsoft.com/office/drawing/2014/main" xmlns="" id="{4568E57F-39CE-2D4E-BCFC-68BC1169EF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62469" name="Group 19">
            <a:extLst>
              <a:ext uri="{FF2B5EF4-FFF2-40B4-BE49-F238E27FC236}">
                <a16:creationId xmlns:a16="http://schemas.microsoft.com/office/drawing/2014/main" xmlns="" id="{46AA2BFA-8E02-3445-86E3-9B772C8ACCA3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62472" name="Rectangle 20">
              <a:extLst>
                <a:ext uri="{FF2B5EF4-FFF2-40B4-BE49-F238E27FC236}">
                  <a16:creationId xmlns:a16="http://schemas.microsoft.com/office/drawing/2014/main" xmlns="" id="{3DDE3E44-35EA-9642-9BF7-9E4514DDB0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73" name="Rectangle 21">
              <a:extLst>
                <a:ext uri="{FF2B5EF4-FFF2-40B4-BE49-F238E27FC236}">
                  <a16:creationId xmlns:a16="http://schemas.microsoft.com/office/drawing/2014/main" xmlns="" id="{5CF8181F-163C-E749-A491-7111EB408B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74" name="Rectangle 22">
              <a:extLst>
                <a:ext uri="{FF2B5EF4-FFF2-40B4-BE49-F238E27FC236}">
                  <a16:creationId xmlns:a16="http://schemas.microsoft.com/office/drawing/2014/main" xmlns="" id="{6495DE15-0863-E743-85D4-3A22D8EAD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75" name="Rectangle 23">
              <a:extLst>
                <a:ext uri="{FF2B5EF4-FFF2-40B4-BE49-F238E27FC236}">
                  <a16:creationId xmlns:a16="http://schemas.microsoft.com/office/drawing/2014/main" xmlns="" id="{C6D0C47B-F76E-8E4A-BA9C-828808E411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76" name="Rectangle 24">
              <a:extLst>
                <a:ext uri="{FF2B5EF4-FFF2-40B4-BE49-F238E27FC236}">
                  <a16:creationId xmlns:a16="http://schemas.microsoft.com/office/drawing/2014/main" xmlns="" id="{CEE21311-75E1-2846-8951-74DF55C0F2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77" name="Rectangle 25">
              <a:extLst>
                <a:ext uri="{FF2B5EF4-FFF2-40B4-BE49-F238E27FC236}">
                  <a16:creationId xmlns:a16="http://schemas.microsoft.com/office/drawing/2014/main" xmlns="" id="{096681F3-3F95-7041-9A33-E582CD892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78" name="Rectangle 26">
              <a:extLst>
                <a:ext uri="{FF2B5EF4-FFF2-40B4-BE49-F238E27FC236}">
                  <a16:creationId xmlns:a16="http://schemas.microsoft.com/office/drawing/2014/main" xmlns="" id="{B7636DA4-3984-8245-886A-408DF25CF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79" name="Rectangle 27">
              <a:extLst>
                <a:ext uri="{FF2B5EF4-FFF2-40B4-BE49-F238E27FC236}">
                  <a16:creationId xmlns:a16="http://schemas.microsoft.com/office/drawing/2014/main" xmlns="" id="{61448523-E68B-6A40-9AEF-88DDA7F219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0" name="Rectangle 28">
              <a:extLst>
                <a:ext uri="{FF2B5EF4-FFF2-40B4-BE49-F238E27FC236}">
                  <a16:creationId xmlns:a16="http://schemas.microsoft.com/office/drawing/2014/main" xmlns="" id="{9C6D5477-9156-5A42-B8DE-3E0F3F6FA8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1" name="Rectangle 29">
              <a:extLst>
                <a:ext uri="{FF2B5EF4-FFF2-40B4-BE49-F238E27FC236}">
                  <a16:creationId xmlns:a16="http://schemas.microsoft.com/office/drawing/2014/main" xmlns="" id="{1A212BD9-E37E-7848-85EA-43AD2E2A96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sp>
        <p:nvSpPr>
          <p:cNvPr id="62470" name="Rectangle 5">
            <a:extLst>
              <a:ext uri="{FF2B5EF4-FFF2-40B4-BE49-F238E27FC236}">
                <a16:creationId xmlns:a16="http://schemas.microsoft.com/office/drawing/2014/main" xmlns="" id="{DB0D3CCD-A174-A347-A062-502825D8C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30163"/>
            <a:ext cx="3352800" cy="579437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3200" b="1">
                <a:solidFill>
                  <a:schemeClr val="bg1"/>
                </a:solidFill>
                <a:latin typeface="Arial" panose="020B0604020202020204" pitchFamily="34" charset="0"/>
              </a:rPr>
              <a:t>NCBI GENE</a:t>
            </a:r>
            <a:endParaRPr lang="en-GB" altLang="en-US" sz="32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9DA8C1C7-751A-D94C-8CA8-32F121544D84}"/>
              </a:ext>
            </a:extLst>
          </p:cNvPr>
          <p:cNvSpPr/>
          <p:nvPr/>
        </p:nvSpPr>
        <p:spPr>
          <a:xfrm>
            <a:off x="134938" y="1020763"/>
            <a:ext cx="8947150" cy="526256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RefSeq</a:t>
            </a:r>
            <a:r>
              <a:rPr lang="it-IT" sz="2800" b="1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 - 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Reference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Sequence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collection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of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genomic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DNA,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transcripts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, and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proteins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.</a:t>
            </a:r>
          </a:p>
          <a:p>
            <a:pPr>
              <a:defRPr/>
            </a:pP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</a:p>
          <a:p>
            <a:pPr>
              <a:defRPr/>
            </a:pPr>
            <a:r>
              <a:rPr lang="it-IT" sz="2800" b="1" dirty="0" err="1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Distinguishing</a:t>
            </a:r>
            <a:r>
              <a:rPr lang="it-IT" sz="2800" b="1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Features</a:t>
            </a:r>
            <a:r>
              <a:rPr lang="it-IT" sz="2800" b="1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:</a:t>
            </a:r>
            <a:endParaRPr lang="it-IT" sz="2800" dirty="0">
              <a:latin typeface="Arial"/>
              <a:ea typeface="ＭＳ Ｐゴシック" charset="0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it-IT" sz="2800" dirty="0">
                <a:latin typeface="Arial"/>
                <a:ea typeface="ＭＳ Ｐゴシック" charset="0"/>
                <a:cs typeface="Arial"/>
              </a:rPr>
              <a:t>non-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redundancy</a:t>
            </a:r>
            <a:endParaRPr lang="it-IT" sz="2800" dirty="0">
              <a:latin typeface="Arial"/>
              <a:ea typeface="ＭＳ Ｐゴシック" charset="0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explicitly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linked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nucleotide and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protein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sequences</a:t>
            </a:r>
            <a:endParaRPr lang="it-IT" sz="2800" dirty="0">
              <a:latin typeface="Arial"/>
              <a:ea typeface="ＭＳ Ｐゴシック" charset="0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updates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to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reflect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current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knowledge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of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sequence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data and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biology</a:t>
            </a:r>
            <a:endParaRPr lang="it-IT" sz="2800" dirty="0">
              <a:latin typeface="Arial"/>
              <a:ea typeface="ＭＳ Ｐゴシック" charset="0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it-IT" sz="2800" dirty="0">
                <a:latin typeface="Arial"/>
                <a:ea typeface="ＭＳ Ｐゴシック" charset="0"/>
                <a:cs typeface="Arial"/>
              </a:rPr>
              <a:t>data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validation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and format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consistency</a:t>
            </a:r>
            <a:endParaRPr lang="it-IT" sz="2800" dirty="0">
              <a:latin typeface="Arial"/>
              <a:ea typeface="ＭＳ Ｐゴシック" charset="0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accessions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with '_'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character</a:t>
            </a:r>
            <a:endParaRPr lang="it-IT" sz="2800" dirty="0">
              <a:latin typeface="Arial"/>
              <a:ea typeface="ＭＳ Ｐゴシック" charset="0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curation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by NCBI staff and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collaborators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, with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reviewed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records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indicated</a:t>
            </a:r>
            <a:endParaRPr lang="it-IT" sz="2800" dirty="0"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xmlns="" id="{75BD697E-FA09-5541-BECC-E7E28F61D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54000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800">
                <a:latin typeface="Arial" panose="020B0604020202020204" pitchFamily="34" charset="0"/>
              </a:rPr>
              <a:t> </a:t>
            </a:r>
            <a:endParaRPr lang="it-IT" altLang="en-US" sz="2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63490" name="Rectangle 3">
            <a:extLst>
              <a:ext uri="{FF2B5EF4-FFF2-40B4-BE49-F238E27FC236}">
                <a16:creationId xmlns:a16="http://schemas.microsoft.com/office/drawing/2014/main" xmlns="" id="{AE9E644F-D537-3748-8A7A-D0197DFD9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927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3491" name="Rectangle 4">
            <a:extLst>
              <a:ext uri="{FF2B5EF4-FFF2-40B4-BE49-F238E27FC236}">
                <a16:creationId xmlns:a16="http://schemas.microsoft.com/office/drawing/2014/main" xmlns="" id="{51795989-7926-E94E-8A54-1D0BB65C1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16002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grpSp>
        <p:nvGrpSpPr>
          <p:cNvPr id="63492" name="Group 8">
            <a:extLst>
              <a:ext uri="{FF2B5EF4-FFF2-40B4-BE49-F238E27FC236}">
                <a16:creationId xmlns:a16="http://schemas.microsoft.com/office/drawing/2014/main" xmlns="" id="{BCB953C6-5FDA-C54C-902D-EF06046C635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63506" name="Rectangle 9">
              <a:extLst>
                <a:ext uri="{FF2B5EF4-FFF2-40B4-BE49-F238E27FC236}">
                  <a16:creationId xmlns:a16="http://schemas.microsoft.com/office/drawing/2014/main" xmlns="" id="{75AE2D80-3F9F-1042-A144-9DBDCCB7B3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7" name="Rectangle 10">
              <a:extLst>
                <a:ext uri="{FF2B5EF4-FFF2-40B4-BE49-F238E27FC236}">
                  <a16:creationId xmlns:a16="http://schemas.microsoft.com/office/drawing/2014/main" xmlns="" id="{045B305F-E939-2544-ACDA-ED1CA5AFFF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8" name="Rectangle 11">
              <a:extLst>
                <a:ext uri="{FF2B5EF4-FFF2-40B4-BE49-F238E27FC236}">
                  <a16:creationId xmlns:a16="http://schemas.microsoft.com/office/drawing/2014/main" xmlns="" id="{665B31E3-ACDF-C945-990A-60967E9AF9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9" name="Rectangle 12">
              <a:extLst>
                <a:ext uri="{FF2B5EF4-FFF2-40B4-BE49-F238E27FC236}">
                  <a16:creationId xmlns:a16="http://schemas.microsoft.com/office/drawing/2014/main" xmlns="" id="{12917801-1DD9-5E4C-B196-6DACA886E8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10" name="Rectangle 13">
              <a:extLst>
                <a:ext uri="{FF2B5EF4-FFF2-40B4-BE49-F238E27FC236}">
                  <a16:creationId xmlns:a16="http://schemas.microsoft.com/office/drawing/2014/main" xmlns="" id="{C1D724B2-CBD0-5A43-A3C6-8A03B6E50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11" name="Rectangle 14">
              <a:extLst>
                <a:ext uri="{FF2B5EF4-FFF2-40B4-BE49-F238E27FC236}">
                  <a16:creationId xmlns:a16="http://schemas.microsoft.com/office/drawing/2014/main" xmlns="" id="{1B4B9A54-4913-884D-A644-83871EF9F2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12" name="Rectangle 15">
              <a:extLst>
                <a:ext uri="{FF2B5EF4-FFF2-40B4-BE49-F238E27FC236}">
                  <a16:creationId xmlns:a16="http://schemas.microsoft.com/office/drawing/2014/main" xmlns="" id="{C246298E-1CFB-A940-B2A0-89F024C25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13" name="Rectangle 16">
              <a:extLst>
                <a:ext uri="{FF2B5EF4-FFF2-40B4-BE49-F238E27FC236}">
                  <a16:creationId xmlns:a16="http://schemas.microsoft.com/office/drawing/2014/main" xmlns="" id="{BC441497-B08A-BD4A-BE2A-87434346DB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14" name="Rectangle 17">
              <a:extLst>
                <a:ext uri="{FF2B5EF4-FFF2-40B4-BE49-F238E27FC236}">
                  <a16:creationId xmlns:a16="http://schemas.microsoft.com/office/drawing/2014/main" xmlns="" id="{5D2991DA-1509-BF43-80EB-8A3A5B94C2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15" name="Rectangle 18">
              <a:extLst>
                <a:ext uri="{FF2B5EF4-FFF2-40B4-BE49-F238E27FC236}">
                  <a16:creationId xmlns:a16="http://schemas.microsoft.com/office/drawing/2014/main" xmlns="" id="{2552E695-A388-5342-BC8D-84A58E2ED1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63493" name="Group 19">
            <a:extLst>
              <a:ext uri="{FF2B5EF4-FFF2-40B4-BE49-F238E27FC236}">
                <a16:creationId xmlns:a16="http://schemas.microsoft.com/office/drawing/2014/main" xmlns="" id="{06BC97FD-E98F-8C47-AE95-7AC366080742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63496" name="Rectangle 20">
              <a:extLst>
                <a:ext uri="{FF2B5EF4-FFF2-40B4-BE49-F238E27FC236}">
                  <a16:creationId xmlns:a16="http://schemas.microsoft.com/office/drawing/2014/main" xmlns="" id="{36C266C9-DE77-8A4F-A9FD-F1EA00C0B9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497" name="Rectangle 21">
              <a:extLst>
                <a:ext uri="{FF2B5EF4-FFF2-40B4-BE49-F238E27FC236}">
                  <a16:creationId xmlns:a16="http://schemas.microsoft.com/office/drawing/2014/main" xmlns="" id="{4AFED78D-2C70-F04A-9821-0F8E2C6157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498" name="Rectangle 22">
              <a:extLst>
                <a:ext uri="{FF2B5EF4-FFF2-40B4-BE49-F238E27FC236}">
                  <a16:creationId xmlns:a16="http://schemas.microsoft.com/office/drawing/2014/main" xmlns="" id="{95DF4772-2457-AB4E-BBAC-E94F594F46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499" name="Rectangle 23">
              <a:extLst>
                <a:ext uri="{FF2B5EF4-FFF2-40B4-BE49-F238E27FC236}">
                  <a16:creationId xmlns:a16="http://schemas.microsoft.com/office/drawing/2014/main" xmlns="" id="{B0BD982F-CAB4-4F49-ACFC-0AA4E54A8E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0" name="Rectangle 24">
              <a:extLst>
                <a:ext uri="{FF2B5EF4-FFF2-40B4-BE49-F238E27FC236}">
                  <a16:creationId xmlns:a16="http://schemas.microsoft.com/office/drawing/2014/main" xmlns="" id="{5EC48320-9D57-4045-8659-B02ACA961C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1" name="Rectangle 25">
              <a:extLst>
                <a:ext uri="{FF2B5EF4-FFF2-40B4-BE49-F238E27FC236}">
                  <a16:creationId xmlns:a16="http://schemas.microsoft.com/office/drawing/2014/main" xmlns="" id="{70321A60-78BA-C642-8351-6FE64742B5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2" name="Rectangle 26">
              <a:extLst>
                <a:ext uri="{FF2B5EF4-FFF2-40B4-BE49-F238E27FC236}">
                  <a16:creationId xmlns:a16="http://schemas.microsoft.com/office/drawing/2014/main" xmlns="" id="{9CC1107F-9594-5146-BB67-23A49893BD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3" name="Rectangle 27">
              <a:extLst>
                <a:ext uri="{FF2B5EF4-FFF2-40B4-BE49-F238E27FC236}">
                  <a16:creationId xmlns:a16="http://schemas.microsoft.com/office/drawing/2014/main" xmlns="" id="{31970F5F-CA84-8F4C-BB35-D83B45FA2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4" name="Rectangle 28">
              <a:extLst>
                <a:ext uri="{FF2B5EF4-FFF2-40B4-BE49-F238E27FC236}">
                  <a16:creationId xmlns:a16="http://schemas.microsoft.com/office/drawing/2014/main" xmlns="" id="{FD8BEBF5-0C6E-7645-970C-1869349A20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5" name="Rectangle 29">
              <a:extLst>
                <a:ext uri="{FF2B5EF4-FFF2-40B4-BE49-F238E27FC236}">
                  <a16:creationId xmlns:a16="http://schemas.microsoft.com/office/drawing/2014/main" xmlns="" id="{274B163A-743C-6842-A13F-35697B2FF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63494" name="Immagine 28" descr="Picture 14.png">
            <a:extLst>
              <a:ext uri="{FF2B5EF4-FFF2-40B4-BE49-F238E27FC236}">
                <a16:creationId xmlns:a16="http://schemas.microsoft.com/office/drawing/2014/main" xmlns="" id="{FA1BEFF8-61FC-344D-A8D9-F90481486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636588"/>
            <a:ext cx="6043613" cy="604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5" name="Rectangle 5">
            <a:extLst>
              <a:ext uri="{FF2B5EF4-FFF2-40B4-BE49-F238E27FC236}">
                <a16:creationId xmlns:a16="http://schemas.microsoft.com/office/drawing/2014/main" xmlns="" id="{958D5277-E046-0342-B4DE-630A595D6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30163"/>
            <a:ext cx="3352800" cy="579437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3200" b="1">
                <a:solidFill>
                  <a:schemeClr val="bg1"/>
                </a:solidFill>
                <a:latin typeface="Arial" panose="020B0604020202020204" pitchFamily="34" charset="0"/>
              </a:rPr>
              <a:t>NCBI GENE</a:t>
            </a:r>
            <a:endParaRPr lang="en-GB" altLang="en-US" sz="32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xmlns="" id="{785FBAEE-48BC-494A-BF72-317C8898E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54000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800">
                <a:latin typeface="Arial" panose="020B0604020202020204" pitchFamily="34" charset="0"/>
              </a:rPr>
              <a:t> </a:t>
            </a:r>
            <a:endParaRPr lang="it-IT" altLang="en-US" sz="2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64514" name="Rectangle 3">
            <a:extLst>
              <a:ext uri="{FF2B5EF4-FFF2-40B4-BE49-F238E27FC236}">
                <a16:creationId xmlns:a16="http://schemas.microsoft.com/office/drawing/2014/main" xmlns="" id="{5128A1F6-CCF6-8945-8B92-F8D1882FC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927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4515" name="Rectangle 4">
            <a:extLst>
              <a:ext uri="{FF2B5EF4-FFF2-40B4-BE49-F238E27FC236}">
                <a16:creationId xmlns:a16="http://schemas.microsoft.com/office/drawing/2014/main" xmlns="" id="{0DABF3BC-4EC6-7B40-BEE4-916813F3A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16002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grpSp>
        <p:nvGrpSpPr>
          <p:cNvPr id="64516" name="Group 7">
            <a:extLst>
              <a:ext uri="{FF2B5EF4-FFF2-40B4-BE49-F238E27FC236}">
                <a16:creationId xmlns:a16="http://schemas.microsoft.com/office/drawing/2014/main" xmlns="" id="{97362C30-613A-5E40-A13A-C44AE0E6D10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64529" name="Rectangle 8">
              <a:extLst>
                <a:ext uri="{FF2B5EF4-FFF2-40B4-BE49-F238E27FC236}">
                  <a16:creationId xmlns:a16="http://schemas.microsoft.com/office/drawing/2014/main" xmlns="" id="{7838F554-169F-A54B-9A9A-C76172635D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0" name="Rectangle 9">
              <a:extLst>
                <a:ext uri="{FF2B5EF4-FFF2-40B4-BE49-F238E27FC236}">
                  <a16:creationId xmlns:a16="http://schemas.microsoft.com/office/drawing/2014/main" xmlns="" id="{AADB1E46-4BD6-FC4F-88A1-F83E4CC50D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1" name="Rectangle 10">
              <a:extLst>
                <a:ext uri="{FF2B5EF4-FFF2-40B4-BE49-F238E27FC236}">
                  <a16:creationId xmlns:a16="http://schemas.microsoft.com/office/drawing/2014/main" xmlns="" id="{380281FE-55A0-4649-8E14-02DDDBF3A8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2" name="Rectangle 11">
              <a:extLst>
                <a:ext uri="{FF2B5EF4-FFF2-40B4-BE49-F238E27FC236}">
                  <a16:creationId xmlns:a16="http://schemas.microsoft.com/office/drawing/2014/main" xmlns="" id="{17ACCBAB-752F-254C-9D50-7636E78219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3" name="Rectangle 12">
              <a:extLst>
                <a:ext uri="{FF2B5EF4-FFF2-40B4-BE49-F238E27FC236}">
                  <a16:creationId xmlns:a16="http://schemas.microsoft.com/office/drawing/2014/main" xmlns="" id="{5FF0C253-8137-B246-AB8C-E5B48E2FEE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4" name="Rectangle 13">
              <a:extLst>
                <a:ext uri="{FF2B5EF4-FFF2-40B4-BE49-F238E27FC236}">
                  <a16:creationId xmlns:a16="http://schemas.microsoft.com/office/drawing/2014/main" xmlns="" id="{338360C8-3DF7-7A4D-B477-D2667D7DB4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5" name="Rectangle 14">
              <a:extLst>
                <a:ext uri="{FF2B5EF4-FFF2-40B4-BE49-F238E27FC236}">
                  <a16:creationId xmlns:a16="http://schemas.microsoft.com/office/drawing/2014/main" xmlns="" id="{F2497087-757F-0F44-A6F6-22A9ACFDE0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6" name="Rectangle 15">
              <a:extLst>
                <a:ext uri="{FF2B5EF4-FFF2-40B4-BE49-F238E27FC236}">
                  <a16:creationId xmlns:a16="http://schemas.microsoft.com/office/drawing/2014/main" xmlns="" id="{D1584FCB-112B-D84F-BE51-B5288E0CA6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7" name="Rectangle 16">
              <a:extLst>
                <a:ext uri="{FF2B5EF4-FFF2-40B4-BE49-F238E27FC236}">
                  <a16:creationId xmlns:a16="http://schemas.microsoft.com/office/drawing/2014/main" xmlns="" id="{2F0E4747-6FB2-9842-B324-99648EE8A7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8" name="Rectangle 17">
              <a:extLst>
                <a:ext uri="{FF2B5EF4-FFF2-40B4-BE49-F238E27FC236}">
                  <a16:creationId xmlns:a16="http://schemas.microsoft.com/office/drawing/2014/main" xmlns="" id="{217D7A1C-7A6D-6749-AAF9-6843182D04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64517" name="Group 18">
            <a:extLst>
              <a:ext uri="{FF2B5EF4-FFF2-40B4-BE49-F238E27FC236}">
                <a16:creationId xmlns:a16="http://schemas.microsoft.com/office/drawing/2014/main" xmlns="" id="{BF4860A8-47B6-6A46-A010-C51DEA148757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64519" name="Rectangle 19">
              <a:extLst>
                <a:ext uri="{FF2B5EF4-FFF2-40B4-BE49-F238E27FC236}">
                  <a16:creationId xmlns:a16="http://schemas.microsoft.com/office/drawing/2014/main" xmlns="" id="{47440DC7-08E9-5B49-A08A-21DCF242F0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0" name="Rectangle 20">
              <a:extLst>
                <a:ext uri="{FF2B5EF4-FFF2-40B4-BE49-F238E27FC236}">
                  <a16:creationId xmlns:a16="http://schemas.microsoft.com/office/drawing/2014/main" xmlns="" id="{63993092-204B-DC44-AB0D-B15A5CC24A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1" name="Rectangle 21">
              <a:extLst>
                <a:ext uri="{FF2B5EF4-FFF2-40B4-BE49-F238E27FC236}">
                  <a16:creationId xmlns:a16="http://schemas.microsoft.com/office/drawing/2014/main" xmlns="" id="{C68E5942-EBB1-0047-B731-A58BA22264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2" name="Rectangle 22">
              <a:extLst>
                <a:ext uri="{FF2B5EF4-FFF2-40B4-BE49-F238E27FC236}">
                  <a16:creationId xmlns:a16="http://schemas.microsoft.com/office/drawing/2014/main" xmlns="" id="{A665C34F-E215-D243-8CB2-6D49CEC0CF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3" name="Rectangle 23">
              <a:extLst>
                <a:ext uri="{FF2B5EF4-FFF2-40B4-BE49-F238E27FC236}">
                  <a16:creationId xmlns:a16="http://schemas.microsoft.com/office/drawing/2014/main" xmlns="" id="{E2E4A4E0-ABB2-2E40-9028-DC1BCA88B8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4" name="Rectangle 24">
              <a:extLst>
                <a:ext uri="{FF2B5EF4-FFF2-40B4-BE49-F238E27FC236}">
                  <a16:creationId xmlns:a16="http://schemas.microsoft.com/office/drawing/2014/main" xmlns="" id="{8F3E8C9F-A9E5-C840-8A15-61AFF51D86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5" name="Rectangle 25">
              <a:extLst>
                <a:ext uri="{FF2B5EF4-FFF2-40B4-BE49-F238E27FC236}">
                  <a16:creationId xmlns:a16="http://schemas.microsoft.com/office/drawing/2014/main" xmlns="" id="{4E806686-A8B6-6C44-9852-B0BB832972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6" name="Rectangle 26">
              <a:extLst>
                <a:ext uri="{FF2B5EF4-FFF2-40B4-BE49-F238E27FC236}">
                  <a16:creationId xmlns:a16="http://schemas.microsoft.com/office/drawing/2014/main" xmlns="" id="{66E96441-FEF3-8247-8895-9A171A852D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7" name="Rectangle 27">
              <a:extLst>
                <a:ext uri="{FF2B5EF4-FFF2-40B4-BE49-F238E27FC236}">
                  <a16:creationId xmlns:a16="http://schemas.microsoft.com/office/drawing/2014/main" xmlns="" id="{D715B863-C628-C648-8E63-3B194DFB30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8" name="Rectangle 28">
              <a:extLst>
                <a:ext uri="{FF2B5EF4-FFF2-40B4-BE49-F238E27FC236}">
                  <a16:creationId xmlns:a16="http://schemas.microsoft.com/office/drawing/2014/main" xmlns="" id="{2A8FE169-4861-D94A-BC22-F0CC62AA89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64518" name="Immagine 28" descr="Picture 15.png">
            <a:extLst>
              <a:ext uri="{FF2B5EF4-FFF2-40B4-BE49-F238E27FC236}">
                <a16:creationId xmlns:a16="http://schemas.microsoft.com/office/drawing/2014/main" xmlns="" id="{8EE97F27-BD8E-3847-B0D1-5E8D196C1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73038"/>
            <a:ext cx="8745538" cy="652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xmlns="" id="{40DA1C8E-007C-BB44-A238-D2E5AB406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88" y="265113"/>
            <a:ext cx="8926512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altLang="en-US" sz="2800" b="1">
                <a:solidFill>
                  <a:schemeClr val="accent1"/>
                </a:solidFill>
                <a:latin typeface="Arial" panose="020B0604020202020204" pitchFamily="34" charset="0"/>
              </a:rPr>
              <a:t>DATABASE SECONDARI</a:t>
            </a:r>
            <a:endParaRPr lang="it-IT" altLang="en-US" sz="280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it-IT" altLang="en-US" sz="2800" b="1">
                <a:solidFill>
                  <a:srgbClr val="8000FF"/>
                </a:solidFill>
                <a:latin typeface="Arial" panose="020B0604020202020204" pitchFamily="34" charset="0"/>
              </a:rPr>
              <a:t>NCBI - </a:t>
            </a:r>
            <a:r>
              <a:rPr lang="it-IT" altLang="en-US" sz="2800">
                <a:solidFill>
                  <a:srgbClr val="3333FF"/>
                </a:solidFill>
                <a:latin typeface="Arial" panose="020B0604020202020204" pitchFamily="34" charset="0"/>
              </a:rPr>
              <a:t>Information retrieval system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it-IT" altLang="en-US" sz="1800">
                <a:latin typeface="Arial" panose="020B0604020202020204" pitchFamily="34" charset="0"/>
              </a:rPr>
              <a:t> E' stato sviluppato all’NCBI (National Center for Biotechnology Information, USA) per permettere l'accesso a dati di biologia molecolare e citazioni bibliografiche.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it-IT" altLang="en-US" sz="1800">
                <a:latin typeface="Arial" panose="020B0604020202020204" pitchFamily="34" charset="0"/>
              </a:rPr>
              <a:t> Sfrutta il concetto di “</a:t>
            </a:r>
            <a:r>
              <a:rPr lang="it-IT" altLang="ja-JP" sz="1800">
                <a:latin typeface="Arial" panose="020B0604020202020204" pitchFamily="34" charset="0"/>
              </a:rPr>
              <a:t>neighbouring</a:t>
            </a:r>
            <a:r>
              <a:rPr lang="it-IT" altLang="en-US" sz="1800">
                <a:latin typeface="Arial" panose="020B0604020202020204" pitchFamily="34" charset="0"/>
              </a:rPr>
              <a:t>”</a:t>
            </a:r>
            <a:r>
              <a:rPr lang="it-IT" altLang="ja-JP" sz="1800">
                <a:latin typeface="Arial" panose="020B0604020202020204" pitchFamily="34" charset="0"/>
              </a:rPr>
              <a:t>: possibilita' di collegare tra loro oggetti diversi di database differenti, indipendentemente dal fatto che essi siano direttamente </a:t>
            </a:r>
            <a:r>
              <a:rPr lang="it-IT" altLang="en-US" sz="1800">
                <a:latin typeface="Arial" panose="020B0604020202020204" pitchFamily="34" charset="0"/>
              </a:rPr>
              <a:t>“</a:t>
            </a:r>
            <a:r>
              <a:rPr lang="it-IT" altLang="ja-JP" sz="1800">
                <a:latin typeface="Arial" panose="020B0604020202020204" pitchFamily="34" charset="0"/>
              </a:rPr>
              <a:t>cross-referenced</a:t>
            </a:r>
            <a:r>
              <a:rPr lang="it-IT" altLang="en-US" sz="1800">
                <a:latin typeface="Arial" panose="020B0604020202020204" pitchFamily="34" charset="0"/>
              </a:rPr>
              <a:t>”</a:t>
            </a:r>
            <a:r>
              <a:rPr lang="it-IT" altLang="ja-JP" sz="1800">
                <a:latin typeface="Arial" panose="020B0604020202020204" pitchFamily="34" charset="0"/>
              </a:rPr>
              <a:t>.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it-IT" altLang="en-US" sz="1800">
                <a:latin typeface="Arial" panose="020B0604020202020204" pitchFamily="34" charset="0"/>
              </a:rPr>
              <a:t> Tipicamente, permette l'accesso a database di sequenze nucleotidiche, di sequenze proteiche, di mappaggio di cromosomi e di genomi, di struttura 3D e bibliografici (PubMed).</a:t>
            </a:r>
            <a:r>
              <a:rPr lang="it-IT" altLang="en-US" sz="2000">
                <a:latin typeface="Arial" panose="020B0604020202020204" pitchFamily="34" charset="0"/>
              </a:rPr>
              <a:t> </a:t>
            </a:r>
          </a:p>
        </p:txBody>
      </p:sp>
      <p:grpSp>
        <p:nvGrpSpPr>
          <p:cNvPr id="65538" name="Group 3">
            <a:extLst>
              <a:ext uri="{FF2B5EF4-FFF2-40B4-BE49-F238E27FC236}">
                <a16:creationId xmlns:a16="http://schemas.microsoft.com/office/drawing/2014/main" xmlns="" id="{2297713D-DB99-9141-A6E9-EC714A85FDA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65551" name="Rectangle 4">
              <a:extLst>
                <a:ext uri="{FF2B5EF4-FFF2-40B4-BE49-F238E27FC236}">
                  <a16:creationId xmlns:a16="http://schemas.microsoft.com/office/drawing/2014/main" xmlns="" id="{AB851346-ADA8-1D4C-8709-64C91659EF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2" name="Rectangle 5">
              <a:extLst>
                <a:ext uri="{FF2B5EF4-FFF2-40B4-BE49-F238E27FC236}">
                  <a16:creationId xmlns:a16="http://schemas.microsoft.com/office/drawing/2014/main" xmlns="" id="{EA1423CE-2319-0744-8B7E-D02025BF28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3" name="Rectangle 6">
              <a:extLst>
                <a:ext uri="{FF2B5EF4-FFF2-40B4-BE49-F238E27FC236}">
                  <a16:creationId xmlns:a16="http://schemas.microsoft.com/office/drawing/2014/main" xmlns="" id="{85393485-8A62-CD4A-AC91-BD62708813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4" name="Rectangle 7">
              <a:extLst>
                <a:ext uri="{FF2B5EF4-FFF2-40B4-BE49-F238E27FC236}">
                  <a16:creationId xmlns:a16="http://schemas.microsoft.com/office/drawing/2014/main" xmlns="" id="{525A73BF-E809-F74F-A755-B0E03A77E7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5" name="Rectangle 8">
              <a:extLst>
                <a:ext uri="{FF2B5EF4-FFF2-40B4-BE49-F238E27FC236}">
                  <a16:creationId xmlns:a16="http://schemas.microsoft.com/office/drawing/2014/main" xmlns="" id="{EDDD6E9A-284D-CA46-AE9B-ECF414C1E9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6" name="Rectangle 9">
              <a:extLst>
                <a:ext uri="{FF2B5EF4-FFF2-40B4-BE49-F238E27FC236}">
                  <a16:creationId xmlns:a16="http://schemas.microsoft.com/office/drawing/2014/main" xmlns="" id="{159E5307-865A-8241-8F0A-61F86D204F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7" name="Rectangle 10">
              <a:extLst>
                <a:ext uri="{FF2B5EF4-FFF2-40B4-BE49-F238E27FC236}">
                  <a16:creationId xmlns:a16="http://schemas.microsoft.com/office/drawing/2014/main" xmlns="" id="{BD169051-8090-2343-9B61-9D8712D27C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8" name="Rectangle 11">
              <a:extLst>
                <a:ext uri="{FF2B5EF4-FFF2-40B4-BE49-F238E27FC236}">
                  <a16:creationId xmlns:a16="http://schemas.microsoft.com/office/drawing/2014/main" xmlns="" id="{EC83C467-A0D4-7548-B3CD-6F190F95DE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9" name="Rectangle 12">
              <a:extLst>
                <a:ext uri="{FF2B5EF4-FFF2-40B4-BE49-F238E27FC236}">
                  <a16:creationId xmlns:a16="http://schemas.microsoft.com/office/drawing/2014/main" xmlns="" id="{FB0181E9-9494-2648-9697-C25F479548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60" name="Rectangle 13">
              <a:extLst>
                <a:ext uri="{FF2B5EF4-FFF2-40B4-BE49-F238E27FC236}">
                  <a16:creationId xmlns:a16="http://schemas.microsoft.com/office/drawing/2014/main" xmlns="" id="{3D93000E-17A0-C84A-8F81-B1EEF188BA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65539" name="Group 14">
            <a:extLst>
              <a:ext uri="{FF2B5EF4-FFF2-40B4-BE49-F238E27FC236}">
                <a16:creationId xmlns:a16="http://schemas.microsoft.com/office/drawing/2014/main" xmlns="" id="{8BFA5D45-9AF0-DB4E-93E4-A055BEAD5841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65541" name="Rectangle 15">
              <a:extLst>
                <a:ext uri="{FF2B5EF4-FFF2-40B4-BE49-F238E27FC236}">
                  <a16:creationId xmlns:a16="http://schemas.microsoft.com/office/drawing/2014/main" xmlns="" id="{87B78C62-4D49-394D-AE9D-F4A975941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2" name="Rectangle 16">
              <a:extLst>
                <a:ext uri="{FF2B5EF4-FFF2-40B4-BE49-F238E27FC236}">
                  <a16:creationId xmlns:a16="http://schemas.microsoft.com/office/drawing/2014/main" xmlns="" id="{95509784-FB17-EF47-90B3-F4CBE821E9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3" name="Rectangle 17">
              <a:extLst>
                <a:ext uri="{FF2B5EF4-FFF2-40B4-BE49-F238E27FC236}">
                  <a16:creationId xmlns:a16="http://schemas.microsoft.com/office/drawing/2014/main" xmlns="" id="{C540F913-A415-2140-8854-BA65DFE379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4" name="Rectangle 18">
              <a:extLst>
                <a:ext uri="{FF2B5EF4-FFF2-40B4-BE49-F238E27FC236}">
                  <a16:creationId xmlns:a16="http://schemas.microsoft.com/office/drawing/2014/main" xmlns="" id="{0D4FFCFB-513A-014F-8B5A-E947D0AF5F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5" name="Rectangle 19">
              <a:extLst>
                <a:ext uri="{FF2B5EF4-FFF2-40B4-BE49-F238E27FC236}">
                  <a16:creationId xmlns:a16="http://schemas.microsoft.com/office/drawing/2014/main" xmlns="" id="{D954EFDF-5005-B44B-9DF3-84DD666795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6" name="Rectangle 20">
              <a:extLst>
                <a:ext uri="{FF2B5EF4-FFF2-40B4-BE49-F238E27FC236}">
                  <a16:creationId xmlns:a16="http://schemas.microsoft.com/office/drawing/2014/main" xmlns="" id="{211733EB-AD06-1548-B843-E648390559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7" name="Rectangle 21">
              <a:extLst>
                <a:ext uri="{FF2B5EF4-FFF2-40B4-BE49-F238E27FC236}">
                  <a16:creationId xmlns:a16="http://schemas.microsoft.com/office/drawing/2014/main" xmlns="" id="{09CC81CA-0077-164B-A2DB-84B841E33C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8" name="Rectangle 22">
              <a:extLst>
                <a:ext uri="{FF2B5EF4-FFF2-40B4-BE49-F238E27FC236}">
                  <a16:creationId xmlns:a16="http://schemas.microsoft.com/office/drawing/2014/main" xmlns="" id="{FA9A7FEA-71DC-C642-975D-5FCDD1FD76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9" name="Rectangle 23">
              <a:extLst>
                <a:ext uri="{FF2B5EF4-FFF2-40B4-BE49-F238E27FC236}">
                  <a16:creationId xmlns:a16="http://schemas.microsoft.com/office/drawing/2014/main" xmlns="" id="{D9E08A66-6036-7F43-A4AA-EA09E165CF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0" name="Rectangle 24">
              <a:extLst>
                <a:ext uri="{FF2B5EF4-FFF2-40B4-BE49-F238E27FC236}">
                  <a16:creationId xmlns:a16="http://schemas.microsoft.com/office/drawing/2014/main" xmlns="" id="{0178E64D-A040-AC4F-B413-469A474E7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65540" name="Immagine 3" descr="Screen Shot 2013-12-11 at 12.05.05 PM.png">
            <a:extLst>
              <a:ext uri="{FF2B5EF4-FFF2-40B4-BE49-F238E27FC236}">
                <a16:creationId xmlns:a16="http://schemas.microsoft.com/office/drawing/2014/main" xmlns="" id="{98E60C48-CF29-BD4D-8B6A-3673F00C8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050" y="1992313"/>
            <a:ext cx="61404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screenshot">
            <a:extLst>
              <a:ext uri="{FF2B5EF4-FFF2-40B4-BE49-F238E27FC236}">
                <a16:creationId xmlns:a16="http://schemas.microsoft.com/office/drawing/2014/main" xmlns="" id="{4553A2A9-C403-9846-A42A-44DD1AC4F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97050" cy="497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Rectangle 3">
            <a:extLst>
              <a:ext uri="{FF2B5EF4-FFF2-40B4-BE49-F238E27FC236}">
                <a16:creationId xmlns:a16="http://schemas.microsoft.com/office/drawing/2014/main" xmlns="" id="{0BE5A39E-3D12-5345-9ED7-0034AEE4D7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PubMed</a:t>
            </a:r>
          </a:p>
        </p:txBody>
      </p:sp>
      <p:sp>
        <p:nvSpPr>
          <p:cNvPr id="66563" name="Oval 4">
            <a:extLst>
              <a:ext uri="{FF2B5EF4-FFF2-40B4-BE49-F238E27FC236}">
                <a16:creationId xmlns:a16="http://schemas.microsoft.com/office/drawing/2014/main" xmlns="" id="{C9B46542-0734-0C4D-8B85-92400D3BA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78025"/>
            <a:ext cx="760413" cy="276225"/>
          </a:xfrm>
          <a:prstGeom prst="ellips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66564" name="Picture 5" descr="screenshot">
            <a:extLst>
              <a:ext uri="{FF2B5EF4-FFF2-40B4-BE49-F238E27FC236}">
                <a16:creationId xmlns:a16="http://schemas.microsoft.com/office/drawing/2014/main" xmlns="" id="{8D0000D6-3317-7447-B979-E0627030F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371600"/>
            <a:ext cx="802798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3">
            <a:extLst>
              <a:ext uri="{FF2B5EF4-FFF2-40B4-BE49-F238E27FC236}">
                <a16:creationId xmlns:a16="http://schemas.microsoft.com/office/drawing/2014/main" xmlns="" id="{6BD54E3A-0097-6B48-8E69-CC91450552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-26988"/>
            <a:ext cx="8229600" cy="1143001"/>
          </a:xfrm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Bookshelf</a:t>
            </a:r>
          </a:p>
        </p:txBody>
      </p:sp>
      <p:pic>
        <p:nvPicPr>
          <p:cNvPr id="67586" name="Picture 7">
            <a:extLst>
              <a:ext uri="{FF2B5EF4-FFF2-40B4-BE49-F238E27FC236}">
                <a16:creationId xmlns:a16="http://schemas.microsoft.com/office/drawing/2014/main" xmlns="" id="{7C7DE822-7B71-2A4C-A59C-7E79A6B72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" t="13402" r="55769" b="11450"/>
          <a:stretch>
            <a:fillRect/>
          </a:stretch>
        </p:blipFill>
        <p:spPr bwMode="auto">
          <a:xfrm>
            <a:off x="0" y="1125538"/>
            <a:ext cx="4500563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8">
            <a:extLst>
              <a:ext uri="{FF2B5EF4-FFF2-40B4-BE49-F238E27FC236}">
                <a16:creationId xmlns:a16="http://schemas.microsoft.com/office/drawing/2014/main" xmlns="" id="{1B30376E-CA93-6848-8743-2F88CBB1D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t="14137" r="55153" b="8398"/>
          <a:stretch>
            <a:fillRect/>
          </a:stretch>
        </p:blipFill>
        <p:spPr bwMode="auto">
          <a:xfrm>
            <a:off x="4211638" y="1125538"/>
            <a:ext cx="4803775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olo 1">
            <a:extLst>
              <a:ext uri="{FF2B5EF4-FFF2-40B4-BE49-F238E27FC236}">
                <a16:creationId xmlns:a16="http://schemas.microsoft.com/office/drawing/2014/main" xmlns="" id="{4DE8BAEA-CB24-3A48-9A93-2EB77FCE1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6263"/>
            <a:ext cx="8229600" cy="1143000"/>
          </a:xfrm>
        </p:spPr>
        <p:txBody>
          <a:bodyPr/>
          <a:lstStyle/>
          <a:p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Database secondari di strutture</a:t>
            </a:r>
          </a:p>
        </p:txBody>
      </p:sp>
      <p:sp>
        <p:nvSpPr>
          <p:cNvPr id="68610" name="Segnaposto contenuto 2">
            <a:extLst>
              <a:ext uri="{FF2B5EF4-FFF2-40B4-BE49-F238E27FC236}">
                <a16:creationId xmlns:a16="http://schemas.microsoft.com/office/drawing/2014/main" xmlns="" id="{A939E51C-7A26-0346-9F01-CD4890A37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01825"/>
            <a:ext cx="8229600" cy="4525963"/>
          </a:xfrm>
        </p:spPr>
        <p:txBody>
          <a:bodyPr/>
          <a:lstStyle/>
          <a:p>
            <a:r>
              <a:rPr lang="it-IT" altLang="en-US" sz="360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PFAM, CATH, SCOP</a:t>
            </a:r>
          </a:p>
          <a:p>
            <a:r>
              <a:rPr lang="it-IT" altLang="en-US" sz="360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Organizzano strutture in base a criteri gerarchici, evoluzionistici e di similarità strutturale</a:t>
            </a:r>
          </a:p>
          <a:p>
            <a:r>
              <a:rPr lang="it-IT" altLang="en-US" sz="360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Banche dati secondarie derivate da PDB</a:t>
            </a:r>
          </a:p>
          <a:p>
            <a:endParaRPr lang="it-IT" altLang="en-US" sz="3600">
              <a:solidFill>
                <a:srgbClr val="00009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endParaRPr lang="it-IT" altLang="en-US" sz="3600">
              <a:solidFill>
                <a:srgbClr val="00009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Content Placeholder 2">
            <a:extLst>
              <a:ext uri="{FF2B5EF4-FFF2-40B4-BE49-F238E27FC236}">
                <a16:creationId xmlns:a16="http://schemas.microsoft.com/office/drawing/2014/main" xmlns="" id="{8E637649-6BD1-304E-B02A-EE5339A89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9788" y="850900"/>
            <a:ext cx="4273550" cy="5538788"/>
          </a:xfrm>
        </p:spPr>
        <p:txBody>
          <a:bodyPr/>
          <a:lstStyle/>
          <a:p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Proteins contain conserved regions</a:t>
            </a:r>
          </a:p>
          <a:p>
            <a:endParaRPr lang="en-US" altLang="en-US" sz="280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Based on the conserved regions, proteins are classified into families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280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 protein family is a group of evolutionarily-related proteins</a:t>
            </a:r>
          </a:p>
          <a:p>
            <a:endParaRPr lang="en-US" altLang="en-US" sz="280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xmlns="" id="{71D65C5C-7994-B24A-AB5B-267A100EB8FC}"/>
              </a:ext>
            </a:extLst>
          </p:cNvPr>
          <p:cNvGraphicFramePr/>
          <p:nvPr/>
        </p:nvGraphicFramePr>
        <p:xfrm>
          <a:off x="215278" y="1587567"/>
          <a:ext cx="4585457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xmlns="" id="{39EA0E7C-1526-3749-BD38-35E750797841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1362075"/>
          <a:ext cx="8391525" cy="4133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915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200150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rPr>
                        <a:t>Domains can be considered as building blocks of proteins</a:t>
                      </a:r>
                      <a:endParaRPr lang="it-IT" sz="2800" b="0" dirty="0">
                        <a:solidFill>
                          <a:srgbClr val="000000"/>
                        </a:solidFill>
                      </a:endParaRPr>
                    </a:p>
                  </a:txBody>
                  <a:tcPr marL="91448" marR="91448" marT="45712" marB="45712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33550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rPr>
                        <a:t>Some domains can be found in many proteins with different functions, while others are only found in proteins with a certain function</a:t>
                      </a:r>
                      <a:endParaRPr lang="it-IT" sz="2800" b="0" dirty="0">
                        <a:solidFill>
                          <a:srgbClr val="000000"/>
                        </a:solidFill>
                      </a:endParaRPr>
                    </a:p>
                  </a:txBody>
                  <a:tcPr marL="91448" marR="91448" marT="45712" marB="45712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0015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rPr>
                        <a:t>The presence of a particular domain can be indicative of the function of the protein</a:t>
                      </a:r>
                    </a:p>
                  </a:txBody>
                  <a:tcPr marL="91448" marR="91448" marT="45712" marB="45712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4" descr="436px-Structural_coverage_of_the_human_cyclophilin_family">
            <a:extLst>
              <a:ext uri="{FF2B5EF4-FFF2-40B4-BE49-F238E27FC236}">
                <a16:creationId xmlns:a16="http://schemas.microsoft.com/office/drawing/2014/main" xmlns="" id="{6A096EF1-E3CD-E841-BB28-13ABF8334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717550"/>
            <a:ext cx="4071937" cy="559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5">
            <a:extLst>
              <a:ext uri="{FF2B5EF4-FFF2-40B4-BE49-F238E27FC236}">
                <a16:creationId xmlns:a16="http://schemas.microsoft.com/office/drawing/2014/main" xmlns="" id="{F2EDFC4E-3317-8F4C-A612-C53B1A698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288" y="4489450"/>
            <a:ext cx="48133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Structures of </a:t>
            </a:r>
            <a:r>
              <a:rPr lang="en-US" altLang="zh-CN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isomerase domains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 of </a:t>
            </a:r>
            <a:r>
              <a:rPr lang="en-US" altLang="zh-CN" b="1">
                <a:latin typeface="Arial" panose="020B0604020202020204" pitchFamily="34" charset="0"/>
                <a:cs typeface="Arial" panose="020B0604020202020204" pitchFamily="34" charset="0"/>
              </a:rPr>
              <a:t>human 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cyclophilin </a:t>
            </a:r>
            <a:r>
              <a:rPr lang="en-US" altLang="zh-CN" b="1"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 members</a:t>
            </a:r>
          </a:p>
        </p:txBody>
      </p:sp>
      <p:sp>
        <p:nvSpPr>
          <p:cNvPr id="71683" name="Rettangolo 1">
            <a:extLst>
              <a:ext uri="{FF2B5EF4-FFF2-40B4-BE49-F238E27FC236}">
                <a16:creationId xmlns:a16="http://schemas.microsoft.com/office/drawing/2014/main" xmlns="" id="{257990E1-D70D-314D-B622-5EF008A46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500" y="5378450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" name="Fumetto 4 1">
            <a:extLst>
              <a:ext uri="{FF2B5EF4-FFF2-40B4-BE49-F238E27FC236}">
                <a16:creationId xmlns:a16="http://schemas.microsoft.com/office/drawing/2014/main" xmlns="" id="{120D4293-A77B-D743-A0CA-8DE71EAF3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2325" y="863600"/>
            <a:ext cx="4278313" cy="2844800"/>
          </a:xfrm>
          <a:prstGeom prst="cloudCallout">
            <a:avLst>
              <a:gd name="adj1" fmla="val 301"/>
              <a:gd name="adj2" fmla="val 74602"/>
            </a:avLst>
          </a:prstGeom>
          <a:solidFill>
            <a:srgbClr val="DBEEF4"/>
          </a:solidFill>
          <a:ln w="9525">
            <a:solidFill>
              <a:srgbClr val="93CDDD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cs-CZ" altLang="en-US">
                <a:latin typeface="Arial" panose="020B0604020202020204" pitchFamily="34" charset="0"/>
                <a:cs typeface="Arial" panose="020B0604020202020204" pitchFamily="34" charset="0"/>
              </a:rPr>
              <a:t>Cyclophilins</a:t>
            </a:r>
            <a:endParaRPr lang="cs-CZ" altLang="en-US"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cs-CZ" altLang="en-US" sz="1600">
                <a:latin typeface="Arial" panose="020B0604020202020204" pitchFamily="34" charset="0"/>
                <a:cs typeface="Arial" panose="020B0604020202020204" pitchFamily="34" charset="0"/>
              </a:rPr>
              <a:t>Peptidylprolyl isomerases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accelerate the folding of proteins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cyclosporin binding-protein modulating immunosuppression</a:t>
            </a:r>
            <a:endParaRPr lang="it-IT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xmlns="" id="{E74005D8-C3A6-C04F-B229-96B3F6BF67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0175" y="1501796"/>
            <a:ext cx="8763000" cy="5282709"/>
          </a:xfrm>
          <a:solidFill>
            <a:srgbClr val="F8F8F8">
              <a:alpha val="67058"/>
            </a:srgbClr>
          </a:solidFill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endParaRPr lang="it-IT" altLang="en-US" sz="2400" dirty="0">
              <a:solidFill>
                <a:srgbClr val="9900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it-IT" altLang="en-US" sz="2400" dirty="0">
                <a:solidFill>
                  <a:srgbClr val="99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SUBMISSION DIRETTA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2400" dirty="0">
                <a:solidFill>
                  <a:srgbClr val="00FF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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 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La gran parte delle sequenze finisce in uno dei tre database perché l’autore (il laboratorio dove tale sequenza è stata ottenuta) la invia direttamente. La sequenza viene quindi inserita e il record corrispondente resta di proprietà solo di quel database, l’unico con il diritto di modificarlo. Il database che riceve la sequenza la invia poi agli altri due. 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endParaRPr lang="it-IT" altLang="en-US" sz="2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it-IT" altLang="en-US" sz="2400" dirty="0">
                <a:solidFill>
                  <a:srgbClr val="FF0066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ANNOTAZIONE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2400" dirty="0">
                <a:solidFill>
                  <a:srgbClr val="00FF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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 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Ci sono poi anche degli “annotatori” che prendono le sequenze dalle riviste scientifiche e le trasferiscono nel database. 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endParaRPr lang="it-IT" altLang="en-US" sz="2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it-IT" altLang="en-US" sz="2400" b="1" dirty="0">
                <a:solidFill>
                  <a:srgbClr val="9900FF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  </a:t>
            </a:r>
            <a:r>
              <a:rPr lang="it-IT" altLang="en-US" sz="2800" b="1" dirty="0">
                <a:solidFill>
                  <a:srgbClr val="99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Problema della ridondanza</a:t>
            </a:r>
            <a:endParaRPr lang="it-IT" altLang="en-US" sz="2400" b="1" dirty="0">
              <a:solidFill>
                <a:srgbClr val="9900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endParaRPr lang="it-IT" altLang="en-US" sz="2400" b="1" dirty="0">
              <a:solidFill>
                <a:srgbClr val="00009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Rettangolo 1">
            <a:extLst>
              <a:ext uri="{FF2B5EF4-FFF2-40B4-BE49-F238E27FC236}">
                <a16:creationId xmlns:a16="http://schemas.microsoft.com/office/drawing/2014/main" xmlns="" id="{AEA088DF-2DB1-8547-B1D8-1028FB0FD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96" y="132356"/>
            <a:ext cx="8837613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4763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itchFamily="2" charset="2"/>
              <a:buNone/>
            </a:pPr>
            <a:r>
              <a:rPr lang="it-IT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SCAMBIO DI DATI</a:t>
            </a:r>
            <a:r>
              <a:rPr lang="it-IT" altLang="en-US" dirty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altLang="ja-JP" i="1" dirty="0">
                <a:latin typeface="Arial" panose="020B0604020202020204" pitchFamily="34" charset="0"/>
                <a:cs typeface="Arial" panose="020B0604020202020204" pitchFamily="34" charset="0"/>
              </a:rPr>
              <a:t>International Collaboration of DNA </a:t>
            </a:r>
            <a:r>
              <a:rPr lang="it-IT" altLang="ja-JP" i="1" dirty="0" err="1">
                <a:latin typeface="Arial" panose="020B0604020202020204" pitchFamily="34" charset="0"/>
                <a:cs typeface="Arial" panose="020B0604020202020204" pitchFamily="34" charset="0"/>
              </a:rPr>
              <a:t>Sequence</a:t>
            </a:r>
            <a:r>
              <a:rPr lang="it-IT" altLang="ja-JP" i="1" dirty="0">
                <a:latin typeface="Arial" panose="020B0604020202020204" pitchFamily="34" charset="0"/>
                <a:cs typeface="Arial" panose="020B0604020202020204" pitchFamily="34" charset="0"/>
              </a:rPr>
              <a:t> Databases (1988) </a:t>
            </a:r>
            <a:r>
              <a:rPr lang="it-IT" altLang="ja-JP" i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it-IT" altLang="ja-JP" dirty="0">
                <a:latin typeface="Arial" panose="020B0604020202020204" pitchFamily="34" charset="0"/>
                <a:cs typeface="Arial" panose="020B0604020202020204" pitchFamily="34" charset="0"/>
              </a:rPr>
              <a:t>formato comune </a:t>
            </a:r>
            <a:r>
              <a:rPr lang="it-IT" altLang="ja-JP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it-IT" altLang="ja-JP" dirty="0">
                <a:latin typeface="Arial" panose="020B0604020202020204" pitchFamily="34" charset="0"/>
                <a:cs typeface="Arial" panose="020B0604020202020204" pitchFamily="34" charset="0"/>
              </a:rPr>
              <a:t>scambio </a:t>
            </a:r>
            <a:r>
              <a:rPr lang="it-IT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giornalmiero</a:t>
            </a:r>
            <a:r>
              <a:rPr lang="it-IT" altLang="ja-JP" dirty="0">
                <a:latin typeface="Arial" panose="020B0604020202020204" pitchFamily="34" charset="0"/>
                <a:cs typeface="Arial" panose="020B0604020202020204" pitchFamily="34" charset="0"/>
              </a:rPr>
              <a:t> di sequenze. </a:t>
            </a:r>
            <a:endParaRPr lang="it-IT" altLang="ja-JP" sz="28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itchFamily="2" charset="2"/>
              <a:buNone/>
            </a:pP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>
            <a:extLst>
              <a:ext uri="{FF2B5EF4-FFF2-40B4-BE49-F238E27FC236}">
                <a16:creationId xmlns:a16="http://schemas.microsoft.com/office/drawing/2014/main" xmlns="" id="{F77496D0-609E-3E41-BA46-44325DB09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223838"/>
            <a:ext cx="4275137" cy="578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TextBox 2">
            <a:extLst>
              <a:ext uri="{FF2B5EF4-FFF2-40B4-BE49-F238E27FC236}">
                <a16:creationId xmlns:a16="http://schemas.microsoft.com/office/drawing/2014/main" xmlns="" id="{E96ABF01-B0A9-8F42-9058-7E66AFED6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9413" y="1438275"/>
            <a:ext cx="3306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Yeast </a:t>
            </a:r>
          </a:p>
          <a:p>
            <a:pPr algn="just" eaLnBrk="1" hangingPunct="1"/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Aspartyl-tRNA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Synthetase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</a:p>
          <a:p>
            <a:pPr algn="just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- Two domains</a:t>
            </a:r>
          </a:p>
          <a:p>
            <a:pPr algn="just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- Each domain belongs to a distinct family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3731" name="TextBox 3">
            <a:extLst>
              <a:ext uri="{FF2B5EF4-FFF2-40B4-BE49-F238E27FC236}">
                <a16:creationId xmlns:a16="http://schemas.microsoft.com/office/drawing/2014/main" xmlns="" id="{3CAE952E-B9D6-3543-A499-AF2A46EBC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3550" y="5532438"/>
            <a:ext cx="387191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00">
                <a:latin typeface="Arial" panose="020B0604020202020204" pitchFamily="34" charset="0"/>
                <a:cs typeface="Arial" panose="020B0604020202020204" pitchFamily="34" charset="0"/>
              </a:rPr>
              <a:t>Matthew Bashton,  Cyrus Chothia 2007</a:t>
            </a:r>
          </a:p>
        </p:txBody>
      </p:sp>
      <p:sp>
        <p:nvSpPr>
          <p:cNvPr id="73732" name="TextBox 4">
            <a:extLst>
              <a:ext uri="{FF2B5EF4-FFF2-40B4-BE49-F238E27FC236}">
                <a16:creationId xmlns:a16="http://schemas.microsoft.com/office/drawing/2014/main" xmlns="" id="{BEF535DD-EF49-174D-923C-FFE403B02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3550" y="5738813"/>
            <a:ext cx="387191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Generation of New Protein Functions by the Combination of Domains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xmlns="" id="{0BCC0C42-9B76-0142-AC6A-B844E1217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75" y="39688"/>
            <a:ext cx="4813300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3200" dirty="0">
                <a:latin typeface="Arial"/>
                <a:ea typeface="ＭＳ Ｐゴシック" charset="0"/>
                <a:cs typeface="Arial"/>
              </a:rPr>
              <a:t>Most proteins include two or more domains</a:t>
            </a:r>
          </a:p>
        </p:txBody>
      </p:sp>
      <p:sp>
        <p:nvSpPr>
          <p:cNvPr id="73734" name="Rettangolo 1">
            <a:extLst>
              <a:ext uri="{FF2B5EF4-FFF2-40B4-BE49-F238E27FC236}">
                <a16:creationId xmlns:a16="http://schemas.microsoft.com/office/drawing/2014/main" xmlns="" id="{52AEF58C-C285-D340-8010-29B68D77D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223838"/>
            <a:ext cx="1555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Nucleic </a:t>
            </a:r>
          </a:p>
          <a:p>
            <a:pPr eaLnBrk="1" hangingPunct="1"/>
            <a:r>
              <a:rPr lang="en-US" altLang="en-US" sz="18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acid-binding</a:t>
            </a:r>
            <a:endParaRPr lang="en-US" altLang="en-US" sz="1800" b="1">
              <a:solidFill>
                <a:srgbClr val="FF6600"/>
              </a:solidFill>
            </a:endParaRPr>
          </a:p>
        </p:txBody>
      </p:sp>
      <p:sp>
        <p:nvSpPr>
          <p:cNvPr id="73735" name="Rettangolo 2">
            <a:extLst>
              <a:ext uri="{FF2B5EF4-FFF2-40B4-BE49-F238E27FC236}">
                <a16:creationId xmlns:a16="http://schemas.microsoft.com/office/drawing/2014/main" xmlns="" id="{24BE17C0-AA97-F34B-88AA-D5DF86653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650" y="5659438"/>
            <a:ext cx="1254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Catalytic </a:t>
            </a:r>
            <a:endParaRPr lang="en-US" altLang="en-US" sz="2000" b="1">
              <a:solidFill>
                <a:srgbClr val="000090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79495105-A532-F942-8CD5-4E22B6EB1A3C}"/>
              </a:ext>
            </a:extLst>
          </p:cNvPr>
          <p:cNvSpPr/>
          <p:nvPr/>
        </p:nvSpPr>
        <p:spPr>
          <a:xfrm>
            <a:off x="3708400" y="1069975"/>
            <a:ext cx="1052513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tRNA</a:t>
            </a:r>
            <a:r>
              <a:rPr lang="en-US" b="1" baseline="30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Asp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3737" name="CasellaDiTesto 1">
            <a:extLst>
              <a:ext uri="{FF2B5EF4-FFF2-40B4-BE49-F238E27FC236}">
                <a16:creationId xmlns:a16="http://schemas.microsoft.com/office/drawing/2014/main" xmlns="" id="{B6592825-0C73-C545-B9CE-E5B1A3947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3" y="6042025"/>
            <a:ext cx="52784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II </a:t>
            </a:r>
            <a:r>
              <a:rPr lang="en-US" altLang="en-US" sz="1800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aaRS</a:t>
            </a:r>
            <a:r>
              <a:rPr lang="en-US" altLang="en-US" sz="1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biotin </a:t>
            </a:r>
            <a:r>
              <a:rPr lang="en-US" altLang="en-US" sz="1800" dirty="0" err="1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synthetases</a:t>
            </a:r>
            <a:r>
              <a:rPr lang="en-US" altLang="en-US" sz="18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superfamily </a:t>
            </a:r>
            <a:endParaRPr lang="en-US" altLang="en-US" sz="1800" dirty="0">
              <a:solidFill>
                <a:srgbClr val="000090"/>
              </a:solidFill>
            </a:endParaRPr>
          </a:p>
        </p:txBody>
      </p:sp>
      <p:sp>
        <p:nvSpPr>
          <p:cNvPr id="73738" name="Rettangolo 2">
            <a:extLst>
              <a:ext uri="{FF2B5EF4-FFF2-40B4-BE49-F238E27FC236}">
                <a16:creationId xmlns:a16="http://schemas.microsoft.com/office/drawing/2014/main" xmlns="" id="{DFC9CD3D-97C2-2447-BCF3-454EABFEE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3888" y="4668838"/>
            <a:ext cx="17668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58D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ATP bound in the active site </a:t>
            </a:r>
            <a:endParaRPr lang="en-US" altLang="en-US" sz="1800">
              <a:solidFill>
                <a:srgbClr val="58DC58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Content Placeholder 2">
            <a:extLst>
              <a:ext uri="{FF2B5EF4-FFF2-40B4-BE49-F238E27FC236}">
                <a16:creationId xmlns:a16="http://schemas.microsoft.com/office/drawing/2014/main" xmlns="" id="{CEFE8F99-865C-E94A-8955-7110A8A44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0638" y="3930650"/>
            <a:ext cx="8869363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6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  </a:t>
            </a:r>
          </a:p>
          <a:p>
            <a:pPr marL="0" indent="0"/>
            <a:endParaRPr lang="en-US" altLang="en-US" sz="260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xmlns="" id="{30ABA9F3-3689-164B-B8AD-90C5F58ADE3B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2862263"/>
          <a:ext cx="8391525" cy="3578847"/>
        </p:xfrm>
        <a:graphic>
          <a:graphicData uri="http://schemas.openxmlformats.org/drawingml/2006/table">
            <a:tbl>
              <a:tblPr/>
              <a:tblGrid>
                <a:gridCol w="8391525">
                  <a:extLst>
                    <a:ext uri="{9D8B030D-6E8A-4147-A177-3AD203B41FA5}">
                      <a16:colId xmlns:a16="http://schemas.microsoft.com/office/drawing/2014/main" xmlns="" val="1236478177"/>
                    </a:ext>
                  </a:extLst>
                </a:gridCol>
              </a:tblGrid>
              <a:tr h="9445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Many proteins comprise multiple independent structural and functional domains. </a:t>
                      </a:r>
                    </a:p>
                  </a:txBody>
                  <a:tcPr marL="91448" marR="91448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97270117"/>
                  </a:ext>
                </a:extLst>
              </a:tr>
              <a:tr h="9445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Due to </a:t>
                      </a: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evolutionary shuffling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, different domains in a protein evolve independently. </a:t>
                      </a:r>
                      <a:endParaRPr kumimoji="0" lang="it-IT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1448" marR="91448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A2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69351606"/>
                  </a:ext>
                </a:extLst>
              </a:tr>
              <a:tr h="1689100">
                <a:tc>
                  <a:txBody>
                    <a:bodyPr/>
                    <a:lstStyle>
                      <a:lvl1pPr marL="457200" indent="-4572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457200" marR="0" lvl="0" indent="-4572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à"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Focus on </a:t>
                      </a: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families of protein domains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. </a:t>
                      </a:r>
                    </a:p>
                    <a:p>
                      <a:pPr marL="457200" marR="0" lvl="0" indent="-4572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Many online resources are devoted to identify and catalog such domains.</a:t>
                      </a:r>
                    </a:p>
                  </a:txBody>
                  <a:tcPr marL="91448" marR="91448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9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00683996"/>
                  </a:ext>
                </a:extLst>
              </a:tr>
            </a:tbl>
          </a:graphicData>
        </a:graphic>
      </p:graphicFrame>
      <p:pic>
        <p:nvPicPr>
          <p:cNvPr id="74764" name="Immagine 2" descr="Schermata 10-2456576 alle 10.43.16.png">
            <a:extLst>
              <a:ext uri="{FF2B5EF4-FFF2-40B4-BE49-F238E27FC236}">
                <a16:creationId xmlns:a16="http://schemas.microsoft.com/office/drawing/2014/main" xmlns="" id="{E1056DFD-988F-6D4F-B4C9-6A35B4671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584200"/>
            <a:ext cx="8405812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Content Placeholder 2">
            <a:extLst>
              <a:ext uri="{FF2B5EF4-FFF2-40B4-BE49-F238E27FC236}">
                <a16:creationId xmlns:a16="http://schemas.microsoft.com/office/drawing/2014/main" xmlns="" id="{0BDB7607-4C7C-4844-9BAC-0F37E56B5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1333500"/>
            <a:ext cx="8699500" cy="4525963"/>
          </a:xfrm>
        </p:spPr>
        <p:txBody>
          <a:bodyPr/>
          <a:lstStyle/>
          <a:p>
            <a:r>
              <a:rPr lang="en-US" altLang="en-US" sz="3000">
                <a:latin typeface="Arial" panose="020B0604020202020204" pitchFamily="34" charset="0"/>
                <a:ea typeface="ＭＳ Ｐゴシック" panose="020B0600070205080204" pitchFamily="34" charset="-128"/>
              </a:rPr>
              <a:t>The Pfam database is a large collection of </a:t>
            </a:r>
            <a:r>
              <a:rPr lang="en-US" altLang="en-US" sz="30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protein domain families</a:t>
            </a:r>
            <a:r>
              <a:rPr lang="en-US" altLang="en-US" sz="3000">
                <a:latin typeface="Arial" panose="020B0604020202020204" pitchFamily="34" charset="0"/>
                <a:ea typeface="ＭＳ Ｐゴシック" panose="020B0600070205080204" pitchFamily="34" charset="-128"/>
              </a:rPr>
              <a:t>. </a:t>
            </a:r>
          </a:p>
          <a:p>
            <a:r>
              <a:rPr lang="en-US" altLang="en-US" sz="3000">
                <a:latin typeface="Arial" panose="020B0604020202020204" pitchFamily="34" charset="0"/>
                <a:ea typeface="ＭＳ Ｐゴシック" panose="020B0600070205080204" pitchFamily="34" charset="-128"/>
              </a:rPr>
              <a:t>Each family is represented by multiple sequence alignments and hidden Markov models (HMMs), useful also to classify in this context new sequences.</a:t>
            </a:r>
          </a:p>
          <a:p>
            <a:r>
              <a:rPr lang="en-US" altLang="en-US" sz="30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HMM </a:t>
            </a:r>
            <a:r>
              <a:rPr lang="en-US" altLang="en-US" sz="3000">
                <a:latin typeface="Arial" panose="020B0604020202020204" pitchFamily="34" charset="0"/>
                <a:ea typeface="ＭＳ Ｐゴシック" panose="020B0600070205080204" pitchFamily="34" charset="-128"/>
              </a:rPr>
              <a:t>(</a:t>
            </a:r>
            <a:r>
              <a:rPr lang="it-IT" altLang="en-US" sz="3000">
                <a:latin typeface="Arial" panose="020B0604020202020204" pitchFamily="34" charset="0"/>
                <a:ea typeface="ＭＳ Ｐゴシック" panose="020B0600070205080204" pitchFamily="34" charset="-128"/>
              </a:rPr>
              <a:t>Hidden Markov Models)</a:t>
            </a:r>
            <a:r>
              <a:rPr lang="en-US" altLang="en-US" sz="300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i="1">
                <a:latin typeface="Arial" panose="020B0604020202020204" pitchFamily="34" charset="0"/>
                <a:ea typeface="ＭＳ Ｐゴシック" panose="020B0600070205080204" pitchFamily="34" charset="-128"/>
              </a:rPr>
              <a:t>-&gt; modelli probabilistici qui usati per descrivere evoluzione e conservazione di famiglie proteiche</a:t>
            </a:r>
          </a:p>
          <a:p>
            <a:r>
              <a:rPr lang="en-US" altLang="en-US" sz="3000">
                <a:latin typeface="Arial" panose="020B0604020202020204" pitchFamily="34" charset="0"/>
                <a:ea typeface="ＭＳ Ｐゴシック" panose="020B0600070205080204" pitchFamily="34" charset="-128"/>
              </a:rPr>
              <a:t>Provides links to external databases like PDB, SCOP, CATH etc.</a:t>
            </a:r>
          </a:p>
        </p:txBody>
      </p:sp>
      <p:sp>
        <p:nvSpPr>
          <p:cNvPr id="75778" name="Title 1">
            <a:extLst>
              <a:ext uri="{FF2B5EF4-FFF2-40B4-BE49-F238E27FC236}">
                <a16:creationId xmlns:a16="http://schemas.microsoft.com/office/drawing/2014/main" xmlns="" id="{B1ED5F53-9430-A342-A3ED-AC9F5388CFE9}"/>
              </a:ext>
            </a:extLst>
          </p:cNvPr>
          <p:cNvSpPr txBox="1">
            <a:spLocks/>
          </p:cNvSpPr>
          <p:nvPr/>
        </p:nvSpPr>
        <p:spPr bwMode="auto">
          <a:xfrm>
            <a:off x="6096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4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Pfam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ttangolo 3">
            <a:extLst>
              <a:ext uri="{FF2B5EF4-FFF2-40B4-BE49-F238E27FC236}">
                <a16:creationId xmlns:a16="http://schemas.microsoft.com/office/drawing/2014/main" xmlns="" id="{BBF043D4-8FBE-AC48-9B2D-7B6F05268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947"/>
            <a:ext cx="9143999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it-IT" alt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Markov</a:t>
            </a:r>
            <a:r>
              <a:rPr lang="it-IT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  <a:r>
              <a:rPr lang="it-IT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 catene di </a:t>
            </a:r>
            <a:r>
              <a:rPr lang="it-IT" alt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Markov</a:t>
            </a:r>
            <a:r>
              <a:rPr lang="it-IT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sono modelli statistici che descrivono serie (sequenze) di stati in cui la probabilità di un certo stato dipende solo dallo stato precedente o dai dai precedenti.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592749DB-E387-0543-AC5C-76820BE737A2}"/>
              </a:ext>
            </a:extLst>
          </p:cNvPr>
          <p:cNvSpPr/>
          <p:nvPr/>
        </p:nvSpPr>
        <p:spPr>
          <a:xfrm>
            <a:off x="130175" y="3813706"/>
            <a:ext cx="8859838" cy="29559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 cmpd="sng">
            <a:solidFill>
              <a:srgbClr val="000090"/>
            </a:solidFill>
          </a:ln>
        </p:spPr>
        <p:txBody>
          <a:bodyPr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en-US" sz="2200" dirty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A Markov model describes the probabilistic relationship between different states.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en-US" sz="2200" dirty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To model the probability of transitioning from one state to another we can create a matrix which describes the probability of being in state </a:t>
            </a:r>
            <a:r>
              <a:rPr lang="en-US" sz="2200" dirty="0" err="1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i</a:t>
            </a:r>
            <a:r>
              <a:rPr lang="en-US" sz="2200" dirty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 at time t and being in state j at time t+1.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en-US" sz="2200" dirty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Now one question we may ask given a Markov model is: what is the probability that our model generated a particular sequence of </a:t>
            </a:r>
            <a:r>
              <a:rPr lang="en-US" sz="2200" dirty="0" smtClean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states</a:t>
            </a:r>
            <a:r>
              <a:rPr lang="en-US" sz="2200" dirty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?</a:t>
            </a:r>
            <a:endParaRPr lang="en-US" sz="2200" dirty="0">
              <a:solidFill>
                <a:srgbClr val="000090"/>
              </a:solidFill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76803" name="Immagine 2">
            <a:extLst>
              <a:ext uri="{FF2B5EF4-FFF2-40B4-BE49-F238E27FC236}">
                <a16:creationId xmlns:a16="http://schemas.microsoft.com/office/drawing/2014/main" xmlns="" id="{0C5A4C2F-21A4-4D41-BC93-A40D2EA4B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" y="1459208"/>
            <a:ext cx="7594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1027">
            <a:extLst>
              <a:ext uri="{FF2B5EF4-FFF2-40B4-BE49-F238E27FC236}">
                <a16:creationId xmlns:a16="http://schemas.microsoft.com/office/drawing/2014/main" xmlns="" id="{AE3B6B81-4A31-304A-A57F-7987E760A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176463"/>
            <a:ext cx="83820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/>
              <a:t> Insieme di stati: </a:t>
            </a:r>
          </a:p>
          <a:p>
            <a:pPr eaLnBrk="1" hangingPunct="1">
              <a:buFontTx/>
              <a:buChar char="•"/>
            </a:pPr>
            <a:r>
              <a:rPr lang="en-US" altLang="en-US"/>
              <a:t> Il processo va da uno stato all’altro generando una sequenza di stati:    </a:t>
            </a:r>
          </a:p>
          <a:p>
            <a:pPr eaLnBrk="1" hangingPunct="1">
              <a:buFontTx/>
              <a:buChar char="•"/>
            </a:pPr>
            <a:r>
              <a:rPr lang="en-US" altLang="en-US"/>
              <a:t> Proprietà delle Catene di Markov: la probabilità di un certo stato dipende solo da qual è lo stato precedente:</a:t>
            </a:r>
          </a:p>
          <a:p>
            <a:pPr eaLnBrk="1" hangingPunct="1"/>
            <a:r>
              <a:rPr lang="en-US" altLang="en-US"/>
              <a:t>	</a:t>
            </a:r>
          </a:p>
          <a:p>
            <a:pPr eaLnBrk="1" hangingPunct="1"/>
            <a:endParaRPr lang="en-US" altLang="en-US"/>
          </a:p>
          <a:p>
            <a:pPr eaLnBrk="1" hangingPunct="1">
              <a:buFontTx/>
              <a:buChar char="•"/>
            </a:pPr>
            <a:r>
              <a:rPr lang="en-US" altLang="en-US"/>
              <a:t> Per definire un Markov model, dobbiamo definire le seguenti probabilità:</a:t>
            </a:r>
          </a:p>
          <a:p>
            <a:pPr eaLnBrk="1" hangingPunct="1">
              <a:buFontTx/>
              <a:buChar char="-"/>
            </a:pPr>
            <a:r>
              <a:rPr lang="en-US" altLang="en-US">
                <a:solidFill>
                  <a:srgbClr val="FF0000"/>
                </a:solidFill>
              </a:rPr>
              <a:t>transition probabilities                               </a:t>
            </a:r>
          </a:p>
          <a:p>
            <a:pPr eaLnBrk="1" hangingPunct="1">
              <a:buFontTx/>
              <a:buChar char="-"/>
            </a:pPr>
            <a:r>
              <a:rPr lang="en-US" altLang="en-US">
                <a:solidFill>
                  <a:srgbClr val="FF0000"/>
                </a:solidFill>
              </a:rPr>
              <a:t>initial probabilities</a:t>
            </a:r>
          </a:p>
          <a:p>
            <a:pPr eaLnBrk="1" hangingPunct="1">
              <a:buFontTx/>
              <a:buChar char="•"/>
            </a:pPr>
            <a:endParaRPr lang="en-US" altLang="en-US"/>
          </a:p>
        </p:txBody>
      </p:sp>
      <p:sp>
        <p:nvSpPr>
          <p:cNvPr id="74754" name="Rectangle 1028">
            <a:extLst>
              <a:ext uri="{FF2B5EF4-FFF2-40B4-BE49-F238E27FC236}">
                <a16:creationId xmlns:a16="http://schemas.microsoft.com/office/drawing/2014/main" xmlns="" id="{3D10D3B1-5D3E-D441-9507-86C98EDE572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419100"/>
            <a:ext cx="9144000" cy="1143000"/>
          </a:xfrm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Markov Models</a:t>
            </a:r>
            <a:b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it-IT" altLang="en-US" sz="4000">
                <a:latin typeface="Arial" panose="020B0604020202020204" pitchFamily="34" charset="0"/>
                <a:ea typeface="ＭＳ Ｐゴシック" panose="020B0600070205080204" pitchFamily="34" charset="-128"/>
              </a:rPr>
              <a:t/>
            </a:r>
            <a:br>
              <a:rPr lang="it-IT" altLang="en-US" sz="400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endParaRPr lang="en-US" altLang="en-US" sz="40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graphicFrame>
        <p:nvGraphicFramePr>
          <p:cNvPr id="74755" name="Object 1029">
            <a:extLst>
              <a:ext uri="{FF2B5EF4-FFF2-40B4-BE49-F238E27FC236}">
                <a16:creationId xmlns:a16="http://schemas.microsoft.com/office/drawing/2014/main" xmlns="" id="{B3EC6F78-C665-5740-A4B7-BDA71A59ED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25763" y="2120900"/>
          <a:ext cx="19812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11" name="Equation" r:id="rId3" imgW="9798050" imgH="2635250" progId="Equation.3">
                  <p:embed/>
                </p:oleObj>
              </mc:Choice>
              <mc:Fallback>
                <p:oleObj name="Equation" r:id="rId3" imgW="9798050" imgH="2635250" progId="Equation.3">
                  <p:embed/>
                  <p:pic>
                    <p:nvPicPr>
                      <p:cNvPr id="74755" name="Object 1029">
                        <a:extLst>
                          <a:ext uri="{FF2B5EF4-FFF2-40B4-BE49-F238E27FC236}">
                            <a16:creationId xmlns:a16="http://schemas.microsoft.com/office/drawing/2014/main" xmlns="" id="{B3EC6F78-C665-5740-A4B7-BDA71A59ED0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5763" y="2120900"/>
                        <a:ext cx="19812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6" name="Object 1030">
            <a:extLst>
              <a:ext uri="{FF2B5EF4-FFF2-40B4-BE49-F238E27FC236}">
                <a16:creationId xmlns:a16="http://schemas.microsoft.com/office/drawing/2014/main" xmlns="" id="{47BB8168-7E6B-4441-9641-79909F2286B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38600" y="2862263"/>
          <a:ext cx="230663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12" name="Equation" r:id="rId5" imgW="11410950" imgH="2635250" progId="Equation.3">
                  <p:embed/>
                </p:oleObj>
              </mc:Choice>
              <mc:Fallback>
                <p:oleObj name="Equation" r:id="rId5" imgW="11410950" imgH="2635250" progId="Equation.3">
                  <p:embed/>
                  <p:pic>
                    <p:nvPicPr>
                      <p:cNvPr id="74756" name="Object 1030">
                        <a:extLst>
                          <a:ext uri="{FF2B5EF4-FFF2-40B4-BE49-F238E27FC236}">
                            <a16:creationId xmlns:a16="http://schemas.microsoft.com/office/drawing/2014/main" xmlns="" id="{47BB8168-7E6B-4441-9641-79909F2286B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2862263"/>
                        <a:ext cx="2306638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7" name="Object 1031">
            <a:extLst>
              <a:ext uri="{FF2B5EF4-FFF2-40B4-BE49-F238E27FC236}">
                <a16:creationId xmlns:a16="http://schemas.microsoft.com/office/drawing/2014/main" xmlns="" id="{99B0AE83-2236-464B-90DF-4E3518D701C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57400" y="4081463"/>
          <a:ext cx="50276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13" name="Equation" r:id="rId7" imgW="24866600" imgH="2635250" progId="Equation.3">
                  <p:embed/>
                </p:oleObj>
              </mc:Choice>
              <mc:Fallback>
                <p:oleObj name="Equation" r:id="rId7" imgW="24866600" imgH="2635250" progId="Equation.3">
                  <p:embed/>
                  <p:pic>
                    <p:nvPicPr>
                      <p:cNvPr id="74757" name="Object 1031">
                        <a:extLst>
                          <a:ext uri="{FF2B5EF4-FFF2-40B4-BE49-F238E27FC236}">
                            <a16:creationId xmlns:a16="http://schemas.microsoft.com/office/drawing/2014/main" xmlns="" id="{99B0AE83-2236-464B-90DF-4E3518D701C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4081463"/>
                        <a:ext cx="50276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8" name="Object 1032">
            <a:extLst>
              <a:ext uri="{FF2B5EF4-FFF2-40B4-BE49-F238E27FC236}">
                <a16:creationId xmlns:a16="http://schemas.microsoft.com/office/drawing/2014/main" xmlns="" id="{7A237E00-2754-BF49-B639-5BC6C75B4F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00600" y="5389563"/>
          <a:ext cx="2039938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14" name="Equation" r:id="rId9" imgW="10096500" imgH="2781300" progId="Equation.3">
                  <p:embed/>
                </p:oleObj>
              </mc:Choice>
              <mc:Fallback>
                <p:oleObj name="Equation" r:id="rId9" imgW="10096500" imgH="2781300" progId="Equation.3">
                  <p:embed/>
                  <p:pic>
                    <p:nvPicPr>
                      <p:cNvPr id="74758" name="Object 1032">
                        <a:extLst>
                          <a:ext uri="{FF2B5EF4-FFF2-40B4-BE49-F238E27FC236}">
                            <a16:creationId xmlns:a16="http://schemas.microsoft.com/office/drawing/2014/main" xmlns="" id="{7A237E00-2754-BF49-B639-5BC6C75B4F4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5389563"/>
                        <a:ext cx="2039938" cy="563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9" name="Object 1033">
            <a:extLst>
              <a:ext uri="{FF2B5EF4-FFF2-40B4-BE49-F238E27FC236}">
                <a16:creationId xmlns:a16="http://schemas.microsoft.com/office/drawing/2014/main" xmlns="" id="{04DDB915-9F0E-DD48-9307-D7E25FD417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00600" y="5953125"/>
          <a:ext cx="15081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15" name="Equation" r:id="rId11" imgW="7461250" imgH="2635250" progId="Equation.3">
                  <p:embed/>
                </p:oleObj>
              </mc:Choice>
              <mc:Fallback>
                <p:oleObj name="Equation" r:id="rId11" imgW="7461250" imgH="2635250" progId="Equation.3">
                  <p:embed/>
                  <p:pic>
                    <p:nvPicPr>
                      <p:cNvPr id="74759" name="Object 1033">
                        <a:extLst>
                          <a:ext uri="{FF2B5EF4-FFF2-40B4-BE49-F238E27FC236}">
                            <a16:creationId xmlns:a16="http://schemas.microsoft.com/office/drawing/2014/main" xmlns="" id="{04DDB915-9F0E-DD48-9307-D7E25FD4176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5953125"/>
                        <a:ext cx="150812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60" name="Rettangolo 3">
            <a:extLst>
              <a:ext uri="{FF2B5EF4-FFF2-40B4-BE49-F238E27FC236}">
                <a16:creationId xmlns:a16="http://schemas.microsoft.com/office/drawing/2014/main" xmlns="" id="{1CF60D86-31A2-0F40-B8A2-9C9A485B6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163" y="765175"/>
            <a:ext cx="88598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>
                <a:solidFill>
                  <a:srgbClr val="0000FF"/>
                </a:solidFill>
              </a:rPr>
              <a:t>I Markov Models (o catene di Markov) descrivono serie (sequenze) di stati in cui la probabilità di un certo stato dipende solo dallo stato precedente o dai dai precedenti.</a:t>
            </a:r>
          </a:p>
        </p:txBody>
      </p:sp>
    </p:spTree>
    <p:extLst>
      <p:ext uri="{BB962C8B-B14F-4D97-AF65-F5344CB8AC3E}">
        <p14:creationId xmlns:p14="http://schemas.microsoft.com/office/powerpoint/2010/main" val="3787746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49" name="Group 18">
            <a:extLst>
              <a:ext uri="{FF2B5EF4-FFF2-40B4-BE49-F238E27FC236}">
                <a16:creationId xmlns:a16="http://schemas.microsoft.com/office/drawing/2014/main" xmlns="" id="{DB8F9A6E-F273-734B-919D-A8D16206CCE3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528638"/>
            <a:ext cx="4965700" cy="2043112"/>
            <a:chOff x="768" y="1200"/>
            <a:chExt cx="3128" cy="1287"/>
          </a:xfrm>
        </p:grpSpPr>
        <p:sp>
          <p:nvSpPr>
            <p:cNvPr id="7172" name="Oval 4">
              <a:extLst>
                <a:ext uri="{FF2B5EF4-FFF2-40B4-BE49-F238E27FC236}">
                  <a16:creationId xmlns:a16="http://schemas.microsoft.com/office/drawing/2014/main" xmlns="" id="{813ECDEB-A5FA-C94F-A657-DF9C33FD59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1536"/>
              <a:ext cx="912" cy="5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74" name="Text Box 6">
              <a:extLst>
                <a:ext uri="{FF2B5EF4-FFF2-40B4-BE49-F238E27FC236}">
                  <a16:creationId xmlns:a16="http://schemas.microsoft.com/office/drawing/2014/main" xmlns="" id="{B5D5BE34-2D53-F045-9692-89ADC4C63E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8" y="1658"/>
              <a:ext cx="47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Rain</a:t>
              </a:r>
            </a:p>
          </p:txBody>
        </p:sp>
        <p:sp>
          <p:nvSpPr>
            <p:cNvPr id="7175" name="Oval 7">
              <a:extLst>
                <a:ext uri="{FF2B5EF4-FFF2-40B4-BE49-F238E27FC236}">
                  <a16:creationId xmlns:a16="http://schemas.microsoft.com/office/drawing/2014/main" xmlns="" id="{B091D2CD-FDF7-8143-8093-ADE038E843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584"/>
              <a:ext cx="912" cy="5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76" name="Text Box 8">
              <a:extLst>
                <a:ext uri="{FF2B5EF4-FFF2-40B4-BE49-F238E27FC236}">
                  <a16:creationId xmlns:a16="http://schemas.microsoft.com/office/drawing/2014/main" xmlns="" id="{783F2D82-06E5-954C-AFB5-626AB49ACA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6" y="1680"/>
              <a:ext cx="41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Dry</a:t>
              </a:r>
            </a:p>
          </p:txBody>
        </p:sp>
        <p:cxnSp>
          <p:nvCxnSpPr>
            <p:cNvPr id="7177" name="AutoShape 9">
              <a:extLst>
                <a:ext uri="{FF2B5EF4-FFF2-40B4-BE49-F238E27FC236}">
                  <a16:creationId xmlns:a16="http://schemas.microsoft.com/office/drawing/2014/main" xmlns="" id="{6A0CB2C5-5456-0C49-A9F3-2B7F53161BA8}"/>
                </a:ext>
              </a:extLst>
            </p:cNvPr>
            <p:cNvCxnSpPr>
              <a:cxnSpLocks noChangeShapeType="1"/>
              <a:stCxn id="7172" idx="7"/>
              <a:endCxn id="7175" idx="1"/>
            </p:cNvCxnSpPr>
            <p:nvPr/>
          </p:nvCxnSpPr>
          <p:spPr bwMode="auto">
            <a:xfrm rot="5400000" flipV="1">
              <a:off x="2304" y="903"/>
              <a:ext cx="48" cy="1468"/>
            </a:xfrm>
            <a:prstGeom prst="curvedConnector3">
              <a:avLst>
                <a:gd name="adj1" fmla="val -46041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178" name="AutoShape 10">
              <a:extLst>
                <a:ext uri="{FF2B5EF4-FFF2-40B4-BE49-F238E27FC236}">
                  <a16:creationId xmlns:a16="http://schemas.microsoft.com/office/drawing/2014/main" xmlns="" id="{EF06C878-18CA-4347-9884-44826148D358}"/>
                </a:ext>
              </a:extLst>
            </p:cNvPr>
            <p:cNvCxnSpPr>
              <a:cxnSpLocks noChangeShapeType="1"/>
              <a:stCxn id="7175" idx="3"/>
              <a:endCxn id="7172" idx="5"/>
            </p:cNvCxnSpPr>
            <p:nvPr/>
          </p:nvCxnSpPr>
          <p:spPr bwMode="auto">
            <a:xfrm rot="16200000" flipV="1">
              <a:off x="2304" y="1277"/>
              <a:ext cx="48" cy="1468"/>
            </a:xfrm>
            <a:prstGeom prst="curvedConnector3">
              <a:avLst>
                <a:gd name="adj1" fmla="val -46041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180" name="AutoShape 12">
              <a:extLst>
                <a:ext uri="{FF2B5EF4-FFF2-40B4-BE49-F238E27FC236}">
                  <a16:creationId xmlns:a16="http://schemas.microsoft.com/office/drawing/2014/main" xmlns="" id="{1C6A04A9-D12C-F24A-8768-CF3B6FD21B84}"/>
                </a:ext>
              </a:extLst>
            </p:cNvPr>
            <p:cNvCxnSpPr>
              <a:cxnSpLocks noChangeShapeType="1"/>
              <a:stCxn id="7172" idx="0"/>
              <a:endCxn id="7172" idx="2"/>
            </p:cNvCxnSpPr>
            <p:nvPr/>
          </p:nvCxnSpPr>
          <p:spPr bwMode="auto">
            <a:xfrm rot="16200000" flipH="1" flipV="1">
              <a:off x="912" y="1440"/>
              <a:ext cx="264" cy="456"/>
            </a:xfrm>
            <a:prstGeom prst="curvedConnector4">
              <a:avLst>
                <a:gd name="adj1" fmla="val -54546"/>
                <a:gd name="adj2" fmla="val 13157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181" name="AutoShape 13">
              <a:extLst>
                <a:ext uri="{FF2B5EF4-FFF2-40B4-BE49-F238E27FC236}">
                  <a16:creationId xmlns:a16="http://schemas.microsoft.com/office/drawing/2014/main" xmlns="" id="{700EAE88-6D1E-054C-A18E-D38886F35A74}"/>
                </a:ext>
              </a:extLst>
            </p:cNvPr>
            <p:cNvCxnSpPr>
              <a:cxnSpLocks noChangeShapeType="1"/>
              <a:stCxn id="7175" idx="4"/>
              <a:endCxn id="7175" idx="6"/>
            </p:cNvCxnSpPr>
            <p:nvPr/>
          </p:nvCxnSpPr>
          <p:spPr bwMode="auto">
            <a:xfrm rot="5400000" flipH="1" flipV="1">
              <a:off x="3480" y="1752"/>
              <a:ext cx="264" cy="456"/>
            </a:xfrm>
            <a:prstGeom prst="curvedConnector4">
              <a:avLst>
                <a:gd name="adj1" fmla="val -54546"/>
                <a:gd name="adj2" fmla="val 13157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7182" name="Text Box 14">
              <a:extLst>
                <a:ext uri="{FF2B5EF4-FFF2-40B4-BE49-F238E27FC236}">
                  <a16:creationId xmlns:a16="http://schemas.microsoft.com/office/drawing/2014/main" xmlns="" id="{CECE6EF4-E420-7848-A1BA-8FAEC0A9A8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1200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0.7</a:t>
              </a:r>
            </a:p>
          </p:txBody>
        </p:sp>
        <p:sp>
          <p:nvSpPr>
            <p:cNvPr id="7183" name="Text Box 15">
              <a:extLst>
                <a:ext uri="{FF2B5EF4-FFF2-40B4-BE49-F238E27FC236}">
                  <a16:creationId xmlns:a16="http://schemas.microsoft.com/office/drawing/2014/main" xmlns="" id="{337B8574-0F70-4040-8666-A10C820163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1200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0.3</a:t>
              </a:r>
            </a:p>
          </p:txBody>
        </p:sp>
        <p:sp>
          <p:nvSpPr>
            <p:cNvPr id="7184" name="Text Box 16">
              <a:extLst>
                <a:ext uri="{FF2B5EF4-FFF2-40B4-BE49-F238E27FC236}">
                  <a16:creationId xmlns:a16="http://schemas.microsoft.com/office/drawing/2014/main" xmlns="" id="{4E358CBD-8937-CF41-8EBD-DF1240BD70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2256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0.2</a:t>
              </a:r>
            </a:p>
          </p:txBody>
        </p:sp>
        <p:sp>
          <p:nvSpPr>
            <p:cNvPr id="7185" name="Text Box 17">
              <a:extLst>
                <a:ext uri="{FF2B5EF4-FFF2-40B4-BE49-F238E27FC236}">
                  <a16:creationId xmlns:a16="http://schemas.microsoft.com/office/drawing/2014/main" xmlns="" id="{5799EF4D-4FE5-4C40-98E6-21432EA66F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2256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0.8</a:t>
              </a:r>
            </a:p>
          </p:txBody>
        </p:sp>
      </p:grpSp>
      <p:sp>
        <p:nvSpPr>
          <p:cNvPr id="7188" name="Text Box 20">
            <a:extLst>
              <a:ext uri="{FF2B5EF4-FFF2-40B4-BE49-F238E27FC236}">
                <a16:creationId xmlns:a16="http://schemas.microsoft.com/office/drawing/2014/main" xmlns="" id="{24D19ABF-9FEB-424F-B6F2-0A7D25BF8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8" y="560388"/>
            <a:ext cx="8843962" cy="34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states : </a:t>
            </a:r>
            <a:r>
              <a:rPr lang="ja-JP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ja-JP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it-IT" altLang="ja-JP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/>
            <a:endParaRPr lang="it-IT" alt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/>
            <a:endParaRPr lang="it-IT" alt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/>
            <a:endParaRPr lang="en-US" alt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Transition probabilities: </a:t>
            </a:r>
          </a:p>
          <a:p>
            <a:pPr eaLnBrk="1" hangingPunct="1"/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=0.3 , 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=0.7 , </a:t>
            </a:r>
          </a:p>
          <a:p>
            <a:pPr eaLnBrk="1" hangingPunct="1"/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=0.2, 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=0.8</a:t>
            </a:r>
          </a:p>
          <a:p>
            <a:pPr eaLnBrk="1" hangingPunct="1">
              <a:buFontTx/>
              <a:buChar char="•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Initial probabilities: say 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=0.4 , 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=0.6 .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851" name="Rectangle 21">
            <a:extLst>
              <a:ext uri="{FF2B5EF4-FFF2-40B4-BE49-F238E27FC236}">
                <a16:creationId xmlns:a16="http://schemas.microsoft.com/office/drawing/2014/main" xmlns="" id="{81E5EA5A-DBAD-1D42-B6A2-0B6DB1EDB54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-300038"/>
            <a:ext cx="7772400" cy="1143001"/>
          </a:xfrm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Example of Markov Model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" name="Text Box 20">
            <a:extLst>
              <a:ext uri="{FF2B5EF4-FFF2-40B4-BE49-F238E27FC236}">
                <a16:creationId xmlns:a16="http://schemas.microsoft.com/office/drawing/2014/main" xmlns="" id="{44185239-29FB-184B-9DEE-E6377ED2D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156075"/>
            <a:ext cx="8648700" cy="237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Suppose we want to </a:t>
            </a:r>
            <a:r>
              <a:rPr lang="en-US" altLang="en-US" sz="20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calculate a probability of a sequence of states </a:t>
            </a:r>
            <a:r>
              <a:rPr lang="en-US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our example,  {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,’Rain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}. </a:t>
            </a:r>
          </a:p>
          <a:p>
            <a:pPr eaLnBrk="1" hangingPunct="1"/>
            <a:r>
              <a:rPr lang="en-US" altLang="en-US" sz="36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en-US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{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} </a:t>
            </a:r>
            <a:r>
              <a:rPr lang="en-US" altLang="ja-JP" sz="36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</a:t>
            </a:r>
            <a:r>
              <a:rPr lang="en-US" altLang="ja-JP" sz="32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2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2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P(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2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2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P(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2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2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P(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2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0.3*0.2*0.8*0.6=0.288</a:t>
            </a:r>
          </a:p>
          <a:p>
            <a:pPr eaLnBrk="1" hangingPunct="1">
              <a:buFontTx/>
              <a:buChar char="•"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9874" name="Group 18">
            <a:extLst>
              <a:ext uri="{FF2B5EF4-FFF2-40B4-BE49-F238E27FC236}">
                <a16:creationId xmlns:a16="http://schemas.microsoft.com/office/drawing/2014/main" xmlns="" id="{A382D884-2831-E340-ABEA-0696AE54AE52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528638"/>
            <a:ext cx="4965700" cy="2043112"/>
            <a:chOff x="768" y="1200"/>
            <a:chExt cx="3128" cy="1287"/>
          </a:xfrm>
        </p:grpSpPr>
        <p:sp>
          <p:nvSpPr>
            <p:cNvPr id="18" name="Oval 4">
              <a:extLst>
                <a:ext uri="{FF2B5EF4-FFF2-40B4-BE49-F238E27FC236}">
                  <a16:creationId xmlns:a16="http://schemas.microsoft.com/office/drawing/2014/main" xmlns="" id="{F36BE97C-56D6-2E44-8D59-26DF5D1CE0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1536"/>
              <a:ext cx="912" cy="5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Text Box 6">
              <a:extLst>
                <a:ext uri="{FF2B5EF4-FFF2-40B4-BE49-F238E27FC236}">
                  <a16:creationId xmlns:a16="http://schemas.microsoft.com/office/drawing/2014/main" xmlns="" id="{E5089958-3504-3646-BC60-395DBDB9E4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8" y="1658"/>
              <a:ext cx="47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Rain</a:t>
              </a:r>
            </a:p>
          </p:txBody>
        </p:sp>
        <p:sp>
          <p:nvSpPr>
            <p:cNvPr id="20" name="Oval 7">
              <a:extLst>
                <a:ext uri="{FF2B5EF4-FFF2-40B4-BE49-F238E27FC236}">
                  <a16:creationId xmlns:a16="http://schemas.microsoft.com/office/drawing/2014/main" xmlns="" id="{2A43C154-3DD5-8B41-97CD-435772FC54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584"/>
              <a:ext cx="912" cy="5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Text Box 8">
              <a:extLst>
                <a:ext uri="{FF2B5EF4-FFF2-40B4-BE49-F238E27FC236}">
                  <a16:creationId xmlns:a16="http://schemas.microsoft.com/office/drawing/2014/main" xmlns="" id="{9A19D58B-751E-0345-9CAE-F57DECB02F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6" y="1680"/>
              <a:ext cx="41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Dry</a:t>
              </a:r>
            </a:p>
          </p:txBody>
        </p:sp>
        <p:cxnSp>
          <p:nvCxnSpPr>
            <p:cNvPr id="22" name="AutoShape 9">
              <a:extLst>
                <a:ext uri="{FF2B5EF4-FFF2-40B4-BE49-F238E27FC236}">
                  <a16:creationId xmlns:a16="http://schemas.microsoft.com/office/drawing/2014/main" xmlns="" id="{2A95A254-46E9-2749-938F-839C231B58B8}"/>
                </a:ext>
              </a:extLst>
            </p:cNvPr>
            <p:cNvCxnSpPr>
              <a:cxnSpLocks noChangeShapeType="1"/>
              <a:stCxn id="18" idx="7"/>
              <a:endCxn id="20" idx="1"/>
            </p:cNvCxnSpPr>
            <p:nvPr/>
          </p:nvCxnSpPr>
          <p:spPr bwMode="auto">
            <a:xfrm rot="5400000" flipV="1">
              <a:off x="2304" y="903"/>
              <a:ext cx="48" cy="1468"/>
            </a:xfrm>
            <a:prstGeom prst="curvedConnector3">
              <a:avLst>
                <a:gd name="adj1" fmla="val -46041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3" name="AutoShape 10">
              <a:extLst>
                <a:ext uri="{FF2B5EF4-FFF2-40B4-BE49-F238E27FC236}">
                  <a16:creationId xmlns:a16="http://schemas.microsoft.com/office/drawing/2014/main" xmlns="" id="{A21EAE21-C578-294A-91F7-1595E9E712A1}"/>
                </a:ext>
              </a:extLst>
            </p:cNvPr>
            <p:cNvCxnSpPr>
              <a:cxnSpLocks noChangeShapeType="1"/>
              <a:stCxn id="20" idx="3"/>
              <a:endCxn id="18" idx="5"/>
            </p:cNvCxnSpPr>
            <p:nvPr/>
          </p:nvCxnSpPr>
          <p:spPr bwMode="auto">
            <a:xfrm rot="16200000" flipV="1">
              <a:off x="2304" y="1277"/>
              <a:ext cx="48" cy="1468"/>
            </a:xfrm>
            <a:prstGeom prst="curvedConnector3">
              <a:avLst>
                <a:gd name="adj1" fmla="val -46041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4" name="AutoShape 12">
              <a:extLst>
                <a:ext uri="{FF2B5EF4-FFF2-40B4-BE49-F238E27FC236}">
                  <a16:creationId xmlns:a16="http://schemas.microsoft.com/office/drawing/2014/main" xmlns="" id="{DB119E25-A225-5146-9F87-36AB035D9CD6}"/>
                </a:ext>
              </a:extLst>
            </p:cNvPr>
            <p:cNvCxnSpPr>
              <a:cxnSpLocks noChangeShapeType="1"/>
              <a:stCxn id="18" idx="0"/>
              <a:endCxn id="18" idx="2"/>
            </p:cNvCxnSpPr>
            <p:nvPr/>
          </p:nvCxnSpPr>
          <p:spPr bwMode="auto">
            <a:xfrm rot="16200000" flipH="1" flipV="1">
              <a:off x="912" y="1440"/>
              <a:ext cx="264" cy="456"/>
            </a:xfrm>
            <a:prstGeom prst="curvedConnector4">
              <a:avLst>
                <a:gd name="adj1" fmla="val -54546"/>
                <a:gd name="adj2" fmla="val 13157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5" name="AutoShape 13">
              <a:extLst>
                <a:ext uri="{FF2B5EF4-FFF2-40B4-BE49-F238E27FC236}">
                  <a16:creationId xmlns:a16="http://schemas.microsoft.com/office/drawing/2014/main" xmlns="" id="{D1F97189-B8DD-9E46-AADB-302F30E39F8C}"/>
                </a:ext>
              </a:extLst>
            </p:cNvPr>
            <p:cNvCxnSpPr>
              <a:cxnSpLocks noChangeShapeType="1"/>
              <a:stCxn id="20" idx="4"/>
              <a:endCxn id="20" idx="6"/>
            </p:cNvCxnSpPr>
            <p:nvPr/>
          </p:nvCxnSpPr>
          <p:spPr bwMode="auto">
            <a:xfrm rot="5400000" flipH="1" flipV="1">
              <a:off x="3480" y="1752"/>
              <a:ext cx="264" cy="456"/>
            </a:xfrm>
            <a:prstGeom prst="curvedConnector4">
              <a:avLst>
                <a:gd name="adj1" fmla="val -54546"/>
                <a:gd name="adj2" fmla="val 13157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6" name="Text Box 14">
              <a:extLst>
                <a:ext uri="{FF2B5EF4-FFF2-40B4-BE49-F238E27FC236}">
                  <a16:creationId xmlns:a16="http://schemas.microsoft.com/office/drawing/2014/main" xmlns="" id="{FBA5FA8E-FA34-FC47-9972-56581D4E4C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1200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0.7</a:t>
              </a:r>
            </a:p>
          </p:txBody>
        </p:sp>
        <p:sp>
          <p:nvSpPr>
            <p:cNvPr id="27" name="Text Box 15">
              <a:extLst>
                <a:ext uri="{FF2B5EF4-FFF2-40B4-BE49-F238E27FC236}">
                  <a16:creationId xmlns:a16="http://schemas.microsoft.com/office/drawing/2014/main" xmlns="" id="{AD6E9CE5-AD71-DC4A-A3C2-B4B3C6C6D3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1200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0.3</a:t>
              </a:r>
            </a:p>
          </p:txBody>
        </p:sp>
        <p:sp>
          <p:nvSpPr>
            <p:cNvPr id="28" name="Text Box 16">
              <a:extLst>
                <a:ext uri="{FF2B5EF4-FFF2-40B4-BE49-F238E27FC236}">
                  <a16:creationId xmlns:a16="http://schemas.microsoft.com/office/drawing/2014/main" xmlns="" id="{F8CCAE97-52EC-8D4F-9526-661CB8F6E1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2256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0.2</a:t>
              </a:r>
            </a:p>
          </p:txBody>
        </p:sp>
        <p:sp>
          <p:nvSpPr>
            <p:cNvPr id="29" name="Text Box 17">
              <a:extLst>
                <a:ext uri="{FF2B5EF4-FFF2-40B4-BE49-F238E27FC236}">
                  <a16:creationId xmlns:a16="http://schemas.microsoft.com/office/drawing/2014/main" xmlns="" id="{A1156378-7AB7-D444-BA97-13F01ECDF9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2256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0.8</a:t>
              </a:r>
            </a:p>
          </p:txBody>
        </p:sp>
      </p:grpSp>
      <p:sp>
        <p:nvSpPr>
          <p:cNvPr id="30" name="Text Box 20">
            <a:extLst>
              <a:ext uri="{FF2B5EF4-FFF2-40B4-BE49-F238E27FC236}">
                <a16:creationId xmlns:a16="http://schemas.microsoft.com/office/drawing/2014/main" xmlns="" id="{77A604AA-2EF1-4044-B69B-5E8F0D326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8" y="560388"/>
            <a:ext cx="8843962" cy="34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states : </a:t>
            </a:r>
            <a:r>
              <a:rPr lang="ja-JP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ja-JP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it-IT" altLang="ja-JP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/>
            <a:endParaRPr lang="it-IT" altLang="en-US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/>
            <a:endParaRPr lang="it-IT" altLang="en-US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/>
            <a:endParaRPr lang="en-US" altLang="en-US" sz="20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 Transition probabilities: </a:t>
            </a:r>
          </a:p>
          <a:p>
            <a:pPr eaLnBrk="1" hangingPunct="1"/>
            <a:r>
              <a:rPr lang="en-US" altLang="en-US" sz="360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=0.3 , 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=0.7 , </a:t>
            </a:r>
          </a:p>
          <a:p>
            <a:pPr eaLnBrk="1" hangingPunct="1"/>
            <a:r>
              <a:rPr lang="en-US" altLang="en-US" sz="360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=0.2, 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=0.8</a:t>
            </a:r>
          </a:p>
          <a:p>
            <a:pPr eaLnBrk="1" hangingPunct="1">
              <a:buFontTx/>
              <a:buChar char="•"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 Initial probabilities: say </a:t>
            </a:r>
            <a:r>
              <a:rPr lang="en-US" altLang="en-US" sz="360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=0.4 , 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=0.6 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76" name="CasellaDiTesto 30">
            <a:extLst>
              <a:ext uri="{FF2B5EF4-FFF2-40B4-BE49-F238E27FC236}">
                <a16:creationId xmlns:a16="http://schemas.microsoft.com/office/drawing/2014/main" xmlns="" id="{2A6C9324-7BC6-4E48-98CF-F2D5BFAB7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69913" y="33178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79877" name="CasellaDiTesto 31">
            <a:extLst>
              <a:ext uri="{FF2B5EF4-FFF2-40B4-BE49-F238E27FC236}">
                <a16:creationId xmlns:a16="http://schemas.microsoft.com/office/drawing/2014/main" xmlns="" id="{A05240C4-2B59-EE47-86FC-5C638EEF1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4813" y="-952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79878" name="Rectangle 21">
            <a:extLst>
              <a:ext uri="{FF2B5EF4-FFF2-40B4-BE49-F238E27FC236}">
                <a16:creationId xmlns:a16="http://schemas.microsoft.com/office/drawing/2014/main" xmlns="" id="{E139A84A-CA58-664B-8739-D54088E58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-300038"/>
            <a:ext cx="77724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4400">
                <a:latin typeface="Arial" panose="020B0604020202020204" pitchFamily="34" charset="0"/>
              </a:rPr>
              <a:t>Example of Markov Model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97" name="Gruppo 3">
            <a:extLst>
              <a:ext uri="{FF2B5EF4-FFF2-40B4-BE49-F238E27FC236}">
                <a16:creationId xmlns:a16="http://schemas.microsoft.com/office/drawing/2014/main" xmlns="" id="{0136F4A4-3155-614C-BD61-2A9E7DE7EBFE}"/>
              </a:ext>
            </a:extLst>
          </p:cNvPr>
          <p:cNvGrpSpPr>
            <a:grpSpLocks/>
          </p:cNvGrpSpPr>
          <p:nvPr/>
        </p:nvGrpSpPr>
        <p:grpSpPr bwMode="auto">
          <a:xfrm>
            <a:off x="1173163" y="703263"/>
            <a:ext cx="4679950" cy="2927350"/>
            <a:chOff x="1172623" y="1337728"/>
            <a:chExt cx="4965700" cy="3657600"/>
          </a:xfrm>
        </p:grpSpPr>
        <p:grpSp>
          <p:nvGrpSpPr>
            <p:cNvPr id="80902" name="Group 3">
              <a:extLst>
                <a:ext uri="{FF2B5EF4-FFF2-40B4-BE49-F238E27FC236}">
                  <a16:creationId xmlns:a16="http://schemas.microsoft.com/office/drawing/2014/main" xmlns="" id="{288BE5A6-0283-7047-AA6D-AF71A90B0E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72623" y="1337728"/>
              <a:ext cx="4965700" cy="2043113"/>
              <a:chOff x="768" y="1200"/>
              <a:chExt cx="3128" cy="1287"/>
            </a:xfrm>
          </p:grpSpPr>
          <p:sp>
            <p:nvSpPr>
              <p:cNvPr id="10244" name="Oval 4">
                <a:extLst>
                  <a:ext uri="{FF2B5EF4-FFF2-40B4-BE49-F238E27FC236}">
                    <a16:creationId xmlns:a16="http://schemas.microsoft.com/office/drawing/2014/main" xmlns="" id="{963208B1-2832-514E-91AA-49F4DCFEA2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" y="1536"/>
                <a:ext cx="917" cy="52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45" name="Text Box 5">
                <a:extLst>
                  <a:ext uri="{FF2B5EF4-FFF2-40B4-BE49-F238E27FC236}">
                    <a16:creationId xmlns:a16="http://schemas.microsoft.com/office/drawing/2014/main" xmlns="" id="{7F21BBCF-364F-7748-A003-87A879C5BA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8" y="1659"/>
                <a:ext cx="468" cy="2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latin typeface="Calibri" charset="0"/>
                    <a:ea typeface="ＭＳ Ｐゴシック" charset="0"/>
                    <a:cs typeface="ＭＳ Ｐゴシック" charset="0"/>
                  </a:rPr>
                  <a:t>Low</a:t>
                </a:r>
              </a:p>
            </p:txBody>
          </p:sp>
          <p:sp>
            <p:nvSpPr>
              <p:cNvPr id="10246" name="Oval 6">
                <a:extLst>
                  <a:ext uri="{FF2B5EF4-FFF2-40B4-BE49-F238E27FC236}">
                    <a16:creationId xmlns:a16="http://schemas.microsoft.com/office/drawing/2014/main" xmlns="" id="{3AA51ABE-DC02-7841-B952-218688F5D0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8" y="1584"/>
                <a:ext cx="907" cy="53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47" name="Text Box 7">
                <a:extLst>
                  <a:ext uri="{FF2B5EF4-FFF2-40B4-BE49-F238E27FC236}">
                    <a16:creationId xmlns:a16="http://schemas.microsoft.com/office/drawing/2014/main" xmlns="" id="{719F93C9-37D6-4B47-AF7A-1EAF52A73F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6" y="1680"/>
                <a:ext cx="500" cy="2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latin typeface="Calibri" charset="0"/>
                    <a:ea typeface="ＭＳ Ｐゴシック" charset="0"/>
                    <a:cs typeface="ＭＳ Ｐゴシック" charset="0"/>
                  </a:rPr>
                  <a:t>High</a:t>
                </a:r>
              </a:p>
            </p:txBody>
          </p:sp>
          <p:cxnSp>
            <p:nvCxnSpPr>
              <p:cNvPr id="10248" name="AutoShape 8">
                <a:extLst>
                  <a:ext uri="{FF2B5EF4-FFF2-40B4-BE49-F238E27FC236}">
                    <a16:creationId xmlns:a16="http://schemas.microsoft.com/office/drawing/2014/main" xmlns="" id="{5366BE6C-4F0E-5E44-9AFF-A0A7F82BBBA6}"/>
                  </a:ext>
                </a:extLst>
              </p:cNvPr>
              <p:cNvCxnSpPr>
                <a:cxnSpLocks noChangeShapeType="1"/>
                <a:stCxn id="10244" idx="7"/>
                <a:endCxn id="10246" idx="1"/>
              </p:cNvCxnSpPr>
              <p:nvPr/>
            </p:nvCxnSpPr>
            <p:spPr bwMode="auto">
              <a:xfrm rot="5400000" flipV="1">
                <a:off x="2304" y="903"/>
                <a:ext cx="47" cy="1469"/>
              </a:xfrm>
              <a:prstGeom prst="curvedConnector3">
                <a:avLst>
                  <a:gd name="adj1" fmla="val -460417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249" name="AutoShape 9">
                <a:extLst>
                  <a:ext uri="{FF2B5EF4-FFF2-40B4-BE49-F238E27FC236}">
                    <a16:creationId xmlns:a16="http://schemas.microsoft.com/office/drawing/2014/main" xmlns="" id="{0B74633A-EFA7-9441-A0B4-B9820D617B23}"/>
                  </a:ext>
                </a:extLst>
              </p:cNvPr>
              <p:cNvCxnSpPr>
                <a:cxnSpLocks noChangeShapeType="1"/>
                <a:stCxn id="10246" idx="3"/>
                <a:endCxn id="10244" idx="5"/>
              </p:cNvCxnSpPr>
              <p:nvPr/>
            </p:nvCxnSpPr>
            <p:spPr bwMode="auto">
              <a:xfrm rot="16200000" flipV="1">
                <a:off x="2305" y="1277"/>
                <a:ext cx="46" cy="1469"/>
              </a:xfrm>
              <a:prstGeom prst="curvedConnector3">
                <a:avLst>
                  <a:gd name="adj1" fmla="val -460417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250" name="AutoShape 10">
                <a:extLst>
                  <a:ext uri="{FF2B5EF4-FFF2-40B4-BE49-F238E27FC236}">
                    <a16:creationId xmlns:a16="http://schemas.microsoft.com/office/drawing/2014/main" xmlns="" id="{01035E5C-5708-C540-B501-873C6318998A}"/>
                  </a:ext>
                </a:extLst>
              </p:cNvPr>
              <p:cNvCxnSpPr>
                <a:cxnSpLocks noChangeShapeType="1"/>
                <a:stCxn id="10244" idx="0"/>
                <a:endCxn id="10244" idx="2"/>
              </p:cNvCxnSpPr>
              <p:nvPr/>
            </p:nvCxnSpPr>
            <p:spPr bwMode="auto">
              <a:xfrm rot="16200000" flipH="1" flipV="1">
                <a:off x="912" y="1440"/>
                <a:ext cx="264" cy="456"/>
              </a:xfrm>
              <a:prstGeom prst="curvedConnector4">
                <a:avLst>
                  <a:gd name="adj1" fmla="val -54546"/>
                  <a:gd name="adj2" fmla="val 131579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251" name="AutoShape 11">
                <a:extLst>
                  <a:ext uri="{FF2B5EF4-FFF2-40B4-BE49-F238E27FC236}">
                    <a16:creationId xmlns:a16="http://schemas.microsoft.com/office/drawing/2014/main" xmlns="" id="{6CAD3A79-AB43-9446-B8EC-632DE9C1D8D8}"/>
                  </a:ext>
                </a:extLst>
              </p:cNvPr>
              <p:cNvCxnSpPr>
                <a:cxnSpLocks noChangeShapeType="1"/>
                <a:stCxn id="10246" idx="4"/>
                <a:endCxn id="10246" idx="6"/>
              </p:cNvCxnSpPr>
              <p:nvPr/>
            </p:nvCxnSpPr>
            <p:spPr bwMode="auto">
              <a:xfrm rot="5400000" flipH="1" flipV="1">
                <a:off x="3480" y="1752"/>
                <a:ext cx="264" cy="456"/>
              </a:xfrm>
              <a:prstGeom prst="curvedConnector4">
                <a:avLst>
                  <a:gd name="adj1" fmla="val -54546"/>
                  <a:gd name="adj2" fmla="val 131579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0252" name="Text Box 12">
                <a:extLst>
                  <a:ext uri="{FF2B5EF4-FFF2-40B4-BE49-F238E27FC236}">
                    <a16:creationId xmlns:a16="http://schemas.microsoft.com/office/drawing/2014/main" xmlns="" id="{06AF2DAF-EAD0-784E-8866-5645F44A96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" y="1200"/>
                <a:ext cx="2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latin typeface="Calibri" charset="0"/>
                    <a:ea typeface="ＭＳ Ｐゴシック" charset="0"/>
                    <a:cs typeface="ＭＳ Ｐゴシック" charset="0"/>
                  </a:rPr>
                  <a:t>0.7</a:t>
                </a:r>
              </a:p>
            </p:txBody>
          </p:sp>
          <p:sp>
            <p:nvSpPr>
              <p:cNvPr id="10253" name="Text Box 13">
                <a:extLst>
                  <a:ext uri="{FF2B5EF4-FFF2-40B4-BE49-F238E27FC236}">
                    <a16:creationId xmlns:a16="http://schemas.microsoft.com/office/drawing/2014/main" xmlns="" id="{D362F5B6-D6DE-EB43-8470-30FF504C26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8" y="1200"/>
                <a:ext cx="2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latin typeface="Calibri" charset="0"/>
                    <a:ea typeface="ＭＳ Ｐゴシック" charset="0"/>
                    <a:cs typeface="ＭＳ Ｐゴシック" charset="0"/>
                  </a:rPr>
                  <a:t>0.3</a:t>
                </a:r>
              </a:p>
            </p:txBody>
          </p:sp>
          <p:sp>
            <p:nvSpPr>
              <p:cNvPr id="10254" name="Text Box 14">
                <a:extLst>
                  <a:ext uri="{FF2B5EF4-FFF2-40B4-BE49-F238E27FC236}">
                    <a16:creationId xmlns:a16="http://schemas.microsoft.com/office/drawing/2014/main" xmlns="" id="{192AEF42-5C53-8742-9D79-A3B000441F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" y="2256"/>
                <a:ext cx="2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latin typeface="Calibri" charset="0"/>
                    <a:ea typeface="ＭＳ Ｐゴシック" charset="0"/>
                    <a:cs typeface="ＭＳ Ｐゴシック" charset="0"/>
                  </a:rPr>
                  <a:t>0.2</a:t>
                </a:r>
              </a:p>
            </p:txBody>
          </p:sp>
          <p:sp>
            <p:nvSpPr>
              <p:cNvPr id="10255" name="Text Box 15">
                <a:extLst>
                  <a:ext uri="{FF2B5EF4-FFF2-40B4-BE49-F238E27FC236}">
                    <a16:creationId xmlns:a16="http://schemas.microsoft.com/office/drawing/2014/main" xmlns="" id="{D8733F84-1671-AD45-9FAA-AD8316D2AB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00" y="2256"/>
                <a:ext cx="2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latin typeface="Calibri" charset="0"/>
                    <a:ea typeface="ＭＳ Ｐゴシック" charset="0"/>
                    <a:cs typeface="ＭＳ Ｐゴシック" charset="0"/>
                  </a:rPr>
                  <a:t>0.8</a:t>
                </a:r>
              </a:p>
            </p:txBody>
          </p:sp>
        </p:grpSp>
        <p:sp>
          <p:nvSpPr>
            <p:cNvPr id="10258" name="Text Box 18">
              <a:extLst>
                <a:ext uri="{FF2B5EF4-FFF2-40B4-BE49-F238E27FC236}">
                  <a16:creationId xmlns:a16="http://schemas.microsoft.com/office/drawing/2014/main" xmlns="" id="{2351BA4C-F274-B54E-B564-85D6952F72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7922" y="4461762"/>
              <a:ext cx="658613" cy="458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Dry</a:t>
              </a:r>
            </a:p>
          </p:txBody>
        </p:sp>
        <p:grpSp>
          <p:nvGrpSpPr>
            <p:cNvPr id="80904" name="Group 21">
              <a:extLst>
                <a:ext uri="{FF2B5EF4-FFF2-40B4-BE49-F238E27FC236}">
                  <a16:creationId xmlns:a16="http://schemas.microsoft.com/office/drawing/2014/main" xmlns="" id="{D9AA6879-4C63-304F-938C-166225CE49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34623" y="4385728"/>
              <a:ext cx="914400" cy="609600"/>
              <a:chOff x="1392" y="2976"/>
              <a:chExt cx="576" cy="384"/>
            </a:xfrm>
          </p:grpSpPr>
          <p:sp>
            <p:nvSpPr>
              <p:cNvPr id="10257" name="Text Box 17">
                <a:extLst>
                  <a:ext uri="{FF2B5EF4-FFF2-40B4-BE49-F238E27FC236}">
                    <a16:creationId xmlns:a16="http://schemas.microsoft.com/office/drawing/2014/main" xmlns="" id="{0AED8463-9C20-EB4F-B66C-7C9A73289D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0" y="3004"/>
                <a:ext cx="476" cy="2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latin typeface="Calibri" charset="0"/>
                    <a:ea typeface="ＭＳ Ｐゴシック" charset="0"/>
                    <a:cs typeface="ＭＳ Ｐゴシック" charset="0"/>
                  </a:rPr>
                  <a:t>Rain</a:t>
                </a:r>
              </a:p>
            </p:txBody>
          </p:sp>
          <p:sp>
            <p:nvSpPr>
              <p:cNvPr id="10259" name="Rectangle 19">
                <a:extLst>
                  <a:ext uri="{FF2B5EF4-FFF2-40B4-BE49-F238E27FC236}">
                    <a16:creationId xmlns:a16="http://schemas.microsoft.com/office/drawing/2014/main" xmlns="" id="{82E9C1CB-74B1-9946-9851-4476D90602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2976"/>
                <a:ext cx="576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0260" name="Rectangle 20">
              <a:extLst>
                <a:ext uri="{FF2B5EF4-FFF2-40B4-BE49-F238E27FC236}">
                  <a16:creationId xmlns:a16="http://schemas.microsoft.com/office/drawing/2014/main" xmlns="" id="{D513F015-C077-8945-BB51-0BC827426C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8839" y="4386389"/>
              <a:ext cx="1067929" cy="60893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10267" name="AutoShape 27">
              <a:extLst>
                <a:ext uri="{FF2B5EF4-FFF2-40B4-BE49-F238E27FC236}">
                  <a16:creationId xmlns:a16="http://schemas.microsoft.com/office/drawing/2014/main" xmlns="" id="{5CD78630-379E-304E-917E-C009CBF317D2}"/>
                </a:ext>
              </a:extLst>
            </p:cNvPr>
            <p:cNvCxnSpPr>
              <a:cxnSpLocks noChangeShapeType="1"/>
              <a:stCxn id="10244" idx="4"/>
              <a:endCxn id="10259" idx="0"/>
            </p:cNvCxnSpPr>
            <p:nvPr/>
          </p:nvCxnSpPr>
          <p:spPr bwMode="auto">
            <a:xfrm>
              <a:off x="1972727" y="2710320"/>
              <a:ext cx="419424" cy="167606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268" name="AutoShape 28">
              <a:extLst>
                <a:ext uri="{FF2B5EF4-FFF2-40B4-BE49-F238E27FC236}">
                  <a16:creationId xmlns:a16="http://schemas.microsoft.com/office/drawing/2014/main" xmlns="" id="{ABC7D4B0-08C8-0A4D-98A4-0656943AC756}"/>
                </a:ext>
              </a:extLst>
            </p:cNvPr>
            <p:cNvCxnSpPr>
              <a:cxnSpLocks noChangeShapeType="1"/>
              <a:stCxn id="10246" idx="4"/>
              <a:endCxn id="10259" idx="0"/>
            </p:cNvCxnSpPr>
            <p:nvPr/>
          </p:nvCxnSpPr>
          <p:spPr bwMode="auto">
            <a:xfrm flipH="1">
              <a:off x="2392150" y="2785693"/>
              <a:ext cx="2932592" cy="160069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269" name="AutoShape 29">
              <a:extLst>
                <a:ext uri="{FF2B5EF4-FFF2-40B4-BE49-F238E27FC236}">
                  <a16:creationId xmlns:a16="http://schemas.microsoft.com/office/drawing/2014/main" xmlns="" id="{D836AB00-0BE4-7040-A701-039B22051138}"/>
                </a:ext>
              </a:extLst>
            </p:cNvPr>
            <p:cNvCxnSpPr>
              <a:cxnSpLocks noChangeShapeType="1"/>
              <a:stCxn id="10244" idx="4"/>
              <a:endCxn id="10260" idx="0"/>
            </p:cNvCxnSpPr>
            <p:nvPr/>
          </p:nvCxnSpPr>
          <p:spPr bwMode="auto">
            <a:xfrm>
              <a:off x="1972727" y="2710320"/>
              <a:ext cx="3010077" cy="167606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270" name="AutoShape 30">
              <a:extLst>
                <a:ext uri="{FF2B5EF4-FFF2-40B4-BE49-F238E27FC236}">
                  <a16:creationId xmlns:a16="http://schemas.microsoft.com/office/drawing/2014/main" xmlns="" id="{4806FD8F-6D70-2B4B-8C2B-27B44B6E414D}"/>
                </a:ext>
              </a:extLst>
            </p:cNvPr>
            <p:cNvCxnSpPr>
              <a:cxnSpLocks noChangeShapeType="1"/>
              <a:stCxn id="10246" idx="4"/>
              <a:endCxn id="10260" idx="0"/>
            </p:cNvCxnSpPr>
            <p:nvPr/>
          </p:nvCxnSpPr>
          <p:spPr bwMode="auto">
            <a:xfrm flipH="1">
              <a:off x="4982804" y="2785693"/>
              <a:ext cx="341939" cy="160069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0271" name="Text Box 31">
              <a:extLst>
                <a:ext uri="{FF2B5EF4-FFF2-40B4-BE49-F238E27FC236}">
                  <a16:creationId xmlns:a16="http://schemas.microsoft.com/office/drawing/2014/main" xmlns="" id="{BE703E68-D686-5B45-9F62-C1176209E5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8186" y="3775466"/>
              <a:ext cx="437952" cy="337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latin typeface="Calibri" charset="0"/>
                  <a:ea typeface="ＭＳ Ｐゴシック" charset="0"/>
                  <a:cs typeface="ＭＳ Ｐゴシック" charset="0"/>
                </a:rPr>
                <a:t>0.6</a:t>
              </a:r>
            </a:p>
          </p:txBody>
        </p:sp>
        <p:sp>
          <p:nvSpPr>
            <p:cNvPr id="10272" name="Text Box 32">
              <a:extLst>
                <a:ext uri="{FF2B5EF4-FFF2-40B4-BE49-F238E27FC236}">
                  <a16:creationId xmlns:a16="http://schemas.microsoft.com/office/drawing/2014/main" xmlns="" id="{5DE5D91E-D030-8347-8477-666AA66EE2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4403" y="3775466"/>
              <a:ext cx="437952" cy="337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latin typeface="Calibri" charset="0"/>
                  <a:ea typeface="ＭＳ Ｐゴシック" charset="0"/>
                  <a:cs typeface="ＭＳ Ｐゴシック" charset="0"/>
                </a:rPr>
                <a:t>0.6</a:t>
              </a:r>
            </a:p>
          </p:txBody>
        </p:sp>
        <p:sp>
          <p:nvSpPr>
            <p:cNvPr id="10273" name="Text Box 33">
              <a:extLst>
                <a:ext uri="{FF2B5EF4-FFF2-40B4-BE49-F238E27FC236}">
                  <a16:creationId xmlns:a16="http://schemas.microsoft.com/office/drawing/2014/main" xmlns="" id="{462363D2-2D9B-D949-B782-1D16FD1C6A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7713" y="3928197"/>
              <a:ext cx="437952" cy="337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latin typeface="Calibri" charset="0"/>
                  <a:ea typeface="ＭＳ Ｐゴシック" charset="0"/>
                  <a:cs typeface="ＭＳ Ｐゴシック" charset="0"/>
                </a:rPr>
                <a:t>0.4</a:t>
              </a:r>
            </a:p>
          </p:txBody>
        </p:sp>
        <p:sp>
          <p:nvSpPr>
            <p:cNvPr id="10274" name="Text Box 34">
              <a:extLst>
                <a:ext uri="{FF2B5EF4-FFF2-40B4-BE49-F238E27FC236}">
                  <a16:creationId xmlns:a16="http://schemas.microsoft.com/office/drawing/2014/main" xmlns="" id="{9AAF3CCC-FDAF-6E43-AC1A-F9311134C6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6559" y="3928197"/>
              <a:ext cx="437952" cy="337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latin typeface="Calibri" charset="0"/>
                  <a:ea typeface="ＭＳ Ｐゴシック" charset="0"/>
                  <a:cs typeface="ＭＳ Ｐゴシック" charset="0"/>
                </a:rPr>
                <a:t>0.4</a:t>
              </a:r>
            </a:p>
          </p:txBody>
        </p:sp>
      </p:grpSp>
      <p:sp>
        <p:nvSpPr>
          <p:cNvPr id="80898" name="Rectangle 35">
            <a:extLst>
              <a:ext uri="{FF2B5EF4-FFF2-40B4-BE49-F238E27FC236}">
                <a16:creationId xmlns:a16="http://schemas.microsoft.com/office/drawing/2014/main" xmlns="" id="{07B42E16-0BA1-2149-8A80-11AC39B77BA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-290513"/>
            <a:ext cx="8229600" cy="1219201"/>
          </a:xfrm>
        </p:spPr>
        <p:txBody>
          <a:bodyPr/>
          <a:lstStyle/>
          <a:p>
            <a:r>
              <a:rPr lang="en-US" altLang="en-US" u="sng">
                <a:latin typeface="Arial" panose="020B0604020202020204" pitchFamily="34" charset="0"/>
                <a:ea typeface="ＭＳ Ｐゴシック" panose="020B0600070205080204" pitchFamily="34" charset="-128"/>
              </a:rPr>
              <a:t>Hidden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 Markov Model</a:t>
            </a:r>
          </a:p>
        </p:txBody>
      </p:sp>
      <p:sp>
        <p:nvSpPr>
          <p:cNvPr id="80899" name="CasellaDiTesto 1">
            <a:extLst>
              <a:ext uri="{FF2B5EF4-FFF2-40B4-BE49-F238E27FC236}">
                <a16:creationId xmlns:a16="http://schemas.microsoft.com/office/drawing/2014/main" xmlns="" id="{5A3E2F6C-A87E-3043-BCD4-2EC14621E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863" y="1128713"/>
            <a:ext cx="2430462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2800">
                <a:solidFill>
                  <a:srgbClr val="FF0000"/>
                </a:solidFill>
              </a:rPr>
              <a:t>States (Hidden)</a:t>
            </a:r>
          </a:p>
          <a:p>
            <a:pPr eaLnBrk="1" hangingPunct="1"/>
            <a:endParaRPr lang="it-IT" altLang="en-US" sz="2800">
              <a:solidFill>
                <a:srgbClr val="FF0000"/>
              </a:solidFill>
            </a:endParaRPr>
          </a:p>
          <a:p>
            <a:pPr eaLnBrk="1" hangingPunct="1"/>
            <a:endParaRPr lang="it-IT" altLang="en-US" sz="2800">
              <a:solidFill>
                <a:srgbClr val="FF0000"/>
              </a:solidFill>
            </a:endParaRPr>
          </a:p>
          <a:p>
            <a:pPr eaLnBrk="1" hangingPunct="1"/>
            <a:endParaRPr lang="it-IT" altLang="en-US" sz="2800">
              <a:solidFill>
                <a:srgbClr val="FF0000"/>
              </a:solidFill>
            </a:endParaRPr>
          </a:p>
          <a:p>
            <a:pPr eaLnBrk="1" hangingPunct="1"/>
            <a:r>
              <a:rPr lang="it-IT" altLang="en-US" sz="2800">
                <a:solidFill>
                  <a:srgbClr val="FF0000"/>
                </a:solidFill>
              </a:rPr>
              <a:t>Observations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99810F33-904A-1D42-9D31-1D1EEB0B0DC1}"/>
              </a:ext>
            </a:extLst>
          </p:cNvPr>
          <p:cNvSpPr/>
          <p:nvPr/>
        </p:nvSpPr>
        <p:spPr>
          <a:xfrm>
            <a:off x="33338" y="3621088"/>
            <a:ext cx="9144000" cy="3016250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17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/>
              <a:t>Nei</a:t>
            </a:r>
            <a:r>
              <a:rPr lang="it-IT" altLang="en-US" b="1"/>
              <a:t> Modelli di Markov Nascosti </a:t>
            </a:r>
            <a:r>
              <a:rPr lang="it-IT" altLang="en-US"/>
              <a:t>le osservazioni che abbiamo sono collegate agli stati, ma questi non li conosciamo, sono nascosti, e possiamo dedurne la probabilità in base alle osservazioni. </a:t>
            </a:r>
          </a:p>
          <a:p>
            <a:pPr eaLnBrk="1" hangingPunct="1"/>
            <a:r>
              <a:rPr lang="it-IT" altLang="en-US"/>
              <a:t>Qui definiscono il modello: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FF0000"/>
                </a:solidFill>
              </a:rPr>
              <a:t>matrix of transition probabilities A=(a</a:t>
            </a:r>
            <a:r>
              <a:rPr lang="en-US" altLang="en-US" baseline="-16000">
                <a:solidFill>
                  <a:srgbClr val="FF0000"/>
                </a:solidFill>
              </a:rPr>
              <a:t>ij</a:t>
            </a:r>
            <a:r>
              <a:rPr lang="en-US" altLang="en-US">
                <a:solidFill>
                  <a:srgbClr val="FF0000"/>
                </a:solidFill>
              </a:rPr>
              <a:t>), a</a:t>
            </a:r>
            <a:r>
              <a:rPr lang="en-US" altLang="en-US" baseline="-16000">
                <a:solidFill>
                  <a:srgbClr val="FF0000"/>
                </a:solidFill>
              </a:rPr>
              <a:t>ij</a:t>
            </a:r>
            <a:r>
              <a:rPr lang="en-US" altLang="en-US">
                <a:solidFill>
                  <a:srgbClr val="FF0000"/>
                </a:solidFill>
              </a:rPr>
              <a:t>= P(s</a:t>
            </a:r>
            <a:r>
              <a:rPr lang="en-US" altLang="en-US" baseline="-16000">
                <a:solidFill>
                  <a:srgbClr val="FF0000"/>
                </a:solidFill>
              </a:rPr>
              <a:t>i</a:t>
            </a:r>
            <a:r>
              <a:rPr lang="en-US" altLang="en-US" baseline="-26000">
                <a:solidFill>
                  <a:srgbClr val="FF0000"/>
                </a:solidFill>
              </a:rPr>
              <a:t> </a:t>
            </a:r>
            <a:r>
              <a:rPr lang="en-US" altLang="en-US">
                <a:solidFill>
                  <a:srgbClr val="FF0000"/>
                </a:solidFill>
              </a:rPr>
              <a:t>| s</a:t>
            </a:r>
            <a:r>
              <a:rPr lang="en-US" altLang="en-US" baseline="-16000">
                <a:solidFill>
                  <a:srgbClr val="FF0000"/>
                </a:solidFill>
              </a:rPr>
              <a:t>j</a:t>
            </a:r>
            <a:r>
              <a:rPr lang="en-US" altLang="en-US">
                <a:solidFill>
                  <a:srgbClr val="FF0000"/>
                </a:solidFill>
              </a:rPr>
              <a:t>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FF0000"/>
                </a:solidFill>
              </a:rPr>
              <a:t>vector of initial probabilities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0000FF"/>
                </a:solidFill>
              </a:rPr>
              <a:t>matrix of observation probabilities B=(b</a:t>
            </a:r>
            <a:r>
              <a:rPr lang="en-US" altLang="en-US" baseline="-16000">
                <a:solidFill>
                  <a:srgbClr val="0000FF"/>
                </a:solidFill>
              </a:rPr>
              <a:t>i </a:t>
            </a:r>
            <a:r>
              <a:rPr lang="en-US" altLang="en-US">
                <a:solidFill>
                  <a:srgbClr val="0000FF"/>
                </a:solidFill>
              </a:rPr>
              <a:t>(v</a:t>
            </a:r>
            <a:r>
              <a:rPr lang="en-US" altLang="en-US" baseline="-16000">
                <a:solidFill>
                  <a:srgbClr val="0000FF"/>
                </a:solidFill>
              </a:rPr>
              <a:t>m </a:t>
            </a:r>
            <a:r>
              <a:rPr lang="en-US" altLang="en-US">
                <a:solidFill>
                  <a:srgbClr val="0000FF"/>
                </a:solidFill>
              </a:rPr>
              <a:t>)), b</a:t>
            </a:r>
            <a:r>
              <a:rPr lang="en-US" altLang="en-US" baseline="-16000">
                <a:solidFill>
                  <a:srgbClr val="0000FF"/>
                </a:solidFill>
              </a:rPr>
              <a:t>i</a:t>
            </a:r>
            <a:r>
              <a:rPr lang="en-US" altLang="en-US">
                <a:solidFill>
                  <a:srgbClr val="0000FF"/>
                </a:solidFill>
              </a:rPr>
              <a:t>(v</a:t>
            </a:r>
            <a:r>
              <a:rPr lang="en-US" altLang="en-US" baseline="-16000">
                <a:solidFill>
                  <a:srgbClr val="0000FF"/>
                </a:solidFill>
              </a:rPr>
              <a:t>m </a:t>
            </a:r>
            <a:r>
              <a:rPr lang="en-US" altLang="en-US">
                <a:solidFill>
                  <a:srgbClr val="0000FF"/>
                </a:solidFill>
              </a:rPr>
              <a:t>)</a:t>
            </a:r>
            <a:r>
              <a:rPr lang="en-US" altLang="en-US" baseline="-26000">
                <a:solidFill>
                  <a:srgbClr val="0000FF"/>
                </a:solidFill>
              </a:rPr>
              <a:t> </a:t>
            </a:r>
            <a:r>
              <a:rPr lang="en-US" altLang="en-US">
                <a:solidFill>
                  <a:srgbClr val="0000FF"/>
                </a:solidFill>
              </a:rPr>
              <a:t>= P(v</a:t>
            </a:r>
            <a:r>
              <a:rPr lang="en-US" altLang="en-US" baseline="-16000">
                <a:solidFill>
                  <a:srgbClr val="0000FF"/>
                </a:solidFill>
              </a:rPr>
              <a:t>m</a:t>
            </a:r>
            <a:r>
              <a:rPr lang="en-US" altLang="en-US" baseline="-26000">
                <a:solidFill>
                  <a:srgbClr val="0000FF"/>
                </a:solidFill>
              </a:rPr>
              <a:t> </a:t>
            </a:r>
            <a:r>
              <a:rPr lang="en-US" altLang="en-US">
                <a:solidFill>
                  <a:srgbClr val="0000FF"/>
                </a:solidFill>
              </a:rPr>
              <a:t>| s</a:t>
            </a:r>
            <a:r>
              <a:rPr lang="en-US" altLang="en-US" baseline="-16000">
                <a:solidFill>
                  <a:srgbClr val="0000FF"/>
                </a:solidFill>
              </a:rPr>
              <a:t>i</a:t>
            </a:r>
            <a:r>
              <a:rPr lang="en-US" altLang="en-US">
                <a:solidFill>
                  <a:srgbClr val="0000FF"/>
                </a:solidFill>
              </a:rPr>
              <a:t>)</a:t>
            </a:r>
          </a:p>
          <a:p>
            <a:pPr lvl="1" eaLnBrk="1" hangingPunct="1"/>
            <a:r>
              <a:rPr lang="en-US" altLang="en-US" sz="2200">
                <a:solidFill>
                  <a:srgbClr val="0000FF"/>
                </a:solidFill>
              </a:rPr>
              <a:t>(probabilità associata a ciascuno stato di produrre una certa osservazione</a:t>
            </a:r>
            <a:r>
              <a:rPr lang="it-IT" altLang="en-US" sz="2200">
                <a:solidFill>
                  <a:srgbClr val="0000FF"/>
                </a:solidFill>
              </a:rPr>
              <a:t>)</a:t>
            </a:r>
            <a:endParaRPr lang="en-US" altLang="en-US" sz="2200">
              <a:solidFill>
                <a:srgbClr val="0000FF"/>
              </a:solidFill>
            </a:endParaRPr>
          </a:p>
        </p:txBody>
      </p:sp>
      <p:graphicFrame>
        <p:nvGraphicFramePr>
          <p:cNvPr id="80901" name="Object 12">
            <a:extLst>
              <a:ext uri="{FF2B5EF4-FFF2-40B4-BE49-F238E27FC236}">
                <a16:creationId xmlns:a16="http://schemas.microsoft.com/office/drawing/2014/main" xmlns="" id="{9CF0AFD3-BBD1-4943-B4D8-E393DA7CC3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29375" y="2338388"/>
          <a:ext cx="2039938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40" name="Equation" r:id="rId3" imgW="10096500" imgH="2489200" progId="Equation.3">
                  <p:embed/>
                </p:oleObj>
              </mc:Choice>
              <mc:Fallback>
                <p:oleObj name="Equation" r:id="rId3" imgW="10096500" imgH="24892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75" y="2338388"/>
                        <a:ext cx="2039938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xmlns="" id="{A392920C-19AF-6B46-A121-03687E460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4386263"/>
            <a:ext cx="6400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xmlns="" id="{0ECC7A2A-1650-724F-BE17-69657AA4D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363" y="4843463"/>
            <a:ext cx="9144000" cy="224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A </a:t>
            </a:r>
            <a:r>
              <a:rPr lang="en-US" sz="20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HMM model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for a DNA motif alignments. The </a:t>
            </a:r>
            <a:r>
              <a:rPr lang="en-US" sz="20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transitions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are shown with arrows whose thickness indicate their probability. In each state, the </a:t>
            </a:r>
            <a:r>
              <a:rPr lang="en-US" sz="20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histogram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shows the probabilities of the four bases.</a:t>
            </a:r>
          </a:p>
          <a:p>
            <a:pPr eaLnBrk="0" hangingPunct="0">
              <a:defRPr/>
            </a:pP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Next, use the model to calculate probability of a given sequence</a:t>
            </a:r>
          </a:p>
          <a:p>
            <a:pPr eaLnBrk="0" hangingPunct="0">
              <a:defRPr/>
            </a:pP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E.g.  P(ACACATC) = (0.8 * 1)*(0.8*1)*(0.8*0.6)*(0.4*0.6)*(1*1)*(0.8*1)*(0.8)</a:t>
            </a:r>
          </a:p>
          <a:p>
            <a:pPr eaLnBrk="0" hangingPunct="0">
              <a:defRPr/>
            </a:pP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                                       A             C	             A	     C             A         T          C</a:t>
            </a:r>
          </a:p>
          <a:p>
            <a:pPr eaLnBrk="0" hangingPunct="0">
              <a:defRPr/>
            </a:pPr>
            <a:endParaRPr lang="en-US" sz="20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1923" name="Picture 5" descr="G:\111\fig\01.gif">
            <a:extLst>
              <a:ext uri="{FF2B5EF4-FFF2-40B4-BE49-F238E27FC236}">
                <a16:creationId xmlns:a16="http://schemas.microsoft.com/office/drawing/2014/main" xmlns="" id="{6D9C27B2-529B-CD47-A224-B2AA8A5AC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43063"/>
            <a:ext cx="7667625" cy="292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Rectangle 6">
            <a:extLst>
              <a:ext uri="{FF2B5EF4-FFF2-40B4-BE49-F238E27FC236}">
                <a16:creationId xmlns:a16="http://schemas.microsoft.com/office/drawing/2014/main" xmlns="" id="{08C42D42-EFE3-124B-A939-B25D7FAAD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941388"/>
            <a:ext cx="2057400" cy="161607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ACA   - - -  ATG     </a:t>
            </a:r>
          </a:p>
          <a:p>
            <a:pPr eaLnBrk="0" hangingPunct="0">
              <a:defRPr/>
            </a:pPr>
            <a:r>
              <a:rPr lang="en-US" sz="200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TCA  ACT  ATC</a:t>
            </a:r>
          </a:p>
          <a:p>
            <a:pPr eaLnBrk="0" hangingPunct="0">
              <a:defRPr/>
            </a:pPr>
            <a:r>
              <a:rPr lang="en-US" sz="200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ACA  C - -  AGC</a:t>
            </a:r>
          </a:p>
          <a:p>
            <a:pPr eaLnBrk="0" hangingPunct="0">
              <a:defRPr/>
            </a:pPr>
            <a:r>
              <a:rPr lang="en-US" sz="200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AGA   - - -  ATC</a:t>
            </a:r>
          </a:p>
          <a:p>
            <a:pPr eaLnBrk="0" hangingPunct="0">
              <a:defRPr/>
            </a:pPr>
            <a:r>
              <a:rPr lang="en-US" sz="200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ACC  G - -  ATC</a:t>
            </a:r>
            <a:endParaRPr lang="en-US">
              <a:solidFill>
                <a:srgbClr val="FFFF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7" name="Rectangle 7">
            <a:extLst>
              <a:ext uri="{FF2B5EF4-FFF2-40B4-BE49-F238E27FC236}">
                <a16:creationId xmlns:a16="http://schemas.microsoft.com/office/drawing/2014/main" xmlns="" id="{0B73E434-72C2-B94F-935A-D8581E21D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22238"/>
            <a:ext cx="91440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4400" dirty="0" err="1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Allineamento</a:t>
            </a:r>
            <a:r>
              <a:rPr lang="en-US" sz="44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multiplo</a:t>
            </a:r>
            <a:r>
              <a:rPr lang="en-US" sz="44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44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 profilo HMM</a:t>
            </a:r>
          </a:p>
        </p:txBody>
      </p:sp>
      <p:sp>
        <p:nvSpPr>
          <p:cNvPr id="25608" name="Line 8">
            <a:extLst>
              <a:ext uri="{FF2B5EF4-FFF2-40B4-BE49-F238E27FC236}">
                <a16:creationId xmlns:a16="http://schemas.microsoft.com/office/drawing/2014/main" xmlns="" id="{921B8480-5FD7-6B48-8651-E0DB07664BA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2000" y="2024063"/>
            <a:ext cx="1752600" cy="685800"/>
          </a:xfrm>
          <a:prstGeom prst="line">
            <a:avLst/>
          </a:prstGeom>
          <a:noFill/>
          <a:ln w="9525">
            <a:solidFill>
              <a:srgbClr val="DD431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9" name="Line 9">
            <a:extLst>
              <a:ext uri="{FF2B5EF4-FFF2-40B4-BE49-F238E27FC236}">
                <a16:creationId xmlns:a16="http://schemas.microsoft.com/office/drawing/2014/main" xmlns="" id="{E2EA5C23-133F-D94B-B519-2E2C973820E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95800" y="2709863"/>
            <a:ext cx="1828800" cy="685800"/>
          </a:xfrm>
          <a:prstGeom prst="line">
            <a:avLst/>
          </a:prstGeom>
          <a:noFill/>
          <a:ln w="9525">
            <a:solidFill>
              <a:srgbClr val="DD431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10" name="Line 10">
            <a:extLst>
              <a:ext uri="{FF2B5EF4-FFF2-40B4-BE49-F238E27FC236}">
                <a16:creationId xmlns:a16="http://schemas.microsoft.com/office/drawing/2014/main" xmlns="" id="{815AEB66-09F5-BE45-8F5F-06ED602848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53000" y="2709863"/>
            <a:ext cx="1371600" cy="381000"/>
          </a:xfrm>
          <a:prstGeom prst="line">
            <a:avLst/>
          </a:prstGeom>
          <a:noFill/>
          <a:ln w="9525">
            <a:solidFill>
              <a:srgbClr val="DD431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11" name="Text Box 11">
            <a:extLst>
              <a:ext uri="{FF2B5EF4-FFF2-40B4-BE49-F238E27FC236}">
                <a16:creationId xmlns:a16="http://schemas.microsoft.com/office/drawing/2014/main" xmlns="" id="{0460EA3D-2462-344B-963D-1E4E665D0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2495550"/>
            <a:ext cx="2470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>
                        <a:alpha val="20000"/>
                      </a:schemeClr>
                    </a:gs>
                    <a:gs pos="100000">
                      <a:schemeClr val="folHlink">
                        <a:gamma/>
                        <a:shade val="46275"/>
                        <a:invGamma/>
                        <a:alpha val="20000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Transition probabilities</a:t>
            </a:r>
          </a:p>
        </p:txBody>
      </p:sp>
      <p:sp>
        <p:nvSpPr>
          <p:cNvPr id="25616" name="Line 16">
            <a:extLst>
              <a:ext uri="{FF2B5EF4-FFF2-40B4-BE49-F238E27FC236}">
                <a16:creationId xmlns:a16="http://schemas.microsoft.com/office/drawing/2014/main" xmlns="" id="{9F8B9A06-4F23-9245-91BE-AAEDD51D38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76400" y="3167063"/>
            <a:ext cx="152400" cy="914400"/>
          </a:xfrm>
          <a:prstGeom prst="line">
            <a:avLst/>
          </a:prstGeom>
          <a:noFill/>
          <a:ln w="9525">
            <a:solidFill>
              <a:srgbClr val="DD431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17" name="Line 17">
            <a:extLst>
              <a:ext uri="{FF2B5EF4-FFF2-40B4-BE49-F238E27FC236}">
                <a16:creationId xmlns:a16="http://schemas.microsoft.com/office/drawing/2014/main" xmlns="" id="{04432A72-27D7-1842-8C56-A7E5206339FF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3167063"/>
            <a:ext cx="228600" cy="304800"/>
          </a:xfrm>
          <a:prstGeom prst="line">
            <a:avLst/>
          </a:prstGeom>
          <a:noFill/>
          <a:ln w="9525">
            <a:solidFill>
              <a:srgbClr val="DD431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18" name="Text Box 18">
            <a:extLst>
              <a:ext uri="{FF2B5EF4-FFF2-40B4-BE49-F238E27FC236}">
                <a16:creationId xmlns:a16="http://schemas.microsoft.com/office/drawing/2014/main" xmlns="" id="{4CA97991-3BDC-BD4E-9412-953875FDD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850" y="2862263"/>
            <a:ext cx="2178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>
                        <a:alpha val="20000"/>
                      </a:schemeClr>
                    </a:gs>
                    <a:gs pos="100000">
                      <a:schemeClr val="folHlink">
                        <a:gamma/>
                        <a:shade val="46275"/>
                        <a:invGamma/>
                        <a:alpha val="20000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Output Probabilities</a:t>
            </a:r>
          </a:p>
        </p:txBody>
      </p:sp>
      <p:sp>
        <p:nvSpPr>
          <p:cNvPr id="25619" name="Rectangle 19">
            <a:extLst>
              <a:ext uri="{FF2B5EF4-FFF2-40B4-BE49-F238E27FC236}">
                <a16:creationId xmlns:a16="http://schemas.microsoft.com/office/drawing/2014/main" xmlns="" id="{09AFC3B9-470B-8B45-8EC1-B55AD2F51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7938" y="804863"/>
            <a:ext cx="614362" cy="1905000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20" name="Line 20">
            <a:extLst>
              <a:ext uri="{FF2B5EF4-FFF2-40B4-BE49-F238E27FC236}">
                <a16:creationId xmlns:a16="http://schemas.microsoft.com/office/drawing/2014/main" xmlns="" id="{9538589B-0C32-084A-BC70-543E8B216B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2633663"/>
            <a:ext cx="1676400" cy="0"/>
          </a:xfrm>
          <a:prstGeom prst="line">
            <a:avLst/>
          </a:prstGeom>
          <a:noFill/>
          <a:ln w="28575">
            <a:solidFill>
              <a:srgbClr val="33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21" name="Text Box 21">
            <a:extLst>
              <a:ext uri="{FF2B5EF4-FFF2-40B4-BE49-F238E27FC236}">
                <a16:creationId xmlns:a16="http://schemas.microsoft.com/office/drawing/2014/main" xmlns="" id="{0C9FBE7D-6049-8A4E-AF22-5A793EDE7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2176463"/>
            <a:ext cx="1144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solidFill>
                  <a:srgbClr val="009900"/>
                </a:solidFill>
                <a:latin typeface="Calibri" charset="0"/>
                <a:ea typeface="ＭＳ Ｐゴシック" charset="0"/>
                <a:cs typeface="ＭＳ Ｐゴシック" charset="0"/>
              </a:rPr>
              <a:t>insertion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 descr="Fig23">
            <a:extLst>
              <a:ext uri="{FF2B5EF4-FFF2-40B4-BE49-F238E27FC236}">
                <a16:creationId xmlns:a16="http://schemas.microsoft.com/office/drawing/2014/main" xmlns="" id="{98874A93-F8D8-5C4E-9693-41F7CC21D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22225"/>
            <a:ext cx="52847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Rettangolo 1">
            <a:extLst>
              <a:ext uri="{FF2B5EF4-FFF2-40B4-BE49-F238E27FC236}">
                <a16:creationId xmlns:a16="http://schemas.microsoft.com/office/drawing/2014/main" xmlns="" id="{ABD82E9D-8BB2-F44E-A2FE-2474D314C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0" y="282575"/>
            <a:ext cx="4635500" cy="698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it-IT" altLang="en-US" sz="2800">
                <a:solidFill>
                  <a:srgbClr val="0000FF"/>
                </a:solidFill>
                <a:latin typeface="Arial" panose="020B0604020202020204" pitchFamily="34" charset="0"/>
              </a:rPr>
              <a:t>Procedura per la costruzione degli allineamenti</a:t>
            </a:r>
          </a:p>
          <a:p>
            <a:pPr algn="r" eaLnBrk="1" hangingPunct="1"/>
            <a:endParaRPr lang="it-IT" altLang="en-US" sz="280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r" eaLnBrk="1" hangingPunct="1"/>
            <a:endParaRPr lang="it-IT" altLang="en-US" sz="280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r" eaLnBrk="1" hangingPunct="1"/>
            <a:r>
              <a:rPr lang="it-IT" altLang="en-US" sz="2800">
                <a:solidFill>
                  <a:srgbClr val="0000FF"/>
                </a:solidFill>
                <a:latin typeface="Arial" panose="020B0604020202020204" pitchFamily="34" charset="0"/>
              </a:rPr>
              <a:t>Allineamenti seed, curati, di membri rappresentativi della famiglia</a:t>
            </a:r>
          </a:p>
          <a:p>
            <a:pPr algn="r" eaLnBrk="1" hangingPunct="1"/>
            <a:endParaRPr lang="it-IT" altLang="en-US" sz="280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r" eaLnBrk="1" hangingPunct="1"/>
            <a:r>
              <a:rPr lang="it-IT" altLang="en-US" sz="2800">
                <a:solidFill>
                  <a:srgbClr val="0000FF"/>
                </a:solidFill>
                <a:latin typeface="Arial" panose="020B0604020202020204" pitchFamily="34" charset="0"/>
              </a:rPr>
              <a:t>Profilo HMM dell’allineamento seed</a:t>
            </a:r>
          </a:p>
          <a:p>
            <a:pPr algn="r" eaLnBrk="1" hangingPunct="1"/>
            <a:endParaRPr lang="it-IT" altLang="en-US" sz="280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r" eaLnBrk="1" hangingPunct="1"/>
            <a:endParaRPr lang="it-IT" altLang="en-US" sz="280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r" eaLnBrk="1" hangingPunct="1"/>
            <a:r>
              <a:rPr lang="it-IT" altLang="en-US" sz="2800">
                <a:solidFill>
                  <a:srgbClr val="0000FF"/>
                </a:solidFill>
                <a:latin typeface="Arial" panose="020B0604020202020204" pitchFamily="34" charset="0"/>
              </a:rPr>
              <a:t>All. full contengono tutti i membri della famiglia</a:t>
            </a:r>
          </a:p>
          <a:p>
            <a:pPr algn="r" eaLnBrk="1" hangingPunct="1"/>
            <a:endParaRPr lang="it-IT" altLang="en-US" sz="28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Immagine 1" descr="Schermata 10-2457674 alle 09.29.34.png">
            <a:extLst>
              <a:ext uri="{FF2B5EF4-FFF2-40B4-BE49-F238E27FC236}">
                <a16:creationId xmlns:a16="http://schemas.microsoft.com/office/drawing/2014/main" xmlns="" id="{F008410A-D3BE-0E4D-BFB1-9ECE8C2D08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" r="-1"/>
          <a:stretch/>
        </p:blipFill>
        <p:spPr bwMode="auto">
          <a:xfrm>
            <a:off x="254336" y="1"/>
            <a:ext cx="4553835" cy="393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1" descr="Schermata 10-2457674 alle 09.31.27.png">
            <a:extLst>
              <a:ext uri="{FF2B5EF4-FFF2-40B4-BE49-F238E27FC236}">
                <a16:creationId xmlns:a16="http://schemas.microsoft.com/office/drawing/2014/main" xmlns="" id="{202C7940-195D-F641-9CFA-731A6328E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7" y="3736323"/>
            <a:ext cx="5943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egnaposto contenuto 1">
            <a:extLst>
              <a:ext uri="{FF2B5EF4-FFF2-40B4-BE49-F238E27FC236}">
                <a16:creationId xmlns:a16="http://schemas.microsoft.com/office/drawing/2014/main" xmlns="" id="{22DD0964-12A8-7A40-AB6D-1231F1F87FC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011617"/>
          <a:ext cx="8229600" cy="5660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3970" name="Title 1">
            <a:extLst>
              <a:ext uri="{FF2B5EF4-FFF2-40B4-BE49-F238E27FC236}">
                <a16:creationId xmlns:a16="http://schemas.microsoft.com/office/drawing/2014/main" xmlns="" id="{1E5FD65D-7D9E-284A-B328-D12007A559A6}"/>
              </a:ext>
            </a:extLst>
          </p:cNvPr>
          <p:cNvSpPr txBox="1">
            <a:spLocks/>
          </p:cNvSpPr>
          <p:nvPr/>
        </p:nvSpPr>
        <p:spPr bwMode="auto">
          <a:xfrm>
            <a:off x="609600" y="1031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en-US" sz="4800">
                <a:solidFill>
                  <a:srgbClr val="0000FF"/>
                </a:solidFill>
                <a:latin typeface="Arial" panose="020B0604020202020204" pitchFamily="34" charset="0"/>
              </a:rPr>
              <a:t>Pfam classification</a:t>
            </a:r>
            <a:endParaRPr lang="en-US" altLang="en-US" sz="48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Content Placeholder 2">
            <a:extLst>
              <a:ext uri="{FF2B5EF4-FFF2-40B4-BE49-F238E27FC236}">
                <a16:creationId xmlns:a16="http://schemas.microsoft.com/office/drawing/2014/main" xmlns="" id="{B7782F89-51BF-0842-BA92-065F0C5A4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46313"/>
            <a:ext cx="8229600" cy="4525962"/>
          </a:xfrm>
        </p:spPr>
        <p:txBody>
          <a:bodyPr/>
          <a:lstStyle/>
          <a:p>
            <a:r>
              <a:rPr lang="it-IT" altLang="en-US" sz="4000"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Pfam-A   </a:t>
            </a:r>
            <a:r>
              <a:rPr lang="it-IT" altLang="en-US" sz="4000" i="1">
                <a:latin typeface="Arial" panose="020B0604020202020204" pitchFamily="34" charset="0"/>
                <a:ea typeface="ＭＳ Ｐゴシック" panose="020B0600070205080204" pitchFamily="34" charset="-128"/>
              </a:rPr>
              <a:t>Allineamenti seed e full</a:t>
            </a:r>
            <a:r>
              <a:rPr lang="it-IT" altLang="en-US" sz="400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4000"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 </a:t>
            </a:r>
          </a:p>
          <a:p>
            <a:r>
              <a:rPr lang="it-IT" altLang="en-US" sz="4000"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Pfam-B  Famiglie “incomplete”</a:t>
            </a:r>
            <a:endParaRPr lang="it-IT" altLang="ja-JP" sz="4000">
              <a:latin typeface="Arial" panose="020B0604020202020204" pitchFamily="34" charset="0"/>
              <a:ea typeface="ＭＳ Ｐゴシック" panose="020B0600070205080204" pitchFamily="34" charset="-128"/>
              <a:sym typeface="Wingdings" pitchFamily="2" charset="2"/>
            </a:endParaRPr>
          </a:p>
          <a:p>
            <a:endParaRPr lang="it-IT" altLang="en-US" sz="4000" i="1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4994" name="Title 1">
            <a:extLst>
              <a:ext uri="{FF2B5EF4-FFF2-40B4-BE49-F238E27FC236}">
                <a16:creationId xmlns:a16="http://schemas.microsoft.com/office/drawing/2014/main" xmlns="" id="{FEB2CFE3-C711-094D-9F6A-53FBF747AEC1}"/>
              </a:ext>
            </a:extLst>
          </p:cNvPr>
          <p:cNvSpPr txBox="1">
            <a:spLocks/>
          </p:cNvSpPr>
          <p:nvPr/>
        </p:nvSpPr>
        <p:spPr bwMode="auto">
          <a:xfrm>
            <a:off x="6096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en-US" sz="4800">
                <a:solidFill>
                  <a:srgbClr val="0000FF"/>
                </a:solidFill>
                <a:latin typeface="Arial" panose="020B0604020202020204" pitchFamily="34" charset="0"/>
              </a:rPr>
              <a:t>Due sezioni: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Content Placeholder 2">
            <a:extLst>
              <a:ext uri="{FF2B5EF4-FFF2-40B4-BE49-F238E27FC236}">
                <a16:creationId xmlns:a16="http://schemas.microsoft.com/office/drawing/2014/main" xmlns="" id="{2B51BD7E-A42E-0343-B87A-0B60AB3B6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55713"/>
            <a:ext cx="8229600" cy="4525962"/>
          </a:xfrm>
        </p:spPr>
        <p:txBody>
          <a:bodyPr/>
          <a:lstStyle/>
          <a:p>
            <a:r>
              <a:rPr lang="it-IT" altLang="en-US" i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Pfam-B</a:t>
            </a:r>
            <a:r>
              <a:rPr lang="it-IT" altLang="en-US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families are </a:t>
            </a:r>
            <a:r>
              <a:rPr lang="it-IT" altLang="en-US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un-annotated and of lower quality as they are generated automatically </a:t>
            </a: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from the non-redundant clusters of the latest </a:t>
            </a: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  <a:hlinkClick r:id="rId2"/>
              </a:rPr>
              <a:t>ADDA</a:t>
            </a: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(Automatic Domain Decomposition Algorithm) database </a:t>
            </a: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release. </a:t>
            </a:r>
          </a:p>
          <a:p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Although of lower quality, Pfam-B families can be useful for identifying functionally conserved regions when no Pfam-A entries are found. 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Immagine 3" descr="Screen Shot 2014-10-01 at 3.13.15 PM.png">
            <a:extLst>
              <a:ext uri="{FF2B5EF4-FFF2-40B4-BE49-F238E27FC236}">
                <a16:creationId xmlns:a16="http://schemas.microsoft.com/office/drawing/2014/main" xmlns="" id="{38DCD428-6DEB-5440-9058-2FD5C0A76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673100"/>
            <a:ext cx="8813800" cy="300355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2" name="Immagine 2" descr="Screen Shot 2014-10-01 at 3.12.52 PM.png">
            <a:extLst>
              <a:ext uri="{FF2B5EF4-FFF2-40B4-BE49-F238E27FC236}">
                <a16:creationId xmlns:a16="http://schemas.microsoft.com/office/drawing/2014/main" xmlns="" id="{AF329774-0268-164D-9E83-C1E5FC051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97"/>
          <a:stretch>
            <a:fillRect/>
          </a:stretch>
        </p:blipFill>
        <p:spPr bwMode="auto">
          <a:xfrm>
            <a:off x="-203200" y="3676650"/>
            <a:ext cx="120523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itle 1">
            <a:extLst>
              <a:ext uri="{FF2B5EF4-FFF2-40B4-BE49-F238E27FC236}">
                <a16:creationId xmlns:a16="http://schemas.microsoft.com/office/drawing/2014/main" xmlns="" id="{2AD95EBA-B451-3B48-B599-930B9DB370BE}"/>
              </a:ext>
            </a:extLst>
          </p:cNvPr>
          <p:cNvSpPr txBox="1">
            <a:spLocks/>
          </p:cNvSpPr>
          <p:nvPr/>
        </p:nvSpPr>
        <p:spPr bwMode="auto">
          <a:xfrm>
            <a:off x="914400" y="22225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it-IT" altLang="en-US" sz="4800" b="1">
                <a:solidFill>
                  <a:srgbClr val="0000FF"/>
                </a:solidFill>
                <a:latin typeface="Arial" panose="020B0604020202020204" pitchFamily="34" charset="0"/>
              </a:rPr>
              <a:t>Pfam</a:t>
            </a:r>
          </a:p>
          <a:p>
            <a:pPr algn="r"/>
            <a:endParaRPr lang="it-IT" altLang="en-US" sz="48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it-IT" altLang="en-US" sz="4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HMM logo</a:t>
            </a:r>
          </a:p>
          <a:p>
            <a:pPr algn="r"/>
            <a:endParaRPr lang="it-IT" altLang="en-US" sz="48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it-IT" altLang="en-US" sz="48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it-IT" altLang="en-US" sz="48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it-IT" altLang="en-US" sz="36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it-IT" altLang="en-US" sz="4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 alignment</a:t>
            </a:r>
            <a:endParaRPr lang="en-US" altLang="en-US" sz="48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44" name="CasellaDiTesto 1">
            <a:extLst>
              <a:ext uri="{FF2B5EF4-FFF2-40B4-BE49-F238E27FC236}">
                <a16:creationId xmlns:a16="http://schemas.microsoft.com/office/drawing/2014/main" xmlns="" id="{01B94E29-9E5D-C848-A603-4656F4F69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4863" y="1639888"/>
            <a:ext cx="2390775" cy="584200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1600"/>
              <a:t>AA PROB. PER POSITION IN THE FAMILY</a:t>
            </a:r>
          </a:p>
        </p:txBody>
      </p:sp>
      <p:sp>
        <p:nvSpPr>
          <p:cNvPr id="87045" name="CasellaDiTesto 5">
            <a:extLst>
              <a:ext uri="{FF2B5EF4-FFF2-40B4-BE49-F238E27FC236}">
                <a16:creationId xmlns:a16="http://schemas.microsoft.com/office/drawing/2014/main" xmlns="" id="{7156128E-D2A6-3849-AF92-67DBFBF51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1763" y="2224088"/>
            <a:ext cx="1625600" cy="338137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1600"/>
              <a:t>INSERTIONS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>
            <a:extLst>
              <a:ext uri="{FF2B5EF4-FFF2-40B4-BE49-F238E27FC236}">
                <a16:creationId xmlns:a16="http://schemas.microsoft.com/office/drawing/2014/main" xmlns="" id="{12B65E10-10EE-384A-8D75-41F677261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1338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CATH</a:t>
            </a:r>
            <a:r>
              <a:rPr lang="en-US" altLang="en-US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/>
            </a:r>
            <a:br>
              <a:rPr lang="en-US" altLang="en-US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en-US" sz="40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Protein Structure Classification Database at UCL</a:t>
            </a:r>
          </a:p>
        </p:txBody>
      </p:sp>
      <p:sp>
        <p:nvSpPr>
          <p:cNvPr id="88066" name="Content Placeholder 2">
            <a:extLst>
              <a:ext uri="{FF2B5EF4-FFF2-40B4-BE49-F238E27FC236}">
                <a16:creationId xmlns:a16="http://schemas.microsoft.com/office/drawing/2014/main" xmlns="" id="{9B231349-F425-664C-9C2B-34EDF0F4D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60600"/>
            <a:ext cx="8229600" cy="4525963"/>
          </a:xfrm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Classification of proteins based on domain structures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Each protein chopped into individual domains and assigned into homologous superfamilies.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Hierarchial domain classification of PDB entries.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>
            <a:extLst>
              <a:ext uri="{FF2B5EF4-FFF2-40B4-BE49-F238E27FC236}">
                <a16:creationId xmlns:a16="http://schemas.microsoft.com/office/drawing/2014/main" xmlns="" id="{A240776C-4FC1-8E4A-861D-42E5D2545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CATH hierarchy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B9849F-27EC-ED42-83F2-1EADF6A6B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0" y="952500"/>
            <a:ext cx="9093200" cy="4525963"/>
          </a:xfrm>
        </p:spPr>
        <p:txBody>
          <a:bodyPr>
            <a:noAutofit/>
          </a:bodyPr>
          <a:lstStyle/>
          <a:p>
            <a:pPr algn="just"/>
            <a:r>
              <a:rPr lang="en-US" altLang="en-US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Class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 –</a:t>
            </a: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</a:rPr>
              <a:t> derived from secondary structure content is assigned automatically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Architecture</a:t>
            </a:r>
            <a:r>
              <a:rPr lang="en-US" altLang="en-US" sz="320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– describes gross orientation of secondary structures, independent of connectivity (based on known structures)</a:t>
            </a:r>
          </a:p>
          <a:p>
            <a:pPr lvl="2" algn="just"/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Topology</a:t>
            </a:r>
            <a:r>
              <a:rPr lang="en-US" altLang="en-US" sz="3200">
                <a:latin typeface="Arial" panose="020B0604020202020204" pitchFamily="34" charset="0"/>
                <a:ea typeface="ＭＳ Ｐゴシック" panose="020B0600070205080204" pitchFamily="34" charset="-128"/>
              </a:rPr>
              <a:t> – </a:t>
            </a: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</a:rPr>
              <a:t>clusters structures according to their topological connections and numbers of secondary structures</a:t>
            </a:r>
          </a:p>
          <a:p>
            <a:pPr lvl="3" algn="just">
              <a:buFont typeface="Arial" panose="020B0604020202020204" pitchFamily="34" charset="0"/>
              <a:buChar char="•"/>
            </a:pPr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Homologous superfamily</a:t>
            </a:r>
            <a:r>
              <a:rPr lang="en-US" altLang="en-US" sz="3200">
                <a:latin typeface="Arial" panose="020B0604020202020204" pitchFamily="34" charset="0"/>
                <a:ea typeface="ＭＳ Ｐゴシック" panose="020B0600070205080204" pitchFamily="34" charset="-128"/>
              </a:rPr>
              <a:t> – </a:t>
            </a: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</a:rPr>
              <a:t>this level groups together protein domains which are thought to share a common ancestor and can therefore be described as homologous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Immagine 4">
            <a:extLst>
              <a:ext uri="{FF2B5EF4-FFF2-40B4-BE49-F238E27FC236}">
                <a16:creationId xmlns:a16="http://schemas.microsoft.com/office/drawing/2014/main" xmlns="" id="{4104A7A9-A210-EA48-90CA-9956435BB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34950"/>
            <a:ext cx="4699000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4" name="Rettangolo 9">
            <a:extLst>
              <a:ext uri="{FF2B5EF4-FFF2-40B4-BE49-F238E27FC236}">
                <a16:creationId xmlns:a16="http://schemas.microsoft.com/office/drawing/2014/main" xmlns="" id="{A2D1CAD9-FB1D-5847-85B3-FFBC3AEBA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0" y="109538"/>
            <a:ext cx="422910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it-IT" altLang="en-US" sz="1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, C-level</a:t>
            </a:r>
          </a:p>
          <a:p>
            <a:pPr algn="just" eaLnBrk="1" hangingPunct="1"/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mainly-alpha, mainly-beta and alpha-beta (including alternating alpha/beta structures and alpha+beta structures) plus a fourth class with low secondary structure content. </a:t>
            </a:r>
          </a:p>
          <a:p>
            <a:pPr algn="just" eaLnBrk="1" hangingPunct="1"/>
            <a:endParaRPr lang="it-IT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it-IT" altLang="en-US" sz="1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</a:t>
            </a:r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, A-level</a:t>
            </a:r>
          </a:p>
          <a:p>
            <a:pPr algn="just" eaLnBrk="1" hangingPunct="1"/>
            <a:endParaRPr lang="it-IT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Overall shape; ignores the connectivity between the secondary structures. Assigned manually using literature for well-known architectures (e.g the beta-propellor or alpha four helix bundle) as reference.</a:t>
            </a:r>
          </a:p>
          <a:p>
            <a:pPr algn="just" eaLnBrk="1" hangingPunct="1"/>
            <a:endParaRPr lang="it-IT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it-IT" altLang="en-US" sz="1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Topology</a:t>
            </a:r>
            <a:r>
              <a:rPr lang="it-IT" altLang="en-US" sz="1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(Fold family), T-level</a:t>
            </a:r>
          </a:p>
          <a:p>
            <a:pPr algn="just" eaLnBrk="1" hangingPunct="1"/>
            <a:endParaRPr lang="it-IT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Structures are grouped into fold families at this level depending on both the overall shape and connectivity of the secondary structures. This is done using the structure comparison algorithm SSAP. 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olo 1">
            <a:extLst>
              <a:ext uri="{FF2B5EF4-FFF2-40B4-BE49-F238E27FC236}">
                <a16:creationId xmlns:a16="http://schemas.microsoft.com/office/drawing/2014/main" xmlns="" id="{5EDE92DD-DE60-304A-AFBE-B48E29BA3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0013"/>
            <a:ext cx="8229600" cy="1143000"/>
          </a:xfrm>
        </p:spPr>
        <p:txBody>
          <a:bodyPr/>
          <a:lstStyle/>
          <a:p>
            <a:r>
              <a:rPr lang="it-IT" altLang="en-US" sz="360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CATH – dominio maggiore serina idrossimetiltransferasi umana</a:t>
            </a:r>
          </a:p>
        </p:txBody>
      </p:sp>
      <p:pic>
        <p:nvPicPr>
          <p:cNvPr id="91138" name="Picture 2" descr="FigCap2_Fig_22">
            <a:extLst>
              <a:ext uri="{FF2B5EF4-FFF2-40B4-BE49-F238E27FC236}">
                <a16:creationId xmlns:a16="http://schemas.microsoft.com/office/drawing/2014/main" xmlns="" id="{0021D42E-ED50-EA45-BBD2-40B362ED6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279525"/>
            <a:ext cx="8934450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>
            <a:extLst>
              <a:ext uri="{FF2B5EF4-FFF2-40B4-BE49-F238E27FC236}">
                <a16:creationId xmlns:a16="http://schemas.microsoft.com/office/drawing/2014/main" xmlns="" id="{F4A8F99E-6CB4-434A-B85D-263EF4C6C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17538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SCOP</a:t>
            </a:r>
            <a:br>
              <a:rPr lang="en-US" altLang="en-US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en-US" sz="4000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Structural Classification of Proteins</a:t>
            </a:r>
            <a:endParaRPr lang="en-US" altLang="en-US">
              <a:solidFill>
                <a:srgbClr val="008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2162" name="Content Placeholder 2">
            <a:extLst>
              <a:ext uri="{FF2B5EF4-FFF2-40B4-BE49-F238E27FC236}">
                <a16:creationId xmlns:a16="http://schemas.microsoft.com/office/drawing/2014/main" xmlns="" id="{B7D66B53-8BF4-B040-9969-FF6569F99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7400"/>
            <a:ext cx="8572500" cy="4525963"/>
          </a:xfrm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Description of structural and evolutionary relationships between all the proteins with known structures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Uses the PDB entries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Search using keywords or PDB identifiers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>
            <a:extLst>
              <a:ext uri="{FF2B5EF4-FFF2-40B4-BE49-F238E27FC236}">
                <a16:creationId xmlns:a16="http://schemas.microsoft.com/office/drawing/2014/main" xmlns="" id="{DAE35410-7CF9-BA41-93C6-C812AA494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1138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Hierarchy in SCOP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C9E622-CF6C-AF47-9769-0BE056ADC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20800"/>
            <a:ext cx="8597900" cy="4525963"/>
          </a:xfrm>
        </p:spPr>
        <p:txBody>
          <a:bodyPr>
            <a:noAutofit/>
          </a:bodyPr>
          <a:lstStyle/>
          <a:p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</a:rPr>
              <a:t>While the four major levels of CATH are class, architecture, topology and homologous superfamily SCOP uses:</a:t>
            </a:r>
          </a:p>
          <a:p>
            <a:pPr marL="342900" lvl="2" indent="-342900"/>
            <a:r>
              <a:rPr lang="en-US" altLang="en-US" sz="2800" b="1">
                <a:solidFill>
                  <a:srgbClr val="008000"/>
                </a:solidFill>
                <a:latin typeface="Calibri (Body)" charset="0"/>
                <a:ea typeface="ＭＳ Ｐゴシック" panose="020B0600070205080204" pitchFamily="34" charset="-128"/>
              </a:rPr>
              <a:t>Class </a:t>
            </a:r>
            <a:r>
              <a:rPr lang="en-US" altLang="en-US" sz="2800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(all </a:t>
            </a:r>
            <a:r>
              <a:rPr lang="en-US" altLang="en-US" sz="2800" b="1" i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α</a:t>
            </a:r>
            <a:r>
              <a:rPr lang="en-US" altLang="en-US" sz="2800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, all </a:t>
            </a:r>
            <a:r>
              <a:rPr lang="en-US" altLang="en-US" sz="2800" b="1" i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β</a:t>
            </a:r>
            <a:r>
              <a:rPr lang="en-US" altLang="en-US" sz="2800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en-US" altLang="en-US" sz="2800" b="1" i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α</a:t>
            </a:r>
            <a:r>
              <a:rPr lang="en-US" altLang="en-US" sz="2800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/</a:t>
            </a:r>
            <a:r>
              <a:rPr lang="en-US" altLang="en-US" sz="2800" b="1" i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β, α </a:t>
            </a:r>
            <a:r>
              <a:rPr lang="en-US" altLang="en-US" sz="2800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+ </a:t>
            </a:r>
            <a:r>
              <a:rPr lang="en-US" altLang="en-US" sz="2800" b="1" i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β)</a:t>
            </a:r>
            <a:endParaRPr lang="en-US" altLang="en-US" sz="2800" b="1">
              <a:solidFill>
                <a:srgbClr val="008000"/>
              </a:solidFill>
              <a:latin typeface="Calibri (Body)" charset="0"/>
              <a:ea typeface="ＭＳ Ｐゴシック" panose="020B0600070205080204" pitchFamily="34" charset="-128"/>
            </a:endParaRPr>
          </a:p>
          <a:p>
            <a:pPr marL="800100" lvl="3" indent="-342900">
              <a:buFont typeface="Arial" panose="020B0604020202020204" pitchFamily="34" charset="0"/>
              <a:buChar char="•"/>
            </a:pPr>
            <a:r>
              <a:rPr lang="en-US" altLang="en-US" sz="2800" b="1">
                <a:solidFill>
                  <a:srgbClr val="008000"/>
                </a:solidFill>
                <a:latin typeface="Calibri (Body)" charset="0"/>
                <a:ea typeface="ＭＳ Ｐゴシック" panose="020B0600070205080204" pitchFamily="34" charset="-128"/>
              </a:rPr>
              <a:t>Fold</a:t>
            </a:r>
          </a:p>
          <a:p>
            <a:pPr marL="800100" lvl="3" indent="-342900">
              <a:buFont typeface="Arial" panose="020B0604020202020204" pitchFamily="34" charset="0"/>
              <a:buChar char="•"/>
            </a:pPr>
            <a:r>
              <a:rPr lang="en-US" altLang="en-US" sz="2800" b="1">
                <a:solidFill>
                  <a:srgbClr val="008000"/>
                </a:solidFill>
                <a:latin typeface="Calibri (Body)" charset="0"/>
                <a:ea typeface="ＭＳ Ｐゴシック" panose="020B0600070205080204" pitchFamily="34" charset="-128"/>
              </a:rPr>
              <a:t>Superfamily</a:t>
            </a:r>
          </a:p>
          <a:p>
            <a:pPr marL="800100" lvl="3" indent="-342900">
              <a:buFont typeface="Arial" panose="020B0604020202020204" pitchFamily="34" charset="0"/>
              <a:buChar char="•"/>
            </a:pPr>
            <a:r>
              <a:rPr lang="en-US" altLang="en-US" sz="2800" b="1">
                <a:solidFill>
                  <a:srgbClr val="008000"/>
                </a:solidFill>
                <a:latin typeface="Calibri (Body)" charset="0"/>
                <a:ea typeface="ＭＳ Ｐゴシック" panose="020B0600070205080204" pitchFamily="34" charset="-128"/>
              </a:rPr>
              <a:t>Family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altLang="en-US" sz="2800" b="1">
                <a:solidFill>
                  <a:srgbClr val="008000"/>
                </a:solidFill>
                <a:latin typeface="Calibri (Body)" charset="0"/>
                <a:ea typeface="ＭＳ Ｐゴシック" panose="020B0600070205080204" pitchFamily="34" charset="-128"/>
              </a:rPr>
              <a:t>Species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</a:rPr>
              <a:t>SCOP database is mainly based on expert knowledge, while CATH grounds more on automation</a:t>
            </a:r>
          </a:p>
          <a:p>
            <a:pPr lvl="4">
              <a:buFont typeface="Arial" panose="020B0604020202020204" pitchFamily="34" charset="0"/>
              <a:buChar char="•"/>
            </a:pPr>
            <a:endParaRPr lang="en-US" altLang="en-US" sz="2800">
              <a:latin typeface="Calibri (Body)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Immagine 1" descr="Schermata 10-2457674 alle 09.29.52.png">
            <a:extLst>
              <a:ext uri="{FF2B5EF4-FFF2-40B4-BE49-F238E27FC236}">
                <a16:creationId xmlns:a16="http://schemas.microsoft.com/office/drawing/2014/main" xmlns="" id="{6670C53B-34D2-624E-A664-81C580866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98" y="926511"/>
            <a:ext cx="5977335" cy="4875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>
            <a:extLst>
              <a:ext uri="{FF2B5EF4-FFF2-40B4-BE49-F238E27FC236}">
                <a16:creationId xmlns:a16="http://schemas.microsoft.com/office/drawing/2014/main" xmlns="" id="{F74DA500-9369-0C4B-B2BD-D408A9379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84238"/>
            <a:ext cx="8229600" cy="1143000"/>
          </a:xfrm>
        </p:spPr>
        <p:txBody>
          <a:bodyPr anchor="t"/>
          <a:lstStyle/>
          <a:p>
            <a:r>
              <a:rPr lang="en-US" altLang="en-US" sz="4800" b="1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What about Genomic databases?</a:t>
            </a:r>
            <a:br>
              <a:rPr lang="en-US" altLang="en-US" sz="4800" b="1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en-US" sz="4800" b="1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/>
            </a:r>
            <a:br>
              <a:rPr lang="en-US" altLang="en-US" sz="4800" b="1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en-US" sz="480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/>
            </a:r>
            <a:br>
              <a:rPr lang="en-US" altLang="en-US" sz="480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en-US" sz="4800">
                <a:latin typeface="Arial" panose="020B0604020202020204" pitchFamily="34" charset="0"/>
                <a:ea typeface="ＭＳ Ｐゴシック" panose="020B0600070205080204" pitchFamily="34" charset="-128"/>
              </a:rPr>
              <a:t>Saranno trattati nella parte del corso riguardante la Genomica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4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>
            <a:extLst>
              <a:ext uri="{FF2B5EF4-FFF2-40B4-BE49-F238E27FC236}">
                <a16:creationId xmlns:a16="http://schemas.microsoft.com/office/drawing/2014/main" xmlns="" id="{BDF3ACC0-16CE-C541-A407-5014AE332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38" y="112713"/>
            <a:ext cx="8878887" cy="1143000"/>
          </a:xfrm>
        </p:spPr>
        <p:txBody>
          <a:bodyPr anchor="t"/>
          <a:lstStyle/>
          <a:p>
            <a:r>
              <a:rPr lang="en-US" altLang="en-US" sz="3800" dirty="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Homework:</a:t>
            </a:r>
            <a:r>
              <a:rPr lang="en-US" altLang="en-US" sz="3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articoli</a:t>
            </a:r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scelti</a:t>
            </a:r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dal NAR DB issue 2018</a:t>
            </a:r>
            <a:endParaRPr lang="en-US" altLang="en-US" sz="1800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706" y="777272"/>
            <a:ext cx="4718793" cy="608072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4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chermata 10-2458771 alle 09.52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139700"/>
            <a:ext cx="8394700" cy="65659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Immagine 1" descr="Schermata 10-2457674 alle 09.30.20.png">
            <a:extLst>
              <a:ext uri="{FF2B5EF4-FFF2-40B4-BE49-F238E27FC236}">
                <a16:creationId xmlns:a16="http://schemas.microsoft.com/office/drawing/2014/main" xmlns="" id="{9D2819A4-8E6B-EC48-8E0D-7618118C6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70" y="1571373"/>
            <a:ext cx="8780662" cy="3949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xmlns="" id="{419D5530-3699-9D4D-B8F4-21FD6909BD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0175" y="701675"/>
            <a:ext cx="8915400" cy="5895975"/>
          </a:xfrm>
          <a:solidFill>
            <a:srgbClr val="F8F8F8">
              <a:alpha val="67058"/>
            </a:srgbClr>
          </a:solidFill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endParaRPr lang="it-IT" altLang="en-US" sz="2400">
              <a:solidFill>
                <a:srgbClr val="9900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endParaRPr lang="it-IT" altLang="en-US" sz="2400" b="1">
              <a:solidFill>
                <a:srgbClr val="9900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endParaRPr lang="it-IT" altLang="en-US" sz="2400" b="1">
              <a:solidFill>
                <a:srgbClr val="00009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6626" name="Rectangle 25">
            <a:extLst>
              <a:ext uri="{FF2B5EF4-FFF2-40B4-BE49-F238E27FC236}">
                <a16:creationId xmlns:a16="http://schemas.microsoft.com/office/drawing/2014/main" xmlns="" id="{672C7DD8-C735-F843-87CE-489AC5362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193675"/>
            <a:ext cx="3236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800" b="1">
                <a:solidFill>
                  <a:srgbClr val="FF0000"/>
                </a:solidFill>
                <a:latin typeface="Arial" panose="020B0604020202020204" pitchFamily="34" charset="0"/>
              </a:rPr>
              <a:t>Un po’ di storia …</a:t>
            </a:r>
            <a:endParaRPr lang="it-IT" altLang="en-US" sz="28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6627" name="Rettangolo 1">
            <a:extLst>
              <a:ext uri="{FF2B5EF4-FFF2-40B4-BE49-F238E27FC236}">
                <a16:creationId xmlns:a16="http://schemas.microsoft.com/office/drawing/2014/main" xmlns="" id="{4F50A3EB-2A65-C24D-AA29-14E755F67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175" y="985838"/>
            <a:ext cx="8837613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4763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itchFamily="2" charset="2"/>
              <a:buNone/>
            </a:pPr>
            <a:r>
              <a:rPr lang="it-IT" altLang="en-US" sz="2800"/>
              <a:t>2002 </a:t>
            </a:r>
            <a:r>
              <a:rPr lang="it-IT" altLang="en-US" sz="2800">
                <a:sym typeface="Wingdings" pitchFamily="2" charset="2"/>
              </a:rPr>
              <a:t> fondato </a:t>
            </a:r>
            <a:r>
              <a:rPr lang="it-IT" altLang="en-US" sz="3200">
                <a:solidFill>
                  <a:srgbClr val="000090"/>
                </a:solidFill>
              </a:rPr>
              <a:t>WGS (</a:t>
            </a:r>
            <a:r>
              <a:rPr lang="it-IT" altLang="en-US" sz="2800">
                <a:solidFill>
                  <a:srgbClr val="000090"/>
                </a:solidFill>
              </a:rPr>
              <a:t>Whole Genome Shotgun</a:t>
            </a:r>
            <a:r>
              <a:rPr lang="it-IT" altLang="en-US" sz="3200">
                <a:solidFill>
                  <a:srgbClr val="000090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itchFamily="2" charset="2"/>
              <a:buNone/>
            </a:pPr>
            <a:endParaRPr lang="it-IT" altLang="en-US" sz="3200">
              <a:solidFill>
                <a:srgbClr val="000090"/>
              </a:solidFill>
            </a:endParaRP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itchFamily="2" charset="2"/>
              <a:buNone/>
            </a:pPr>
            <a:endParaRPr lang="en-GB" altLang="en-US" sz="2800"/>
          </a:p>
        </p:txBody>
      </p:sp>
      <p:pic>
        <p:nvPicPr>
          <p:cNvPr id="26628" name="Immagine 4" descr="Screen Shot 2015-10-09 at 2.32.31 PM.png">
            <a:extLst>
              <a:ext uri="{FF2B5EF4-FFF2-40B4-BE49-F238E27FC236}">
                <a16:creationId xmlns:a16="http://schemas.microsoft.com/office/drawing/2014/main" xmlns="" id="{26525F0A-B9C3-0D4C-9B18-AEE76B383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7938"/>
            <a:ext cx="9144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10219</TotalTime>
  <Words>3644</Words>
  <Application>Microsoft Macintosh PowerPoint</Application>
  <PresentationFormat>Presentazione su schermo (4:3)</PresentationFormat>
  <Paragraphs>509</Paragraphs>
  <Slides>72</Slides>
  <Notes>6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72</vt:i4>
      </vt:variant>
    </vt:vector>
  </HeadingPairs>
  <TitlesOfParts>
    <vt:vector size="74" baseType="lpstr">
      <vt:lpstr>Tema di Office</vt:lpstr>
      <vt:lpstr>Equation</vt:lpstr>
      <vt:lpstr>A.A. 2019-2020 CORSO DI METODI MOLECOLARI E BIOINFORMATICA  per il CLM in BIOLOGIA EVOLUZIONISTICA Scuola di Scienze, Università di Padova     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 PDB</vt:lpstr>
      <vt:lpstr>Myoglobin structure        ribbon   vs   atom positions </vt:lpstr>
      <vt:lpstr>Presentazione di PowerPoint</vt:lpstr>
      <vt:lpstr>PDB files</vt:lpstr>
      <vt:lpstr>Presentazione di PowerPoint</vt:lpstr>
      <vt:lpstr>Presentazione di PowerPoint</vt:lpstr>
      <vt:lpstr>Occupancy </vt:lpstr>
      <vt:lpstr>Temperature factor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PubMed</vt:lpstr>
      <vt:lpstr>Bookshelf</vt:lpstr>
      <vt:lpstr>Database secondari di strutture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Markov Models  </vt:lpstr>
      <vt:lpstr>Example of Markov Model</vt:lpstr>
      <vt:lpstr>Presentazione di PowerPoint</vt:lpstr>
      <vt:lpstr>Hidden Markov Model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CATH Protein Structure Classification Database at UCL</vt:lpstr>
      <vt:lpstr>CATH hierarchy</vt:lpstr>
      <vt:lpstr>Presentazione di PowerPoint</vt:lpstr>
      <vt:lpstr>CATH – dominio maggiore serina idrossimetiltransferasi umana</vt:lpstr>
      <vt:lpstr>SCOP Structural Classification of Proteins</vt:lpstr>
      <vt:lpstr>Hierarchy in SCOP</vt:lpstr>
      <vt:lpstr>What about Genomic databases?   Saranno trattati nella parte del corso riguardante la Genomica</vt:lpstr>
      <vt:lpstr>Homework: articoli scelti dal NAR DB issue 2018</vt:lpstr>
      <vt:lpstr>Presentazione di PowerPoint</vt:lpstr>
    </vt:vector>
  </TitlesOfParts>
  <Manager/>
  <Company>Università di Padova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BIG DATA ERA</dc:title>
  <dc:subject/>
  <dc:creator>Stefania Bortoluzzi</dc:creator>
  <cp:keywords/>
  <dc:description/>
  <cp:lastModifiedBy>Stefania Bortoluzzi</cp:lastModifiedBy>
  <cp:revision>140</cp:revision>
  <dcterms:created xsi:type="dcterms:W3CDTF">2013-01-15T08:13:34Z</dcterms:created>
  <dcterms:modified xsi:type="dcterms:W3CDTF">2019-10-14T07:53:49Z</dcterms:modified>
  <cp:category/>
</cp:coreProperties>
</file>