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9"/>
  </p:notesMasterIdLst>
  <p:sldIdLst>
    <p:sldId id="433" r:id="rId2"/>
    <p:sldId id="335" r:id="rId3"/>
    <p:sldId id="297" r:id="rId4"/>
    <p:sldId id="298" r:id="rId5"/>
    <p:sldId id="306" r:id="rId6"/>
    <p:sldId id="299" r:id="rId7"/>
    <p:sldId id="300" r:id="rId8"/>
    <p:sldId id="301" r:id="rId9"/>
    <p:sldId id="328" r:id="rId10"/>
    <p:sldId id="322" r:id="rId11"/>
    <p:sldId id="323" r:id="rId12"/>
    <p:sldId id="324" r:id="rId13"/>
    <p:sldId id="325" r:id="rId14"/>
    <p:sldId id="302" r:id="rId15"/>
    <p:sldId id="309" r:id="rId16"/>
    <p:sldId id="263" r:id="rId17"/>
    <p:sldId id="264" r:id="rId18"/>
    <p:sldId id="265" r:id="rId19"/>
    <p:sldId id="287" r:id="rId20"/>
    <p:sldId id="310" r:id="rId21"/>
    <p:sldId id="311" r:id="rId22"/>
    <p:sldId id="312" r:id="rId23"/>
    <p:sldId id="316" r:id="rId24"/>
    <p:sldId id="317" r:id="rId25"/>
    <p:sldId id="318" r:id="rId26"/>
    <p:sldId id="319" r:id="rId27"/>
    <p:sldId id="269" r:id="rId28"/>
    <p:sldId id="320" r:id="rId29"/>
    <p:sldId id="270" r:id="rId30"/>
    <p:sldId id="271" r:id="rId31"/>
    <p:sldId id="272" r:id="rId32"/>
    <p:sldId id="288" r:id="rId33"/>
    <p:sldId id="296" r:id="rId34"/>
    <p:sldId id="273" r:id="rId35"/>
    <p:sldId id="274" r:id="rId36"/>
    <p:sldId id="307" r:id="rId37"/>
    <p:sldId id="329" r:id="rId38"/>
  </p:sldIdLst>
  <p:sldSz cx="9144000" cy="6858000" type="screen4x3"/>
  <p:notesSz cx="6858000" cy="9144000"/>
  <p:defaultTextStyle>
    <a:defPPr>
      <a:defRPr lang="it-IT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98BB5"/>
    <a:srgbClr val="5589B6"/>
    <a:srgbClr val="800040"/>
    <a:srgbClr val="400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88"/>
    <p:restoredTop sz="93958"/>
  </p:normalViewPr>
  <p:slideViewPr>
    <p:cSldViewPr snapToGrid="0" snapToObjects="1">
      <p:cViewPr varScale="1">
        <p:scale>
          <a:sx n="210" d="100"/>
          <a:sy n="210" d="100"/>
        </p:scale>
        <p:origin x="3744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1FFA0077-238A-5F4E-AA4A-E06711682E13}" type="datetimeFigureOut">
              <a:rPr lang="it-IT" smtClean="0"/>
              <a:pPr/>
              <a:t>26/09/19</a:t>
            </a:fld>
            <a:endParaRPr lang="it-IT" dirty="0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 dirty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25775F92-8C28-6F46-B105-EB86DD4C1D93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55555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Fluoresceina_sodica" TargetMode="External"/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8" Type="http://schemas.openxmlformats.org/officeDocument/2006/relationships/hyperlink" Target="http://it.wikipedia.org/wiki/Mallory" TargetMode="External"/><Relationship Id="rId13" Type="http://schemas.openxmlformats.org/officeDocument/2006/relationships/hyperlink" Target="http://it.wikipedia.org/wiki/Sangue" TargetMode="External"/><Relationship Id="rId3" Type="http://schemas.openxmlformats.org/officeDocument/2006/relationships/hyperlink" Target="http://it.wikipedia.org/wiki/Azocarminio" TargetMode="External"/><Relationship Id="rId7" Type="http://schemas.openxmlformats.org/officeDocument/2006/relationships/hyperlink" Target="http://it.wikipedia.org/wiki/Acido_fosfotungstico" TargetMode="External"/><Relationship Id="rId12" Type="http://schemas.openxmlformats.org/officeDocument/2006/relationships/hyperlink" Target="http://it.wikipedia.org/wiki/Collagene" TargetMode="External"/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Citoplasma" TargetMode="External"/><Relationship Id="rId11" Type="http://schemas.openxmlformats.org/officeDocument/2006/relationships/hyperlink" Target="http://it.wikipedia.org/wiki/Acido_ossalico" TargetMode="External"/><Relationship Id="rId5" Type="http://schemas.openxmlformats.org/officeDocument/2006/relationships/hyperlink" Target="http://it.wikipedia.org/wiki/Nucleo_cellulare" TargetMode="External"/><Relationship Id="rId10" Type="http://schemas.openxmlformats.org/officeDocument/2006/relationships/hyperlink" Target="http://it.wikipedia.org/wiki/Orange_G" TargetMode="External"/><Relationship Id="rId4" Type="http://schemas.openxmlformats.org/officeDocument/2006/relationships/hyperlink" Target="http://it.wikipedia.org/w/index.php?title=Heidenhain&amp;action=edit&amp;redlink=1" TargetMode="External"/><Relationship Id="rId9" Type="http://schemas.openxmlformats.org/officeDocument/2006/relationships/hyperlink" Target="http://it.wikipedia.org/w/index.php?title=Blu_di_anilina&amp;action=edit&amp;redlink=1" TargetMode="External"/><Relationship Id="rId14" Type="http://schemas.openxmlformats.org/officeDocument/2006/relationships/hyperlink" Target="http://it.wikipedia.org/wiki/Tessuto_muscolare" TargetMode="Externa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it.wikipedia.org/wiki/Vescicola_(biologia)" TargetMode="External"/><Relationship Id="rId7" Type="http://schemas.openxmlformats.org/officeDocument/2006/relationships/hyperlink" Target="http://it.wikipedia.org/wiki/Endocitosi" TargetMode="External"/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://it.wikipedia.org/wiki/Fagocitosi" TargetMode="External"/><Relationship Id="rId5" Type="http://schemas.openxmlformats.org/officeDocument/2006/relationships/hyperlink" Target="http://it.wikipedia.org/wiki/Solido" TargetMode="External"/><Relationship Id="rId4" Type="http://schemas.openxmlformats.org/officeDocument/2006/relationships/hyperlink" Target="http://it.wikipedia.org/wiki/Nanometro" TargetMode="Externa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D879756-CAF4-ED41-A79D-07740B94F350}" type="slidenum">
              <a:rPr lang="en-US"/>
              <a:pPr/>
              <a:t>4</a:t>
            </a:fld>
            <a:endParaRPr lang="en-US"/>
          </a:p>
        </p:txBody>
      </p:sp>
      <p:sp>
        <p:nvSpPr>
          <p:cNvPr id="15667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Una riproduzione del primo </a:t>
            </a:r>
            <a:r>
              <a:rPr lang="it-IT" dirty="0" err="1"/>
              <a:t>miroscopio</a:t>
            </a:r>
            <a:r>
              <a:rPr lang="it-IT" dirty="0"/>
              <a:t> di </a:t>
            </a:r>
            <a:r>
              <a:rPr lang="it-IT" dirty="0" err="1"/>
              <a:t>Leeuwenhoek</a:t>
            </a:r>
            <a:r>
              <a:rPr lang="it-IT" dirty="0"/>
              <a:t>, un disegno di </a:t>
            </a:r>
            <a:r>
              <a:rPr lang="it-IT" dirty="0" err="1"/>
              <a:t>Leeuwenhoek</a:t>
            </a:r>
            <a:r>
              <a:rPr lang="it-IT" dirty="0"/>
              <a:t> e una fotografia di uno striscio di sangue presa con il </a:t>
            </a:r>
            <a:r>
              <a:rPr lang="it-IT" dirty="0" err="1"/>
              <a:t>microcopio</a:t>
            </a:r>
            <a:endParaRPr lang="it-IT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8289CEE-C7AB-0844-A14E-B05393AA30D3}" type="slidenum">
              <a:rPr lang="en-US"/>
              <a:pPr/>
              <a:t>17</a:t>
            </a:fld>
            <a:endParaRPr lang="en-US"/>
          </a:p>
        </p:txBody>
      </p:sp>
      <p:sp>
        <p:nvSpPr>
          <p:cNvPr id="1822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it-IT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4BF6FB5-1EE6-D84C-8178-3162795B8384}" type="slidenum">
              <a:rPr lang="en-US"/>
              <a:pPr/>
              <a:t>18</a:t>
            </a:fld>
            <a:endParaRPr lang="en-US"/>
          </a:p>
        </p:txBody>
      </p:sp>
      <p:sp>
        <p:nvSpPr>
          <p:cNvPr id="1740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0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Il contrasto è scarso anche a ingrandimento 1000x</a:t>
            </a:r>
          </a:p>
          <a:p>
            <a:r>
              <a:rPr lang="it-IT" dirty="0"/>
              <a:t>Coloranti vitali</a:t>
            </a: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19</a:t>
            </a:fld>
            <a:endParaRPr lang="it-IT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20</a:t>
            </a:fld>
            <a:endParaRPr lang="it-IT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21</a:t>
            </a:fld>
            <a:endParaRPr lang="it-IT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Tessuti freschi rapidamente degradati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22</a:t>
            </a:fld>
            <a:endParaRPr lang="it-IT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it-IT" dirty="0"/>
              <a:t>Microtomo</a:t>
            </a:r>
            <a:r>
              <a:rPr lang="it-IT" baseline="0" dirty="0"/>
              <a:t> congelatore o criostato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775F92-8C28-6F46-B105-EB86DD4C1D93}" type="slidenum">
              <a:rPr lang="it-IT" smtClean="0"/>
              <a:pPr/>
              <a:t>23</a:t>
            </a:fld>
            <a:endParaRPr lang="it-IT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90C01D4-CDCD-B141-AE5C-A349F5D5ECD3}" type="slidenum">
              <a:rPr lang="en-US"/>
              <a:pPr/>
              <a:t>25</a:t>
            </a:fld>
            <a:endParaRPr lang="en-US"/>
          </a:p>
        </p:txBody>
      </p:sp>
      <p:sp>
        <p:nvSpPr>
          <p:cNvPr id="228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8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65CE3C49-E64F-5C4E-B373-22386B224DAD}" type="slidenum">
              <a:rPr lang="en-US"/>
              <a:pPr/>
              <a:t>26</a:t>
            </a:fld>
            <a:endParaRPr lang="en-US"/>
          </a:p>
        </p:txBody>
      </p:sp>
      <p:sp>
        <p:nvSpPr>
          <p:cNvPr id="23040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040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27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97D56D8-CEEC-BB40-B69F-27831F9258DB}" type="slidenum">
              <a:rPr lang="en-US"/>
              <a:pPr/>
              <a:t>5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/>
              <a:t>L'oggetto da osservare viene posto davanti all'obiettivo (ad una distanza maggiore della sua lunghezza focale), che ne fornisce un'immagine reale, capovolta e ingrandita. Questa immagine viene fatta cadere davanti all'oculare a distanza opportuna, che ne dà un'altra, virtuale, ingrandita e capovolta rispetto all'originale</a:t>
            </a:r>
            <a:endParaRPr lang="it-IT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79F20FC-0E75-B546-975B-28DD1A9602A9}" type="slidenum">
              <a:rPr lang="en-US"/>
              <a:pPr/>
              <a:t>28</a:t>
            </a:fld>
            <a:endParaRPr lang="en-US"/>
          </a:p>
        </p:txBody>
      </p:sp>
      <p:sp>
        <p:nvSpPr>
          <p:cNvPr id="21197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197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7B76B370-D91E-D049-A85A-4A7F605C5863}" type="slidenum">
              <a:rPr lang="en-US"/>
              <a:pPr/>
              <a:t>29</a:t>
            </a:fld>
            <a:endParaRPr lang="en-US"/>
          </a:p>
        </p:txBody>
      </p:sp>
      <p:sp>
        <p:nvSpPr>
          <p:cNvPr id="21401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4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l'ematina, prodotto di ossidazione dell' ematossilina, è il composto che si combina con gli ioni di alluminio per formare il complesso attivo </a:t>
            </a:r>
            <a:r>
              <a:rPr lang="it-IT" dirty="0" err="1"/>
              <a:t>colorante-metallo</a:t>
            </a:r>
            <a:endParaRPr lang="it-IT" dirty="0"/>
          </a:p>
          <a:p>
            <a:r>
              <a:rPr lang="it-IT" dirty="0" err="1"/>
              <a:t>Tetrabromo</a:t>
            </a:r>
            <a:r>
              <a:rPr lang="it-IT" dirty="0" err="1">
                <a:hlinkClick r:id="rId3" tooltip="Fluoresceina sodica"/>
              </a:rPr>
              <a:t>fluoresceina</a:t>
            </a:r>
            <a:r>
              <a:rPr lang="it-IT" dirty="0"/>
              <a:t> </a:t>
            </a: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EDA0A7C-E14D-F34A-A755-0907DBE662D1}" type="slidenum">
              <a:rPr lang="en-US"/>
              <a:pPr/>
              <a:t>30</a:t>
            </a:fld>
            <a:endParaRPr lang="en-US"/>
          </a:p>
        </p:txBody>
      </p:sp>
      <p:sp>
        <p:nvSpPr>
          <p:cNvPr id="21606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60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2CE6C157-FC15-6B41-B8E6-4FF3A81BC289}" type="slidenum">
              <a:rPr lang="en-US"/>
              <a:pPr/>
              <a:t>31</a:t>
            </a:fld>
            <a:endParaRPr lang="en-US"/>
          </a:p>
        </p:txBody>
      </p:sp>
      <p:sp>
        <p:nvSpPr>
          <p:cNvPr id="21811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81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EA6038B-DA6F-B640-BF03-C8C2893CC67E}" type="slidenum">
              <a:rPr lang="en-US"/>
              <a:pPr/>
              <a:t>33</a:t>
            </a:fld>
            <a:endParaRPr lang="en-US"/>
          </a:p>
        </p:txBody>
      </p:sp>
      <p:sp>
        <p:nvSpPr>
          <p:cNvPr id="224258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425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Connettivo</a:t>
            </a:r>
            <a:r>
              <a:rPr lang="it-IT" baseline="0" dirty="0"/>
              <a:t> embrionale</a:t>
            </a:r>
            <a:endParaRPr lang="it-IT" dirty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34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 dirty="0"/>
          </a:p>
          <a:p>
            <a:r>
              <a:rPr lang="it-IT" dirty="0"/>
              <a:t>Viene usato prima </a:t>
            </a:r>
            <a:r>
              <a:rPr lang="it-IT" dirty="0">
                <a:hlinkClick r:id="rId3" tooltip="Azocarminio"/>
              </a:rPr>
              <a:t>Azocarminio</a:t>
            </a:r>
            <a:r>
              <a:rPr lang="it-IT" dirty="0"/>
              <a:t> secondo il metodo </a:t>
            </a:r>
            <a:r>
              <a:rPr lang="it-IT" dirty="0">
                <a:hlinkClick r:id="rId4" tooltip="Heidenhain (pagina inesistente)"/>
              </a:rPr>
              <a:t>Heidenhain</a:t>
            </a:r>
            <a:r>
              <a:rPr lang="it-IT" dirty="0"/>
              <a:t>, un colorante che colora i </a:t>
            </a:r>
            <a:r>
              <a:rPr lang="it-IT" dirty="0">
                <a:hlinkClick r:id="rId5" tooltip="Nucleo cellulare"/>
              </a:rPr>
              <a:t>nuclei</a:t>
            </a:r>
            <a:r>
              <a:rPr lang="it-IT" dirty="0"/>
              <a:t>, cromatina, eritrociti e granuli acidofili dell’ipofisi molto intensamente di rosso, neurofibrille di colore rossastro e il </a:t>
            </a:r>
            <a:r>
              <a:rPr lang="it-IT" dirty="0">
                <a:hlinkClick r:id="rId6" tooltip="Citoplasma"/>
              </a:rPr>
              <a:t>citoplasma</a:t>
            </a:r>
            <a:r>
              <a:rPr lang="it-IT" dirty="0"/>
              <a:t> di rosso pallido. Quindi si usa l'</a:t>
            </a:r>
            <a:r>
              <a:rPr lang="it-IT" dirty="0">
                <a:hlinkClick r:id="rId7" tooltip="Acido fosfotungstico"/>
              </a:rPr>
              <a:t>acido fosfotungstico</a:t>
            </a:r>
            <a:r>
              <a:rPr lang="it-IT" dirty="0"/>
              <a:t> e poi viene usata la miscela policroma di </a:t>
            </a:r>
            <a:r>
              <a:rPr lang="it-IT" dirty="0">
                <a:hlinkClick r:id="rId8" tooltip="Mallory"/>
              </a:rPr>
              <a:t>Mallory</a:t>
            </a:r>
            <a:r>
              <a:rPr lang="it-IT" dirty="0"/>
              <a:t> che contiene </a:t>
            </a:r>
            <a:r>
              <a:rPr lang="it-IT" dirty="0">
                <a:hlinkClick r:id="rId9" tooltip="Blu di anilina (pagina inesistente)"/>
              </a:rPr>
              <a:t>blu di anilina</a:t>
            </a:r>
            <a:r>
              <a:rPr lang="it-IT" dirty="0"/>
              <a:t>, </a:t>
            </a:r>
            <a:r>
              <a:rPr lang="it-IT" dirty="0">
                <a:hlinkClick r:id="rId10" tooltip="Orange G"/>
              </a:rPr>
              <a:t>orange G</a:t>
            </a:r>
            <a:r>
              <a:rPr lang="it-IT" dirty="0"/>
              <a:t> e </a:t>
            </a:r>
            <a:r>
              <a:rPr lang="it-IT" dirty="0">
                <a:hlinkClick r:id="rId11" tooltip="Acido ossalico"/>
              </a:rPr>
              <a:t>acido ossalico</a:t>
            </a:r>
            <a:r>
              <a:rPr lang="it-IT" dirty="0"/>
              <a:t>, che colora </a:t>
            </a:r>
            <a:r>
              <a:rPr lang="it-IT" dirty="0" err="1"/>
              <a:t>intesamente</a:t>
            </a:r>
            <a:r>
              <a:rPr lang="it-IT" dirty="0"/>
              <a:t> di blu le fibre di </a:t>
            </a:r>
            <a:r>
              <a:rPr lang="it-IT" dirty="0">
                <a:hlinkClick r:id="rId12" tooltip="Collagene"/>
              </a:rPr>
              <a:t>collagene</a:t>
            </a:r>
            <a:r>
              <a:rPr lang="it-IT" dirty="0"/>
              <a:t>, reticolo e granuli basofili dell’ipofisi, di azzurro le mucine e granuli citoplasmatici delle cellule delta dell’ipofisi, di arancio le cellule del </a:t>
            </a:r>
            <a:r>
              <a:rPr lang="it-IT" dirty="0">
                <a:hlinkClick r:id="rId13" tooltip="Sangue"/>
              </a:rPr>
              <a:t>sangue</a:t>
            </a:r>
            <a:r>
              <a:rPr lang="it-IT" dirty="0"/>
              <a:t> e le </a:t>
            </a:r>
            <a:r>
              <a:rPr lang="it-IT" dirty="0">
                <a:hlinkClick r:id="rId14" tooltip="Tessuto muscolare"/>
              </a:rPr>
              <a:t>fibre muscolari</a:t>
            </a:r>
            <a:r>
              <a:rPr lang="it-IT" dirty="0"/>
              <a:t>.</a:t>
            </a:r>
          </a:p>
          <a:p>
            <a:endParaRPr lang="it-IT" dirty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5FCB7F7-366F-6044-AF53-05EBFF6419C5}" type="slidenum">
              <a:rPr lang="en-US"/>
              <a:pPr/>
              <a:t>35</a:t>
            </a:fld>
            <a:endParaRPr lang="en-US"/>
          </a:p>
        </p:txBody>
      </p:sp>
      <p:sp>
        <p:nvSpPr>
          <p:cNvPr id="22221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22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36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76AC677-3457-E440-AFC6-D359A6F6DF53}" type="slidenum">
              <a:rPr lang="en-US"/>
              <a:pPr/>
              <a:t>37</a:t>
            </a:fld>
            <a:endParaRPr lang="en-US"/>
          </a:p>
        </p:txBody>
      </p:sp>
      <p:sp>
        <p:nvSpPr>
          <p:cNvPr id="22016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01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Oro colloidale in </a:t>
            </a:r>
            <a:r>
              <a:rPr lang="it-IT" dirty="0" err="1"/>
              <a:t>miscriscopia</a:t>
            </a:r>
            <a:r>
              <a:rPr lang="it-IT" dirty="0"/>
              <a:t> elettronica</a:t>
            </a: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ACD6E77-02EC-714B-B623-6BC113A4A662}" type="slidenum">
              <a:rPr lang="en-US"/>
              <a:pPr/>
              <a:t>6</a:t>
            </a:fld>
            <a:endParaRPr lang="en-US"/>
          </a:p>
        </p:txBody>
      </p:sp>
      <p:sp>
        <p:nvSpPr>
          <p:cNvPr id="63490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349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sz="1200" dirty="0">
                <a:solidFill>
                  <a:srgbClr val="FF0000"/>
                </a:solidFill>
                <a:latin typeface="Arial"/>
                <a:cs typeface="Arial"/>
              </a:rPr>
              <a:t>(200 nm) </a:t>
            </a:r>
            <a:r>
              <a:rPr lang="it-IT" sz="1200" dirty="0">
                <a:solidFill>
                  <a:schemeClr val="tx1"/>
                </a:solidFill>
                <a:latin typeface="Arial"/>
                <a:cs typeface="+mn-cs"/>
              </a:rPr>
              <a:t>10</a:t>
            </a:r>
            <a:r>
              <a:rPr lang="it-IT" dirty="0"/>
              <a:t>00 volte superiore</a:t>
            </a:r>
          </a:p>
          <a:p>
            <a:r>
              <a:rPr lang="it-IT" dirty="0"/>
              <a:t>TEM radiografia</a:t>
            </a:r>
          </a:p>
          <a:p>
            <a:r>
              <a:rPr lang="it-IT" dirty="0"/>
              <a:t>SEM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718E4F1-08B4-DA4C-B413-6D702DB5BACE}" type="slidenum">
              <a:rPr lang="en-US"/>
              <a:pPr/>
              <a:t>9</a:t>
            </a:fld>
            <a:endParaRPr lang="en-US"/>
          </a:p>
        </p:txBody>
      </p:sp>
      <p:sp>
        <p:nvSpPr>
          <p:cNvPr id="108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8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Radiografia vs</a:t>
            </a:r>
            <a:r>
              <a:rPr lang="it-IT" baseline="0" dirty="0"/>
              <a:t> fotografia</a:t>
            </a:r>
            <a:endParaRPr lang="it-IT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21E30BA-B5C1-D947-A895-34F21A4DFD17}" type="slidenum">
              <a:rPr lang="en-US"/>
              <a:pPr/>
              <a:t>10</a:t>
            </a:fld>
            <a:endParaRPr lang="en-US"/>
          </a:p>
        </p:txBody>
      </p:sp>
      <p:sp>
        <p:nvSpPr>
          <p:cNvPr id="23654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654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C31F96C-AE5F-AF42-B6CB-B7F809E613DF}" type="slidenum">
              <a:rPr lang="en-US"/>
              <a:pPr/>
              <a:t>11</a:t>
            </a:fld>
            <a:endParaRPr lang="en-US"/>
          </a:p>
        </p:txBody>
      </p:sp>
      <p:sp>
        <p:nvSpPr>
          <p:cNvPr id="23859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385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r>
              <a:rPr lang="it-IT" dirty="0"/>
              <a:t>Con </a:t>
            </a:r>
            <a:r>
              <a:rPr lang="it-IT" b="1" dirty="0"/>
              <a:t>pinocitosi</a:t>
            </a:r>
            <a:r>
              <a:rPr lang="it-IT" dirty="0"/>
              <a:t> (</a:t>
            </a:r>
            <a:r>
              <a:rPr lang="it-IT" i="1" dirty="0"/>
              <a:t>cellula che beve</a:t>
            </a:r>
            <a:r>
              <a:rPr lang="it-IT" dirty="0"/>
              <a:t>) si definisce l'assunzione di piccole quantità liquide di matrice extracellulare (ECM) e delle sostanze disciolte al suo interno, tramite la formazione di </a:t>
            </a:r>
            <a:r>
              <a:rPr lang="it-IT" dirty="0">
                <a:hlinkClick r:id="rId3" tooltip="Vescicola (biologia)"/>
              </a:rPr>
              <a:t>vescicole</a:t>
            </a:r>
            <a:r>
              <a:rPr lang="it-IT" dirty="0"/>
              <a:t> dal diametro medio massimo di circa 150 </a:t>
            </a:r>
            <a:r>
              <a:rPr lang="it-IT" dirty="0">
                <a:hlinkClick r:id="rId4" tooltip="Nanometro"/>
              </a:rPr>
              <a:t>nm</a:t>
            </a:r>
            <a:r>
              <a:rPr lang="it-IT" dirty="0"/>
              <a:t>.</a:t>
            </a:r>
          </a:p>
          <a:p>
            <a:r>
              <a:rPr lang="it-IT" dirty="0"/>
              <a:t>Nel caso di assunzione di sostanze </a:t>
            </a:r>
            <a:r>
              <a:rPr lang="it-IT" dirty="0">
                <a:hlinkClick r:id="rId5" tooltip="Solido"/>
              </a:rPr>
              <a:t>solide</a:t>
            </a:r>
            <a:r>
              <a:rPr lang="it-IT" dirty="0"/>
              <a:t> si parla di </a:t>
            </a:r>
            <a:r>
              <a:rPr lang="it-IT" dirty="0">
                <a:hlinkClick r:id="rId6" tooltip="Fagocitosi"/>
              </a:rPr>
              <a:t>fagocitosi</a:t>
            </a:r>
            <a:r>
              <a:rPr lang="it-IT" dirty="0"/>
              <a:t>; l'</a:t>
            </a:r>
            <a:r>
              <a:rPr lang="it-IT" dirty="0" err="1"/>
              <a:t>iperonimo</a:t>
            </a:r>
            <a:r>
              <a:rPr lang="it-IT" dirty="0"/>
              <a:t> di entrambi i termini è </a:t>
            </a:r>
            <a:r>
              <a:rPr lang="it-IT" dirty="0">
                <a:hlinkClick r:id="rId7" tooltip="Endocitosi"/>
              </a:rPr>
              <a:t>endocitosi</a:t>
            </a:r>
            <a:r>
              <a:rPr lang="it-IT" dirty="0"/>
              <a:t>.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F6AD0B6-8D64-9F44-A858-DC63B003AF5E}" type="slidenum">
              <a:rPr lang="en-US"/>
              <a:pPr/>
              <a:t>12</a:t>
            </a:fld>
            <a:endParaRPr lang="en-US"/>
          </a:p>
        </p:txBody>
      </p:sp>
      <p:sp>
        <p:nvSpPr>
          <p:cNvPr id="24883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488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B888663-5C62-9341-A6CE-021AE46DF158}" type="slidenum">
              <a:rPr lang="en-US"/>
              <a:pPr/>
              <a:t>13</a:t>
            </a:fld>
            <a:endParaRPr lang="en-US"/>
          </a:p>
        </p:txBody>
      </p:sp>
      <p:sp>
        <p:nvSpPr>
          <p:cNvPr id="257026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57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2971409-9EE5-2249-A12B-B0272584F8C7}" type="slidenum">
              <a:rPr lang="en-US"/>
              <a:pPr/>
              <a:t>16</a:t>
            </a:fld>
            <a:endParaRPr lang="en-US"/>
          </a:p>
        </p:txBody>
      </p:sp>
      <p:sp>
        <p:nvSpPr>
          <p:cNvPr id="1003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it-IT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stile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stile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BB343-7AFB-BD4B-A096-F03C787BD084}" type="datetimeFigureOut">
              <a:rPr lang="it-IT" smtClean="0"/>
              <a:pPr/>
              <a:t>26/09/19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A46D04D-624A-2A42-821B-485E6C671B1C}" type="slidenum">
              <a:rPr lang="it-IT" smtClean="0"/>
              <a:pPr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stile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E2FBB343-7AFB-BD4B-A096-F03C787BD084}" type="datetimeFigureOut">
              <a:rPr lang="it-IT" smtClean="0"/>
              <a:pPr/>
              <a:t>26/09/19</a:t>
            </a:fld>
            <a:endParaRPr lang="it-IT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</a:lstStyle>
          <a:p>
            <a:fld id="{5A46D04D-624A-2A42-821B-485E6C671B1C}" type="slidenum">
              <a:rPr lang="it-IT" smtClean="0"/>
              <a:pPr/>
              <a:t>‹#›</a:t>
            </a:fld>
            <a:endParaRPr lang="it-IT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Arial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.emf"/><Relationship Id="rId4" Type="http://schemas.openxmlformats.org/officeDocument/2006/relationships/image" Target="../media/image1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2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Rectangle 2">
            <a:extLst>
              <a:ext uri="{FF2B5EF4-FFF2-40B4-BE49-F238E27FC236}">
                <a16:creationId xmlns:a16="http://schemas.microsoft.com/office/drawing/2014/main" id="{7B6AE949-5A7A-CE4E-98F3-4E00296E05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9388" y="850900"/>
            <a:ext cx="8642350" cy="553085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it-IT" altLang="en-US" sz="1600" b="1" i="1">
                <a:solidFill>
                  <a:srgbClr val="000066"/>
                </a:solidFill>
                <a:ea typeface="ＭＳ Ｐゴシック" panose="020B0600070205080204" pitchFamily="34" charset="-128"/>
              </a:rPr>
            </a:br>
            <a:br>
              <a:rPr lang="it-IT" altLang="en-US" sz="1600" i="1">
                <a:ea typeface="ＭＳ Ｐゴシック" panose="020B0600070205080204" pitchFamily="34" charset="-128"/>
              </a:rPr>
            </a:br>
            <a:r>
              <a:rPr lang="it-IT" altLang="en-US" sz="3600">
                <a:ea typeface="ＭＳ Ｐゴシック" panose="020B0600070205080204" pitchFamily="34" charset="-128"/>
              </a:rPr>
              <a:t>Laurea Triennale in Ottica e Optometria</a:t>
            </a:r>
            <a:br>
              <a:rPr lang="it-IT" altLang="en-US" sz="4000">
                <a:ea typeface="ＭＳ Ｐゴシック" panose="020B0600070205080204" pitchFamily="34" charset="-128"/>
              </a:rPr>
            </a:br>
            <a:br>
              <a:rPr lang="it-IT" altLang="en-US" sz="4000">
                <a:ea typeface="ＭＳ Ｐゴシック" panose="020B0600070205080204" pitchFamily="34" charset="-128"/>
              </a:rPr>
            </a:br>
            <a:r>
              <a:rPr lang="it-IT" altLang="en-US" sz="6000" b="1">
                <a:solidFill>
                  <a:srgbClr val="980000"/>
                </a:solidFill>
                <a:ea typeface="ＭＳ Ｐゴシック" panose="020B0600070205080204" pitchFamily="34" charset="-128"/>
              </a:rPr>
              <a:t>CORSO DI BIOLOGIA</a:t>
            </a:r>
            <a:br>
              <a:rPr lang="it-IT" altLang="en-US" sz="6000" b="1">
                <a:ea typeface="ＭＳ Ｐゴシック" panose="020B0600070205080204" pitchFamily="34" charset="-128"/>
              </a:rPr>
            </a:br>
            <a:br>
              <a:rPr lang="it-IT" altLang="en-US" sz="3200" b="1" i="1">
                <a:ea typeface="ＭＳ Ｐゴシック" panose="020B0600070205080204" pitchFamily="34" charset="-128"/>
              </a:rPr>
            </a:br>
            <a:r>
              <a:rPr lang="it-IT" altLang="en-US" i="1">
                <a:ea typeface="ＭＳ Ｐゴシック" panose="020B0600070205080204" pitchFamily="34" charset="-128"/>
              </a:rPr>
              <a:t>Prof. Stefania Bortoluzzi</a:t>
            </a:r>
            <a:br>
              <a:rPr lang="it-IT" altLang="en-US" sz="3600" b="1">
                <a:ea typeface="ＭＳ Ｐゴシック" panose="020B0600070205080204" pitchFamily="34" charset="-128"/>
              </a:rPr>
            </a:br>
            <a:br>
              <a:rPr lang="it-IT" altLang="en-US" sz="3600" b="1">
                <a:ea typeface="ＭＳ Ｐゴシック" panose="020B0600070205080204" pitchFamily="34" charset="-128"/>
              </a:rPr>
            </a:br>
            <a:r>
              <a:rPr lang="it-IT" altLang="en-US" sz="2800" b="1">
                <a:ea typeface="ＭＳ Ｐゴシック" panose="020B0600070205080204" pitchFamily="34" charset="-128"/>
              </a:rPr>
              <a:t>40 ore di lezione frontale</a:t>
            </a:r>
            <a:br>
              <a:rPr lang="it-IT" altLang="en-US" sz="2800" b="1">
                <a:ea typeface="ＭＳ Ｐゴシック" panose="020B0600070205080204" pitchFamily="34" charset="-128"/>
              </a:rPr>
            </a:br>
            <a:r>
              <a:rPr lang="it-IT" altLang="en-US" sz="2800" b="1">
                <a:ea typeface="ＭＳ Ｐゴシック" panose="020B0600070205080204" pitchFamily="34" charset="-128"/>
              </a:rPr>
              <a:t>16 ore di esercitazione</a:t>
            </a:r>
            <a:br>
              <a:rPr lang="it-IT" altLang="en-US" sz="2800" b="1">
                <a:ea typeface="ＭＳ Ｐゴシック" panose="020B0600070205080204" pitchFamily="34" charset="-128"/>
              </a:rPr>
            </a:br>
            <a:br>
              <a:rPr lang="it-IT" altLang="en-US" sz="1100" b="1">
                <a:ea typeface="ＭＳ Ｐゴシック" panose="020B0600070205080204" pitchFamily="34" charset="-128"/>
              </a:rPr>
            </a:br>
            <a:r>
              <a:rPr lang="it-IT" altLang="ja-JP" sz="2400" b="1">
                <a:solidFill>
                  <a:srgbClr val="000090"/>
                </a:solidFill>
                <a:ea typeface="ＭＳ Ｐゴシック" panose="020B0600070205080204" pitchFamily="34" charset="-128"/>
              </a:rPr>
              <a:t>Aula P2 Paolotti</a:t>
            </a:r>
            <a:br>
              <a:rPr lang="it-IT" altLang="ja-JP" sz="2400" b="1">
                <a:solidFill>
                  <a:srgbClr val="000090"/>
                </a:solidFill>
                <a:ea typeface="ＭＳ Ｐゴシック" panose="020B0600070205080204" pitchFamily="34" charset="-128"/>
              </a:rPr>
            </a:br>
            <a:r>
              <a:rPr lang="it-IT" altLang="ja-JP" sz="2400" b="1">
                <a:solidFill>
                  <a:srgbClr val="000090"/>
                </a:solidFill>
                <a:ea typeface="ＭＳ Ｐゴシック" panose="020B0600070205080204" pitchFamily="34" charset="-128"/>
              </a:rPr>
              <a:t>Martedì e Giovedì 11:30-13:15 </a:t>
            </a:r>
            <a:br>
              <a:rPr lang="it-IT" altLang="ja-JP" sz="2400" b="1">
                <a:ea typeface="ＭＳ Ｐゴシック" panose="020B0600070205080204" pitchFamily="34" charset="-128"/>
              </a:rPr>
            </a:br>
            <a:endParaRPr lang="it-IT" altLang="en-US" sz="2400" b="1">
              <a:ea typeface="ＭＳ Ｐゴシック" panose="020B0600070205080204" pitchFamily="34" charset="-128"/>
            </a:endParaRPr>
          </a:p>
        </p:txBody>
      </p:sp>
      <p:graphicFrame>
        <p:nvGraphicFramePr>
          <p:cNvPr id="14338" name="Object 2">
            <a:extLst>
              <a:ext uri="{FF2B5EF4-FFF2-40B4-BE49-F238E27FC236}">
                <a16:creationId xmlns:a16="http://schemas.microsoft.com/office/drawing/2014/main" id="{66F53FDF-8E0E-284A-92C0-BDD437177FE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-22225" y="23813"/>
          <a:ext cx="6651625" cy="3571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3" name="CorelDRAW" r:id="rId3" imgW="20040600" imgH="1066800" progId="CorelDRAW.Graphic.11">
                  <p:embed/>
                </p:oleObj>
              </mc:Choice>
              <mc:Fallback>
                <p:oleObj name="CorelDRAW" r:id="rId3" imgW="20040600" imgH="1066800" progId="CorelDRAW.Graphic.11">
                  <p:embed/>
                  <p:pic>
                    <p:nvPicPr>
                      <p:cNvPr id="14338" name="Object 2">
                        <a:extLst>
                          <a:ext uri="{FF2B5EF4-FFF2-40B4-BE49-F238E27FC236}">
                            <a16:creationId xmlns:a16="http://schemas.microsoft.com/office/drawing/2014/main" id="{66F53FDF-8E0E-284A-92C0-BDD437177FEC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-22225" y="23813"/>
                        <a:ext cx="6651625" cy="3571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9050">
                            <a:solidFill>
                              <a:srgbClr val="66CCFF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39" name="Picture 4">
            <a:extLst>
              <a:ext uri="{FF2B5EF4-FFF2-40B4-BE49-F238E27FC236}">
                <a16:creationId xmlns:a16="http://schemas.microsoft.com/office/drawing/2014/main" id="{F3A93889-69FC-7149-9FDB-5DF0335B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015119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22" name="Rectangle 2"/>
          <p:cNvSpPr>
            <a:spLocks noGrp="1" noChangeArrowheads="1"/>
          </p:cNvSpPr>
          <p:nvPr>
            <p:ph type="title"/>
          </p:nvPr>
        </p:nvSpPr>
        <p:spPr>
          <a:xfrm>
            <a:off x="736600" y="155575"/>
            <a:ext cx="7772400" cy="1143000"/>
          </a:xfrm>
        </p:spPr>
        <p:txBody>
          <a:bodyPr>
            <a:normAutofit fontScale="90000"/>
          </a:bodyPr>
          <a:lstStyle/>
          <a:p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 a </a:t>
            </a:r>
            <a:r>
              <a:rPr lang="en-US" b="1" dirty="0" err="1">
                <a:solidFill>
                  <a:srgbClr val="0000FF"/>
                </a:solidFill>
              </a:rPr>
              <a:t>Trasmissione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355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17500" y="1680464"/>
            <a:ext cx="4940300" cy="5073183"/>
          </a:xfrm>
          <a:effectLst/>
        </p:spPr>
        <p:txBody>
          <a:bodyPr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hanno</a:t>
            </a:r>
            <a:r>
              <a:rPr lang="en-US" b="1" dirty="0"/>
              <a:t> </a:t>
            </a:r>
            <a:r>
              <a:rPr lang="en-US" b="1" dirty="0" err="1"/>
              <a:t>una</a:t>
            </a:r>
            <a:r>
              <a:rPr lang="en-US" b="1" dirty="0"/>
              <a:t> </a:t>
            </a:r>
            <a:r>
              <a:rPr lang="en-US" b="1" dirty="0" err="1"/>
              <a:t>lunghezza</a:t>
            </a:r>
            <a:r>
              <a:rPr lang="en-US" b="1" dirty="0"/>
              <a:t> </a:t>
            </a:r>
            <a:r>
              <a:rPr lang="en-US" b="1" dirty="0" err="1"/>
              <a:t>d'onda</a:t>
            </a:r>
            <a:r>
              <a:rPr lang="en-US" b="1" dirty="0"/>
              <a:t> </a:t>
            </a:r>
            <a:r>
              <a:rPr lang="en-US" b="1" dirty="0" err="1"/>
              <a:t>corta</a:t>
            </a:r>
            <a:endParaRPr lang="en-US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Alta </a:t>
            </a:r>
            <a:r>
              <a:rPr lang="en-US" b="1" i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risoluzione</a:t>
            </a:r>
            <a:endParaRPr lang="en-US" b="1" dirty="0">
              <a:solidFill>
                <a:srgbClr val="FF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10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Sezioni</a:t>
            </a:r>
            <a:r>
              <a:rPr lang="en-US" b="1" dirty="0"/>
              <a:t> molto </a:t>
            </a:r>
            <a:r>
              <a:rPr lang="en-US" b="1" dirty="0" err="1"/>
              <a:t>sottili</a:t>
            </a:r>
            <a:r>
              <a:rPr lang="en-US" b="1" dirty="0"/>
              <a:t> </a:t>
            </a:r>
            <a:r>
              <a:rPr lang="en-US" b="1" dirty="0" err="1"/>
              <a:t>e</a:t>
            </a:r>
            <a:r>
              <a:rPr lang="en-US" b="1" dirty="0"/>
              <a:t> </a:t>
            </a:r>
            <a:r>
              <a:rPr lang="en-US" b="1" dirty="0" err="1"/>
              <a:t>coloranti</a:t>
            </a:r>
            <a:r>
              <a:rPr lang="en-US" b="1" dirty="0"/>
              <a:t> </a:t>
            </a:r>
            <a:r>
              <a:rPr lang="en-US" b="1" dirty="0" err="1"/>
              <a:t>elletrondensi</a:t>
            </a:r>
            <a:endParaRPr lang="en-US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12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/>
              <a:t>Gli</a:t>
            </a:r>
            <a:r>
              <a:rPr lang="en-US" b="1" dirty="0"/>
              <a:t> </a:t>
            </a:r>
            <a:r>
              <a:rPr lang="en-US" b="1" dirty="0" err="1"/>
              <a:t>elettroni</a:t>
            </a:r>
            <a:r>
              <a:rPr lang="en-US" b="1" dirty="0"/>
              <a:t> </a:t>
            </a:r>
            <a:r>
              <a:rPr lang="en-US" b="1" dirty="0" err="1"/>
              <a:t>passano</a:t>
            </a:r>
            <a:r>
              <a:rPr lang="en-US" b="1" dirty="0"/>
              <a:t> </a:t>
            </a:r>
            <a:r>
              <a:rPr lang="en-US" b="1" dirty="0" err="1"/>
              <a:t>attraverso</a:t>
            </a:r>
            <a:r>
              <a:rPr lang="en-US" b="1" dirty="0"/>
              <a:t> </a:t>
            </a:r>
            <a:r>
              <a:rPr lang="en-US" b="1" dirty="0" err="1"/>
              <a:t>il</a:t>
            </a:r>
            <a:r>
              <a:rPr lang="en-US" b="1" dirty="0"/>
              <a:t> </a:t>
            </a:r>
            <a:r>
              <a:rPr lang="en-US" b="1" dirty="0" err="1"/>
              <a:t>campione</a:t>
            </a:r>
            <a:endParaRPr lang="en-US" b="1" dirty="0"/>
          </a:p>
        </p:txBody>
      </p:sp>
      <p:pic>
        <p:nvPicPr>
          <p:cNvPr id="235524" name="Picture 4"/>
          <p:cNvPicPr>
            <a:picLocks noChangeAspect="1" noChangeArrowheads="1"/>
          </p:cNvPicPr>
          <p:nvPr/>
        </p:nvPicPr>
        <p:blipFill>
          <a:blip r:embed="rId3">
            <a:lum bright="-6000" contrast="18000"/>
          </a:blip>
          <a:srcRect/>
          <a:stretch>
            <a:fillRect/>
          </a:stretch>
        </p:blipFill>
        <p:spPr bwMode="auto">
          <a:xfrm>
            <a:off x="5791200" y="1454150"/>
            <a:ext cx="3217863" cy="52482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570" name="Picture 2"/>
          <p:cNvPicPr>
            <a:picLocks noChangeAspect="1" noChangeArrowheads="1"/>
          </p:cNvPicPr>
          <p:nvPr/>
        </p:nvPicPr>
        <p:blipFill>
          <a:blip r:embed="rId3">
            <a:lum bright="-6000" contrast="12000"/>
          </a:blip>
          <a:srcRect/>
          <a:stretch>
            <a:fillRect/>
          </a:stretch>
        </p:blipFill>
        <p:spPr bwMode="auto">
          <a:xfrm>
            <a:off x="4973900" y="1672147"/>
            <a:ext cx="4158988" cy="3083730"/>
          </a:xfrm>
          <a:prstGeom prst="rect">
            <a:avLst/>
          </a:prstGeom>
          <a:noFill/>
        </p:spPr>
      </p:pic>
      <p:sp>
        <p:nvSpPr>
          <p:cNvPr id="237571" name="Text Box 3"/>
          <p:cNvSpPr txBox="1">
            <a:spLocks noChangeArrowheads="1"/>
          </p:cNvSpPr>
          <p:nvPr/>
        </p:nvSpPr>
        <p:spPr bwMode="auto">
          <a:xfrm>
            <a:off x="152399" y="228600"/>
            <a:ext cx="4835027" cy="5909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2800" b="1" dirty="0">
                <a:latin typeface="Arial"/>
                <a:cs typeface="Arial"/>
              </a:rPr>
              <a:t>La </a:t>
            </a:r>
            <a:r>
              <a:rPr lang="en-US" sz="2800" b="1" dirty="0" err="1">
                <a:latin typeface="Arial"/>
                <a:cs typeface="Arial"/>
              </a:rPr>
              <a:t>maggiore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risoluzione</a:t>
            </a:r>
            <a:r>
              <a:rPr lang="en-US" sz="2800" b="1" dirty="0">
                <a:latin typeface="Arial"/>
                <a:cs typeface="Arial"/>
              </a:rPr>
              <a:t> del TEM </a:t>
            </a:r>
            <a:r>
              <a:rPr lang="en-US" sz="2800" b="1" dirty="0" err="1">
                <a:latin typeface="Arial"/>
                <a:cs typeface="Arial"/>
              </a:rPr>
              <a:t>permette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di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visualizzare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strutture</a:t>
            </a:r>
            <a:r>
              <a:rPr lang="en-US" sz="2800" b="1" dirty="0">
                <a:latin typeface="Arial"/>
                <a:cs typeface="Arial"/>
              </a:rPr>
              <a:t> non </a:t>
            </a:r>
            <a:r>
              <a:rPr lang="en-US" sz="2800" b="1" dirty="0" err="1">
                <a:latin typeface="Arial"/>
                <a:cs typeface="Arial"/>
              </a:rPr>
              <a:t>visibili</a:t>
            </a:r>
            <a:r>
              <a:rPr lang="en-US" sz="2800" b="1" dirty="0">
                <a:latin typeface="Arial"/>
                <a:cs typeface="Arial"/>
              </a:rPr>
              <a:t> con </a:t>
            </a:r>
            <a:r>
              <a:rPr lang="en-US" sz="2800" b="1" dirty="0" err="1">
                <a:latin typeface="Arial"/>
                <a:cs typeface="Arial"/>
              </a:rPr>
              <a:t>il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microscopio</a:t>
            </a:r>
            <a:r>
              <a:rPr lang="en-US" sz="2800" b="1" dirty="0">
                <a:latin typeface="Arial"/>
                <a:cs typeface="Arial"/>
              </a:rPr>
              <a:t> </a:t>
            </a:r>
            <a:r>
              <a:rPr lang="en-US" sz="2800" b="1" dirty="0" err="1">
                <a:latin typeface="Arial"/>
                <a:cs typeface="Arial"/>
              </a:rPr>
              <a:t>ottico</a:t>
            </a:r>
            <a:endParaRPr lang="en-US" sz="2800" b="1" dirty="0">
              <a:latin typeface="Arial"/>
              <a:cs typeface="Arial"/>
            </a:endParaRP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dell'occhio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  <a:r>
              <a:rPr lang="en-US" sz="2800" b="1" dirty="0">
                <a:solidFill>
                  <a:srgbClr val="000000"/>
                </a:solidFill>
                <a:latin typeface="Arial"/>
                <a:cs typeface="Arial"/>
              </a:rPr>
              <a:t>0.2 mm = 200 µ</a:t>
            </a:r>
            <a:r>
              <a:rPr lang="en-US" sz="2800" b="1" dirty="0" err="1">
                <a:solidFill>
                  <a:srgbClr val="000000"/>
                </a:solidFill>
                <a:latin typeface="Arial"/>
                <a:cs typeface="Arial"/>
              </a:rPr>
              <a:t>m</a:t>
            </a:r>
            <a:endParaRPr lang="en-US" sz="2800" b="1" dirty="0">
              <a:solidFill>
                <a:srgbClr val="000000"/>
              </a:solidFill>
              <a:latin typeface="Arial"/>
              <a:cs typeface="Arial"/>
            </a:endParaRP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MO</a:t>
            </a:r>
            <a:r>
              <a:rPr lang="en-US" sz="2800" b="1" i="1" dirty="0">
                <a:solidFill>
                  <a:srgbClr val="009999"/>
                </a:solidFill>
                <a:latin typeface="Arial"/>
                <a:cs typeface="Arial"/>
              </a:rPr>
              <a:t>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latin typeface="Arial"/>
                <a:cs typeface="Arial"/>
              </a:rPr>
              <a:t>200 nm = 2,000 Angstroms</a:t>
            </a:r>
          </a:p>
          <a:p>
            <a:r>
              <a:rPr lang="en-US" sz="2800" b="1" i="1" dirty="0" err="1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Risoluzione</a:t>
            </a:r>
            <a:r>
              <a:rPr lang="en-US" sz="2800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del TEM:</a:t>
            </a:r>
            <a:r>
              <a:rPr lang="en-US" sz="2800" b="1" dirty="0">
                <a:solidFill>
                  <a:srgbClr val="FFCC00"/>
                </a:solidFill>
                <a:latin typeface="Arial"/>
                <a:cs typeface="Arial"/>
              </a:rPr>
              <a:t> </a:t>
            </a:r>
          </a:p>
          <a:p>
            <a:r>
              <a:rPr lang="en-US" sz="2800" b="1" dirty="0">
                <a:solidFill>
                  <a:srgbClr val="FF0000"/>
                </a:solidFill>
                <a:latin typeface="Arial"/>
                <a:cs typeface="Arial"/>
              </a:rPr>
              <a:t>2 Angstroms (0.2 nm)</a:t>
            </a:r>
          </a:p>
          <a:p>
            <a:endParaRPr lang="en-US" sz="800" b="1" dirty="0">
              <a:solidFill>
                <a:srgbClr val="FFCC00"/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mm = 1000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endParaRPr lang="en-US" b="1" dirty="0">
              <a:solidFill>
                <a:schemeClr val="accent6">
                  <a:lumMod val="75000"/>
                </a:schemeClr>
              </a:solidFill>
              <a:latin typeface="Arial"/>
              <a:cs typeface="Arial"/>
            </a:endParaRP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µ</a:t>
            </a:r>
            <a:r>
              <a:rPr lang="en-US" b="1" dirty="0" err="1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m</a:t>
            </a:r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 = 1000 nm</a:t>
            </a:r>
          </a:p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/>
                <a:cs typeface="Arial"/>
              </a:rPr>
              <a:t>1 nm = 10 Angstroms</a:t>
            </a:r>
          </a:p>
        </p:txBody>
      </p:sp>
      <p:sp>
        <p:nvSpPr>
          <p:cNvPr id="237572" name="Text Box 4"/>
          <p:cNvSpPr txBox="1">
            <a:spLocks noChangeArrowheads="1"/>
          </p:cNvSpPr>
          <p:nvPr/>
        </p:nvSpPr>
        <p:spPr bwMode="auto">
          <a:xfrm>
            <a:off x="6537325" y="423703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it-IT">
              <a:latin typeface="Comic Sans MS" charset="0"/>
            </a:endParaRPr>
          </a:p>
        </p:txBody>
      </p:sp>
      <p:sp>
        <p:nvSpPr>
          <p:cNvPr id="237573" name="Text Box 5"/>
          <p:cNvSpPr txBox="1">
            <a:spLocks noChangeArrowheads="1"/>
          </p:cNvSpPr>
          <p:nvPr/>
        </p:nvSpPr>
        <p:spPr bwMode="auto">
          <a:xfrm>
            <a:off x="7112000" y="4940300"/>
            <a:ext cx="17557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2800" b="1" i="1">
                <a:solidFill>
                  <a:srgbClr val="FFCC00"/>
                </a:solidFill>
                <a:latin typeface="Comic Sans MS" charset="0"/>
              </a:rPr>
              <a:t>Pinocitosi</a:t>
            </a:r>
            <a:endParaRPr lang="en-US" sz="2800">
              <a:solidFill>
                <a:srgbClr val="FFCC00"/>
              </a:solidFill>
              <a:latin typeface="Comic Sans MS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81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2478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9875" y="1165225"/>
            <a:ext cx="3251200" cy="2763834"/>
          </a:xfrm>
          <a:effectLst/>
        </p:spPr>
        <p:txBody>
          <a:bodyPr>
            <a:spAutoFit/>
          </a:bodyPr>
          <a:lstStyle/>
          <a:p>
            <a:pPr>
              <a:buFont typeface="Monotype Sorts" charset="2"/>
              <a:buNone/>
            </a:pPr>
            <a:r>
              <a:rPr lang="en-US" sz="2800" b="1" dirty="0"/>
              <a:t>SEM </a:t>
            </a:r>
            <a:r>
              <a:rPr lang="en-US" sz="2800" b="1" dirty="0" err="1"/>
              <a:t>fa</a:t>
            </a:r>
            <a:r>
              <a:rPr lang="en-US" sz="2800" b="1" dirty="0"/>
              <a:t> </a:t>
            </a:r>
            <a:r>
              <a:rPr lang="en-US" sz="2800" b="1" dirty="0" err="1"/>
              <a:t>una</a:t>
            </a:r>
            <a:r>
              <a:rPr lang="en-US" sz="2800" b="1" dirty="0"/>
              <a:t> </a:t>
            </a:r>
            <a:r>
              <a:rPr lang="en-US" sz="2800" b="1" dirty="0" err="1"/>
              <a:t>scansione</a:t>
            </a:r>
            <a:r>
              <a:rPr lang="en-US" sz="2800" b="1" dirty="0"/>
              <a:t> </a:t>
            </a:r>
            <a:r>
              <a:rPr lang="en-US" sz="2800" b="1" dirty="0" err="1"/>
              <a:t>della</a:t>
            </a:r>
            <a:r>
              <a:rPr lang="en-US" sz="2800" b="1" dirty="0"/>
              <a:t> </a:t>
            </a:r>
            <a:r>
              <a:rPr lang="en-US" sz="2800" b="1" dirty="0" err="1"/>
              <a:t>superfice</a:t>
            </a:r>
            <a:r>
              <a:rPr lang="en-US" sz="2800" b="1" dirty="0"/>
              <a:t> del </a:t>
            </a:r>
            <a:r>
              <a:rPr lang="en-US" sz="2800" b="1" dirty="0" err="1"/>
              <a:t>campione</a:t>
            </a:r>
            <a:endParaRPr lang="en-US" sz="2800" b="1" dirty="0"/>
          </a:p>
          <a:p>
            <a:pPr>
              <a:buFont typeface="Monotype Sorts" charset="2"/>
              <a:buNone/>
            </a:pPr>
            <a:r>
              <a:rPr lang="en-US" sz="2800" b="1" dirty="0"/>
              <a:t>Produce </a:t>
            </a:r>
            <a:r>
              <a:rPr lang="en-US" sz="2800" b="1" dirty="0" err="1"/>
              <a:t>immagini</a:t>
            </a:r>
            <a:r>
              <a:rPr lang="en-US" sz="2800" b="1" dirty="0"/>
              <a:t> 3-D</a:t>
            </a:r>
          </a:p>
        </p:txBody>
      </p:sp>
      <p:pic>
        <p:nvPicPr>
          <p:cNvPr id="24781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792538" y="1143000"/>
            <a:ext cx="5081587" cy="50815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/>
          <p:cNvSpPr/>
          <p:nvPr/>
        </p:nvSpPr>
        <p:spPr>
          <a:xfrm>
            <a:off x="0" y="115456"/>
            <a:ext cx="9144000" cy="6555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800" dirty="0">
                <a:solidFill>
                  <a:srgbClr val="FFFFFF"/>
                </a:solidFill>
              </a:rPr>
              <a:t>Fotografia al SEM delle colonie a ventaglio di una diatomea</a:t>
            </a: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endParaRPr lang="it-IT" sz="2800" dirty="0">
              <a:solidFill>
                <a:srgbClr val="FFFFFF"/>
              </a:solidFill>
            </a:endParaRPr>
          </a:p>
          <a:p>
            <a:r>
              <a:rPr lang="it-IT" sz="2800" dirty="0">
                <a:solidFill>
                  <a:srgbClr val="FFFFFF"/>
                </a:solidFill>
              </a:rPr>
              <a:t>Immagine al SEM di cellule staminali del midollo osseo umano 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8824" y="2094464"/>
            <a:ext cx="3960000" cy="3960000"/>
          </a:xfrm>
          <a:prstGeom prst="rect">
            <a:avLst/>
          </a:prstGeom>
        </p:spPr>
      </p:pic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231775"/>
            <a:ext cx="9144000" cy="701675"/>
          </a:xfrm>
        </p:spPr>
        <p:txBody>
          <a:bodyPr>
            <a:normAutofit fontScale="90000"/>
          </a:bodyPr>
          <a:lstStyle/>
          <a:p>
            <a:pPr algn="l"/>
            <a:r>
              <a:rPr lang="en-US" b="1" dirty="0" err="1">
                <a:solidFill>
                  <a:srgbClr val="0000FF"/>
                </a:solidFill>
              </a:rPr>
              <a:t>Microscopia</a:t>
            </a:r>
            <a:r>
              <a:rPr lang="en-US" b="1" dirty="0">
                <a:solidFill>
                  <a:srgbClr val="0000FF"/>
                </a:solidFill>
              </a:rPr>
              <a:t> </a:t>
            </a:r>
            <a:r>
              <a:rPr lang="en-US" b="1" dirty="0" err="1">
                <a:solidFill>
                  <a:srgbClr val="0000FF"/>
                </a:solidFill>
              </a:rPr>
              <a:t>Elettronica</a:t>
            </a:r>
            <a:r>
              <a:rPr lang="en-US" b="1" dirty="0">
                <a:solidFill>
                  <a:srgbClr val="0000FF"/>
                </a:solidFill>
              </a:rPr>
              <a:t> a </a:t>
            </a:r>
            <a:r>
              <a:rPr lang="en-US" b="1" dirty="0" err="1">
                <a:solidFill>
                  <a:srgbClr val="0000FF"/>
                </a:solidFill>
              </a:rPr>
              <a:t>Scansione</a:t>
            </a:r>
            <a:endParaRPr lang="en-US" dirty="0">
              <a:solidFill>
                <a:srgbClr val="0000FF"/>
              </a:solidFill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0370" y="1696625"/>
            <a:ext cx="4604745" cy="3678040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0622" y="1069781"/>
            <a:ext cx="6982901" cy="50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917759" y="889990"/>
            <a:ext cx="7638735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it-IT" sz="3200" dirty="0">
                <a:latin typeface="Arial"/>
                <a:cs typeface="Arial"/>
              </a:rPr>
              <a:t>Cosa accade se vediamo più diapositive proiettate una sull’altra?</a:t>
            </a:r>
          </a:p>
          <a:p>
            <a:pPr>
              <a:spcAft>
                <a:spcPts val="1200"/>
              </a:spcAft>
            </a:pP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Necessità di osservare i preparati a fresco in strato sottile </a:t>
            </a:r>
          </a:p>
          <a:p>
            <a:pPr>
              <a:spcAft>
                <a:spcPts val="1200"/>
              </a:spcAft>
            </a:pP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  <a:sym typeface="Wingdings"/>
              </a:rPr>
              <a:t> Tessuti in sezione (3-10 μm)</a:t>
            </a:r>
            <a:endParaRPr lang="it-IT" sz="32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Aft>
                <a:spcPts val="1200"/>
              </a:spcAft>
            </a:pPr>
            <a:endParaRPr lang="it-IT" sz="28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Preparazione dei campioni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4" name="Rectangle 6"/>
          <p:cNvSpPr>
            <a:spLocks noChangeArrowheads="1"/>
          </p:cNvSpPr>
          <p:nvPr/>
        </p:nvSpPr>
        <p:spPr bwMode="auto">
          <a:xfrm>
            <a:off x="2020888" y="1764665"/>
            <a:ext cx="51038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8099" dir="2700000" algn="ctr" rotWithShape="0">
              <a:srgbClr val="B3B3B3">
                <a:alpha val="75000"/>
              </a:srgbClr>
            </a:outerShdw>
          </a:effectLst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 b="1" i="1" dirty="0">
                <a:latin typeface="Arial"/>
              </a:rPr>
              <a:t>OSSERVAZIONI A FRESCO</a:t>
            </a:r>
            <a:endParaRPr lang="en-US" sz="2800" b="1" i="1" dirty="0">
              <a:latin typeface="Arial"/>
            </a:endParaRPr>
          </a:p>
        </p:txBody>
      </p:sp>
      <p:sp>
        <p:nvSpPr>
          <p:cNvPr id="9933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85800" y="2874328"/>
            <a:ext cx="7772400" cy="3097258"/>
          </a:xfrm>
          <a:noFill/>
          <a:ln/>
          <a:effectLst/>
        </p:spPr>
        <p:txBody>
          <a:bodyPr>
            <a:spAutoFit/>
          </a:bodyPr>
          <a:lstStyle/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Prime osservazioni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Il preparato si deteriora velocemente</a:t>
            </a:r>
          </a:p>
          <a:p>
            <a:pPr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i="1" dirty="0">
                <a:solidFill>
                  <a:srgbClr val="0099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Poco informative</a:t>
            </a:r>
            <a:endParaRPr lang="it-IT" b="1" dirty="0">
              <a:solidFill>
                <a:srgbClr val="FFCC00"/>
              </a:solidFill>
            </a:endParaRPr>
          </a:p>
          <a:p>
            <a:pPr lvl="1">
              <a:lnSpc>
                <a:spcPct val="150000"/>
              </a:lnSpc>
              <a:buClrTx/>
              <a:buFont typeface="Times" charset="0"/>
              <a:buChar char="•"/>
            </a:pPr>
            <a:r>
              <a:rPr lang="it-IT" b="1" dirty="0">
                <a:solidFill>
                  <a:srgbClr val="000000"/>
                </a:solidFill>
              </a:rPr>
              <a:t>Descrizioni brevi ed inesatte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0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52695"/>
            <a:ext cx="7772400" cy="1446550"/>
          </a:xfrm>
        </p:spPr>
        <p:txBody>
          <a:bodyPr>
            <a:spAutoFit/>
          </a:bodyPr>
          <a:lstStyle/>
          <a:p>
            <a:r>
              <a:rPr lang="it-IT" b="1" dirty="0">
                <a:solidFill>
                  <a:srgbClr val="FF0000"/>
                </a:solidFill>
              </a:rPr>
              <a:t>Preparati in campo chiaro a goccia schiacciata</a:t>
            </a:r>
          </a:p>
        </p:txBody>
      </p:sp>
      <p:pic>
        <p:nvPicPr>
          <p:cNvPr id="17203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7513" y="2266569"/>
            <a:ext cx="4062412" cy="3046413"/>
          </a:xfrm>
          <a:prstGeom prst="rect">
            <a:avLst/>
          </a:prstGeom>
          <a:noFill/>
        </p:spPr>
      </p:pic>
      <p:pic>
        <p:nvPicPr>
          <p:cNvPr id="172036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51413" y="2260219"/>
            <a:ext cx="4062412" cy="3046413"/>
          </a:xfrm>
          <a:prstGeom prst="rect">
            <a:avLst/>
          </a:prstGeom>
          <a:noFill/>
        </p:spPr>
      </p:pic>
      <p:sp>
        <p:nvSpPr>
          <p:cNvPr id="172037" name="Text Box 5"/>
          <p:cNvSpPr txBox="1">
            <a:spLocks noChangeArrowheads="1"/>
          </p:cNvSpPr>
          <p:nvPr/>
        </p:nvSpPr>
        <p:spPr bwMode="auto">
          <a:xfrm>
            <a:off x="231775" y="5466969"/>
            <a:ext cx="4435475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Su un vetrino porta-oggetto si pone una goccia di acqua o soluzione fisiologica</a:t>
            </a:r>
          </a:p>
        </p:txBody>
      </p:sp>
      <p:sp>
        <p:nvSpPr>
          <p:cNvPr id="172038" name="Text Box 6"/>
          <p:cNvSpPr txBox="1">
            <a:spLocks noChangeArrowheads="1"/>
          </p:cNvSpPr>
          <p:nvPr/>
        </p:nvSpPr>
        <p:spPr bwMode="auto">
          <a:xfrm>
            <a:off x="4899025" y="5466969"/>
            <a:ext cx="41671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Il materiale da osservare viene posto sulla goccia ed osservato</a:t>
            </a: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2813" y="533400"/>
            <a:ext cx="7318375" cy="762000"/>
          </a:xfrm>
        </p:spPr>
        <p:txBody>
          <a:bodyPr>
            <a:spAutoFit/>
          </a:bodyPr>
          <a:lstStyle/>
          <a:p>
            <a:r>
              <a:rPr lang="it-IT" sz="4400" b="1" dirty="0">
                <a:solidFill>
                  <a:srgbClr val="FF0000"/>
                </a:solidFill>
              </a:rPr>
              <a:t>Preparati in campo chiaro</a:t>
            </a:r>
          </a:p>
        </p:txBody>
      </p:sp>
      <p:sp>
        <p:nvSpPr>
          <p:cNvPr id="173060" name="Text Box 4"/>
          <p:cNvSpPr txBox="1">
            <a:spLocks noChangeArrowheads="1"/>
          </p:cNvSpPr>
          <p:nvPr/>
        </p:nvSpPr>
        <p:spPr bwMode="auto">
          <a:xfrm>
            <a:off x="989701" y="5454432"/>
            <a:ext cx="3316288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 eaLnBrk="1" hangingPunct="1"/>
            <a:r>
              <a:rPr lang="it-IT" b="1" dirty="0">
                <a:latin typeface="Arial"/>
              </a:rPr>
              <a:t>Striscio di sangue</a:t>
            </a:r>
          </a:p>
          <a:p>
            <a:pPr eaLnBrk="1" hangingPunct="1"/>
            <a:r>
              <a:rPr lang="it-IT" b="1" dirty="0">
                <a:latin typeface="Arial"/>
              </a:rPr>
              <a:t>Circa 500X</a:t>
            </a:r>
          </a:p>
        </p:txBody>
      </p:sp>
      <p:pic>
        <p:nvPicPr>
          <p:cNvPr id="173061" name="Picture 5" descr="3ab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64150" y="1651000"/>
            <a:ext cx="3030538" cy="4252913"/>
          </a:xfrm>
          <a:prstGeom prst="rect">
            <a:avLst/>
          </a:prstGeom>
          <a:noFill/>
        </p:spPr>
      </p:pic>
      <p:sp>
        <p:nvSpPr>
          <p:cNvPr id="173063" name="Rectangle 7"/>
          <p:cNvSpPr>
            <a:spLocks noChangeArrowheads="1"/>
          </p:cNvSpPr>
          <p:nvPr/>
        </p:nvSpPr>
        <p:spPr bwMode="auto">
          <a:xfrm>
            <a:off x="5448300" y="6100763"/>
            <a:ext cx="112236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>
                <a:latin typeface="Arial"/>
              </a:rPr>
              <a:t>Cellule</a:t>
            </a:r>
            <a:endParaRPr lang="en-US" b="1" dirty="0">
              <a:latin typeface="Arial"/>
            </a:endParaRPr>
          </a:p>
        </p:txBody>
      </p: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 err="1">
                <a:solidFill>
                  <a:schemeClr val="bg1"/>
                </a:solidFill>
                <a:latin typeface="Arial" pitchFamily="-105" charset="0"/>
              </a:rPr>
              <a:t>microscopiA</a:t>
            </a:r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 ottica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3101" t="2932" r="7428" b="17931"/>
          <a:stretch/>
        </p:blipFill>
        <p:spPr>
          <a:xfrm>
            <a:off x="280065" y="1997170"/>
            <a:ext cx="4807321" cy="32672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ccia giù 6"/>
          <p:cNvSpPr>
            <a:spLocks noChangeAspect="1"/>
          </p:cNvSpPr>
          <p:nvPr/>
        </p:nvSpPr>
        <p:spPr>
          <a:xfrm>
            <a:off x="129795" y="2215725"/>
            <a:ext cx="1082692" cy="4355999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05920" y="852867"/>
            <a:ext cx="8838080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</a:pPr>
            <a:r>
              <a:rPr lang="it-IT" sz="2800" dirty="0">
                <a:latin typeface="Arial"/>
                <a:cs typeface="Arial"/>
              </a:rPr>
              <a:t>Per l’osservazione al microscopio ottico, un preparato ideale e’ una sezione sottile (5-10μm) con morfologia “non alterata”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disidratazione e </a:t>
            </a:r>
            <a:r>
              <a:rPr lang="it-IT" sz="4400" dirty="0" err="1">
                <a:latin typeface="Arial"/>
                <a:cs typeface="Arial"/>
              </a:rPr>
              <a:t>diafanizzazione</a:t>
            </a:r>
            <a:endParaRPr lang="it-IT" sz="4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4400" dirty="0">
                <a:latin typeface="Arial"/>
                <a:cs typeface="Arial"/>
              </a:rPr>
              <a:t> taglio</a:t>
            </a: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Picture 6">
            <a:extLst>
              <a:ext uri="{FF2B5EF4-FFF2-40B4-BE49-F238E27FC236}">
                <a16:creationId xmlns:a16="http://schemas.microsoft.com/office/drawing/2014/main" id="{587F9004-8663-5D4D-B25E-D20BF68C6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225" y="76200"/>
            <a:ext cx="9166225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A33D221-9C21-EC47-B3AF-E9DEF0EBF5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850" r="24736" b="21651"/>
          <a:stretch/>
        </p:blipFill>
        <p:spPr>
          <a:xfrm>
            <a:off x="1259632" y="584708"/>
            <a:ext cx="6192688" cy="619268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8273E0C7-A989-7349-9434-718357BA0193}"/>
              </a:ext>
            </a:extLst>
          </p:cNvPr>
          <p:cNvSpPr/>
          <p:nvPr/>
        </p:nvSpPr>
        <p:spPr>
          <a:xfrm>
            <a:off x="395536" y="5155755"/>
            <a:ext cx="1296144" cy="864096"/>
          </a:xfrm>
          <a:prstGeom prst="rightArrow">
            <a:avLst>
              <a:gd name="adj1" fmla="val 50000"/>
              <a:gd name="adj2" fmla="val 68221"/>
            </a:avLst>
          </a:prstGeom>
          <a:solidFill>
            <a:srgbClr val="FFC000">
              <a:alpha val="85098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9384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6186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buClr>
                <a:schemeClr val="bg1"/>
              </a:buClr>
            </a:pPr>
            <a:r>
              <a:rPr lang="it-IT" sz="2400" dirty="0">
                <a:solidFill>
                  <a:srgbClr val="0000FF"/>
                </a:solidFill>
                <a:latin typeface="Arial"/>
                <a:cs typeface="Arial"/>
              </a:rPr>
              <a:t>Trattamenti che rendono insolubili le macromolecole presenti nelle strutture</a:t>
            </a:r>
            <a:r>
              <a:rPr lang="it-IT" sz="2400" dirty="0">
                <a:latin typeface="Arial"/>
                <a:cs typeface="Arial"/>
              </a:rPr>
              <a:t>, “fissandole”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chimica: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Alcol etilico coagula le proteine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Aldeidi che formano legami crociati tra molecole adiacenti immobilizzandole</a:t>
            </a:r>
          </a:p>
          <a:p>
            <a:pPr>
              <a:buClr>
                <a:schemeClr val="bg1"/>
              </a:buClr>
            </a:pPr>
            <a:r>
              <a:rPr lang="it-IT" sz="2400" b="1" dirty="0">
                <a:latin typeface="Arial"/>
                <a:cs typeface="Arial"/>
              </a:rPr>
              <a:t>Fissazione fisica:</a:t>
            </a:r>
          </a:p>
          <a:p>
            <a:pPr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Congelamento in azoto liquido (-196°C)</a:t>
            </a:r>
            <a:r>
              <a:rPr lang="it-IT" sz="2400" dirty="0">
                <a:latin typeface="Arial"/>
                <a:cs typeface="Arial"/>
                <a:sym typeface="Wingdings"/>
              </a:rPr>
              <a:t> Sezione al criostato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49398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disidratazione e </a:t>
            </a:r>
            <a:r>
              <a:rPr lang="it-IT" sz="2400" b="1" dirty="0" err="1">
                <a:solidFill>
                  <a:srgbClr val="0000FF"/>
                </a:solidFill>
                <a:latin typeface="Arial"/>
                <a:cs typeface="Arial"/>
              </a:rPr>
              <a:t>diafanizzazione</a:t>
            </a:r>
            <a:endParaRPr lang="it-IT" sz="2400" b="1" dirty="0">
              <a:solidFill>
                <a:srgbClr val="0000FF"/>
              </a:solidFill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600"/>
              </a:spcAft>
              <a:buClr>
                <a:schemeClr val="bg1"/>
              </a:buClr>
            </a:pPr>
            <a:r>
              <a:rPr lang="it-IT" sz="2400" dirty="0">
                <a:latin typeface="Arial"/>
                <a:cs typeface="Arial"/>
              </a:rPr>
              <a:t>E’ necessario rimuovere l’acqua per poter osservare il campione e per infiltrare la paraffina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Si sostituisce gradualmente l’acqua con etanolo.</a:t>
            </a:r>
          </a:p>
          <a:p>
            <a:pPr marL="457200" indent="-457200">
              <a:spcAft>
                <a:spcPts val="600"/>
              </a:spcAft>
              <a:buClr>
                <a:srgbClr val="0000FF"/>
              </a:buClr>
              <a:buFont typeface="+mj-lt"/>
              <a:buAutoNum type="arabicPeriod"/>
            </a:pPr>
            <a:r>
              <a:rPr lang="it-IT" sz="2400" dirty="0">
                <a:latin typeface="Arial"/>
                <a:cs typeface="Arial"/>
              </a:rPr>
              <a:t>Poi si immerge il campione in xilolo, solvente miscibile sia con etanolo sia con paraffina e </a:t>
            </a:r>
            <a:r>
              <a:rPr lang="it-IT" sz="2400" dirty="0" err="1">
                <a:latin typeface="Arial"/>
                <a:cs typeface="Arial"/>
              </a:rPr>
              <a:t>diafanizzante</a:t>
            </a:r>
            <a:endParaRPr lang="it-IT" sz="2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5" name="Segnaposto contenuto 3" descr="0202.gif"/>
          <p:cNvPicPr>
            <a:picLocks noChangeAspect="1"/>
          </p:cNvPicPr>
          <p:nvPr/>
        </p:nvPicPr>
        <p:blipFill>
          <a:blip r:embed="rId3"/>
          <a:srcRect t="7248"/>
          <a:stretch>
            <a:fillRect/>
          </a:stretch>
        </p:blipFill>
        <p:spPr>
          <a:xfrm>
            <a:off x="2337173" y="2744127"/>
            <a:ext cx="4684713" cy="5003321"/>
          </a:xfrm>
          <a:prstGeom prst="rect">
            <a:avLst/>
          </a:prstGeom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Allestimento preparati istologici</a:t>
            </a:r>
          </a:p>
        </p:txBody>
      </p:sp>
      <p:sp>
        <p:nvSpPr>
          <p:cNvPr id="7" name="Freccia giù 6"/>
          <p:cNvSpPr>
            <a:spLocks noChangeAspect="1"/>
          </p:cNvSpPr>
          <p:nvPr/>
        </p:nvSpPr>
        <p:spPr>
          <a:xfrm>
            <a:off x="259575" y="619827"/>
            <a:ext cx="814252" cy="2652731"/>
          </a:xfrm>
          <a:prstGeom prst="downArrow">
            <a:avLst/>
          </a:prstGeom>
          <a:solidFill>
            <a:srgbClr val="66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/>
          </a:p>
        </p:txBody>
      </p:sp>
      <p:sp>
        <p:nvSpPr>
          <p:cNvPr id="8" name="CasellaDiTesto 7"/>
          <p:cNvSpPr txBox="1"/>
          <p:nvPr/>
        </p:nvSpPr>
        <p:spPr>
          <a:xfrm>
            <a:off x="426430" y="684724"/>
            <a:ext cx="843598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fissazione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 </a:t>
            </a:r>
            <a:r>
              <a:rPr lang="it-IT" sz="2400" dirty="0">
                <a:latin typeface="Arial"/>
                <a:cs typeface="Arial"/>
              </a:rPr>
              <a:t>disidratazione e </a:t>
            </a:r>
            <a:r>
              <a:rPr lang="it-IT" sz="2400" dirty="0" err="1">
                <a:latin typeface="Arial"/>
                <a:cs typeface="Arial"/>
              </a:rPr>
              <a:t>diafanizzazione</a:t>
            </a:r>
            <a:endParaRPr lang="it-IT" sz="2400" dirty="0">
              <a:latin typeface="Arial"/>
              <a:cs typeface="Arial"/>
            </a:endParaRP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solidFill>
                  <a:srgbClr val="000000"/>
                </a:solidFill>
                <a:latin typeface="Arial"/>
                <a:cs typeface="Arial"/>
              </a:rPr>
              <a:t> inclusione</a:t>
            </a:r>
          </a:p>
          <a:p>
            <a:pPr>
              <a:spcAft>
                <a:spcPts val="1800"/>
              </a:spcAft>
              <a:buClr>
                <a:schemeClr val="bg1"/>
              </a:buClr>
              <a:buFont typeface="Wingdings" charset="2"/>
              <a:buChar char="u"/>
            </a:pPr>
            <a:r>
              <a:rPr lang="it-IT" sz="2400" dirty="0">
                <a:latin typeface="Arial"/>
                <a:cs typeface="Arial"/>
              </a:rPr>
              <a:t> </a:t>
            </a:r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taglio</a:t>
            </a:r>
          </a:p>
          <a:p>
            <a:pPr>
              <a:spcAft>
                <a:spcPts val="600"/>
              </a:spcAft>
              <a:buClr>
                <a:schemeClr val="bg1"/>
              </a:buClr>
            </a:pPr>
            <a:endParaRPr lang="it-IT" sz="2400" dirty="0">
              <a:latin typeface="Arial"/>
              <a:cs typeface="Arial"/>
            </a:endParaRPr>
          </a:p>
        </p:txBody>
      </p:sp>
      <p:pic>
        <p:nvPicPr>
          <p:cNvPr id="9" name="Segnaposto contenuto 3" descr="0203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760773" y="3272557"/>
            <a:ext cx="3334055" cy="4830105"/>
          </a:xfrm>
          <a:prstGeom prst="rect">
            <a:avLst/>
          </a:prstGeom>
        </p:spPr>
      </p:pic>
      <p:pic>
        <p:nvPicPr>
          <p:cNvPr id="10" name="Segnaposto contenuto 3" descr="0204.gif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974802" y="3457985"/>
            <a:ext cx="4748557" cy="4159589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ornice 10"/>
          <p:cNvSpPr/>
          <p:nvPr/>
        </p:nvSpPr>
        <p:spPr>
          <a:xfrm>
            <a:off x="194670" y="3800984"/>
            <a:ext cx="2604957" cy="2958483"/>
          </a:xfrm>
          <a:prstGeom prst="frame">
            <a:avLst/>
          </a:prstGeom>
          <a:blipFill rotWithShape="1">
            <a:blip r:embed="rId2"/>
            <a:tile tx="0" ty="0" sx="100000" sy="100000" flip="none" algn="tl"/>
          </a:blip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10" name="Fumetto 1 9"/>
          <p:cNvSpPr/>
          <p:nvPr/>
        </p:nvSpPr>
        <p:spPr>
          <a:xfrm>
            <a:off x="1779893" y="1613089"/>
            <a:ext cx="3096283" cy="1863410"/>
          </a:xfrm>
          <a:prstGeom prst="wedgeRectCallout">
            <a:avLst>
              <a:gd name="adj1" fmla="val -40593"/>
              <a:gd name="adj2" fmla="val 89366"/>
            </a:avLst>
          </a:prstGeom>
          <a:solidFill>
            <a:srgbClr val="598BB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76180" y="1767364"/>
            <a:ext cx="3882580" cy="47055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05" y="4332602"/>
            <a:ext cx="1665887" cy="1895247"/>
          </a:xfrm>
          <a:prstGeom prst="rect">
            <a:avLst/>
          </a:prstGeom>
        </p:spPr>
      </p:pic>
      <p:sp>
        <p:nvSpPr>
          <p:cNvPr id="7" name="Rettangolo 6"/>
          <p:cNvSpPr/>
          <p:nvPr/>
        </p:nvSpPr>
        <p:spPr>
          <a:xfrm>
            <a:off x="257038" y="957920"/>
            <a:ext cx="8802410" cy="6258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Nelle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Arial"/>
                <a:cs typeface="Arial"/>
              </a:rPr>
              <a:t>sezioni</a:t>
            </a:r>
            <a:r>
              <a:rPr lang="en-US" sz="3200" b="1" dirty="0">
                <a:solidFill>
                  <a:srgbClr val="000000"/>
                </a:solidFill>
                <a:latin typeface="Arial"/>
                <a:cs typeface="Arial"/>
              </a:rPr>
              <a:t>: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3 </a:t>
            </a:r>
            <a:r>
              <a:rPr lang="en-US" sz="32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dimensioni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</a:rPr>
              <a:t> </a:t>
            </a:r>
            <a:r>
              <a:rPr lang="it-IT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  <a:cs typeface="Arial"/>
                <a:sym typeface="Wingdings"/>
              </a:rPr>
              <a:t> 2 dimensioni</a:t>
            </a:r>
            <a:endParaRPr lang="en-US" sz="32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rcRect t="9687" r="7749"/>
          <a:stretch>
            <a:fillRect/>
          </a:stretch>
        </p:blipFill>
        <p:spPr>
          <a:xfrm>
            <a:off x="1990707" y="1692848"/>
            <a:ext cx="2674654" cy="1703893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3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1758" y="923481"/>
            <a:ext cx="8686278" cy="2349361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Nelle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sezioni</a:t>
            </a:r>
            <a:r>
              <a:rPr lang="en-US" b="1" dirty="0">
                <a:solidFill>
                  <a:srgbClr val="000000"/>
                </a:solidFill>
              </a:rPr>
              <a:t>: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3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dimensioni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2 dimensioni</a:t>
            </a:r>
            <a:endParaRPr lang="en-US" b="1" dirty="0">
              <a:solidFill>
                <a:srgbClr val="0000FF"/>
              </a:solidFill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seriali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l'ideale</a:t>
            </a:r>
            <a:r>
              <a:rPr lang="en-US" b="1" dirty="0">
                <a:solidFill>
                  <a:srgbClr val="000000"/>
                </a:solidFill>
              </a:rPr>
              <a:t> per </a:t>
            </a:r>
            <a:r>
              <a:rPr lang="en-US" b="1" dirty="0" err="1">
                <a:solidFill>
                  <a:srgbClr val="000000"/>
                </a:solidFill>
              </a:rPr>
              <a:t>l'interpretazione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</a:t>
            </a:r>
            <a:r>
              <a:rPr lang="en-US" b="1" dirty="0">
                <a:solidFill>
                  <a:srgbClr val="000000"/>
                </a:solidFill>
              </a:rPr>
              <a:t> la </a:t>
            </a:r>
            <a:r>
              <a:rPr lang="en-US" b="1" dirty="0" err="1">
                <a:solidFill>
                  <a:srgbClr val="000000"/>
                </a:solidFill>
              </a:rPr>
              <a:t>ricostruzione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4"/>
          <p:cNvGrpSpPr>
            <a:grpSpLocks/>
          </p:cNvGrpSpPr>
          <p:nvPr/>
        </p:nvGrpSpPr>
        <p:grpSpPr bwMode="auto">
          <a:xfrm>
            <a:off x="762000" y="3184525"/>
            <a:ext cx="7620000" cy="3352800"/>
            <a:chOff x="432" y="1728"/>
            <a:chExt cx="4800" cy="2112"/>
          </a:xfrm>
        </p:grpSpPr>
        <p:grpSp>
          <p:nvGrpSpPr>
            <p:cNvPr id="3" name="Group 5"/>
            <p:cNvGrpSpPr>
              <a:grpSpLocks/>
            </p:cNvGrpSpPr>
            <p:nvPr/>
          </p:nvGrpSpPr>
          <p:grpSpPr bwMode="auto">
            <a:xfrm>
              <a:off x="432" y="2112"/>
              <a:ext cx="1344" cy="1296"/>
              <a:chOff x="432" y="2112"/>
              <a:chExt cx="1344" cy="1296"/>
            </a:xfrm>
          </p:grpSpPr>
          <p:sp>
            <p:nvSpPr>
              <p:cNvPr id="227334" name="Oval 6"/>
              <p:cNvSpPr>
                <a:spLocks noChangeArrowheads="1"/>
              </p:cNvSpPr>
              <p:nvPr/>
            </p:nvSpPr>
            <p:spPr bwMode="auto">
              <a:xfrm>
                <a:off x="48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4" name="Group 7"/>
              <p:cNvGrpSpPr>
                <a:grpSpLocks/>
              </p:cNvGrpSpPr>
              <p:nvPr/>
            </p:nvGrpSpPr>
            <p:grpSpPr bwMode="auto">
              <a:xfrm>
                <a:off x="432" y="2112"/>
                <a:ext cx="1008" cy="96"/>
                <a:chOff x="432" y="2112"/>
                <a:chExt cx="1008" cy="96"/>
              </a:xfrm>
            </p:grpSpPr>
            <p:sp>
              <p:nvSpPr>
                <p:cNvPr id="227336" name="Line 8"/>
                <p:cNvSpPr>
                  <a:spLocks noChangeShapeType="1"/>
                </p:cNvSpPr>
                <p:nvPr/>
              </p:nvSpPr>
              <p:spPr bwMode="auto">
                <a:xfrm>
                  <a:off x="432" y="216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7" name="Line 9"/>
                <p:cNvSpPr>
                  <a:spLocks noChangeShapeType="1"/>
                </p:cNvSpPr>
                <p:nvPr/>
              </p:nvSpPr>
              <p:spPr bwMode="auto">
                <a:xfrm>
                  <a:off x="1008" y="2160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38" name="Oval 10"/>
                <p:cNvSpPr>
                  <a:spLocks noChangeArrowheads="1"/>
                </p:cNvSpPr>
                <p:nvPr/>
              </p:nvSpPr>
              <p:spPr bwMode="auto">
                <a:xfrm>
                  <a:off x="1248" y="2112"/>
                  <a:ext cx="192" cy="96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5" name="Group 11"/>
              <p:cNvGrpSpPr>
                <a:grpSpLocks/>
              </p:cNvGrpSpPr>
              <p:nvPr/>
            </p:nvGrpSpPr>
            <p:grpSpPr bwMode="auto">
              <a:xfrm>
                <a:off x="432" y="2352"/>
                <a:ext cx="1296" cy="432"/>
                <a:chOff x="432" y="2352"/>
                <a:chExt cx="1296" cy="432"/>
              </a:xfrm>
            </p:grpSpPr>
            <p:sp>
              <p:nvSpPr>
                <p:cNvPr id="227340" name="Line 12"/>
                <p:cNvSpPr>
                  <a:spLocks noChangeShapeType="1"/>
                </p:cNvSpPr>
                <p:nvPr/>
              </p:nvSpPr>
              <p:spPr bwMode="auto">
                <a:xfrm>
                  <a:off x="1008" y="2448"/>
                  <a:ext cx="192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grpSp>
              <p:nvGrpSpPr>
                <p:cNvPr id="6" name="Group 13"/>
                <p:cNvGrpSpPr>
                  <a:grpSpLocks/>
                </p:cNvGrpSpPr>
                <p:nvPr/>
              </p:nvGrpSpPr>
              <p:grpSpPr bwMode="auto">
                <a:xfrm>
                  <a:off x="432" y="2352"/>
                  <a:ext cx="1296" cy="432"/>
                  <a:chOff x="432" y="2352"/>
                  <a:chExt cx="1296" cy="432"/>
                </a:xfrm>
              </p:grpSpPr>
              <p:sp>
                <p:nvSpPr>
                  <p:cNvPr id="227342" name="Line 14"/>
                  <p:cNvSpPr>
                    <a:spLocks noChangeShapeType="1"/>
                  </p:cNvSpPr>
                  <p:nvPr/>
                </p:nvSpPr>
                <p:spPr bwMode="auto">
                  <a:xfrm>
                    <a:off x="432" y="2448"/>
                    <a:ext cx="576" cy="0"/>
                  </a:xfrm>
                  <a:prstGeom prst="lin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3" name="Oval 15"/>
                  <p:cNvSpPr>
                    <a:spLocks noChangeArrowheads="1"/>
                  </p:cNvSpPr>
                  <p:nvPr/>
                </p:nvSpPr>
                <p:spPr bwMode="auto">
                  <a:xfrm>
                    <a:off x="1296" y="2352"/>
                    <a:ext cx="432" cy="432"/>
                  </a:xfrm>
                  <a:prstGeom prst="ellipse">
                    <a:avLst/>
                  </a:prstGeom>
                  <a:noFill/>
                  <a:ln w="19050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227344" name="Oval 16"/>
                  <p:cNvSpPr>
                    <a:spLocks noChangeArrowheads="1"/>
                  </p:cNvSpPr>
                  <p:nvPr/>
                </p:nvSpPr>
                <p:spPr bwMode="auto">
                  <a:xfrm>
                    <a:off x="1344" y="2448"/>
                    <a:ext cx="288" cy="288"/>
                  </a:xfrm>
                  <a:prstGeom prst="ellipse">
                    <a:avLst/>
                  </a:prstGeom>
                  <a:solidFill>
                    <a:srgbClr val="FFFF00"/>
                  </a:solidFill>
                  <a:ln w="9525">
                    <a:solidFill>
                      <a:schemeClr val="tx1"/>
                    </a:solidFill>
                    <a:round/>
                    <a:headEnd/>
                    <a:tailEnd/>
                  </a:ln>
                  <a:effectLst/>
                </p:spPr>
                <p:txBody>
                  <a:bodyPr wrap="none" anchor="ctr">
                    <a:prstTxWarp prst="textNoShape">
                      <a:avLst/>
                    </a:prstTxWarp>
                  </a:bodyPr>
                  <a:lstStyle/>
                  <a:p>
                    <a:endParaRPr lang="it-IT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grpSp>
            <p:nvGrpSpPr>
              <p:cNvPr id="7" name="Group 17"/>
              <p:cNvGrpSpPr>
                <a:grpSpLocks/>
              </p:cNvGrpSpPr>
              <p:nvPr/>
            </p:nvGrpSpPr>
            <p:grpSpPr bwMode="auto">
              <a:xfrm>
                <a:off x="432" y="2640"/>
                <a:ext cx="1344" cy="768"/>
                <a:chOff x="432" y="2640"/>
                <a:chExt cx="1344" cy="768"/>
              </a:xfrm>
            </p:grpSpPr>
            <p:sp>
              <p:nvSpPr>
                <p:cNvPr id="227346" name="Line 18"/>
                <p:cNvSpPr>
                  <a:spLocks noChangeShapeType="1"/>
                </p:cNvSpPr>
                <p:nvPr/>
              </p:nvSpPr>
              <p:spPr bwMode="auto">
                <a:xfrm>
                  <a:off x="432" y="2640"/>
                  <a:ext cx="576" cy="0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7" name="Line 19"/>
                <p:cNvSpPr>
                  <a:spLocks noChangeShapeType="1"/>
                </p:cNvSpPr>
                <p:nvPr/>
              </p:nvSpPr>
              <p:spPr bwMode="auto">
                <a:xfrm>
                  <a:off x="1008" y="2640"/>
                  <a:ext cx="336" cy="432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8" name="Oval 20"/>
                <p:cNvSpPr>
                  <a:spLocks noChangeArrowheads="1"/>
                </p:cNvSpPr>
                <p:nvPr/>
              </p:nvSpPr>
              <p:spPr bwMode="auto">
                <a:xfrm>
                  <a:off x="1344" y="3024"/>
                  <a:ext cx="432" cy="384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49" name="Oval 21"/>
                <p:cNvSpPr>
                  <a:spLocks noChangeArrowheads="1"/>
                </p:cNvSpPr>
                <p:nvPr/>
              </p:nvSpPr>
              <p:spPr bwMode="auto">
                <a:xfrm>
                  <a:off x="1488" y="3168"/>
                  <a:ext cx="144" cy="96"/>
                </a:xfrm>
                <a:prstGeom prst="ellipse">
                  <a:avLst/>
                </a:prstGeom>
                <a:solidFill>
                  <a:srgbClr val="FFFF00"/>
                </a:solidFill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8" name="Group 22"/>
            <p:cNvGrpSpPr>
              <a:grpSpLocks/>
            </p:cNvGrpSpPr>
            <p:nvPr/>
          </p:nvGrpSpPr>
          <p:grpSpPr bwMode="auto">
            <a:xfrm>
              <a:off x="2160" y="1728"/>
              <a:ext cx="1392" cy="2112"/>
              <a:chOff x="2160" y="1728"/>
              <a:chExt cx="1392" cy="2112"/>
            </a:xfrm>
          </p:grpSpPr>
          <p:sp>
            <p:nvSpPr>
              <p:cNvPr id="227351" name="Oval 23"/>
              <p:cNvSpPr>
                <a:spLocks noChangeArrowheads="1"/>
              </p:cNvSpPr>
              <p:nvPr/>
            </p:nvSpPr>
            <p:spPr bwMode="auto">
              <a:xfrm>
                <a:off x="2160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9" name="Group 24"/>
              <p:cNvGrpSpPr>
                <a:grpSpLocks/>
              </p:cNvGrpSpPr>
              <p:nvPr/>
            </p:nvGrpSpPr>
            <p:grpSpPr bwMode="auto">
              <a:xfrm>
                <a:off x="2544" y="2064"/>
                <a:ext cx="960" cy="1776"/>
                <a:chOff x="2544" y="2064"/>
                <a:chExt cx="960" cy="1776"/>
              </a:xfrm>
            </p:grpSpPr>
            <p:sp>
              <p:nvSpPr>
                <p:cNvPr id="227353" name="Line 25"/>
                <p:cNvSpPr>
                  <a:spLocks noChangeShapeType="1"/>
                </p:cNvSpPr>
                <p:nvPr/>
              </p:nvSpPr>
              <p:spPr bwMode="auto">
                <a:xfrm>
                  <a:off x="2544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4" name="Line 26"/>
                <p:cNvSpPr>
                  <a:spLocks noChangeShapeType="1"/>
                </p:cNvSpPr>
                <p:nvPr/>
              </p:nvSpPr>
              <p:spPr bwMode="auto">
                <a:xfrm>
                  <a:off x="2544" y="2832"/>
                  <a:ext cx="432" cy="48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5" name="Oval 27"/>
                <p:cNvSpPr>
                  <a:spLocks noChangeArrowheads="1"/>
                </p:cNvSpPr>
                <p:nvPr/>
              </p:nvSpPr>
              <p:spPr bwMode="auto">
                <a:xfrm>
                  <a:off x="3120" y="3168"/>
                  <a:ext cx="384" cy="67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6" name="Oval 28"/>
                <p:cNvSpPr>
                  <a:spLocks noChangeArrowheads="1"/>
                </p:cNvSpPr>
                <p:nvPr/>
              </p:nvSpPr>
              <p:spPr bwMode="auto">
                <a:xfrm>
                  <a:off x="3216" y="3504"/>
                  <a:ext cx="144" cy="14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0" name="Group 29"/>
              <p:cNvGrpSpPr>
                <a:grpSpLocks/>
              </p:cNvGrpSpPr>
              <p:nvPr/>
            </p:nvGrpSpPr>
            <p:grpSpPr bwMode="auto">
              <a:xfrm>
                <a:off x="2400" y="2064"/>
                <a:ext cx="1152" cy="1056"/>
                <a:chOff x="2400" y="2064"/>
                <a:chExt cx="1152" cy="1056"/>
              </a:xfrm>
            </p:grpSpPr>
            <p:sp>
              <p:nvSpPr>
                <p:cNvPr id="227358" name="Line 30"/>
                <p:cNvSpPr>
                  <a:spLocks noChangeShapeType="1"/>
                </p:cNvSpPr>
                <p:nvPr/>
              </p:nvSpPr>
              <p:spPr bwMode="auto">
                <a:xfrm>
                  <a:off x="2400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59" name="Line 31"/>
                <p:cNvSpPr>
                  <a:spLocks noChangeShapeType="1"/>
                </p:cNvSpPr>
                <p:nvPr/>
              </p:nvSpPr>
              <p:spPr bwMode="auto">
                <a:xfrm>
                  <a:off x="2400" y="2448"/>
                  <a:ext cx="624" cy="33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0" name="Oval 32"/>
                <p:cNvSpPr>
                  <a:spLocks noChangeArrowheads="1"/>
                </p:cNvSpPr>
                <p:nvPr/>
              </p:nvSpPr>
              <p:spPr bwMode="auto">
                <a:xfrm>
                  <a:off x="3072" y="2400"/>
                  <a:ext cx="480" cy="720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1" name="Oval 33"/>
                <p:cNvSpPr>
                  <a:spLocks noChangeArrowheads="1"/>
                </p:cNvSpPr>
                <p:nvPr/>
              </p:nvSpPr>
              <p:spPr bwMode="auto">
                <a:xfrm>
                  <a:off x="3120" y="2640"/>
                  <a:ext cx="336" cy="384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1" name="Group 34"/>
              <p:cNvGrpSpPr>
                <a:grpSpLocks/>
              </p:cNvGrpSpPr>
              <p:nvPr/>
            </p:nvGrpSpPr>
            <p:grpSpPr bwMode="auto">
              <a:xfrm>
                <a:off x="2208" y="1728"/>
                <a:ext cx="1056" cy="1200"/>
                <a:chOff x="2208" y="1728"/>
                <a:chExt cx="1056" cy="1200"/>
              </a:xfrm>
            </p:grpSpPr>
            <p:sp>
              <p:nvSpPr>
                <p:cNvPr id="227363" name="Line 35"/>
                <p:cNvSpPr>
                  <a:spLocks noChangeShapeType="1"/>
                </p:cNvSpPr>
                <p:nvPr/>
              </p:nvSpPr>
              <p:spPr bwMode="auto">
                <a:xfrm>
                  <a:off x="2208" y="2064"/>
                  <a:ext cx="0" cy="864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4" name="Line 36"/>
                <p:cNvSpPr>
                  <a:spLocks noChangeShapeType="1"/>
                </p:cNvSpPr>
                <p:nvPr/>
              </p:nvSpPr>
              <p:spPr bwMode="auto">
                <a:xfrm flipV="1">
                  <a:off x="2208" y="2016"/>
                  <a:ext cx="720" cy="288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65" name="Oval 37"/>
                <p:cNvSpPr>
                  <a:spLocks noChangeArrowheads="1"/>
                </p:cNvSpPr>
                <p:nvPr/>
              </p:nvSpPr>
              <p:spPr bwMode="auto">
                <a:xfrm>
                  <a:off x="3024" y="1728"/>
                  <a:ext cx="240" cy="432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  <p:grpSp>
          <p:nvGrpSpPr>
            <p:cNvPr id="12" name="Group 38"/>
            <p:cNvGrpSpPr>
              <a:grpSpLocks/>
            </p:cNvGrpSpPr>
            <p:nvPr/>
          </p:nvGrpSpPr>
          <p:grpSpPr bwMode="auto">
            <a:xfrm>
              <a:off x="3744" y="1728"/>
              <a:ext cx="1488" cy="1104"/>
              <a:chOff x="3744" y="1728"/>
              <a:chExt cx="1488" cy="1104"/>
            </a:xfrm>
          </p:grpSpPr>
          <p:sp>
            <p:nvSpPr>
              <p:cNvPr id="227367" name="Oval 39"/>
              <p:cNvSpPr>
                <a:spLocks noChangeArrowheads="1"/>
              </p:cNvSpPr>
              <p:nvPr/>
            </p:nvSpPr>
            <p:spPr bwMode="auto">
              <a:xfrm>
                <a:off x="3984" y="2112"/>
                <a:ext cx="480" cy="720"/>
              </a:xfrm>
              <a:prstGeom prst="ellipse">
                <a:avLst/>
              </a:prstGeom>
              <a:noFill/>
              <a:ln w="19050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endParaRPr lang="it-IT">
                  <a:solidFill>
                    <a:schemeClr val="bg1"/>
                  </a:solidFill>
                </a:endParaRPr>
              </a:p>
            </p:txBody>
          </p:sp>
          <p:grpSp>
            <p:nvGrpSpPr>
              <p:cNvPr id="13" name="Group 40"/>
              <p:cNvGrpSpPr>
                <a:grpSpLocks/>
              </p:cNvGrpSpPr>
              <p:nvPr/>
            </p:nvGrpSpPr>
            <p:grpSpPr bwMode="auto">
              <a:xfrm>
                <a:off x="3744" y="1728"/>
                <a:ext cx="1008" cy="768"/>
                <a:chOff x="3744" y="1728"/>
                <a:chExt cx="1008" cy="768"/>
              </a:xfrm>
            </p:grpSpPr>
            <p:sp>
              <p:nvSpPr>
                <p:cNvPr id="227369" name="Line 41"/>
                <p:cNvSpPr>
                  <a:spLocks noChangeShapeType="1"/>
                </p:cNvSpPr>
                <p:nvPr/>
              </p:nvSpPr>
              <p:spPr bwMode="auto">
                <a:xfrm flipH="1">
                  <a:off x="3744" y="1968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0" name="Oval 42"/>
                <p:cNvSpPr>
                  <a:spLocks noChangeArrowheads="1"/>
                </p:cNvSpPr>
                <p:nvPr/>
              </p:nvSpPr>
              <p:spPr bwMode="auto">
                <a:xfrm>
                  <a:off x="4560" y="1728"/>
                  <a:ext cx="192" cy="288"/>
                </a:xfrm>
                <a:prstGeom prst="ellips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1" name="Line 43"/>
                <p:cNvSpPr>
                  <a:spLocks noChangeShapeType="1"/>
                </p:cNvSpPr>
                <p:nvPr/>
              </p:nvSpPr>
              <p:spPr bwMode="auto">
                <a:xfrm flipV="1">
                  <a:off x="4320" y="1872"/>
                  <a:ext cx="240" cy="144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  <p:grpSp>
            <p:nvGrpSpPr>
              <p:cNvPr id="14" name="Group 44"/>
              <p:cNvGrpSpPr>
                <a:grpSpLocks/>
              </p:cNvGrpSpPr>
              <p:nvPr/>
            </p:nvGrpSpPr>
            <p:grpSpPr bwMode="auto">
              <a:xfrm>
                <a:off x="3888" y="2160"/>
                <a:ext cx="1344" cy="624"/>
                <a:chOff x="3888" y="2160"/>
                <a:chExt cx="1344" cy="624"/>
              </a:xfrm>
            </p:grpSpPr>
            <p:sp>
              <p:nvSpPr>
                <p:cNvPr id="227373" name="Line 45"/>
                <p:cNvSpPr>
                  <a:spLocks noChangeShapeType="1"/>
                </p:cNvSpPr>
                <p:nvPr/>
              </p:nvSpPr>
              <p:spPr bwMode="auto">
                <a:xfrm flipH="1">
                  <a:off x="3888" y="2160"/>
                  <a:ext cx="768" cy="528"/>
                </a:xfrm>
                <a:prstGeom prst="line">
                  <a:avLst/>
                </a:prstGeom>
                <a:noFill/>
                <a:ln w="19050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4" name="Oval 46"/>
                <p:cNvSpPr>
                  <a:spLocks noChangeArrowheads="1"/>
                </p:cNvSpPr>
                <p:nvPr/>
              </p:nvSpPr>
              <p:spPr bwMode="auto">
                <a:xfrm>
                  <a:off x="4800" y="2256"/>
                  <a:ext cx="432" cy="528"/>
                </a:xfrm>
                <a:prstGeom prst="ellips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5" name="Oval 47"/>
                <p:cNvSpPr>
                  <a:spLocks noChangeArrowheads="1"/>
                </p:cNvSpPr>
                <p:nvPr/>
              </p:nvSpPr>
              <p:spPr bwMode="auto">
                <a:xfrm>
                  <a:off x="4944" y="2352"/>
                  <a:ext cx="192" cy="336"/>
                </a:xfrm>
                <a:prstGeom prst="ellipse">
                  <a:avLst/>
                </a:prstGeom>
                <a:solidFill>
                  <a:srgbClr val="FFFF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227376" name="Line 48"/>
                <p:cNvSpPr>
                  <a:spLocks noChangeShapeType="1"/>
                </p:cNvSpPr>
                <p:nvPr/>
              </p:nvSpPr>
              <p:spPr bwMode="auto">
                <a:xfrm>
                  <a:off x="4464" y="2304"/>
                  <a:ext cx="336" cy="96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</p:spPr>
              <p:txBody>
                <a:bodyPr wrap="none" anchor="ctr">
                  <a:prstTxWarp prst="textNoShape">
                    <a:avLst/>
                  </a:prstTxWarp>
                </a:bodyPr>
                <a:lstStyle/>
                <a:p>
                  <a:endParaRPr lang="it-IT">
                    <a:solidFill>
                      <a:schemeClr val="bg1"/>
                    </a:solidFill>
                  </a:endParaRPr>
                </a:p>
              </p:txBody>
            </p:sp>
          </p:grpSp>
        </p:grpSp>
      </p:grpSp>
      <p:sp>
        <p:nvSpPr>
          <p:cNvPr id="49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1524000" y="1377950"/>
            <a:ext cx="5973763" cy="5448300"/>
            <a:chOff x="960" y="888"/>
            <a:chExt cx="3763" cy="3432"/>
          </a:xfrm>
        </p:grpSpPr>
        <p:pic>
          <p:nvPicPr>
            <p:cNvPr id="229379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20" y="3070"/>
              <a:ext cx="1872" cy="1250"/>
            </a:xfrm>
            <a:prstGeom prst="rect">
              <a:avLst/>
            </a:prstGeom>
            <a:noFill/>
          </p:spPr>
        </p:pic>
        <p:pic>
          <p:nvPicPr>
            <p:cNvPr id="229380" name="Picture 4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960" y="888"/>
              <a:ext cx="3763" cy="2184"/>
            </a:xfrm>
            <a:prstGeom prst="rect">
              <a:avLst/>
            </a:prstGeom>
            <a:noFill/>
          </p:spPr>
        </p:pic>
      </p:grpSp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0" y="231775"/>
            <a:ext cx="9144000" cy="70167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Arial"/>
                <a:ea typeface="+mj-ea"/>
                <a:cs typeface="+mj-cs"/>
              </a:rPr>
              <a:t>SEZIONI SERIALI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Rettangolo 43"/>
          <p:cNvSpPr/>
          <p:nvPr/>
        </p:nvSpPr>
        <p:spPr>
          <a:xfrm>
            <a:off x="3383653" y="4100492"/>
            <a:ext cx="2896422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orda 11"/>
          <p:cNvSpPr/>
          <p:nvPr/>
        </p:nvSpPr>
        <p:spPr>
          <a:xfrm rot="6121544">
            <a:off x="2613722" y="1335213"/>
            <a:ext cx="445947" cy="453510"/>
          </a:xfrm>
          <a:prstGeom prst="chord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striscio</a:t>
            </a:r>
          </a:p>
        </p:txBody>
      </p:sp>
      <p:sp>
        <p:nvSpPr>
          <p:cNvPr id="8" name="Rettangolo 7"/>
          <p:cNvSpPr/>
          <p:nvPr/>
        </p:nvSpPr>
        <p:spPr>
          <a:xfrm>
            <a:off x="825040" y="1585290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2" name="Connettore 1 21"/>
          <p:cNvCxnSpPr/>
          <p:nvPr/>
        </p:nvCxnSpPr>
        <p:spPr>
          <a:xfrm flipV="1">
            <a:off x="2224857" y="732385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Freccia destra 25"/>
          <p:cNvSpPr/>
          <p:nvPr/>
        </p:nvSpPr>
        <p:spPr>
          <a:xfrm>
            <a:off x="741600" y="73238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8" name="Triangolo rettangolo 27"/>
          <p:cNvSpPr/>
          <p:nvPr/>
        </p:nvSpPr>
        <p:spPr>
          <a:xfrm flipH="1">
            <a:off x="5658964" y="2466977"/>
            <a:ext cx="621111" cy="361559"/>
          </a:xfrm>
          <a:prstGeom prst="rtTriangle">
            <a:avLst/>
          </a:prstGeom>
          <a:solidFill>
            <a:srgbClr val="FF0000"/>
          </a:solidFill>
          <a:ln>
            <a:solidFill>
              <a:srgbClr val="FF99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1 29"/>
          <p:cNvCxnSpPr/>
          <p:nvPr/>
        </p:nvCxnSpPr>
        <p:spPr>
          <a:xfrm flipV="1">
            <a:off x="5679549" y="1975629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ttangolo 30"/>
          <p:cNvSpPr/>
          <p:nvPr/>
        </p:nvSpPr>
        <p:spPr>
          <a:xfrm>
            <a:off x="798750" y="2828534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Freccia destra 33"/>
          <p:cNvSpPr/>
          <p:nvPr/>
        </p:nvSpPr>
        <p:spPr>
          <a:xfrm>
            <a:off x="715310" y="1975629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Triangolo rettangolo 34"/>
          <p:cNvSpPr/>
          <p:nvPr/>
        </p:nvSpPr>
        <p:spPr>
          <a:xfrm flipH="1">
            <a:off x="2993284" y="3854504"/>
            <a:ext cx="621111" cy="361559"/>
          </a:xfrm>
          <a:prstGeom prst="rtTriangle">
            <a:avLst/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9" name="Rettangolo 38"/>
          <p:cNvSpPr/>
          <p:nvPr/>
        </p:nvSpPr>
        <p:spPr>
          <a:xfrm>
            <a:off x="808020" y="4137829"/>
            <a:ext cx="7508950" cy="199935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41" name="Connettore 1 40"/>
          <p:cNvCxnSpPr/>
          <p:nvPr/>
        </p:nvCxnSpPr>
        <p:spPr>
          <a:xfrm flipV="1">
            <a:off x="3143649" y="3270446"/>
            <a:ext cx="1372005" cy="85290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Freccia destra 41"/>
          <p:cNvSpPr/>
          <p:nvPr/>
        </p:nvSpPr>
        <p:spPr>
          <a:xfrm flipH="1">
            <a:off x="7304986" y="3294195"/>
            <a:ext cx="1029004" cy="491348"/>
          </a:xfrm>
          <a:prstGeom prst="righ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45" name="Immagine 44"/>
          <p:cNvPicPr>
            <a:picLocks noChangeAspect="1"/>
          </p:cNvPicPr>
          <p:nvPr/>
        </p:nvPicPr>
        <p:blipFill>
          <a:blip r:embed="rId3"/>
          <a:srcRect l="18524" t="36875" r="21340" b="26626"/>
          <a:stretch>
            <a:fillRect/>
          </a:stretch>
        </p:blipFill>
        <p:spPr>
          <a:xfrm>
            <a:off x="2070167" y="4700245"/>
            <a:ext cx="4483094" cy="1956117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00100" y="3157085"/>
            <a:ext cx="7543800" cy="3598934"/>
          </a:xfrm>
          <a:solidFill>
            <a:schemeClr val="accent4">
              <a:lumMod val="20000"/>
              <a:lumOff val="80000"/>
            </a:schemeClr>
          </a:solidFill>
          <a:effectLst/>
        </p:spPr>
        <p:txBody>
          <a:bodyPr>
            <a:spAutoFit/>
          </a:bodyPr>
          <a:lstStyle/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/>
              <a:t>Con un </a:t>
            </a:r>
            <a:r>
              <a:rPr lang="en-US" b="1" dirty="0" err="1"/>
              <a:t>colore</a:t>
            </a:r>
            <a:r>
              <a:rPr lang="en-US" b="1" dirty="0"/>
              <a:t> </a:t>
            </a:r>
            <a:r>
              <a:rPr lang="en-US" b="1" dirty="0" err="1"/>
              <a:t>brillante</a:t>
            </a:r>
            <a:r>
              <a:rPr lang="en-US" b="1" dirty="0"/>
              <a:t> di </a:t>
            </a:r>
            <a:r>
              <a:rPr lang="en-US" b="1" dirty="0" err="1"/>
              <a:t>specifiche</a:t>
            </a:r>
            <a:r>
              <a:rPr lang="en-US" b="1" dirty="0"/>
              <a:t> </a:t>
            </a:r>
            <a:r>
              <a:rPr lang="en-US" b="1" dirty="0" err="1"/>
              <a:t>componenti</a:t>
            </a:r>
            <a:r>
              <a:rPr lang="en-US" b="1" dirty="0"/>
              <a:t> del </a:t>
            </a:r>
            <a:r>
              <a:rPr lang="en-US" b="1" dirty="0" err="1"/>
              <a:t>tessuto</a:t>
            </a:r>
            <a:r>
              <a:rPr lang="en-US" b="1" dirty="0"/>
              <a:t> o </a:t>
            </a:r>
            <a:r>
              <a:rPr lang="en-US" b="1" dirty="0" err="1"/>
              <a:t>delle</a:t>
            </a:r>
            <a:r>
              <a:rPr lang="en-US" b="1" dirty="0"/>
              <a:t> cellule</a:t>
            </a:r>
          </a:p>
          <a:p>
            <a:pPr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Contro</a:t>
            </a:r>
            <a:r>
              <a:rPr lang="en-US" b="1" i="1" dirty="0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i="1" dirty="0" err="1">
                <a:solidFill>
                  <a:srgbClr val="CC000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colorazione</a:t>
            </a:r>
            <a:endParaRPr lang="en-US" b="1" dirty="0">
              <a:solidFill>
                <a:srgbClr val="FFCC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2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Del </a:t>
            </a:r>
            <a:r>
              <a:rPr lang="en-US" b="1" dirty="0" err="1">
                <a:solidFill>
                  <a:srgbClr val="000000"/>
                </a:solidFill>
              </a:rPr>
              <a:t>resto</a:t>
            </a:r>
            <a:r>
              <a:rPr lang="en-US" b="1" dirty="0">
                <a:solidFill>
                  <a:srgbClr val="000000"/>
                </a:solidFill>
              </a:rPr>
              <a:t> del </a:t>
            </a:r>
            <a:r>
              <a:rPr lang="en-US" b="1" dirty="0" err="1">
                <a:solidFill>
                  <a:srgbClr val="000000"/>
                </a:solidFill>
              </a:rPr>
              <a:t>tessuto</a:t>
            </a:r>
            <a:r>
              <a:rPr lang="en-US" b="1" dirty="0">
                <a:solidFill>
                  <a:srgbClr val="000000"/>
                </a:solidFill>
              </a:rPr>
              <a:t> con un </a:t>
            </a:r>
            <a:r>
              <a:rPr lang="en-US" b="1" dirty="0" err="1">
                <a:solidFill>
                  <a:srgbClr val="000000"/>
                </a:solidFill>
              </a:rPr>
              <a:t>colore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contrastante</a:t>
            </a:r>
            <a:endParaRPr lang="en-US" b="1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COLORAZIONI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241028" y="679450"/>
            <a:ext cx="87233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La maggior parte delle cellule e dei tessuti in sezione è trasparente, si usano quindi dei coloranti che hanno affinità per diverse porzioni delle cellule e le rendono visibili.</a:t>
            </a:r>
          </a:p>
          <a:p>
            <a:pPr>
              <a:buFont typeface="Arial"/>
              <a:buChar char="•"/>
            </a:pPr>
            <a:r>
              <a:rPr lang="it-IT" sz="2400">
                <a:latin typeface="Arial"/>
                <a:cs typeface="Arial"/>
              </a:rPr>
              <a:t> Prima </a:t>
            </a:r>
            <a:r>
              <a:rPr lang="it-IT" sz="2400" dirty="0">
                <a:latin typeface="Arial"/>
                <a:cs typeface="Arial"/>
              </a:rPr>
              <a:t>della colorazione e’ necessario: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Eventualmente rimuovere la paraffina (xilolo)</a:t>
            </a:r>
          </a:p>
          <a:p>
            <a:pPr lvl="1">
              <a:buFont typeface="Arial"/>
              <a:buChar char="•"/>
            </a:pPr>
            <a:r>
              <a:rPr lang="it-IT" sz="2400" dirty="0">
                <a:latin typeface="Arial"/>
                <a:cs typeface="Arial"/>
              </a:rPr>
              <a:t> Reidratare il tessuto gradualmente 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7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166864" y="936334"/>
            <a:ext cx="8798058" cy="5564599"/>
          </a:xfrm>
          <a:solidFill>
            <a:schemeClr val="bg1">
              <a:lumMod val="85000"/>
            </a:schemeClr>
          </a:solidFill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Ematossilina</a:t>
            </a:r>
            <a:endParaRPr lang="en-US" sz="2800" b="1" dirty="0">
              <a:solidFill>
                <a:srgbClr val="40008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/>
              <a:t>Ha </a:t>
            </a:r>
            <a:r>
              <a:rPr lang="en-US" sz="2400" b="1" dirty="0" err="1"/>
              <a:t>affinità</a:t>
            </a:r>
            <a:r>
              <a:rPr lang="en-US" sz="2400" b="1" dirty="0"/>
              <a:t> per le </a:t>
            </a:r>
            <a:r>
              <a:rPr lang="en-US" sz="2400" b="1" dirty="0" err="1"/>
              <a:t>molecole</a:t>
            </a:r>
            <a:r>
              <a:rPr lang="en-US" sz="2400" b="1" dirty="0"/>
              <a:t> </a:t>
            </a:r>
            <a:r>
              <a:rPr lang="en-US" sz="2400" b="1" dirty="0" err="1"/>
              <a:t>acide</a:t>
            </a:r>
            <a:r>
              <a:rPr lang="en-US" sz="2400" b="1" dirty="0"/>
              <a:t>, </a:t>
            </a:r>
            <a:r>
              <a:rPr lang="en-US" sz="2400" b="1" dirty="0" err="1"/>
              <a:t>cariche</a:t>
            </a:r>
            <a:r>
              <a:rPr lang="en-US" sz="2400" b="1" dirty="0"/>
              <a:t> </a:t>
            </a:r>
            <a:r>
              <a:rPr lang="en-US" sz="2400" b="1" dirty="0" err="1"/>
              <a:t>negativamente</a:t>
            </a:r>
            <a:r>
              <a:rPr lang="en-US" sz="2400" b="1" dirty="0"/>
              <a:t> (</a:t>
            </a:r>
            <a:r>
              <a:rPr lang="en-US" sz="2400" b="1" dirty="0">
                <a:solidFill>
                  <a:srgbClr val="400080"/>
                </a:solidFill>
              </a:rPr>
              <a:t>DNA, RNA e </a:t>
            </a:r>
            <a:r>
              <a:rPr lang="en-US" sz="2400" b="1" dirty="0" err="1">
                <a:solidFill>
                  <a:srgbClr val="400080"/>
                </a:solidFill>
              </a:rPr>
              <a:t>alcune</a:t>
            </a:r>
            <a:r>
              <a:rPr lang="en-US" sz="2400" b="1" dirty="0">
                <a:solidFill>
                  <a:srgbClr val="400080"/>
                </a:solidFill>
              </a:rPr>
              <a:t> </a:t>
            </a:r>
            <a:r>
              <a:rPr lang="en-US" sz="2400" b="1" dirty="0" err="1">
                <a:solidFill>
                  <a:srgbClr val="400080"/>
                </a:solidFill>
              </a:rPr>
              <a:t>proteine</a:t>
            </a:r>
            <a:r>
              <a:rPr lang="en-US" sz="2400" b="1" dirty="0"/>
              <a:t>)</a:t>
            </a:r>
          </a:p>
          <a:p>
            <a:pPr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Eosina</a:t>
            </a:r>
            <a:endParaRPr lang="en-US" sz="2800" b="1" dirty="0">
              <a:solidFill>
                <a:srgbClr val="80004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Ha </a:t>
            </a:r>
            <a:r>
              <a:rPr lang="en-US" sz="2400" b="1" dirty="0" err="1">
                <a:solidFill>
                  <a:srgbClr val="000000"/>
                </a:solidFill>
              </a:rPr>
              <a:t>affinità</a:t>
            </a:r>
            <a:r>
              <a:rPr lang="en-US" sz="2400" b="1" dirty="0">
                <a:solidFill>
                  <a:srgbClr val="000000"/>
                </a:solidFill>
              </a:rPr>
              <a:t> per le </a:t>
            </a:r>
            <a:r>
              <a:rPr lang="en-US" sz="2400" b="1" dirty="0" err="1">
                <a:solidFill>
                  <a:srgbClr val="000000"/>
                </a:solidFill>
              </a:rPr>
              <a:t>molecole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basiche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cariche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positivamente</a:t>
            </a:r>
            <a:r>
              <a:rPr lang="en-US" sz="2400" b="1" dirty="0">
                <a:solidFill>
                  <a:srgbClr val="000000"/>
                </a:solidFill>
              </a:rPr>
              <a:t> (</a:t>
            </a:r>
            <a:r>
              <a:rPr lang="en-US" sz="2400" b="1" dirty="0" err="1">
                <a:solidFill>
                  <a:srgbClr val="800040"/>
                </a:solidFill>
              </a:rPr>
              <a:t>proteine</a:t>
            </a:r>
            <a:r>
              <a:rPr lang="en-US" sz="2400" b="1" dirty="0">
                <a:solidFill>
                  <a:srgbClr val="800040"/>
                </a:solidFill>
              </a:rPr>
              <a:t> del </a:t>
            </a:r>
            <a:r>
              <a:rPr lang="en-US" sz="2400" b="1" dirty="0" err="1">
                <a:solidFill>
                  <a:srgbClr val="800040"/>
                </a:solidFill>
              </a:rPr>
              <a:t>citosol</a:t>
            </a:r>
            <a:r>
              <a:rPr lang="en-US" sz="2400" b="1" dirty="0">
                <a:solidFill>
                  <a:srgbClr val="000000"/>
                </a:solidFill>
              </a:rPr>
              <a:t>)</a:t>
            </a: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3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000000"/>
              </a:solidFill>
            </a:endParaRPr>
          </a:p>
        </p:txBody>
      </p:sp>
      <p:sp>
        <p:nvSpPr>
          <p:cNvPr id="212998" name="Rectangle 6"/>
          <p:cNvSpPr>
            <a:spLocks noGrp="1" noChangeArrowheads="1"/>
          </p:cNvSpPr>
          <p:nvPr>
            <p:ph type="title"/>
          </p:nvPr>
        </p:nvSpPr>
        <p:spPr>
          <a:xfrm>
            <a:off x="685800" y="131191"/>
            <a:ext cx="7772400" cy="823913"/>
          </a:xfrm>
          <a:noFill/>
          <a:ln/>
          <a:effectLst>
            <a:outerShdw blurRad="38100" dist="38099" dir="2700000" algn="ctr" rotWithShape="0">
              <a:srgbClr val="B3B3B3">
                <a:alpha val="99962"/>
              </a:srgbClr>
            </a:outerShdw>
          </a:effectLst>
        </p:spPr>
        <p:txBody>
          <a:bodyPr>
            <a:spAutoFit/>
          </a:bodyPr>
          <a:lstStyle/>
          <a:p>
            <a:pPr eaLnBrk="0" hangingPunct="0"/>
            <a:r>
              <a:rPr lang="en-US" sz="4800" b="1" dirty="0" err="1">
                <a:solidFill>
                  <a:srgbClr val="400080"/>
                </a:solidFill>
              </a:rPr>
              <a:t>Ematossilina</a:t>
            </a:r>
            <a:r>
              <a:rPr lang="en-US" sz="4800" b="1" dirty="0" err="1">
                <a:solidFill>
                  <a:srgbClr val="000000"/>
                </a:solidFill>
              </a:rPr>
              <a:t>/</a:t>
            </a:r>
            <a:r>
              <a:rPr lang="en-US" sz="4800" b="1" dirty="0" err="1">
                <a:solidFill>
                  <a:srgbClr val="800040"/>
                </a:solidFill>
              </a:rPr>
              <a:t>Eosina</a:t>
            </a:r>
            <a:endParaRPr lang="en-US" sz="4800" b="1" dirty="0">
              <a:solidFill>
                <a:srgbClr val="800040"/>
              </a:solidFill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rcRect l="14741" t="37636" r="15768" b="17339"/>
          <a:stretch>
            <a:fillRect/>
          </a:stretch>
        </p:blipFill>
        <p:spPr>
          <a:xfrm>
            <a:off x="2132178" y="4311948"/>
            <a:ext cx="5015237" cy="243713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94125" y="653010"/>
            <a:ext cx="4354440" cy="6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48327" y="889990"/>
            <a:ext cx="4208718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Potere di risoluzione dell’occhio umano:</a:t>
            </a:r>
          </a:p>
          <a:p>
            <a:r>
              <a:rPr lang="it-IT" sz="2400" b="1" dirty="0">
                <a:solidFill>
                  <a:srgbClr val="FF0000"/>
                </a:solidFill>
                <a:latin typeface="Arial"/>
                <a:cs typeface="Arial"/>
              </a:rPr>
              <a:t>Circa 100 </a:t>
            </a:r>
            <a:r>
              <a:rPr lang="it-IT" sz="2400" b="1" dirty="0" err="1">
                <a:solidFill>
                  <a:srgbClr val="FF0000"/>
                </a:solidFill>
                <a:latin typeface="Arial"/>
                <a:cs typeface="Arial"/>
              </a:rPr>
              <a:t>μm</a:t>
            </a:r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Dimensione media cellula:</a:t>
            </a:r>
          </a:p>
          <a:p>
            <a:r>
              <a:rPr lang="it-IT" sz="2400" b="1" dirty="0">
                <a:solidFill>
                  <a:srgbClr val="0000FF"/>
                </a:solidFill>
                <a:latin typeface="Arial"/>
                <a:cs typeface="Arial"/>
              </a:rPr>
              <a:t>20-30 μm cellula eucariotica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1-10 μm cellula </a:t>
            </a:r>
          </a:p>
          <a:p>
            <a:r>
              <a:rPr lang="it-IT" sz="2400" b="1" dirty="0">
                <a:solidFill>
                  <a:srgbClr val="008000"/>
                </a:solidFill>
                <a:latin typeface="Arial"/>
                <a:cs typeface="Arial"/>
              </a:rPr>
              <a:t>procariotica</a:t>
            </a:r>
          </a:p>
          <a:p>
            <a:endParaRPr lang="it-IT" sz="2400" dirty="0"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  <a:p>
            <a:endParaRPr lang="it-IT" sz="2400" b="1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sp>
        <p:nvSpPr>
          <p:cNvPr id="7" name="Freccia sinistra 6"/>
          <p:cNvSpPr/>
          <p:nvPr/>
        </p:nvSpPr>
        <p:spPr>
          <a:xfrm>
            <a:off x="6507756" y="2628242"/>
            <a:ext cx="1130978" cy="398640"/>
          </a:xfrm>
          <a:prstGeom prst="leftArrow">
            <a:avLst/>
          </a:prstGeom>
          <a:solidFill>
            <a:srgbClr val="0000FF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Freccia sinistra 7"/>
          <p:cNvSpPr/>
          <p:nvPr/>
        </p:nvSpPr>
        <p:spPr>
          <a:xfrm>
            <a:off x="6507756" y="3411057"/>
            <a:ext cx="1130978" cy="398640"/>
          </a:xfrm>
          <a:prstGeom prst="leftArrow">
            <a:avLst/>
          </a:prstGeom>
          <a:solidFill>
            <a:srgbClr val="008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0" name="Connettore 1 9"/>
          <p:cNvCxnSpPr/>
          <p:nvPr/>
        </p:nvCxnSpPr>
        <p:spPr>
          <a:xfrm flipV="1">
            <a:off x="4171639" y="2104449"/>
            <a:ext cx="3235337" cy="927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81000" y="1461516"/>
            <a:ext cx="5334000" cy="5276316"/>
          </a:xfrm>
          <a:solidFill>
            <a:schemeClr val="bg1">
              <a:lumMod val="65000"/>
            </a:schemeClr>
          </a:solidFill>
        </p:spPr>
        <p:txBody>
          <a:bodyPr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porzione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tessuto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una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cellula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blu/porpora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viene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detta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i="1" u="sng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È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colorata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dall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’ </a:t>
            </a:r>
            <a:r>
              <a:rPr lang="en-US" sz="3800" b="1" i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ematossilina</a:t>
            </a:r>
            <a:endParaRPr lang="en-US" b="1" dirty="0">
              <a:solidFill>
                <a:srgbClr val="40008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Nuclei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ribosomi</a:t>
            </a:r>
            <a:r>
              <a:rPr lang="en-US" b="1" dirty="0"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generalmente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sono</a:t>
            </a: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b="1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basofili</a:t>
            </a:r>
            <a:endParaRPr lang="en-US" sz="28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5044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19800" y="1828800"/>
            <a:ext cx="2795588" cy="4343400"/>
          </a:xfrm>
          <a:prstGeom prst="rect">
            <a:avLst/>
          </a:prstGeom>
          <a:noFill/>
        </p:spPr>
      </p:pic>
      <p:sp>
        <p:nvSpPr>
          <p:cNvPr id="6" name="Rectangle 2"/>
          <p:cNvSpPr txBox="1">
            <a:spLocks noChangeArrowheads="1"/>
          </p:cNvSpPr>
          <p:nvPr/>
        </p:nvSpPr>
        <p:spPr>
          <a:xfrm>
            <a:off x="10495" y="-2889"/>
            <a:ext cx="9144000" cy="1080000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91440" tIns="45720" rIns="91440" bIns="4572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Cosa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si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colora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di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blu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4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uLnTx/>
                <a:uFillTx/>
                <a:latin typeface="Arial"/>
                <a:ea typeface="+mj-ea"/>
                <a:cs typeface="+mj-cs"/>
              </a:rPr>
              <a:t>?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400080"/>
              </a:solidFill>
              <a:effectLst/>
              <a:uLnTx/>
              <a:uFillTx/>
              <a:latin typeface="Arial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09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472"/>
            <a:ext cx="9144000" cy="830997"/>
          </a:xfr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Cosa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colora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48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</a:t>
            </a:r>
            <a:r>
              <a:rPr lang="en-US" sz="48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?</a:t>
            </a:r>
            <a:endParaRPr lang="en-US" sz="4800" dirty="0">
              <a:solidFill>
                <a:srgbClr val="800040"/>
              </a:solidFill>
            </a:endParaRPr>
          </a:p>
        </p:txBody>
      </p:sp>
      <p:sp>
        <p:nvSpPr>
          <p:cNvPr id="21709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3500" y="1536700"/>
            <a:ext cx="5156200" cy="4463786"/>
          </a:xfrm>
          <a:effectLst/>
        </p:spPr>
        <p:txBody>
          <a:bodyPr>
            <a:spAutoFit/>
          </a:bodyPr>
          <a:lstStyle/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sz="3600" b="1" dirty="0"/>
              <a:t>Se </a:t>
            </a:r>
            <a:r>
              <a:rPr lang="en-US" sz="3600" b="1" dirty="0" err="1"/>
              <a:t>una</a:t>
            </a:r>
            <a:r>
              <a:rPr lang="en-US" sz="3600" b="1" dirty="0"/>
              <a:t> </a:t>
            </a:r>
            <a:r>
              <a:rPr lang="en-US" sz="3600" b="1" dirty="0" err="1"/>
              <a:t>porzione</a:t>
            </a:r>
            <a:r>
              <a:rPr lang="en-US" sz="3600" b="1" dirty="0"/>
              <a:t> </a:t>
            </a:r>
            <a:r>
              <a:rPr lang="en-US" sz="3600" b="1" dirty="0" err="1"/>
              <a:t>si</a:t>
            </a:r>
            <a:r>
              <a:rPr lang="en-US" sz="3600" b="1" dirty="0"/>
              <a:t> </a:t>
            </a:r>
            <a:r>
              <a:rPr lang="en-US" sz="3600" b="1" dirty="0" err="1"/>
              <a:t>colora</a:t>
            </a:r>
            <a:r>
              <a:rPr lang="en-US" sz="3600" b="1" dirty="0"/>
              <a:t> in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rosso/rosa</a:t>
            </a:r>
            <a:r>
              <a:rPr lang="en-US" sz="3600" b="1" dirty="0">
                <a:solidFill>
                  <a:srgbClr val="FFFFFF"/>
                </a:solidFill>
              </a:rPr>
              <a:t>, </a:t>
            </a:r>
            <a:r>
              <a:rPr lang="en-US" sz="3600" b="1" dirty="0" err="1">
                <a:solidFill>
                  <a:srgbClr val="000000"/>
                </a:solidFill>
              </a:rPr>
              <a:t>viene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dirty="0" err="1">
                <a:solidFill>
                  <a:srgbClr val="000000"/>
                </a:solidFill>
              </a:rPr>
              <a:t>detta</a:t>
            </a:r>
            <a:r>
              <a:rPr lang="en-US" sz="3600" b="1" dirty="0">
                <a:solidFill>
                  <a:srgbClr val="000000"/>
                </a:solidFill>
              </a:rPr>
              <a:t> </a:t>
            </a:r>
            <a:r>
              <a:rPr lang="en-US" sz="3600" b="1" i="1" u="sng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acidofila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en-US" sz="3600" b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en-US" sz="36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eosinofila</a:t>
            </a:r>
            <a:endParaRPr lang="en-US" sz="3600" b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È </a:t>
            </a:r>
            <a:r>
              <a:rPr lang="en-US" b="1" dirty="0" err="1">
                <a:solidFill>
                  <a:srgbClr val="000000"/>
                </a:solidFill>
              </a:rPr>
              <a:t>colorata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dall'</a:t>
            </a:r>
            <a:r>
              <a:rPr lang="en-US" sz="3800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eosina</a:t>
            </a:r>
            <a:endParaRPr lang="en-US" b="1" dirty="0">
              <a:solidFill>
                <a:srgbClr val="800040"/>
              </a:solidFill>
            </a:endParaRPr>
          </a:p>
          <a:p>
            <a:pPr marL="292100" indent="-292100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Sono</a:t>
            </a:r>
            <a:r>
              <a:rPr lang="en-US" b="1" dirty="0">
                <a:solidFill>
                  <a:srgbClr val="000000"/>
                </a:solidFill>
              </a:rPr>
              <a:t> le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proteine</a:t>
            </a:r>
            <a:r>
              <a:rPr lang="en-US" b="1" i="1" dirty="0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del </a:t>
            </a:r>
            <a:r>
              <a:rPr lang="en-US" b="1" i="1" dirty="0" err="1">
                <a:solidFill>
                  <a:srgbClr val="80004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citosol</a:t>
            </a:r>
            <a:endParaRPr lang="en-US" b="1" i="1" dirty="0">
              <a:solidFill>
                <a:srgbClr val="80004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17092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220583" y="1742104"/>
            <a:ext cx="3813175" cy="44958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egnaposto contenuto 3" descr="0205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4552" y="593823"/>
            <a:ext cx="463771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Segnaposto contenuto 3" descr="0207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346535" y="593823"/>
            <a:ext cx="4889325" cy="61199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2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539750"/>
            <a:ext cx="7772400" cy="823913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00"/>
                </a:solidFill>
              </a:rPr>
              <a:t>E le </a:t>
            </a:r>
            <a:r>
              <a:rPr lang="en-US" sz="4800" b="1" dirty="0" err="1">
                <a:solidFill>
                  <a:srgbClr val="000000"/>
                </a:solidFill>
              </a:rPr>
              <a:t>aree</a:t>
            </a:r>
            <a:r>
              <a:rPr lang="en-US" sz="4800" b="1" dirty="0">
                <a:solidFill>
                  <a:srgbClr val="000000"/>
                </a:solidFill>
              </a:rPr>
              <a:t> "</a:t>
            </a:r>
            <a:r>
              <a:rPr lang="en-US" sz="4800" b="1" dirty="0" err="1">
                <a:solidFill>
                  <a:srgbClr val="000000"/>
                </a:solidFill>
              </a:rPr>
              <a:t>bianche</a:t>
            </a:r>
            <a:r>
              <a:rPr lang="en-US" sz="4800" b="1" dirty="0">
                <a:solidFill>
                  <a:srgbClr val="000000"/>
                </a:solidFill>
              </a:rPr>
              <a:t>"?</a:t>
            </a:r>
            <a:endParaRPr lang="en-US" sz="4800" dirty="0">
              <a:solidFill>
                <a:srgbClr val="000000"/>
              </a:solidFill>
            </a:endParaRPr>
          </a:p>
        </p:txBody>
      </p:sp>
      <p:sp>
        <p:nvSpPr>
          <p:cNvPr id="2232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81200"/>
            <a:ext cx="6108700" cy="4253472"/>
          </a:xfrm>
          <a:effectLst/>
        </p:spPr>
        <p:txBody>
          <a:bodyPr>
            <a:spAutoFit/>
          </a:bodyPr>
          <a:lstStyle/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I </a:t>
            </a:r>
            <a:r>
              <a:rPr lang="en-US" b="1" dirty="0" err="1">
                <a:solidFill>
                  <a:srgbClr val="000000"/>
                </a:solidFill>
              </a:rPr>
              <a:t>fluidi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presenti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o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negli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interstiziali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con E&amp;E</a:t>
            </a:r>
            <a:endParaRPr lang="en-US" sz="2800" b="1" dirty="0">
              <a:solidFill>
                <a:srgbClr val="000000"/>
              </a:solidFill>
            </a:endParaRPr>
          </a:p>
          <a:p>
            <a:pPr lvl="1"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Sangue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linfa</a:t>
            </a:r>
            <a:r>
              <a:rPr lang="en-US" b="1" dirty="0">
                <a:solidFill>
                  <a:srgbClr val="000000"/>
                </a:solidFill>
              </a:rPr>
              <a:t> etc.</a:t>
            </a:r>
          </a:p>
          <a:p>
            <a:pPr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Si </a:t>
            </a:r>
            <a:r>
              <a:rPr lang="en-US" b="1" dirty="0" err="1">
                <a:solidFill>
                  <a:srgbClr val="000000"/>
                </a:solidFill>
              </a:rPr>
              <a:t>riconoscono</a:t>
            </a:r>
            <a:r>
              <a:rPr lang="en-US" b="1" dirty="0">
                <a:solidFill>
                  <a:srgbClr val="000000"/>
                </a:solidFill>
              </a:rPr>
              <a:t> come </a:t>
            </a:r>
            <a:r>
              <a:rPr lang="en-US" b="1" dirty="0" err="1">
                <a:solidFill>
                  <a:srgbClr val="000000"/>
                </a:solidFill>
              </a:rPr>
              <a:t>ampi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spazi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bianchi</a:t>
            </a:r>
            <a:endParaRPr lang="en-US" b="1" dirty="0">
              <a:solidFill>
                <a:srgbClr val="000000"/>
              </a:solidFill>
            </a:endParaRPr>
          </a:p>
          <a:p>
            <a:pPr>
              <a:buClrTx/>
              <a:buFont typeface="Times" charset="0"/>
              <a:buChar char="•"/>
            </a:pPr>
            <a:r>
              <a:rPr lang="en-US" b="1" dirty="0" err="1">
                <a:solidFill>
                  <a:srgbClr val="000000"/>
                </a:solidFill>
              </a:rPr>
              <a:t>Anche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lipidi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ed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il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grasso</a:t>
            </a:r>
            <a:r>
              <a:rPr lang="en-US" b="1" dirty="0">
                <a:solidFill>
                  <a:srgbClr val="000000"/>
                </a:solidFill>
              </a:rPr>
              <a:t> non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endParaRPr lang="en-US" sz="2800" b="1" dirty="0">
              <a:solidFill>
                <a:srgbClr val="000000"/>
              </a:solidFill>
            </a:endParaRPr>
          </a:p>
        </p:txBody>
      </p:sp>
      <p:pic>
        <p:nvPicPr>
          <p:cNvPr id="223236" name="Picture 4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59475" y="1747838"/>
            <a:ext cx="3184525" cy="4170362"/>
          </a:xfrm>
          <a:prstGeom prst="rect">
            <a:avLst/>
          </a:prstGeom>
          <a:noFill/>
        </p:spPr>
      </p:pic>
      <p:sp>
        <p:nvSpPr>
          <p:cNvPr id="223237" name="Text Box 5"/>
          <p:cNvSpPr txBox="1">
            <a:spLocks noChangeArrowheads="1"/>
          </p:cNvSpPr>
          <p:nvPr/>
        </p:nvSpPr>
        <p:spPr bwMode="auto">
          <a:xfrm>
            <a:off x="6400800" y="6081713"/>
            <a:ext cx="1925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Comic Sans MS" charset="0"/>
              </a:rPr>
              <a:t>Mesenchima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Altre</a:t>
            </a:r>
            <a:r>
              <a:rPr lang="en-US" sz="4800" b="1" dirty="0">
                <a:solidFill>
                  <a:srgbClr val="0000FF"/>
                </a:solidFill>
              </a:rPr>
              <a:t> </a:t>
            </a:r>
            <a:r>
              <a:rPr lang="en-US" sz="4800" b="1" dirty="0" err="1">
                <a:solidFill>
                  <a:srgbClr val="0000FF"/>
                </a:solidFill>
              </a:rPr>
              <a:t>colorazioni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1670" y="1231900"/>
            <a:ext cx="5619572" cy="5009577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PAS 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(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Acido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Periodico-Reattivo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1600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di</a:t>
            </a:r>
            <a:r>
              <a:rPr lang="en-US" sz="16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Schiff)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/>
              <a:t>Per </a:t>
            </a:r>
            <a:r>
              <a:rPr lang="en-US" b="1" dirty="0" err="1"/>
              <a:t>sostanze</a:t>
            </a:r>
            <a:r>
              <a:rPr lang="en-US" b="1" dirty="0"/>
              <a:t> </a:t>
            </a:r>
            <a:r>
              <a:rPr lang="en-US" b="1" dirty="0" err="1"/>
              <a:t>ricche</a:t>
            </a:r>
            <a:r>
              <a:rPr lang="en-US" b="1" dirty="0"/>
              <a:t> in </a:t>
            </a:r>
            <a:r>
              <a:rPr lang="en-US" b="1" dirty="0" err="1"/>
              <a:t>zuccheri</a:t>
            </a:r>
            <a:r>
              <a:rPr lang="en-US" b="1" dirty="0"/>
              <a:t> (</a:t>
            </a:r>
            <a:r>
              <a:rPr lang="en-US" b="1" dirty="0" err="1"/>
              <a:t>muco</a:t>
            </a:r>
            <a:r>
              <a:rPr lang="en-US" b="1" dirty="0"/>
              <a:t>)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Tricromica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b="1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Azan-Mallory</a:t>
            </a:r>
            <a:endParaRPr lang="en-US" b="1" dirty="0">
              <a:solidFill>
                <a:srgbClr val="FFFF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Per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tessuti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connettivi</a:t>
            </a:r>
            <a:endParaRPr lang="en-US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b="1" dirty="0">
                <a:solidFill>
                  <a:srgbClr val="000000"/>
                </a:solidFill>
              </a:rPr>
              <a:t>Le </a:t>
            </a:r>
            <a:r>
              <a:rPr lang="en-US" b="1" dirty="0" err="1">
                <a:solidFill>
                  <a:srgbClr val="000000"/>
                </a:solidFill>
              </a:rPr>
              <a:t>fibre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di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collagene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si</a:t>
            </a:r>
            <a:r>
              <a:rPr lang="en-US" b="1" dirty="0">
                <a:solidFill>
                  <a:srgbClr val="000000"/>
                </a:solidFill>
              </a:rPr>
              <a:t> </a:t>
            </a:r>
            <a:r>
              <a:rPr lang="en-US" b="1" dirty="0" err="1">
                <a:solidFill>
                  <a:srgbClr val="000000"/>
                </a:solidFill>
              </a:rPr>
              <a:t>colorano</a:t>
            </a:r>
            <a:r>
              <a:rPr lang="en-US" b="1" dirty="0">
                <a:solidFill>
                  <a:srgbClr val="000000"/>
                </a:solidFill>
              </a:rPr>
              <a:t> in </a:t>
            </a:r>
            <a:r>
              <a:rPr lang="en-US" b="1" dirty="0" err="1">
                <a:solidFill>
                  <a:srgbClr val="000000"/>
                </a:solidFill>
              </a:rPr>
              <a:t>blu</a:t>
            </a:r>
            <a:r>
              <a:rPr lang="en-US" b="1" dirty="0">
                <a:solidFill>
                  <a:srgbClr val="000000"/>
                </a:solidFill>
              </a:rPr>
              <a:t>, </a:t>
            </a:r>
            <a:r>
              <a:rPr lang="en-US" b="1" dirty="0" err="1">
                <a:solidFill>
                  <a:srgbClr val="000000"/>
                </a:solidFill>
              </a:rPr>
              <a:t>i</a:t>
            </a:r>
            <a:r>
              <a:rPr lang="en-US" b="1" dirty="0">
                <a:solidFill>
                  <a:srgbClr val="000000"/>
                </a:solidFill>
              </a:rPr>
              <a:t> nuclei in </a:t>
            </a:r>
            <a:r>
              <a:rPr lang="en-US" b="1" dirty="0" err="1">
                <a:solidFill>
                  <a:srgbClr val="000000"/>
                </a:solidFill>
              </a:rPr>
              <a:t>rosso</a:t>
            </a:r>
            <a:endParaRPr lang="en-US" b="1" dirty="0">
              <a:solidFill>
                <a:srgbClr val="000000"/>
              </a:solidFill>
            </a:endParaRPr>
          </a:p>
        </p:txBody>
      </p:sp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5581650" y="1147763"/>
            <a:ext cx="3562350" cy="5549900"/>
            <a:chOff x="3516" y="720"/>
            <a:chExt cx="2244" cy="3496"/>
          </a:xfrm>
        </p:grpSpPr>
        <p:pic>
          <p:nvPicPr>
            <p:cNvPr id="219140" name="Picture 4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840" y="720"/>
              <a:ext cx="1507" cy="1522"/>
            </a:xfrm>
            <a:prstGeom prst="rect">
              <a:avLst/>
            </a:prstGeom>
            <a:noFill/>
          </p:spPr>
        </p:pic>
        <p:pic>
          <p:nvPicPr>
            <p:cNvPr id="219141" name="Picture 5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552" y="2400"/>
              <a:ext cx="2208" cy="1565"/>
            </a:xfrm>
            <a:prstGeom prst="rect">
              <a:avLst/>
            </a:prstGeom>
            <a:noFill/>
          </p:spPr>
        </p:pic>
        <p:sp>
          <p:nvSpPr>
            <p:cNvPr id="219142" name="Text Box 6"/>
            <p:cNvSpPr txBox="1">
              <a:spLocks noChangeArrowheads="1"/>
            </p:cNvSpPr>
            <p:nvPr/>
          </p:nvSpPr>
          <p:spPr bwMode="auto">
            <a:xfrm>
              <a:off x="3516" y="3985"/>
              <a:ext cx="1974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Le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aree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bianche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sono</a:t>
              </a:r>
              <a:r>
                <a:rPr lang="en-US" sz="1800" b="1" dirty="0">
                  <a:solidFill>
                    <a:schemeClr val="tx2"/>
                  </a:solidFill>
                  <a:latin typeface="Arial"/>
                </a:rPr>
                <a:t> </a:t>
              </a:r>
              <a:r>
                <a:rPr lang="en-US" sz="1800" b="1" dirty="0" err="1">
                  <a:solidFill>
                    <a:schemeClr val="tx2"/>
                  </a:solidFill>
                  <a:latin typeface="Arial"/>
                </a:rPr>
                <a:t>lipidi</a:t>
              </a:r>
              <a:endParaRPr lang="en-US" sz="1800" b="1" dirty="0">
                <a:solidFill>
                  <a:schemeClr val="tx2"/>
                </a:solidFill>
                <a:latin typeface="Arial"/>
              </a:endParaRPr>
            </a:p>
          </p:txBody>
        </p:sp>
      </p:grpSp>
      <p:sp>
        <p:nvSpPr>
          <p:cNvPr id="219143" name="Text Box 7"/>
          <p:cNvSpPr txBox="1">
            <a:spLocks noChangeArrowheads="1"/>
          </p:cNvSpPr>
          <p:nvPr/>
        </p:nvSpPr>
        <p:spPr bwMode="auto">
          <a:xfrm>
            <a:off x="5638800" y="3795713"/>
            <a:ext cx="194160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Adiposo</a:t>
            </a:r>
            <a:r>
              <a:rPr lang="en-US" b="1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b="1" dirty="0" err="1">
                <a:solidFill>
                  <a:srgbClr val="000000"/>
                </a:solidFill>
                <a:latin typeface="Arial"/>
              </a:rPr>
              <a:t>Bianco</a:t>
            </a:r>
            <a:endParaRPr lang="en-US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18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228600" y="457200"/>
            <a:ext cx="4443977" cy="6260175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Osmio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Sudan black</a:t>
            </a:r>
            <a:r>
              <a:rPr lang="en-US" sz="2800" b="1" dirty="0">
                <a:solidFill>
                  <a:schemeClr val="accent1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Per </a:t>
            </a:r>
            <a:r>
              <a:rPr lang="en-US" sz="2400" b="1" dirty="0" err="1"/>
              <a:t>grasso/lipidi/mielina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/>
              <a:t>I </a:t>
            </a:r>
            <a:r>
              <a:rPr lang="en-US" sz="2400" b="1" dirty="0" err="1"/>
              <a:t>lipidi</a:t>
            </a:r>
            <a:r>
              <a:rPr lang="en-US" sz="2400" b="1" dirty="0"/>
              <a:t> non </a:t>
            </a:r>
            <a:r>
              <a:rPr lang="en-US" sz="2400" b="1" dirty="0" err="1"/>
              <a:t>incorporano</a:t>
            </a:r>
            <a:r>
              <a:rPr lang="en-US" sz="2400" b="1" dirty="0"/>
              <a:t> </a:t>
            </a:r>
            <a:r>
              <a:rPr lang="en-US" sz="2400" b="1" dirty="0" err="1"/>
              <a:t>coloranti</a:t>
            </a:r>
            <a:r>
              <a:rPr lang="en-US" sz="2400" b="1" dirty="0"/>
              <a:t> </a:t>
            </a:r>
            <a:r>
              <a:rPr lang="en-US" sz="2400" b="1" dirty="0" err="1"/>
              <a:t>acquosi</a:t>
            </a:r>
            <a:endParaRPr lang="en-US" sz="24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/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Argento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ed</a:t>
            </a:r>
            <a:r>
              <a:rPr lang="en-US" sz="2800" b="1" dirty="0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oro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</a:t>
            </a:r>
            <a:r>
              <a:rPr lang="en-US" sz="2400" b="1" dirty="0" err="1">
                <a:solidFill>
                  <a:srgbClr val="000000"/>
                </a:solidFill>
              </a:rPr>
              <a:t>fibre</a:t>
            </a:r>
            <a:r>
              <a:rPr lang="en-US" sz="2400" b="1" dirty="0">
                <a:solidFill>
                  <a:srgbClr val="000000"/>
                </a:solidFill>
              </a:rPr>
              <a:t> delicate </a:t>
            </a:r>
            <a:r>
              <a:rPr lang="en-US" sz="2400" b="1" dirty="0" err="1">
                <a:solidFill>
                  <a:srgbClr val="000000"/>
                </a:solidFill>
              </a:rPr>
              <a:t>e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processi</a:t>
            </a:r>
            <a:r>
              <a:rPr lang="en-US" sz="2400" b="1" dirty="0">
                <a:solidFill>
                  <a:srgbClr val="000000"/>
                </a:solidFill>
              </a:rPr>
              <a:t> </a:t>
            </a:r>
            <a:r>
              <a:rPr lang="en-US" sz="2400" b="1" dirty="0" err="1">
                <a:solidFill>
                  <a:srgbClr val="000000"/>
                </a:solidFill>
              </a:rPr>
              <a:t>cellulari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b="1" dirty="0">
              <a:solidFill>
                <a:srgbClr val="FFFF00"/>
              </a:solidFill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solidFill>
                  <a:srgbClr val="006699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Giemsa</a:t>
            </a:r>
            <a:endParaRPr lang="en-US" sz="2800" b="1" dirty="0"/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Per le cellule del </a:t>
            </a:r>
            <a:r>
              <a:rPr lang="en-US" sz="2400" b="1" dirty="0" err="1">
                <a:solidFill>
                  <a:srgbClr val="000000"/>
                </a:solidFill>
              </a:rPr>
              <a:t>sangue</a:t>
            </a:r>
            <a:endParaRPr lang="en-US" sz="2400" b="1" dirty="0">
              <a:solidFill>
                <a:srgbClr val="000000"/>
              </a:solidFill>
            </a:endParaRPr>
          </a:p>
          <a:p>
            <a:pPr lvl="1"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b="1" dirty="0">
                <a:solidFill>
                  <a:srgbClr val="000000"/>
                </a:solidFill>
              </a:rPr>
              <a:t>Simile ad E&amp;E</a:t>
            </a:r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5555611" y="256325"/>
            <a:ext cx="3490913" cy="6477002"/>
            <a:chOff x="3408" y="192"/>
            <a:chExt cx="2199" cy="4080"/>
          </a:xfrm>
        </p:grpSpPr>
        <p:pic>
          <p:nvPicPr>
            <p:cNvPr id="221187" name="Picture 3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504" y="192"/>
              <a:ext cx="2064" cy="1292"/>
            </a:xfrm>
            <a:prstGeom prst="rect">
              <a:avLst/>
            </a:prstGeom>
            <a:noFill/>
          </p:spPr>
        </p:pic>
        <p:sp>
          <p:nvSpPr>
            <p:cNvPr id="221188" name="Text Box 4"/>
            <p:cNvSpPr txBox="1">
              <a:spLocks noChangeArrowheads="1"/>
            </p:cNvSpPr>
            <p:nvPr/>
          </p:nvSpPr>
          <p:spPr bwMode="auto">
            <a:xfrm>
              <a:off x="4823" y="1239"/>
              <a:ext cx="609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Mielina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0" name="Picture 6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408" y="1632"/>
              <a:ext cx="2160" cy="1407"/>
            </a:xfrm>
            <a:prstGeom prst="rect">
              <a:avLst/>
            </a:prstGeom>
            <a:noFill/>
          </p:spPr>
        </p:pic>
        <p:sp>
          <p:nvSpPr>
            <p:cNvPr id="221191" name="Text Box 7"/>
            <p:cNvSpPr txBox="1">
              <a:spLocks noChangeArrowheads="1"/>
            </p:cNvSpPr>
            <p:nvPr/>
          </p:nvSpPr>
          <p:spPr bwMode="auto">
            <a:xfrm>
              <a:off x="3806" y="2775"/>
              <a:ext cx="1191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rgbClr val="000000"/>
                  </a:solidFill>
                  <a:latin typeface="Arial"/>
                </a:rPr>
                <a:t>Cellule </a:t>
              </a:r>
              <a:r>
                <a:rPr lang="en-US" b="1" dirty="0" err="1">
                  <a:solidFill>
                    <a:srgbClr val="000000"/>
                  </a:solidFill>
                  <a:latin typeface="Arial"/>
                </a:rPr>
                <a:t>nervose</a:t>
              </a:r>
              <a:endParaRPr lang="en-US" b="1" dirty="0">
                <a:latin typeface="Times" charset="0"/>
              </a:endParaRPr>
            </a:p>
          </p:txBody>
        </p:sp>
        <p:pic>
          <p:nvPicPr>
            <p:cNvPr id="221193" name="Picture 9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 rot="10800000">
              <a:off x="3600" y="3089"/>
              <a:ext cx="1968" cy="1183"/>
            </a:xfrm>
            <a:prstGeom prst="rect">
              <a:avLst/>
            </a:prstGeom>
            <a:noFill/>
          </p:spPr>
        </p:pic>
        <p:sp>
          <p:nvSpPr>
            <p:cNvPr id="221194" name="Text Box 10"/>
            <p:cNvSpPr txBox="1">
              <a:spLocks noChangeArrowheads="1"/>
            </p:cNvSpPr>
            <p:nvPr/>
          </p:nvSpPr>
          <p:spPr bwMode="auto">
            <a:xfrm>
              <a:off x="4072" y="4015"/>
              <a:ext cx="1535" cy="25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solidFill>
                    <a:srgbClr val="000000"/>
                  </a:solidFill>
                  <a:latin typeface="Arial"/>
                </a:rPr>
                <a:t>Cellule del </a:t>
              </a:r>
              <a:r>
                <a:rPr lang="en-US" sz="2000" b="1" dirty="0" err="1">
                  <a:solidFill>
                    <a:srgbClr val="000000"/>
                  </a:solidFill>
                  <a:latin typeface="Arial"/>
                </a:rPr>
                <a:t>sangue</a:t>
              </a:r>
              <a:endParaRPr lang="en-US" b="1" dirty="0">
                <a:latin typeface="Times" charset="0"/>
              </a:endParaRPr>
            </a:p>
          </p:txBody>
        </p:sp>
      </p:grpSp>
      <p:pic>
        <p:nvPicPr>
          <p:cNvPr id="10" name="Segnaposto contenuto 3" descr="0210.gif"/>
          <p:cNvPicPr>
            <a:picLocks noChangeAspect="1"/>
          </p:cNvPicPr>
          <p:nvPr/>
        </p:nvPicPr>
        <p:blipFill>
          <a:blip r:embed="rId6"/>
          <a:srcRect l="15325" t="11103" r="32328" b="39785"/>
          <a:stretch>
            <a:fillRect/>
          </a:stretch>
        </p:blipFill>
        <p:spPr bwMode="auto">
          <a:xfrm>
            <a:off x="4939843" y="256325"/>
            <a:ext cx="1536336" cy="180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Text Box 4"/>
          <p:cNvSpPr txBox="1">
            <a:spLocks noChangeArrowheads="1"/>
          </p:cNvSpPr>
          <p:nvPr/>
        </p:nvSpPr>
        <p:spPr bwMode="auto">
          <a:xfrm>
            <a:off x="5172178" y="1996397"/>
            <a:ext cx="117201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err="1">
                <a:solidFill>
                  <a:srgbClr val="000000"/>
                </a:solidFill>
                <a:latin typeface="Arial"/>
              </a:rPr>
              <a:t>Adipociti</a:t>
            </a:r>
            <a:endParaRPr lang="en-US" b="1" dirty="0">
              <a:latin typeface="Times" charset="0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 err="1">
                <a:solidFill>
                  <a:srgbClr val="0000FF"/>
                </a:solidFill>
              </a:rPr>
              <a:t>Immunoistochimica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231900"/>
            <a:ext cx="8669503" cy="2880789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Sfrutta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legame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specifico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antigene-anticorpo</a:t>
            </a:r>
            <a:r>
              <a:rPr lang="en-US" sz="2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rendere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fluorescenti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parti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della</a:t>
            </a:r>
            <a:r>
              <a:rPr lang="en-US" sz="28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</a:t>
            </a:r>
            <a:endParaRPr lang="en-US" sz="28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Anticorpo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marcato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4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fluorocromo</a:t>
            </a:r>
            <a:r>
              <a:rPr lang="en-US" sz="24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 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r>
              <a:rPr lang="it-IT" sz="2400" dirty="0">
                <a:effectLst>
                  <a:outerShdw blurRad="38100" dist="38100" dir="2700000" algn="tl">
                    <a:srgbClr val="FFFFFF"/>
                  </a:outerShdw>
                </a:effectLst>
                <a:sym typeface="Wingdings"/>
              </a:rPr>
              <a:t>Uso un secondo anticorpo marcato per riconoscere il primo ed amplificare il segnale  indiretta</a:t>
            </a: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209" y="4038541"/>
            <a:ext cx="4927600" cy="248920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2971" y="3838070"/>
            <a:ext cx="3811630" cy="2858722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1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60338"/>
            <a:ext cx="7772400" cy="823912"/>
          </a:xfrm>
        </p:spPr>
        <p:txBody>
          <a:bodyPr>
            <a:spAutoFit/>
          </a:bodyPr>
          <a:lstStyle/>
          <a:p>
            <a:r>
              <a:rPr lang="en-US" sz="4800" b="1" dirty="0">
                <a:solidFill>
                  <a:srgbClr val="0000FF"/>
                </a:solidFill>
              </a:rPr>
              <a:t>TEM</a:t>
            </a:r>
            <a:endParaRPr lang="en-US" sz="4800" dirty="0">
              <a:solidFill>
                <a:srgbClr val="0000FF"/>
              </a:solidFill>
            </a:endParaRPr>
          </a:p>
        </p:txBody>
      </p:sp>
      <p:sp>
        <p:nvSpPr>
          <p:cNvPr id="2191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65099" y="1096170"/>
            <a:ext cx="8669503" cy="6210930"/>
          </a:xfrm>
          <a:effectLst/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Il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dipende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degli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del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campione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e’ alto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piu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dispersi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maggiore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e’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 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molecole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biologiche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sono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costituite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numero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atomico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basso (H, C, O)</a:t>
            </a:r>
          </a:p>
          <a:p>
            <a:pPr>
              <a:lnSpc>
                <a:spcPct val="110000"/>
              </a:lnSpc>
              <a:buFont typeface="Times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Per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aumentare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il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contrasto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delle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diverse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strutture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cellulari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al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microscopio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elettronico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a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trasmissione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,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colorano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le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sezioni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con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sali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metalli</a:t>
            </a:r>
            <a:r>
              <a:rPr lang="en-US" sz="2800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  <a:r>
              <a:rPr lang="en-US" sz="2800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pesanti</a:t>
            </a:r>
            <a:endParaRPr lang="en-US" sz="28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citrato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piombo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</a:t>
            </a:r>
          </a:p>
          <a:p>
            <a:pPr lvl="1">
              <a:lnSpc>
                <a:spcPct val="110000"/>
              </a:lnSpc>
              <a:buFont typeface="Times" charset="0"/>
              <a:buChar char="•"/>
            </a:pP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acetato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 di </a:t>
            </a:r>
            <a:r>
              <a:rPr lang="en-US" b="1" dirty="0" err="1">
                <a:effectLst>
                  <a:outerShdw blurRad="38100" dist="38100" dir="2700000" algn="tl">
                    <a:srgbClr val="FFFFFF"/>
                  </a:outerShdw>
                </a:effectLst>
              </a:rPr>
              <a:t>uranile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>
              <a:lnSpc>
                <a:spcPct val="110000"/>
              </a:lnSpc>
              <a:buClrTx/>
              <a:buFont typeface="Times" charset="0"/>
              <a:buChar char="•"/>
            </a:pPr>
            <a:endParaRPr lang="en-US" sz="2400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01821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540074"/>
            <a:ext cx="5812483" cy="1692771"/>
          </a:xfrm>
        </p:spPr>
        <p:txBody>
          <a:bodyPr wrap="square">
            <a:spAutoFit/>
          </a:bodyPr>
          <a:lstStyle/>
          <a:p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Il primo microscopio ottico</a:t>
            </a:r>
            <a:b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200" b="1" dirty="0">
                <a:solidFill>
                  <a:srgbClr val="FF0000"/>
                </a:solidFill>
                <a:latin typeface="Arial"/>
                <a:cs typeface="Arial"/>
              </a:rPr>
              <a:t>Un microscopio semplice</a:t>
            </a:r>
            <a:b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</a:br>
            <a:r>
              <a:rPr lang="it-IT" sz="3600" b="1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Arial"/>
                <a:cs typeface="Arial"/>
              </a:rPr>
              <a:t>Hooke, 1665 - </a:t>
            </a:r>
            <a:r>
              <a:rPr lang="it-IT" sz="2000" b="1" dirty="0" err="1">
                <a:solidFill>
                  <a:srgbClr val="FF0000"/>
                </a:solidFill>
                <a:latin typeface="Arial"/>
                <a:cs typeface="Arial"/>
              </a:rPr>
              <a:t>Leeuwenhoek</a:t>
            </a:r>
            <a:r>
              <a:rPr lang="it-IT" sz="2000" b="1" dirty="0">
                <a:solidFill>
                  <a:srgbClr val="FF0000"/>
                </a:solidFill>
                <a:latin typeface="Arial"/>
                <a:cs typeface="Arial"/>
              </a:rPr>
              <a:t>, 1667</a:t>
            </a:r>
            <a:endParaRPr lang="it-IT" sz="16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/>
              <a:cs typeface="Arial"/>
            </a:endParaRPr>
          </a:p>
        </p:txBody>
      </p:sp>
      <p:pic>
        <p:nvPicPr>
          <p:cNvPr id="155655" name="Picture 7" descr="prim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4973" y="2334451"/>
            <a:ext cx="3321050" cy="2143125"/>
          </a:xfrm>
          <a:prstGeom prst="rect">
            <a:avLst/>
          </a:prstGeom>
          <a:noFill/>
        </p:spPr>
      </p:pic>
      <p:pic>
        <p:nvPicPr>
          <p:cNvPr id="155657" name="Picture 9" descr="primo2"/>
          <p:cNvPicPr>
            <a:picLocks noChangeAspect="1" noChangeArrowheads="1"/>
          </p:cNvPicPr>
          <p:nvPr/>
        </p:nvPicPr>
        <p:blipFill>
          <a:blip r:embed="rId4"/>
          <a:srcRect r="16493" b="10239"/>
          <a:stretch>
            <a:fillRect/>
          </a:stretch>
        </p:blipFill>
        <p:spPr bwMode="auto">
          <a:xfrm>
            <a:off x="3526236" y="2334451"/>
            <a:ext cx="3058344" cy="2143125"/>
          </a:xfrm>
          <a:prstGeom prst="rect">
            <a:avLst/>
          </a:prstGeom>
          <a:noFill/>
        </p:spPr>
      </p:pic>
      <p:pic>
        <p:nvPicPr>
          <p:cNvPr id="155658" name="Picture 10" descr="primo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668010" y="1092181"/>
            <a:ext cx="2278063" cy="3355975"/>
          </a:xfrm>
          <a:prstGeom prst="rect">
            <a:avLst/>
          </a:prstGeom>
          <a:noFill/>
        </p:spPr>
      </p:pic>
      <p:sp>
        <p:nvSpPr>
          <p:cNvPr id="7" name="Rettangolo 6"/>
          <p:cNvSpPr/>
          <p:nvPr/>
        </p:nvSpPr>
        <p:spPr>
          <a:xfrm>
            <a:off x="200591" y="4755874"/>
            <a:ext cx="874548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2400" dirty="0">
                <a:latin typeface="Arial"/>
                <a:cs typeface="Arial"/>
              </a:rPr>
              <a:t>Le lenti d’ingrandimento permettono di ottenere immagini virtuali ingrandite, e di aumentare il potere di risoluzione.</a:t>
            </a:r>
          </a:p>
          <a:p>
            <a:endParaRPr lang="it-IT" sz="2400" dirty="0">
              <a:latin typeface="Arial"/>
              <a:cs typeface="Arial"/>
            </a:endParaRPr>
          </a:p>
          <a:p>
            <a:r>
              <a:rPr lang="it-IT" sz="2400" dirty="0">
                <a:latin typeface="Arial"/>
                <a:cs typeface="Arial"/>
              </a:rPr>
              <a:t>Il potere di risoluzione dipende anche dal tipo di luce utilizzata e dalle caratteristiche delle lenti.</a:t>
            </a: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/>
          <p:cNvSpPr/>
          <p:nvPr/>
        </p:nvSpPr>
        <p:spPr>
          <a:xfrm>
            <a:off x="129780" y="81892"/>
            <a:ext cx="8965011" cy="106182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semplice</a:t>
            </a:r>
            <a:r>
              <a:rPr lang="it-IT" dirty="0">
                <a:latin typeface="Arial"/>
                <a:cs typeface="Arial"/>
              </a:rPr>
              <a:t>, ovvero la comune lente di ingrandimento, è costituito da una singola lente convergente (biconvessa). Posto l’oggetto tra la lente e il secondo fuoco, si forma </a:t>
            </a:r>
            <a:r>
              <a:rPr lang="it-IT" b="1" dirty="0">
                <a:latin typeface="Arial"/>
                <a:cs typeface="Arial"/>
              </a:rPr>
              <a:t>un'immagine virtuale dell'oggetto, ingrandita e non capovolta</a:t>
            </a:r>
            <a:r>
              <a:rPr lang="it-IT" dirty="0">
                <a:latin typeface="Arial"/>
                <a:cs typeface="Arial"/>
              </a:rPr>
              <a:t>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r>
              <a:rPr lang="it-IT" dirty="0">
                <a:latin typeface="Arial"/>
                <a:cs typeface="Arial"/>
              </a:rPr>
              <a:t>Il </a:t>
            </a:r>
            <a:r>
              <a:rPr lang="it-IT" sz="3600" dirty="0">
                <a:latin typeface="Arial"/>
                <a:cs typeface="Arial"/>
              </a:rPr>
              <a:t>microscopio composto </a:t>
            </a:r>
            <a:r>
              <a:rPr lang="it-IT" dirty="0">
                <a:latin typeface="Arial"/>
                <a:cs typeface="Arial"/>
              </a:rPr>
              <a:t>è costituito da due lenti convergenti poste sullo stesso asse ottico. La prima, detta </a:t>
            </a:r>
            <a:r>
              <a:rPr lang="it-IT" b="1" u="sng" dirty="0">
                <a:latin typeface="Arial"/>
                <a:cs typeface="Arial"/>
              </a:rPr>
              <a:t>obiettivo</a:t>
            </a:r>
            <a:r>
              <a:rPr lang="it-IT" dirty="0">
                <a:latin typeface="Arial"/>
                <a:cs typeface="Arial"/>
              </a:rPr>
              <a:t>, ha lo scopo di produrre </a:t>
            </a:r>
            <a:r>
              <a:rPr lang="it-IT" b="1" dirty="0">
                <a:latin typeface="Arial"/>
                <a:cs typeface="Arial"/>
              </a:rPr>
              <a:t>un'immagine reale e fortemente ingrandita</a:t>
            </a:r>
            <a:r>
              <a:rPr lang="it-IT" dirty="0">
                <a:latin typeface="Arial"/>
                <a:cs typeface="Arial"/>
              </a:rPr>
              <a:t> dell'oggetto sulla quale la seconda lente, detta </a:t>
            </a:r>
            <a:r>
              <a:rPr lang="it-IT" b="1" u="sng" dirty="0">
                <a:latin typeface="Arial"/>
                <a:cs typeface="Arial"/>
              </a:rPr>
              <a:t>oculare</a:t>
            </a:r>
            <a:r>
              <a:rPr lang="it-IT" dirty="0">
                <a:latin typeface="Arial"/>
                <a:cs typeface="Arial"/>
              </a:rPr>
              <a:t>, agisce come un microscopio semplice, producendone un'immagine virtuale ulteriormente </a:t>
            </a:r>
            <a:r>
              <a:rPr lang="it-IT" b="1" dirty="0">
                <a:latin typeface="Arial"/>
                <a:cs typeface="Arial"/>
              </a:rPr>
              <a:t>ingrandita</a:t>
            </a:r>
            <a:r>
              <a:rPr lang="it-IT" dirty="0">
                <a:latin typeface="Arial"/>
                <a:cs typeface="Arial"/>
              </a:rPr>
              <a:t>. </a:t>
            </a:r>
            <a:r>
              <a:rPr lang="it-IT" dirty="0" err="1">
                <a:latin typeface="Arial"/>
                <a:cs typeface="Arial"/>
              </a:rPr>
              <a:t>Perchè</a:t>
            </a:r>
            <a:r>
              <a:rPr lang="it-IT" dirty="0">
                <a:latin typeface="Arial"/>
                <a:cs typeface="Arial"/>
              </a:rPr>
              <a:t> ciò possa succedere, l'immagine reale prodotta dall'obiettivo deve cadere tra il primo fuoco dell'oculare e l'oculare stesso. L'immagine reale prodotta da una lente risulta capovolta rispetto all'oggetto.</a:t>
            </a: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  <a:p>
            <a:endParaRPr lang="it-IT" dirty="0">
              <a:latin typeface="Arial"/>
              <a:cs typeface="Arial"/>
            </a:endParaRPr>
          </a:p>
        </p:txBody>
      </p:sp>
      <p:pic>
        <p:nvPicPr>
          <p:cNvPr id="4" name="Immagine 3" descr="Picture 3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370" y="1660172"/>
            <a:ext cx="3482484" cy="2880000"/>
          </a:xfrm>
          <a:prstGeom prst="rect">
            <a:avLst/>
          </a:prstGeom>
        </p:spPr>
      </p:pic>
      <p:pic>
        <p:nvPicPr>
          <p:cNvPr id="5" name="Immagine 4" descr="Picture 41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6577" y="1660172"/>
            <a:ext cx="4909638" cy="2880000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 rot="16200000">
            <a:off x="132939" y="2870764"/>
            <a:ext cx="192822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Immagine virtuale</a:t>
            </a:r>
          </a:p>
        </p:txBody>
      </p:sp>
    </p:spTree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08489" y="1897118"/>
            <a:ext cx="7374236" cy="494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  <p:graphicFrame>
        <p:nvGraphicFramePr>
          <p:cNvPr id="5" name="Tabella 4"/>
          <p:cNvGraphicFramePr>
            <a:graphicFrameLocks noGrp="1"/>
          </p:cNvGraphicFramePr>
          <p:nvPr/>
        </p:nvGraphicFramePr>
        <p:xfrm>
          <a:off x="199405" y="672497"/>
          <a:ext cx="8742555" cy="1189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1418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141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58396">
                <a:tc>
                  <a:txBody>
                    <a:bodyPr/>
                    <a:lstStyle/>
                    <a:p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ottico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dirty="0">
                          <a:latin typeface="Arial"/>
                          <a:cs typeface="Arial"/>
                        </a:rPr>
                        <a:t>Microscopio elettronico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it-IT" sz="1800" b="1" dirty="0">
                        <a:latin typeface="Arial"/>
                        <a:cs typeface="Arial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Luce visibile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dirty="0"/>
                        <a:t>Fasci di elettroni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65578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1" dirty="0">
                          <a:latin typeface="Arial"/>
                          <a:cs typeface="Arial"/>
                        </a:rPr>
                        <a:t>Massima risoluzione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μm 	</a:t>
                      </a:r>
                      <a:endParaRPr lang="it-IT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0.2 </a:t>
                      </a:r>
                      <a:r>
                        <a:rPr lang="it-IT" sz="1800" b="1" dirty="0" err="1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nm</a:t>
                      </a:r>
                      <a:r>
                        <a:rPr lang="it-IT" sz="1800" b="1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 </a:t>
                      </a:r>
                      <a:endParaRPr lang="it-IT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4" name="Rettangolo 3"/>
          <p:cNvSpPr/>
          <p:nvPr/>
        </p:nvSpPr>
        <p:spPr>
          <a:xfrm>
            <a:off x="6857103" y="1942408"/>
            <a:ext cx="2176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i="1" dirty="0">
                <a:solidFill>
                  <a:srgbClr val="FF0000"/>
                </a:solidFill>
                <a:latin typeface="Arial"/>
              </a:rPr>
              <a:t>10</a:t>
            </a:r>
            <a:r>
              <a:rPr lang="it-IT" i="1" dirty="0">
                <a:solidFill>
                  <a:srgbClr val="FF0000"/>
                </a:solidFill>
              </a:rPr>
              <a:t>00 volte superiore</a:t>
            </a:r>
          </a:p>
        </p:txBody>
      </p:sp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 t="5174" b="50250"/>
          <a:stretch>
            <a:fillRect/>
          </a:stretch>
        </p:blipFill>
        <p:spPr bwMode="auto">
          <a:xfrm>
            <a:off x="1351665" y="1108180"/>
            <a:ext cx="6558858" cy="530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5"/>
          <p:cNvGrpSpPr/>
          <p:nvPr/>
        </p:nvGrpSpPr>
        <p:grpSpPr>
          <a:xfrm>
            <a:off x="1294439" y="658214"/>
            <a:ext cx="6546177" cy="6099455"/>
            <a:chOff x="1248087" y="444979"/>
            <a:chExt cx="6834180" cy="6531459"/>
          </a:xfrm>
        </p:grpSpPr>
        <p:pic>
          <p:nvPicPr>
            <p:cNvPr id="5" name="Picture 3"/>
            <p:cNvPicPr>
              <a:picLocks noChangeAspect="1" noChangeArrowheads="1"/>
            </p:cNvPicPr>
            <p:nvPr/>
          </p:nvPicPr>
          <p:blipFill>
            <a:blip r:embed="rId2"/>
            <a:srcRect t="5174" b="50250"/>
            <a:stretch>
              <a:fillRect/>
            </a:stretch>
          </p:blipFill>
          <p:spPr bwMode="auto">
            <a:xfrm>
              <a:off x="1248087" y="444979"/>
              <a:ext cx="6834180" cy="552708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2"/>
            <a:srcRect t="49750"/>
            <a:stretch>
              <a:fillRect/>
            </a:stretch>
          </p:blipFill>
          <p:spPr bwMode="auto">
            <a:xfrm>
              <a:off x="1327971" y="820442"/>
              <a:ext cx="6752196" cy="61559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7" name="Rectangle 6"/>
          <p:cNvSpPr>
            <a:spLocks noChangeArrowheads="1"/>
          </p:cNvSpPr>
          <p:nvPr/>
        </p:nvSpPr>
        <p:spPr bwMode="auto">
          <a:xfrm>
            <a:off x="0" y="-2730"/>
            <a:ext cx="9144000" cy="549275"/>
          </a:xfrm>
          <a:prstGeom prst="rect">
            <a:avLst/>
          </a:prstGeom>
          <a:solidFill>
            <a:srgbClr val="660066"/>
          </a:solidFill>
          <a:ln w="9525">
            <a:noFill/>
            <a:miter lim="800000"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pPr algn="ctr"/>
            <a:r>
              <a:rPr lang="it-IT" sz="2800" b="1" cap="all" dirty="0">
                <a:solidFill>
                  <a:schemeClr val="bg1"/>
                </a:solidFill>
                <a:latin typeface="Arial" pitchFamily="-105" charset="0"/>
              </a:rPr>
              <a:t>microscopi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6" name="Picture 6" descr="Elettronic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973254" y="129795"/>
            <a:ext cx="6170746" cy="5571690"/>
          </a:xfrm>
          <a:prstGeom prst="rect">
            <a:avLst/>
          </a:prstGeom>
          <a:noFill/>
        </p:spPr>
      </p:pic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95250" y="248158"/>
            <a:ext cx="8953500" cy="1006475"/>
          </a:xfrm>
          <a:noFill/>
          <a:ln/>
        </p:spPr>
        <p:txBody>
          <a:bodyPr>
            <a:noAutofit/>
          </a:bodyPr>
          <a:lstStyle/>
          <a:p>
            <a:pPr algn="l"/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Microscopia </a:t>
            </a:r>
            <a:b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</a:br>
            <a:r>
              <a:rPr lang="it-IT" b="1" dirty="0">
                <a:solidFill>
                  <a:srgbClr val="000080"/>
                </a:solidFill>
                <a:effectLst>
                  <a:outerShdw blurRad="38100" dist="38100" dir="2700000" algn="tl">
                    <a:srgbClr val="DDDDDD"/>
                  </a:outerShdw>
                </a:effectLst>
              </a:rPr>
              <a:t>Elettronica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4"/>
          <a:srcRect b="15290"/>
          <a:stretch>
            <a:fillRect/>
          </a:stretch>
        </p:blipFill>
        <p:spPr>
          <a:xfrm>
            <a:off x="3139196" y="5353102"/>
            <a:ext cx="1207837" cy="144000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746393" y="7866"/>
            <a:ext cx="5367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00FF"/>
                </a:solidFill>
              </a:rPr>
              <a:t>TEM						SEM		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29687" y="5353103"/>
            <a:ext cx="1225532" cy="144000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89995" y="1729551"/>
            <a:ext cx="29597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i="1" dirty="0"/>
              <a:t>Usa elettroni e non fotoni</a:t>
            </a:r>
          </a:p>
        </p:txBody>
      </p:sp>
    </p:spTree>
    <p:extLst>
      <p:ext uri="{BB962C8B-B14F-4D97-AF65-F5344CB8AC3E}">
        <p14:creationId xmlns:p14="http://schemas.microsoft.com/office/powerpoint/2010/main" val="385421863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6118</TotalTime>
  <Words>1409</Words>
  <Application>Microsoft Macintosh PowerPoint</Application>
  <PresentationFormat>On-screen Show (4:3)</PresentationFormat>
  <Paragraphs>275</Paragraphs>
  <Slides>37</Slides>
  <Notes>28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6" baseType="lpstr">
      <vt:lpstr>ＭＳ Ｐゴシック</vt:lpstr>
      <vt:lpstr>Arial</vt:lpstr>
      <vt:lpstr>Calibri</vt:lpstr>
      <vt:lpstr>Comic Sans MS</vt:lpstr>
      <vt:lpstr>Monotype Sorts</vt:lpstr>
      <vt:lpstr>Times</vt:lpstr>
      <vt:lpstr>Wingdings</vt:lpstr>
      <vt:lpstr>Tema di Office</vt:lpstr>
      <vt:lpstr>Grafica di CorelDRAW 11.0</vt:lpstr>
      <vt:lpstr>  Laurea Triennale in Ottica e Optometria  CORSO DI BIOLOGIA  Prof. Stefania Bortoluzzi  40 ore di lezione frontale 16 ore di esercitazione  Aula P2 Paolotti Martedì e Giovedì 11:30-13:15  </vt:lpstr>
      <vt:lpstr>PowerPoint Presentation</vt:lpstr>
      <vt:lpstr>PowerPoint Presentation</vt:lpstr>
      <vt:lpstr>Il primo microscopio ottico Un microscopio semplice  Hooke, 1665 - Leeuwenhoek, 1667</vt:lpstr>
      <vt:lpstr>PowerPoint Presentation</vt:lpstr>
      <vt:lpstr>PowerPoint Presentation</vt:lpstr>
      <vt:lpstr>PowerPoint Presentation</vt:lpstr>
      <vt:lpstr>PowerPoint Presentation</vt:lpstr>
      <vt:lpstr>Microscopia  Elettronica</vt:lpstr>
      <vt:lpstr>Microscopia Elettronica  a Trasmissione</vt:lpstr>
      <vt:lpstr>PowerPoint Presentation</vt:lpstr>
      <vt:lpstr>Microscopia Elettronica a Scansione</vt:lpstr>
      <vt:lpstr>Microscopia Elettronica a Scansione</vt:lpstr>
      <vt:lpstr>PowerPoint Presentation</vt:lpstr>
      <vt:lpstr>PowerPoint Presentation</vt:lpstr>
      <vt:lpstr>PowerPoint Presentation</vt:lpstr>
      <vt:lpstr>Preparati in campo chiaro a goccia schiacciata</vt:lpstr>
      <vt:lpstr>Preparati in campo chiaro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Ematossilina/Eosina</vt:lpstr>
      <vt:lpstr>PowerPoint Presentation</vt:lpstr>
      <vt:lpstr>Cosa si colora di rosso?</vt:lpstr>
      <vt:lpstr>PowerPoint Presentation</vt:lpstr>
      <vt:lpstr>E le aree "bianche"?</vt:lpstr>
      <vt:lpstr>Altre colorazioni</vt:lpstr>
      <vt:lpstr>PowerPoint Presentation</vt:lpstr>
      <vt:lpstr>Immunoistochimica</vt:lpstr>
      <vt:lpstr>TEM</vt:lpstr>
    </vt:vector>
  </TitlesOfParts>
  <Company>Università di Padova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Stefania Bortoluzzi</dc:creator>
  <cp:lastModifiedBy>Microsoft Office User</cp:lastModifiedBy>
  <cp:revision>41</cp:revision>
  <dcterms:created xsi:type="dcterms:W3CDTF">2012-12-10T14:11:05Z</dcterms:created>
  <dcterms:modified xsi:type="dcterms:W3CDTF">2019-09-26T14:14:58Z</dcterms:modified>
</cp:coreProperties>
</file>