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 autoCompressPictures="0">
  <p:sldMasterIdLst>
    <p:sldMasterId id="2147483648" r:id="rId1"/>
  </p:sldMasterIdLst>
  <p:notesMasterIdLst>
    <p:notesMasterId r:id="rId34"/>
  </p:notesMasterIdLst>
  <p:sldIdLst>
    <p:sldId id="433" r:id="rId2"/>
    <p:sldId id="335" r:id="rId3"/>
    <p:sldId id="277" r:id="rId4"/>
    <p:sldId id="278" r:id="rId5"/>
    <p:sldId id="307" r:id="rId6"/>
    <p:sldId id="308" r:id="rId7"/>
    <p:sldId id="309" r:id="rId8"/>
    <p:sldId id="310" r:id="rId9"/>
    <p:sldId id="306" r:id="rId10"/>
    <p:sldId id="280" r:id="rId11"/>
    <p:sldId id="314" r:id="rId12"/>
    <p:sldId id="288" r:id="rId13"/>
    <p:sldId id="301" r:id="rId14"/>
    <p:sldId id="281" r:id="rId15"/>
    <p:sldId id="296" r:id="rId16"/>
    <p:sldId id="297" r:id="rId17"/>
    <p:sldId id="315" r:id="rId18"/>
    <p:sldId id="285" r:id="rId19"/>
    <p:sldId id="283" r:id="rId20"/>
    <p:sldId id="316" r:id="rId21"/>
    <p:sldId id="292" r:id="rId22"/>
    <p:sldId id="302" r:id="rId23"/>
    <p:sldId id="313" r:id="rId24"/>
    <p:sldId id="290" r:id="rId25"/>
    <p:sldId id="286" r:id="rId26"/>
    <p:sldId id="311" r:id="rId27"/>
    <p:sldId id="303" r:id="rId28"/>
    <p:sldId id="266" r:id="rId29"/>
    <p:sldId id="267" r:id="rId30"/>
    <p:sldId id="291" r:id="rId31"/>
    <p:sldId id="304" r:id="rId32"/>
    <p:sldId id="271" r:id="rId33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184"/>
    <p:restoredTop sz="93958"/>
  </p:normalViewPr>
  <p:slideViewPr>
    <p:cSldViewPr>
      <p:cViewPr varScale="1">
        <p:scale>
          <a:sx n="210" d="100"/>
          <a:sy n="210" d="100"/>
        </p:scale>
        <p:origin x="3448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84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1FBBFCC3-B7D7-C847-BC75-3E568D0E59C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24BC4E5-B8EA-0645-ABDE-22904675DC4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8F944E65-8455-8942-BAF4-E61FAA23F3BD}" type="datetime1">
              <a:rPr lang="it-IT" altLang="en-US"/>
              <a:pPr/>
              <a:t>26/09/19</a:t>
            </a:fld>
            <a:endParaRPr lang="it-IT" altLang="en-US"/>
          </a:p>
        </p:txBody>
      </p:sp>
      <p:sp>
        <p:nvSpPr>
          <p:cNvPr id="4" name="Segnaposto immagine diapositiva 3">
            <a:extLst>
              <a:ext uri="{FF2B5EF4-FFF2-40B4-BE49-F238E27FC236}">
                <a16:creationId xmlns:a16="http://schemas.microsoft.com/office/drawing/2014/main" id="{6A7EACC4-109F-4249-969C-CD61CE99992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>
            <a:extLst>
              <a:ext uri="{FF2B5EF4-FFF2-40B4-BE49-F238E27FC236}">
                <a16:creationId xmlns:a16="http://schemas.microsoft.com/office/drawing/2014/main" id="{CEBBBD34-4B6D-7847-8A7B-9052415974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7AE1073-3746-7F41-B017-7D1DC4D7BE7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E1D0D8A-F9DF-D646-88AE-C773B6BC06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2A4AB37E-F84F-4B42-9690-87AE01CA9FDD}" type="slidenum">
              <a:rPr lang="it-IT" altLang="en-US"/>
              <a:pPr/>
              <a:t>‹#›</a:t>
            </a:fld>
            <a:endParaRPr lang="it-IT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>
            <a:extLst>
              <a:ext uri="{FF2B5EF4-FFF2-40B4-BE49-F238E27FC236}">
                <a16:creationId xmlns:a16="http://schemas.microsoft.com/office/drawing/2014/main" id="{3ADDDE5D-8397-7346-AFD0-2BBD91DD42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8E291D7-EFC4-5A4E-A3D1-F8D7377770CE}" type="slidenum">
              <a:rPr lang="it-IT" altLang="en-US" sz="1200">
                <a:latin typeface="Arial" panose="020B0604020202020204" pitchFamily="34" charset="0"/>
              </a:rPr>
              <a:pPr eaLnBrk="1" hangingPunct="1"/>
              <a:t>7</a:t>
            </a:fld>
            <a:endParaRPr lang="it-IT" altLang="en-US" sz="1200">
              <a:latin typeface="Arial" panose="020B0604020202020204" pitchFamily="34" charset="0"/>
            </a:endParaRPr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5D5E68F1-E6F9-9342-9137-26A9073F09F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E9E5D484-6345-734D-BBA1-16D11B9D73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>
            <a:extLst>
              <a:ext uri="{FF2B5EF4-FFF2-40B4-BE49-F238E27FC236}">
                <a16:creationId xmlns:a16="http://schemas.microsoft.com/office/drawing/2014/main" id="{2B323CD1-10FB-5F40-BF2F-A3C7A9DFBE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26AA40E-757A-524C-A746-B5AA2B4A5A79}" type="slidenum">
              <a:rPr lang="it-IT" altLang="en-US" sz="1200">
                <a:latin typeface="Arial" panose="020B0604020202020204" pitchFamily="34" charset="0"/>
              </a:rPr>
              <a:pPr eaLnBrk="1" hangingPunct="1"/>
              <a:t>8</a:t>
            </a:fld>
            <a:endParaRPr lang="it-IT" altLang="en-US" sz="1200">
              <a:latin typeface="Arial" panose="020B0604020202020204" pitchFamily="34" charset="0"/>
            </a:endParaRPr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F5704E95-1109-F845-AEB9-782CDECF67A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7FBCEA5E-6DEC-2243-8092-D4630FA5BC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egnaposto immagine diapositiva 1">
            <a:extLst>
              <a:ext uri="{FF2B5EF4-FFF2-40B4-BE49-F238E27FC236}">
                <a16:creationId xmlns:a16="http://schemas.microsoft.com/office/drawing/2014/main" id="{4BD37DB1-7DDB-D041-B418-0F9ABC1188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6" name="Segnaposto note 2">
            <a:extLst>
              <a:ext uri="{FF2B5EF4-FFF2-40B4-BE49-F238E27FC236}">
                <a16:creationId xmlns:a16="http://schemas.microsoft.com/office/drawing/2014/main" id="{22D18F55-4BB1-574B-8124-C4CBD547052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6627" name="Segnaposto numero diapositiva 3">
            <a:extLst>
              <a:ext uri="{FF2B5EF4-FFF2-40B4-BE49-F238E27FC236}">
                <a16:creationId xmlns:a16="http://schemas.microsoft.com/office/drawing/2014/main" id="{07A385AC-CE3A-EC4C-BAEC-32FF26A1F2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3B7776F-57E3-5B45-9F06-426BC9BE9D47}" type="slidenum">
              <a:rPr lang="it-IT" altLang="en-US" sz="1200">
                <a:latin typeface="Arial" panose="020B0604020202020204" pitchFamily="34" charset="0"/>
              </a:rPr>
              <a:pPr eaLnBrk="1" hangingPunct="1"/>
              <a:t>10</a:t>
            </a:fld>
            <a:endParaRPr lang="it-IT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egnaposto immagine diapositiva 1">
            <a:extLst>
              <a:ext uri="{FF2B5EF4-FFF2-40B4-BE49-F238E27FC236}">
                <a16:creationId xmlns:a16="http://schemas.microsoft.com/office/drawing/2014/main" id="{9253CDD3-9AF3-1142-8AD8-5855EBC017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4" name="Segnaposto note 2">
            <a:extLst>
              <a:ext uri="{FF2B5EF4-FFF2-40B4-BE49-F238E27FC236}">
                <a16:creationId xmlns:a16="http://schemas.microsoft.com/office/drawing/2014/main" id="{3637948F-27B1-954F-857B-AE65893678C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8675" name="Segnaposto numero diapositiva 3">
            <a:extLst>
              <a:ext uri="{FF2B5EF4-FFF2-40B4-BE49-F238E27FC236}">
                <a16:creationId xmlns:a16="http://schemas.microsoft.com/office/drawing/2014/main" id="{183D7118-4185-A64A-B192-6BC02B8137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8F4E801-4085-C942-8FD2-3F8AF879DFBA}" type="slidenum">
              <a:rPr lang="it-IT" altLang="en-US" sz="1200">
                <a:latin typeface="Arial" panose="020B0604020202020204" pitchFamily="34" charset="0"/>
              </a:rPr>
              <a:pPr eaLnBrk="1" hangingPunct="1"/>
              <a:t>11</a:t>
            </a:fld>
            <a:endParaRPr lang="it-IT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>
            <a:extLst>
              <a:ext uri="{FF2B5EF4-FFF2-40B4-BE49-F238E27FC236}">
                <a16:creationId xmlns:a16="http://schemas.microsoft.com/office/drawing/2014/main" id="{4CD91D22-AC7F-1749-A581-9D6638B9BE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60BDCFD-C4CC-9549-82FE-4FDD12247A84}" type="slidenum">
              <a:rPr lang="it-IT" altLang="en-US" sz="1200">
                <a:latin typeface="Arial" panose="020B0604020202020204" pitchFamily="34" charset="0"/>
              </a:rPr>
              <a:pPr eaLnBrk="1" hangingPunct="1"/>
              <a:t>15</a:t>
            </a:fld>
            <a:endParaRPr lang="it-IT" altLang="en-US" sz="1200">
              <a:latin typeface="Arial" panose="020B0604020202020204" pitchFamily="34" charset="0"/>
            </a:endParaRPr>
          </a:p>
        </p:txBody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F06C0A53-E6D3-2F4E-8276-8F78F0A1EB7B}"/>
              </a:ext>
            </a:extLst>
          </p:cNvPr>
          <p:cNvSpPr>
            <a:spLocks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55F4B178-68C4-D741-B769-01B25826677D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>
            <a:extLst>
              <a:ext uri="{FF2B5EF4-FFF2-40B4-BE49-F238E27FC236}">
                <a16:creationId xmlns:a16="http://schemas.microsoft.com/office/drawing/2014/main" id="{1CF03101-8AF7-7F43-8F98-B7507BA284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87C5023-EA49-1744-B116-055C97AD88F8}" type="slidenum">
              <a:rPr lang="it-IT" altLang="en-US" sz="1200">
                <a:latin typeface="Arial" panose="020B0604020202020204" pitchFamily="34" charset="0"/>
              </a:rPr>
              <a:pPr eaLnBrk="1" hangingPunct="1"/>
              <a:t>16</a:t>
            </a:fld>
            <a:endParaRPr lang="it-IT" altLang="en-US" sz="1200">
              <a:latin typeface="Arial" panose="020B0604020202020204" pitchFamily="34" charset="0"/>
            </a:endParaRPr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9C4F0219-B9E0-C542-9286-32680BB95728}"/>
              </a:ext>
            </a:extLst>
          </p:cNvPr>
          <p:cNvSpPr>
            <a:spLocks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FD4AD9A8-30BD-214E-9B78-A7FBB0FDC20C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0952567-5686-6D42-8ACB-7A80C0DC86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C99AF09-4D36-7F40-8147-97827AA300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043985F-EF17-B64B-9B41-1F20AB3AF3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B34837-A4D2-5A48-ADE9-6F0E77B4D1B2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902000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49DBEE2-A034-D147-AFB5-ECE7451593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0A1DDC4-1A8A-1E4A-9236-33601CB744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5AF0FA0-61D2-A04B-89E3-4D0DB78FAF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17015E-1686-0E4D-9894-734967EF3182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550279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14932F8-E470-A445-9E4C-C566AB8D3F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398EB42-82C7-4D4C-BCE7-8CF38924C9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F25D2AF-8C43-384E-A2EB-58E018F4E7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67F348-89A1-1D4D-A5E6-A955C4554E41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764749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AE193EC-CAE0-6C42-86F4-B5F9A1F331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A0F70EC-7556-474F-A3D1-146D6E2F38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9A447F2-3E18-AF44-A261-D4FC92BE98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6F777A-091B-D944-A85F-0D110E4218E0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736683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2B51841-0A49-F049-A420-165E819BDE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70E54E4-435A-BF47-A68E-931BDD4BC2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3854BC3-B92D-A74A-8770-0DF442B369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FEEBCC-C350-5D45-9499-6AED1B429A65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870389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1D65A1-BB63-C64D-B8D3-E86F18B543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743DE2-AB77-A74E-A703-2D7CBE2413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6E104D-3D35-DA42-8BC2-D784983994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CE8F3C-E73F-6945-A606-DBC6912D43BB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551501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309FD5A-B72B-0644-A734-7A65231F7F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ACB6911-52C5-484F-9BE5-4B7E4ED154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24A65B9-A97C-C64E-B096-ED79A186E9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CCCDA0-5576-9449-A149-48563D0016B7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859499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666D296-1031-5B4F-A761-C16BF6978A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4A87FE4-504A-6B48-92DF-467D0DFDB5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EA87050-BA20-1B46-9E74-B920A6F36C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500E4B-987F-4040-90C6-10B40A5F8D60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4262516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0A92382-1664-714C-A17A-2941B5558B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FBA7010-BD91-484C-A9C6-C0D5E663F6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1B01E65-14C5-0144-ACFF-653A0B6083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0146A2-D8B0-5140-A1CF-87EE7FA0D16B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309103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3D7324-1131-DC42-A51C-779BF89CE2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A410AE7-FD70-7348-A36F-7F12B8F02D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E74E67-2D9E-544C-8D70-4F72659367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AF0C95-8375-4B4C-9DC1-AD26DB0643F3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385454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CE7FBA-19E1-B94E-9962-2728CA1D3F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273820-0155-704C-BB52-AD8D40450E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96E71A-F572-4045-AD50-089495A1AA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3A959B-ECE8-9F4C-B440-DD40D7803524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342275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8EAFA46-B79F-2546-8EAC-74695D7872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/>
              <a:t>Fare clic per modificare lo stile del titolo dello schema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50370BA-2E2A-414B-A274-09E920CB38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/>
              <a:t>Fare clic per modificare gli stili del testo dello schema</a:t>
            </a:r>
          </a:p>
          <a:p>
            <a:pPr lvl="1"/>
            <a:r>
              <a:rPr lang="it-IT" altLang="en-US"/>
              <a:t>Secondo livello</a:t>
            </a:r>
          </a:p>
          <a:p>
            <a:pPr lvl="2"/>
            <a:r>
              <a:rPr lang="it-IT" altLang="en-US"/>
              <a:t>Terzo livello</a:t>
            </a:r>
          </a:p>
          <a:p>
            <a:pPr lvl="3"/>
            <a:r>
              <a:rPr lang="it-IT" altLang="en-US"/>
              <a:t>Quarto livello</a:t>
            </a:r>
          </a:p>
          <a:p>
            <a:pPr lvl="4"/>
            <a:r>
              <a:rPr lang="it-IT" altLang="en-US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5B26762-3BED-954C-AD52-A2B31AF1656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FE27EFC-0823-C84A-943F-ABE94176A41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55E8B8B-427D-124F-A909-E178F32879A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fld id="{E61B0581-5A66-364B-B72B-F0E603C80976}" type="slidenum">
              <a:rPr lang="it-IT" altLang="en-US"/>
              <a:pPr/>
              <a:t>‹#›</a:t>
            </a:fld>
            <a:endParaRPr lang="it-IT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08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pitchFamily="-108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pitchFamily="-108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pitchFamily="-108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>
            <a:extLst>
              <a:ext uri="{FF2B5EF4-FFF2-40B4-BE49-F238E27FC236}">
                <a16:creationId xmlns:a16="http://schemas.microsoft.com/office/drawing/2014/main" id="{7B6AE949-5A7A-CE4E-98F3-4E00296E05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850900"/>
            <a:ext cx="8642350" cy="5530850"/>
          </a:xfrm>
        </p:spPr>
        <p:txBody>
          <a:bodyPr/>
          <a:lstStyle/>
          <a:p>
            <a:pPr eaLnBrk="1" hangingPunct="1"/>
            <a:br>
              <a:rPr lang="it-IT" altLang="en-US" sz="1600" b="1" i="1">
                <a:solidFill>
                  <a:srgbClr val="000066"/>
                </a:solidFill>
                <a:ea typeface="ＭＳ Ｐゴシック" panose="020B0600070205080204" pitchFamily="34" charset="-128"/>
              </a:rPr>
            </a:br>
            <a:br>
              <a:rPr lang="it-IT" altLang="en-US" sz="1600" i="1">
                <a:ea typeface="ＭＳ Ｐゴシック" panose="020B0600070205080204" pitchFamily="34" charset="-128"/>
              </a:rPr>
            </a:br>
            <a:r>
              <a:rPr lang="it-IT" altLang="en-US" sz="3600">
                <a:ea typeface="ＭＳ Ｐゴシック" panose="020B0600070205080204" pitchFamily="34" charset="-128"/>
              </a:rPr>
              <a:t>Laurea Triennale in Ottica e Optometria</a:t>
            </a:r>
            <a:br>
              <a:rPr lang="it-IT" altLang="en-US" sz="4000">
                <a:ea typeface="ＭＳ Ｐゴシック" panose="020B0600070205080204" pitchFamily="34" charset="-128"/>
              </a:rPr>
            </a:br>
            <a:br>
              <a:rPr lang="it-IT" altLang="en-US" sz="4000">
                <a:ea typeface="ＭＳ Ｐゴシック" panose="020B0600070205080204" pitchFamily="34" charset="-128"/>
              </a:rPr>
            </a:br>
            <a:r>
              <a:rPr lang="it-IT" altLang="en-US" sz="6000" b="1">
                <a:solidFill>
                  <a:srgbClr val="980000"/>
                </a:solidFill>
                <a:ea typeface="ＭＳ Ｐゴシック" panose="020B0600070205080204" pitchFamily="34" charset="-128"/>
              </a:rPr>
              <a:t>CORSO DI BIOLOGIA</a:t>
            </a:r>
            <a:br>
              <a:rPr lang="it-IT" altLang="en-US" sz="6000" b="1">
                <a:ea typeface="ＭＳ Ｐゴシック" panose="020B0600070205080204" pitchFamily="34" charset="-128"/>
              </a:rPr>
            </a:br>
            <a:br>
              <a:rPr lang="it-IT" altLang="en-US" sz="3200" b="1" i="1">
                <a:ea typeface="ＭＳ Ｐゴシック" panose="020B0600070205080204" pitchFamily="34" charset="-128"/>
              </a:rPr>
            </a:br>
            <a:r>
              <a:rPr lang="it-IT" altLang="en-US" i="1">
                <a:ea typeface="ＭＳ Ｐゴシック" panose="020B0600070205080204" pitchFamily="34" charset="-128"/>
              </a:rPr>
              <a:t>Prof. Stefania Bortoluzzi</a:t>
            </a:r>
            <a:br>
              <a:rPr lang="it-IT" altLang="en-US" sz="3600" b="1">
                <a:ea typeface="ＭＳ Ｐゴシック" panose="020B0600070205080204" pitchFamily="34" charset="-128"/>
              </a:rPr>
            </a:br>
            <a:br>
              <a:rPr lang="it-IT" altLang="en-US" sz="3600" b="1">
                <a:ea typeface="ＭＳ Ｐゴシック" panose="020B0600070205080204" pitchFamily="34" charset="-128"/>
              </a:rPr>
            </a:br>
            <a:r>
              <a:rPr lang="it-IT" altLang="en-US" sz="2800" b="1">
                <a:ea typeface="ＭＳ Ｐゴシック" panose="020B0600070205080204" pitchFamily="34" charset="-128"/>
              </a:rPr>
              <a:t>40 ore di lezione frontale</a:t>
            </a:r>
            <a:br>
              <a:rPr lang="it-IT" altLang="en-US" sz="2800" b="1">
                <a:ea typeface="ＭＳ Ｐゴシック" panose="020B0600070205080204" pitchFamily="34" charset="-128"/>
              </a:rPr>
            </a:br>
            <a:r>
              <a:rPr lang="it-IT" altLang="en-US" sz="2800" b="1">
                <a:ea typeface="ＭＳ Ｐゴシック" panose="020B0600070205080204" pitchFamily="34" charset="-128"/>
              </a:rPr>
              <a:t>16 ore di esercitazione</a:t>
            </a:r>
            <a:br>
              <a:rPr lang="it-IT" altLang="en-US" sz="2800" b="1">
                <a:ea typeface="ＭＳ Ｐゴシック" panose="020B0600070205080204" pitchFamily="34" charset="-128"/>
              </a:rPr>
            </a:br>
            <a:br>
              <a:rPr lang="it-IT" altLang="en-US" sz="1100" b="1">
                <a:ea typeface="ＭＳ Ｐゴシック" panose="020B0600070205080204" pitchFamily="34" charset="-128"/>
              </a:rPr>
            </a:br>
            <a:r>
              <a:rPr lang="it-IT" altLang="ja-JP" sz="2400" b="1">
                <a:solidFill>
                  <a:srgbClr val="000090"/>
                </a:solidFill>
                <a:ea typeface="ＭＳ Ｐゴシック" panose="020B0600070205080204" pitchFamily="34" charset="-128"/>
              </a:rPr>
              <a:t>Aula P2 Paolotti</a:t>
            </a:r>
            <a:br>
              <a:rPr lang="it-IT" altLang="ja-JP" sz="2400" b="1">
                <a:solidFill>
                  <a:srgbClr val="000090"/>
                </a:solidFill>
                <a:ea typeface="ＭＳ Ｐゴシック" panose="020B0600070205080204" pitchFamily="34" charset="-128"/>
              </a:rPr>
            </a:br>
            <a:r>
              <a:rPr lang="it-IT" altLang="ja-JP" sz="2400" b="1">
                <a:solidFill>
                  <a:srgbClr val="000090"/>
                </a:solidFill>
                <a:ea typeface="ＭＳ Ｐゴシック" panose="020B0600070205080204" pitchFamily="34" charset="-128"/>
              </a:rPr>
              <a:t>Martedì e Giovedì 11:30-13:15 </a:t>
            </a:r>
            <a:br>
              <a:rPr lang="it-IT" altLang="ja-JP" sz="2400" b="1">
                <a:ea typeface="ＭＳ Ｐゴシック" panose="020B0600070205080204" pitchFamily="34" charset="-128"/>
              </a:rPr>
            </a:br>
            <a:endParaRPr lang="it-IT" altLang="en-US" sz="2400" b="1">
              <a:ea typeface="ＭＳ Ｐゴシック" panose="020B0600070205080204" pitchFamily="34" charset="-128"/>
            </a:endParaRPr>
          </a:p>
        </p:txBody>
      </p:sp>
      <p:graphicFrame>
        <p:nvGraphicFramePr>
          <p:cNvPr id="14338" name="Object 2">
            <a:extLst>
              <a:ext uri="{FF2B5EF4-FFF2-40B4-BE49-F238E27FC236}">
                <a16:creationId xmlns:a16="http://schemas.microsoft.com/office/drawing/2014/main" id="{66F53FDF-8E0E-284A-92C0-BDD437177F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22225" y="23813"/>
          <a:ext cx="6651625" cy="357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13" name="CorelDRAW" r:id="rId3" imgW="20040600" imgH="1066800" progId="CorelDRAW.Graphic.11">
                  <p:embed/>
                </p:oleObj>
              </mc:Choice>
              <mc:Fallback>
                <p:oleObj name="CorelDRAW" r:id="rId3" imgW="20040600" imgH="1066800" progId="CorelDRAW.Graphic.11">
                  <p:embed/>
                  <p:pic>
                    <p:nvPicPr>
                      <p:cNvPr id="14338" name="Object 2">
                        <a:extLst>
                          <a:ext uri="{FF2B5EF4-FFF2-40B4-BE49-F238E27FC236}">
                            <a16:creationId xmlns:a16="http://schemas.microsoft.com/office/drawing/2014/main" id="{66F53FDF-8E0E-284A-92C0-BDD437177FE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2225" y="23813"/>
                        <a:ext cx="6651625" cy="357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rgbClr val="66CC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339" name="Picture 4">
            <a:extLst>
              <a:ext uri="{FF2B5EF4-FFF2-40B4-BE49-F238E27FC236}">
                <a16:creationId xmlns:a16="http://schemas.microsoft.com/office/drawing/2014/main" id="{F3A93889-69FC-7149-9FDB-5DF0335BF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6753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7ABC8E76-FE3C-8046-AE75-0BA43CC4DF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88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LE MEMBRANE CELLULARI - </a:t>
            </a:r>
            <a:r>
              <a:rPr lang="it-IT" altLang="en-US" sz="2800" b="1">
                <a:solidFill>
                  <a:srgbClr val="00FF00"/>
                </a:solidFill>
                <a:latin typeface="Arial" panose="020B0604020202020204" pitchFamily="34" charset="0"/>
              </a:rPr>
              <a:t>PROTEINE</a:t>
            </a:r>
          </a:p>
        </p:txBody>
      </p:sp>
      <p:sp>
        <p:nvSpPr>
          <p:cNvPr id="25602" name="Rectangle 3">
            <a:extLst>
              <a:ext uri="{FF2B5EF4-FFF2-40B4-BE49-F238E27FC236}">
                <a16:creationId xmlns:a16="http://schemas.microsoft.com/office/drawing/2014/main" id="{7372AC62-9890-A04A-ACF4-87F38E14C6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63" y="765175"/>
            <a:ext cx="8858250" cy="586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Char char="•"/>
            </a:pPr>
            <a:r>
              <a:rPr lang="it-IT" altLang="en-US" sz="2800">
                <a:latin typeface="Arial" panose="020B0604020202020204" pitchFamily="34" charset="0"/>
              </a:rPr>
              <a:t> </a:t>
            </a:r>
            <a:r>
              <a:rPr lang="en-US" altLang="en-US" sz="2800">
                <a:latin typeface="Arial" panose="020B0604020202020204" pitchFamily="34" charset="0"/>
              </a:rPr>
              <a:t> Le membrane biologiche contengono sempre proteine</a:t>
            </a:r>
          </a:p>
          <a:p>
            <a:pPr eaLnBrk="1" hangingPunct="1">
              <a:spcBef>
                <a:spcPct val="30000"/>
              </a:spcBef>
              <a:buFontTx/>
              <a:buChar char="•"/>
            </a:pPr>
            <a:r>
              <a:rPr lang="en-US" altLang="en-US" sz="2800">
                <a:latin typeface="Arial" panose="020B0604020202020204" pitchFamily="34" charset="0"/>
              </a:rPr>
              <a:t>  Le diverse proteine delle membrane sono fondamentali per determinarne le diverse funzioni</a:t>
            </a:r>
          </a:p>
          <a:p>
            <a:pPr eaLnBrk="1" hangingPunct="1">
              <a:spcBef>
                <a:spcPct val="30000"/>
              </a:spcBef>
              <a:buFontTx/>
              <a:buChar char="•"/>
            </a:pPr>
            <a:endParaRPr lang="en-US" altLang="en-US" sz="2800">
              <a:latin typeface="Arial" panose="020B0604020202020204" pitchFamily="34" charset="0"/>
            </a:endParaRPr>
          </a:p>
          <a:p>
            <a:pPr eaLnBrk="1" hangingPunct="1">
              <a:spcBef>
                <a:spcPct val="30000"/>
              </a:spcBef>
              <a:buFontTx/>
              <a:buChar char="•"/>
            </a:pPr>
            <a:endParaRPr lang="en-US" altLang="en-US" sz="2800">
              <a:latin typeface="Arial" panose="020B0604020202020204" pitchFamily="34" charset="0"/>
            </a:endParaRPr>
          </a:p>
          <a:p>
            <a:pPr eaLnBrk="1" hangingPunct="1">
              <a:spcBef>
                <a:spcPct val="30000"/>
              </a:spcBef>
              <a:buFontTx/>
              <a:buChar char="•"/>
            </a:pPr>
            <a:endParaRPr lang="en-US" altLang="en-US" sz="2800">
              <a:latin typeface="Arial" panose="020B0604020202020204" pitchFamily="34" charset="0"/>
            </a:endParaRPr>
          </a:p>
          <a:p>
            <a:pPr eaLnBrk="1" hangingPunct="1">
              <a:spcBef>
                <a:spcPct val="30000"/>
              </a:spcBef>
              <a:buFontTx/>
              <a:buChar char="•"/>
            </a:pPr>
            <a:endParaRPr lang="en-US" altLang="en-US" sz="2800">
              <a:latin typeface="Arial" panose="020B0604020202020204" pitchFamily="34" charset="0"/>
            </a:endParaRPr>
          </a:p>
          <a:p>
            <a:pPr eaLnBrk="1" hangingPunct="1">
              <a:spcBef>
                <a:spcPct val="30000"/>
              </a:spcBef>
              <a:buFontTx/>
              <a:buChar char="•"/>
            </a:pPr>
            <a:endParaRPr lang="en-US" altLang="en-US" sz="2800">
              <a:latin typeface="Arial" panose="020B0604020202020204" pitchFamily="34" charset="0"/>
            </a:endParaRPr>
          </a:p>
          <a:p>
            <a:pPr eaLnBrk="1" hangingPunct="1">
              <a:spcBef>
                <a:spcPct val="30000"/>
              </a:spcBef>
              <a:buFontTx/>
              <a:buChar char="•"/>
            </a:pPr>
            <a:r>
              <a:rPr lang="en-US" altLang="en-US" sz="2800">
                <a:latin typeface="Arial" panose="020B0604020202020204" pitchFamily="34" charset="0"/>
              </a:rPr>
              <a:t> 30% geni nel genoma codifica per TMP</a:t>
            </a:r>
          </a:p>
          <a:p>
            <a:pPr eaLnBrk="1" hangingPunct="1">
              <a:spcBef>
                <a:spcPct val="30000"/>
              </a:spcBef>
              <a:buFontTx/>
              <a:buChar char="•"/>
            </a:pPr>
            <a:r>
              <a:rPr lang="en-US" altLang="en-US" sz="2800">
                <a:latin typeface="Arial" panose="020B0604020202020204" pitchFamily="34" charset="0"/>
              </a:rPr>
              <a:t> 50% dei target di farmaci</a:t>
            </a:r>
          </a:p>
        </p:txBody>
      </p:sp>
      <p:pic>
        <p:nvPicPr>
          <p:cNvPr id="25603" name="Immagine 5">
            <a:extLst>
              <a:ext uri="{FF2B5EF4-FFF2-40B4-BE49-F238E27FC236}">
                <a16:creationId xmlns:a16="http://schemas.microsoft.com/office/drawing/2014/main" id="{E49F6E34-34E2-4E42-9951-15D54B50B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8" t="27931" r="4214" b="29655"/>
          <a:stretch>
            <a:fillRect/>
          </a:stretch>
        </p:blipFill>
        <p:spPr bwMode="auto">
          <a:xfrm>
            <a:off x="900113" y="2924175"/>
            <a:ext cx="720090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>
            <a:extLst>
              <a:ext uri="{FF2B5EF4-FFF2-40B4-BE49-F238E27FC236}">
                <a16:creationId xmlns:a16="http://schemas.microsoft.com/office/drawing/2014/main" id="{573D888F-6BB8-8240-B53C-5A13921CA0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88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LE MEMBRANE CELLULARI - </a:t>
            </a:r>
            <a:r>
              <a:rPr lang="it-IT" altLang="en-US" sz="2800" b="1">
                <a:solidFill>
                  <a:srgbClr val="00FF00"/>
                </a:solidFill>
                <a:latin typeface="Arial" panose="020B0604020202020204" pitchFamily="34" charset="0"/>
              </a:rPr>
              <a:t>PROTEINE</a:t>
            </a:r>
          </a:p>
        </p:txBody>
      </p:sp>
      <p:sp>
        <p:nvSpPr>
          <p:cNvPr id="27650" name="Rectangle 3">
            <a:extLst>
              <a:ext uri="{FF2B5EF4-FFF2-40B4-BE49-F238E27FC236}">
                <a16:creationId xmlns:a16="http://schemas.microsoft.com/office/drawing/2014/main" id="{A873475B-D990-4540-B713-8D9F8E2E40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63" y="765175"/>
            <a:ext cx="8858250" cy="205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 Le proteine di membrana possono essere dotate di:</a:t>
            </a:r>
          </a:p>
          <a:p>
            <a:pPr lvl="1" eaLnBrk="1" hangingPunct="1">
              <a:spcBef>
                <a:spcPts val="300"/>
              </a:spcBef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 Regioni idrofile, che sporgono all’esterno della membrana</a:t>
            </a:r>
          </a:p>
          <a:p>
            <a:pPr lvl="1" eaLnBrk="1" hangingPunct="1">
              <a:spcBef>
                <a:spcPts val="300"/>
              </a:spcBef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 Regioni idrofobe, che passano attraverso il doppio strato lipidico</a:t>
            </a:r>
          </a:p>
          <a:p>
            <a:pPr lvl="1" eaLnBrk="1" hangingPunct="1">
              <a:spcBef>
                <a:spcPct val="10000"/>
              </a:spcBef>
              <a:buFontTx/>
              <a:buChar char="•"/>
            </a:pPr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27651" name="Immagine 6">
            <a:extLst>
              <a:ext uri="{FF2B5EF4-FFF2-40B4-BE49-F238E27FC236}">
                <a16:creationId xmlns:a16="http://schemas.microsoft.com/office/drawing/2014/main" id="{B42BDB84-DA2A-7547-BE5A-4E08330467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133600"/>
            <a:ext cx="6143625" cy="331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Rettangolo 1">
            <a:extLst>
              <a:ext uri="{FF2B5EF4-FFF2-40B4-BE49-F238E27FC236}">
                <a16:creationId xmlns:a16="http://schemas.microsoft.com/office/drawing/2014/main" id="{3692B9A9-578F-A94A-A54A-7FCAD17381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2525" y="5084763"/>
            <a:ext cx="4181475" cy="16319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000" b="1">
                <a:latin typeface="Calibri" panose="020F0502020204030204" pitchFamily="34" charset="0"/>
              </a:rPr>
              <a:t>Alpha emolisina</a:t>
            </a:r>
          </a:p>
          <a:p>
            <a:pPr algn="just" eaLnBrk="1" hangingPunct="1"/>
            <a:r>
              <a:rPr lang="it-IT" altLang="en-US" sz="2000">
                <a:latin typeface="Calibri" panose="020F0502020204030204" pitchFamily="34" charset="0"/>
              </a:rPr>
              <a:t>Tossina </a:t>
            </a:r>
            <a:r>
              <a:rPr lang="it-IT" altLang="en-US" sz="2000" i="1">
                <a:latin typeface="Calibri" panose="020F0502020204030204" pitchFamily="34" charset="0"/>
              </a:rPr>
              <a:t>Staphylococcus aureus che causa morte cellulare  “bucando”  la membrana della cellula (emolisi globuli rossi)</a:t>
            </a:r>
          </a:p>
        </p:txBody>
      </p:sp>
      <p:sp>
        <p:nvSpPr>
          <p:cNvPr id="27653" name="Rettangolo 2">
            <a:extLst>
              <a:ext uri="{FF2B5EF4-FFF2-40B4-BE49-F238E27FC236}">
                <a16:creationId xmlns:a16="http://schemas.microsoft.com/office/drawing/2014/main" id="{6873568A-7F31-8649-AB9D-0A511F19E3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5084763"/>
            <a:ext cx="4732338" cy="16319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000" b="1">
                <a:latin typeface="Calibri" panose="020F0502020204030204" pitchFamily="34" charset="0"/>
              </a:rPr>
              <a:t>Batteriorodopsina </a:t>
            </a:r>
          </a:p>
          <a:p>
            <a:pPr algn="just" eaLnBrk="1" hangingPunct="1"/>
            <a:r>
              <a:rPr lang="it-IT" altLang="en-US" sz="2000" i="1">
                <a:latin typeface="Calibri" panose="020F0502020204030204" pitchFamily="34" charset="0"/>
              </a:rPr>
              <a:t>Pompa protonica (Archea) che cattura luce solare ed estrude protoni creando un gradiente poi sfruttato per sintesi ATP accoppiata (chemiosmosi)</a:t>
            </a:r>
            <a:endParaRPr lang="it-IT" altLang="en-US" sz="200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>
            <a:extLst>
              <a:ext uri="{FF2B5EF4-FFF2-40B4-BE49-F238E27FC236}">
                <a16:creationId xmlns:a16="http://schemas.microsoft.com/office/drawing/2014/main" id="{91721CDB-78E5-A248-BA2B-E95C85D352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88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LE MEMBRANE CELLULARI - </a:t>
            </a:r>
            <a:r>
              <a:rPr lang="it-IT" altLang="en-US" sz="2800" b="1">
                <a:solidFill>
                  <a:srgbClr val="00FF00"/>
                </a:solidFill>
                <a:latin typeface="Arial" panose="020B0604020202020204" pitchFamily="34" charset="0"/>
              </a:rPr>
              <a:t>PROTEINE</a:t>
            </a:r>
          </a:p>
        </p:txBody>
      </p:sp>
      <p:sp>
        <p:nvSpPr>
          <p:cNvPr id="29698" name="Rectangle 3">
            <a:extLst>
              <a:ext uri="{FF2B5EF4-FFF2-40B4-BE49-F238E27FC236}">
                <a16:creationId xmlns:a16="http://schemas.microsoft.com/office/drawing/2014/main" id="{C5B62D5C-5219-E546-BAF3-74D99FBA1A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63" y="692150"/>
            <a:ext cx="8858250" cy="589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 Due categorie di proteine di membrana:</a:t>
            </a:r>
          </a:p>
          <a:p>
            <a:pPr lvl="1" eaLnBrk="1" hangingPunct="1">
              <a:spcBef>
                <a:spcPct val="30000"/>
              </a:spcBef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 Pr. INTRINSECHE di membrana (o INTEGRALI; vengono rilasciate solo dopo trattamenti che disgregano il doppio strato lipidico)</a:t>
            </a:r>
          </a:p>
          <a:p>
            <a:pPr lvl="1" eaLnBrk="1" hangingPunct="1">
              <a:spcBef>
                <a:spcPct val="30000"/>
              </a:spcBef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 Pr. ESTRINSECHE di membrana (o PERIFERICHE; sono rimosse da trattamenti piu’ blandi)</a:t>
            </a:r>
          </a:p>
          <a:p>
            <a:pPr lvl="1" eaLnBrk="1" hangingPunct="1">
              <a:spcBef>
                <a:spcPct val="30000"/>
              </a:spcBef>
              <a:buFontTx/>
              <a:buChar char="•"/>
            </a:pPr>
            <a:endParaRPr lang="en-GB" altLang="en-US">
              <a:latin typeface="Arial" panose="020B0604020202020204" pitchFamily="34" charset="0"/>
            </a:endParaRPr>
          </a:p>
          <a:p>
            <a:pPr lvl="1" eaLnBrk="1" hangingPunct="1">
              <a:spcBef>
                <a:spcPct val="30000"/>
              </a:spcBef>
              <a:buFontTx/>
              <a:buChar char="•"/>
            </a:pPr>
            <a:endParaRPr lang="en-GB" altLang="en-US">
              <a:latin typeface="Arial" panose="020B0604020202020204" pitchFamily="34" charset="0"/>
            </a:endParaRPr>
          </a:p>
          <a:p>
            <a:pPr lvl="1" eaLnBrk="1" hangingPunct="1">
              <a:spcBef>
                <a:spcPct val="30000"/>
              </a:spcBef>
              <a:buFontTx/>
              <a:buChar char="•"/>
            </a:pPr>
            <a:endParaRPr lang="en-GB" altLang="en-US">
              <a:latin typeface="Arial" panose="020B0604020202020204" pitchFamily="34" charset="0"/>
            </a:endParaRPr>
          </a:p>
          <a:p>
            <a:pPr lvl="1" eaLnBrk="1" hangingPunct="1">
              <a:spcBef>
                <a:spcPct val="30000"/>
              </a:spcBef>
              <a:buFontTx/>
              <a:buChar char="•"/>
            </a:pPr>
            <a:endParaRPr lang="en-GB" altLang="en-US">
              <a:latin typeface="Arial" panose="020B0604020202020204" pitchFamily="34" charset="0"/>
            </a:endParaRPr>
          </a:p>
          <a:p>
            <a:pPr lvl="1" eaLnBrk="1" hangingPunct="1">
              <a:spcBef>
                <a:spcPct val="30000"/>
              </a:spcBef>
              <a:buFontTx/>
              <a:buChar char="•"/>
            </a:pPr>
            <a:endParaRPr lang="en-US" altLang="en-US">
              <a:latin typeface="Arial" panose="020B0604020202020204" pitchFamily="34" charset="0"/>
            </a:endParaRPr>
          </a:p>
          <a:p>
            <a:pPr eaLnBrk="1" hangingPunct="1">
              <a:spcBef>
                <a:spcPct val="30000"/>
              </a:spcBef>
            </a:pPr>
            <a:endParaRPr lang="en-US" altLang="en-US" sz="900">
              <a:latin typeface="Arial" panose="020B0604020202020204" pitchFamily="34" charset="0"/>
            </a:endParaRPr>
          </a:p>
          <a:p>
            <a:pPr eaLnBrk="1" hangingPunct="1">
              <a:spcBef>
                <a:spcPct val="30000"/>
              </a:spcBef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 Alcune proteine sono “fissate” in alcune zone della membrana perché ancorate al citoscheletro</a:t>
            </a:r>
          </a:p>
        </p:txBody>
      </p:sp>
      <p:pic>
        <p:nvPicPr>
          <p:cNvPr id="29699" name="Picture 5">
            <a:extLst>
              <a:ext uri="{FF2B5EF4-FFF2-40B4-BE49-F238E27FC236}">
                <a16:creationId xmlns:a16="http://schemas.microsoft.com/office/drawing/2014/main" id="{868BBFF8-6C39-C046-878D-953A1A0E1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3346450"/>
            <a:ext cx="5256212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6">
            <a:extLst>
              <a:ext uri="{FF2B5EF4-FFF2-40B4-BE49-F238E27FC236}">
                <a16:creationId xmlns:a16="http://schemas.microsoft.com/office/drawing/2014/main" id="{84FFFB7B-EEE7-EC4E-A074-C6434D7B9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908175"/>
            <a:ext cx="4914900" cy="368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2" name="Rectangle 2">
            <a:extLst>
              <a:ext uri="{FF2B5EF4-FFF2-40B4-BE49-F238E27FC236}">
                <a16:creationId xmlns:a16="http://schemas.microsoft.com/office/drawing/2014/main" id="{7543974A-5F47-0743-8A3A-EB3C68A3FA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88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LE MEMBRANE CELLULARI - </a:t>
            </a:r>
            <a:r>
              <a:rPr lang="it-IT" altLang="en-US" sz="2800" b="1">
                <a:solidFill>
                  <a:srgbClr val="00FF00"/>
                </a:solidFill>
                <a:latin typeface="Arial" panose="020B0604020202020204" pitchFamily="34" charset="0"/>
              </a:rPr>
              <a:t>PROTEINE</a:t>
            </a:r>
          </a:p>
        </p:txBody>
      </p:sp>
      <p:sp>
        <p:nvSpPr>
          <p:cNvPr id="30723" name="Rectangle 5">
            <a:extLst>
              <a:ext uri="{FF2B5EF4-FFF2-40B4-BE49-F238E27FC236}">
                <a16:creationId xmlns:a16="http://schemas.microsoft.com/office/drawing/2014/main" id="{8A6B7D3E-4643-9747-9A96-789F3CFCD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8538" y="765175"/>
            <a:ext cx="45085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 sz="2800" b="1">
                <a:solidFill>
                  <a:schemeClr val="accent2"/>
                </a:solidFill>
                <a:latin typeface="Arial" panose="020B0604020202020204" pitchFamily="34" charset="0"/>
              </a:rPr>
              <a:t>PROTEINE INTRINSECHE</a:t>
            </a:r>
          </a:p>
        </p:txBody>
      </p:sp>
      <p:pic>
        <p:nvPicPr>
          <p:cNvPr id="30724" name="Picture 4">
            <a:extLst>
              <a:ext uri="{FF2B5EF4-FFF2-40B4-BE49-F238E27FC236}">
                <a16:creationId xmlns:a16="http://schemas.microsoft.com/office/drawing/2014/main" id="{47F8D05D-CA42-C142-81BD-7AA94BDEB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6"/>
          <a:stretch>
            <a:fillRect/>
          </a:stretch>
        </p:blipFill>
        <p:spPr bwMode="auto">
          <a:xfrm>
            <a:off x="19050" y="1700213"/>
            <a:ext cx="401955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>
            <a:extLst>
              <a:ext uri="{FF2B5EF4-FFF2-40B4-BE49-F238E27FC236}">
                <a16:creationId xmlns:a16="http://schemas.microsoft.com/office/drawing/2014/main" id="{5B7499A3-6A66-C34C-A7FF-42C7D40FA9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88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LE MEMBRANE CELLULARI - </a:t>
            </a:r>
            <a:r>
              <a:rPr lang="it-IT" altLang="en-US" sz="2800" b="1">
                <a:solidFill>
                  <a:srgbClr val="00FF00"/>
                </a:solidFill>
                <a:latin typeface="Arial" panose="020B0604020202020204" pitchFamily="34" charset="0"/>
              </a:rPr>
              <a:t>PROTEINE</a:t>
            </a:r>
          </a:p>
        </p:txBody>
      </p:sp>
      <p:pic>
        <p:nvPicPr>
          <p:cNvPr id="31746" name="Picture 4">
            <a:extLst>
              <a:ext uri="{FF2B5EF4-FFF2-40B4-BE49-F238E27FC236}">
                <a16:creationId xmlns:a16="http://schemas.microsoft.com/office/drawing/2014/main" id="{8603BE9E-ED1E-9E4C-8397-C814B3678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9" b="9886"/>
          <a:stretch>
            <a:fillRect/>
          </a:stretch>
        </p:blipFill>
        <p:spPr bwMode="auto">
          <a:xfrm>
            <a:off x="468313" y="692150"/>
            <a:ext cx="8280400" cy="611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>
            <a:extLst>
              <a:ext uri="{FF2B5EF4-FFF2-40B4-BE49-F238E27FC236}">
                <a16:creationId xmlns:a16="http://schemas.microsoft.com/office/drawing/2014/main" id="{0241ADA0-5073-FD45-8F0D-677558C5E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620713"/>
            <a:ext cx="5481638" cy="631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Text Box 4">
            <a:extLst>
              <a:ext uri="{FF2B5EF4-FFF2-40B4-BE49-F238E27FC236}">
                <a16:creationId xmlns:a16="http://schemas.microsoft.com/office/drawing/2014/main" id="{E6E3CD8E-1471-F545-8528-56BE9D5498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85800"/>
            <a:ext cx="2716213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Funzioni delle </a:t>
            </a:r>
          </a:p>
          <a:p>
            <a:pPr eaLnBrk="1" hangingPunct="1"/>
            <a:r>
              <a:rPr lang="en-US" alt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proteine </a:t>
            </a:r>
          </a:p>
          <a:p>
            <a:pPr eaLnBrk="1" hangingPunct="1"/>
            <a:r>
              <a:rPr lang="en-US" alt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membrana</a:t>
            </a:r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A9D7FDC4-B464-CD45-AF03-814CFA03BF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88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LE MEMBRANE CELLULARI - </a:t>
            </a:r>
            <a:r>
              <a:rPr lang="it-IT" altLang="en-US" sz="2800" b="1">
                <a:solidFill>
                  <a:srgbClr val="00FF00"/>
                </a:solidFill>
                <a:latin typeface="Arial" panose="020B0604020202020204" pitchFamily="34" charset="0"/>
              </a:rPr>
              <a:t>PROTEINE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3">
            <a:extLst>
              <a:ext uri="{FF2B5EF4-FFF2-40B4-BE49-F238E27FC236}">
                <a16:creationId xmlns:a16="http://schemas.microsoft.com/office/drawing/2014/main" id="{3E5EA99D-F9E8-3B4D-84B9-CE04A4EFD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992188"/>
            <a:ext cx="6480175" cy="574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Rectangle 2">
            <a:extLst>
              <a:ext uri="{FF2B5EF4-FFF2-40B4-BE49-F238E27FC236}">
                <a16:creationId xmlns:a16="http://schemas.microsoft.com/office/drawing/2014/main" id="{21DDB5EC-9392-724F-B969-24BCF9901B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88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LE MEMBRANE CELLULARI - </a:t>
            </a:r>
            <a:r>
              <a:rPr lang="it-IT" altLang="en-US" sz="2800" b="1">
                <a:solidFill>
                  <a:srgbClr val="00FF00"/>
                </a:solidFill>
                <a:latin typeface="Arial" panose="020B0604020202020204" pitchFamily="34" charset="0"/>
              </a:rPr>
              <a:t>PROTEINE</a:t>
            </a:r>
          </a:p>
        </p:txBody>
      </p:sp>
      <p:sp>
        <p:nvSpPr>
          <p:cNvPr id="34819" name="Text Box 4">
            <a:extLst>
              <a:ext uri="{FF2B5EF4-FFF2-40B4-BE49-F238E27FC236}">
                <a16:creationId xmlns:a16="http://schemas.microsoft.com/office/drawing/2014/main" id="{665346B8-925A-7247-BCD7-03EA3F453F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85800"/>
            <a:ext cx="2716213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Funzioni delle </a:t>
            </a:r>
          </a:p>
          <a:p>
            <a:pPr eaLnBrk="1" hangingPunct="1"/>
            <a:r>
              <a:rPr lang="en-US" alt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proteine </a:t>
            </a:r>
          </a:p>
          <a:p>
            <a:pPr eaLnBrk="1" hangingPunct="1"/>
            <a:r>
              <a:rPr lang="en-US" alt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membrana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>
            <a:extLst>
              <a:ext uri="{FF2B5EF4-FFF2-40B4-BE49-F238E27FC236}">
                <a16:creationId xmlns:a16="http://schemas.microsoft.com/office/drawing/2014/main" id="{0F5DF818-5296-194C-B7E1-7446484F7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836613"/>
            <a:ext cx="7183438" cy="597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Rectangle 3">
            <a:extLst>
              <a:ext uri="{FF2B5EF4-FFF2-40B4-BE49-F238E27FC236}">
                <a16:creationId xmlns:a16="http://schemas.microsoft.com/office/drawing/2014/main" id="{E46D06FB-DF16-414D-9337-7CF0326724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450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200" b="1">
                <a:solidFill>
                  <a:schemeClr val="bg1"/>
                </a:solidFill>
                <a:latin typeface="Arial" panose="020B0604020202020204" pitchFamily="34" charset="0"/>
              </a:rPr>
              <a:t>LE MEMBRANE CELLULARI – </a:t>
            </a:r>
            <a:r>
              <a:rPr lang="it-IT" altLang="en-US" sz="2200" b="1">
                <a:solidFill>
                  <a:srgbClr val="FFCC00"/>
                </a:solidFill>
                <a:latin typeface="Arial" panose="020B0604020202020204" pitchFamily="34" charset="0"/>
              </a:rPr>
              <a:t>RICONOSCIMENTO TRA CELLULE</a:t>
            </a:r>
          </a:p>
        </p:txBody>
      </p:sp>
      <p:sp>
        <p:nvSpPr>
          <p:cNvPr id="36867" name="Text Box 4">
            <a:extLst>
              <a:ext uri="{FF2B5EF4-FFF2-40B4-BE49-F238E27FC236}">
                <a16:creationId xmlns:a16="http://schemas.microsoft.com/office/drawing/2014/main" id="{E5E1547E-289A-2C4C-8E7C-8E61A37450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5313"/>
            <a:ext cx="2916238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>
                <a:latin typeface="Arial" panose="020B0604020202020204" pitchFamily="34" charset="0"/>
              </a:rPr>
              <a:t>Legame omotipico</a:t>
            </a:r>
          </a:p>
        </p:txBody>
      </p:sp>
      <p:sp>
        <p:nvSpPr>
          <p:cNvPr id="36868" name="Text Box 5">
            <a:extLst>
              <a:ext uri="{FF2B5EF4-FFF2-40B4-BE49-F238E27FC236}">
                <a16:creationId xmlns:a16="http://schemas.microsoft.com/office/drawing/2014/main" id="{9860B255-3BF8-454A-812C-AF91A7F162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338" y="620713"/>
            <a:ext cx="4321175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>
                <a:latin typeface="Arial" panose="020B0604020202020204" pitchFamily="34" charset="0"/>
              </a:rPr>
              <a:t>Legame eterotipico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>
            <a:extLst>
              <a:ext uri="{FF2B5EF4-FFF2-40B4-BE49-F238E27FC236}">
                <a16:creationId xmlns:a16="http://schemas.microsoft.com/office/drawing/2014/main" id="{0EF9F0D8-AA06-174F-BD62-48ADCF390F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88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LE MEMBRANE CELLULARI - </a:t>
            </a:r>
            <a:r>
              <a:rPr lang="it-IT" altLang="en-US" sz="2800" b="1">
                <a:solidFill>
                  <a:srgbClr val="FFCC00"/>
                </a:solidFill>
                <a:latin typeface="Arial" panose="020B0604020202020204" pitchFamily="34" charset="0"/>
              </a:rPr>
              <a:t>CARBOIDRATI</a:t>
            </a:r>
          </a:p>
        </p:txBody>
      </p:sp>
      <p:sp>
        <p:nvSpPr>
          <p:cNvPr id="37890" name="Rectangle 3">
            <a:extLst>
              <a:ext uri="{FF2B5EF4-FFF2-40B4-BE49-F238E27FC236}">
                <a16:creationId xmlns:a16="http://schemas.microsoft.com/office/drawing/2014/main" id="{055D0240-29DC-0F47-BDB8-FD1A25080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63" y="836613"/>
            <a:ext cx="4321175" cy="414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10000"/>
              </a:spcBef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 Molecole più o meno complesse di carboidrati si trovano sulla superficie esterna delle membrane cellulari e fungono da siti di riconoscimento</a:t>
            </a:r>
          </a:p>
          <a:p>
            <a:pPr eaLnBrk="1" hangingPunct="1">
              <a:spcBef>
                <a:spcPct val="10000"/>
              </a:spcBef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 I carboidrati sono legati covalentemente a componenti della membrana, ovvero a lipidi o a proteine di membrana</a:t>
            </a:r>
          </a:p>
        </p:txBody>
      </p:sp>
      <p:pic>
        <p:nvPicPr>
          <p:cNvPr id="37891" name="Picture 4">
            <a:extLst>
              <a:ext uri="{FF2B5EF4-FFF2-40B4-BE49-F238E27FC236}">
                <a16:creationId xmlns:a16="http://schemas.microsoft.com/office/drawing/2014/main" id="{FD7F4ABA-DC46-D940-824F-3A890F1D0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" t="27170" r="61810" b="38976"/>
          <a:stretch>
            <a:fillRect/>
          </a:stretch>
        </p:blipFill>
        <p:spPr bwMode="auto">
          <a:xfrm>
            <a:off x="4427538" y="909638"/>
            <a:ext cx="4584700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Rectangle 5">
            <a:extLst>
              <a:ext uri="{FF2B5EF4-FFF2-40B4-BE49-F238E27FC236}">
                <a16:creationId xmlns:a16="http://schemas.microsoft.com/office/drawing/2014/main" id="{12AE65D4-8D83-B244-8699-712AEEBDD1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978400"/>
            <a:ext cx="903605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 GLICOLIPIDI: unita’ polisaccaridiche legate a lipidi di membrana, di solito sporgono all’esterno</a:t>
            </a:r>
          </a:p>
          <a:p>
            <a:pPr eaLnBrk="1" hangingPunct="1"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 GLICOPROTEINE: oligosaccaridi legati a proteine di membrana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DCA76B42-B4FF-3F40-917B-016A05B2FF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88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LE MEMBRANE CELLULARI - </a:t>
            </a:r>
            <a:r>
              <a:rPr lang="it-IT" altLang="en-US" sz="2800" b="1">
                <a:solidFill>
                  <a:srgbClr val="FFCC00"/>
                </a:solidFill>
                <a:latin typeface="Arial" panose="020B0604020202020204" pitchFamily="34" charset="0"/>
              </a:rPr>
              <a:t>CARBOIDRATI</a:t>
            </a:r>
          </a:p>
        </p:txBody>
      </p:sp>
      <p:sp>
        <p:nvSpPr>
          <p:cNvPr id="38914" name="Rectangle 3">
            <a:extLst>
              <a:ext uri="{FF2B5EF4-FFF2-40B4-BE49-F238E27FC236}">
                <a16:creationId xmlns:a16="http://schemas.microsoft.com/office/drawing/2014/main" id="{AD1EC5DC-D93D-6345-860A-7C5AD8317B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4489450"/>
            <a:ext cx="8678862" cy="238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en-US" altLang="en-US">
                <a:latin typeface="Arial" panose="020B0604020202020204" pitchFamily="34" charset="0"/>
              </a:rPr>
              <a:t> Esistono molti diversi monosaccaridi</a:t>
            </a:r>
          </a:p>
          <a:p>
            <a:pPr eaLnBrk="1" hangingPunct="1"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en-US" altLang="en-US">
                <a:latin typeface="Arial" panose="020B0604020202020204" pitchFamily="34" charset="0"/>
              </a:rPr>
              <a:t> Questi possono essere combinati insieme in modo diverso ed a formare catene di diversa lunghezza e ramificazione</a:t>
            </a:r>
          </a:p>
          <a:p>
            <a:pPr eaLnBrk="1" hangingPunct="1"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en-US" altLang="en-US">
                <a:latin typeface="Arial" panose="020B0604020202020204" pitchFamily="34" charset="0"/>
              </a:rPr>
              <a:t> I carboidrati di membrana sono una specie di codice a barre delle cellule, utile al riconoscimento tra cellule uguali o diverse tra loro</a:t>
            </a:r>
          </a:p>
        </p:txBody>
      </p:sp>
      <p:pic>
        <p:nvPicPr>
          <p:cNvPr id="38915" name="Picture 4">
            <a:extLst>
              <a:ext uri="{FF2B5EF4-FFF2-40B4-BE49-F238E27FC236}">
                <a16:creationId xmlns:a16="http://schemas.microsoft.com/office/drawing/2014/main" id="{6673E0CE-82F0-D345-83D4-8C0EB9A78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r="52956" b="42117"/>
          <a:stretch>
            <a:fillRect/>
          </a:stretch>
        </p:blipFill>
        <p:spPr bwMode="auto">
          <a:xfrm>
            <a:off x="173038" y="817563"/>
            <a:ext cx="4903787" cy="354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6">
            <a:extLst>
              <a:ext uri="{FF2B5EF4-FFF2-40B4-BE49-F238E27FC236}">
                <a16:creationId xmlns:a16="http://schemas.microsoft.com/office/drawing/2014/main" id="{587F9004-8663-5D4D-B25E-D20BF68C6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33D221-9C21-EC47-B3AF-E9DEF0EBF5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50" r="24736" b="21651"/>
          <a:stretch/>
        </p:blipFill>
        <p:spPr>
          <a:xfrm>
            <a:off x="1259632" y="584708"/>
            <a:ext cx="6192688" cy="6192688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8273E0C7-A989-7349-9434-718357BA0193}"/>
              </a:ext>
            </a:extLst>
          </p:cNvPr>
          <p:cNvSpPr/>
          <p:nvPr/>
        </p:nvSpPr>
        <p:spPr>
          <a:xfrm>
            <a:off x="395536" y="4725144"/>
            <a:ext cx="1296144" cy="864096"/>
          </a:xfrm>
          <a:prstGeom prst="rightArrow">
            <a:avLst>
              <a:gd name="adj1" fmla="val 50000"/>
              <a:gd name="adj2" fmla="val 68221"/>
            </a:avLst>
          </a:prstGeom>
          <a:solidFill>
            <a:srgbClr val="FFC000">
              <a:alpha val="85098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8806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>
            <a:extLst>
              <a:ext uri="{FF2B5EF4-FFF2-40B4-BE49-F238E27FC236}">
                <a16:creationId xmlns:a16="http://schemas.microsoft.com/office/drawing/2014/main" id="{E2359511-419F-5144-A222-1967886219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88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LE MEMBRANE CELLULARI - </a:t>
            </a:r>
            <a:r>
              <a:rPr lang="it-IT" altLang="en-US" sz="2800" b="1">
                <a:solidFill>
                  <a:srgbClr val="FFCC00"/>
                </a:solidFill>
                <a:latin typeface="Arial" panose="020B0604020202020204" pitchFamily="34" charset="0"/>
              </a:rPr>
              <a:t>CARBOIDRATI</a:t>
            </a:r>
          </a:p>
        </p:txBody>
      </p:sp>
      <p:sp>
        <p:nvSpPr>
          <p:cNvPr id="39938" name="Rectangle 3">
            <a:extLst>
              <a:ext uri="{FF2B5EF4-FFF2-40B4-BE49-F238E27FC236}">
                <a16:creationId xmlns:a16="http://schemas.microsoft.com/office/drawing/2014/main" id="{17C356D8-2222-C544-9801-85624582B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836613"/>
            <a:ext cx="8678863" cy="275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en-US" altLang="en-US">
                <a:latin typeface="Arial" panose="020B0604020202020204" pitchFamily="34" charset="0"/>
              </a:rPr>
              <a:t> Gruppi sanguigni del sistema AB0 dipendono diversi antigeni di superficie sulla membrana dei globuli rossi</a:t>
            </a:r>
          </a:p>
          <a:p>
            <a:pPr eaLnBrk="1" hangingPunct="1"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en-US" altLang="en-US">
                <a:latin typeface="Arial" panose="020B0604020202020204" pitchFamily="34" charset="0"/>
              </a:rPr>
              <a:t> A e B olisaccaridi di membrana con diverso zucchero terminale</a:t>
            </a:r>
          </a:p>
          <a:p>
            <a:pPr eaLnBrk="1" hangingPunct="1"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en-US" altLang="en-US">
                <a:latin typeface="Arial" panose="020B0604020202020204" pitchFamily="34" charset="0"/>
              </a:rPr>
              <a:t> Geneticamente determinati dalla presenza di tre varianti alleliche per l’enzima che sintetizza </a:t>
            </a:r>
            <a:r>
              <a:rPr lang="it-IT" altLang="en-US">
                <a:latin typeface="Arial" panose="020B0604020202020204" pitchFamily="34" charset="0"/>
              </a:rPr>
              <a:t>gli oligosaccaridi, di cui uno non funzionale</a:t>
            </a:r>
            <a:r>
              <a:rPr lang="en-US" altLang="en-US">
                <a:latin typeface="Arial" panose="020B0604020202020204" pitchFamily="34" charset="0"/>
              </a:rPr>
              <a:t> (A, B, 0)</a:t>
            </a:r>
            <a:endParaRPr lang="it-IT" altLang="en-US">
              <a:latin typeface="Arial" panose="020B0604020202020204" pitchFamily="34" charset="0"/>
            </a:endParaRPr>
          </a:p>
        </p:txBody>
      </p:sp>
      <p:pic>
        <p:nvPicPr>
          <p:cNvPr id="39939" name="Immagine 4">
            <a:extLst>
              <a:ext uri="{FF2B5EF4-FFF2-40B4-BE49-F238E27FC236}">
                <a16:creationId xmlns:a16="http://schemas.microsoft.com/office/drawing/2014/main" id="{7B25B4F2-F5F3-7847-A0AF-4B8EEF70C6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325" y="3213100"/>
            <a:ext cx="4154488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CasellaDiTesto 1">
            <a:extLst>
              <a:ext uri="{FF2B5EF4-FFF2-40B4-BE49-F238E27FC236}">
                <a16:creationId xmlns:a16="http://schemas.microsoft.com/office/drawing/2014/main" id="{6688335D-5BA8-D74B-B213-3E642E5041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4588" y="6308725"/>
            <a:ext cx="3448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>
                <a:latin typeface="Arial" panose="020B0604020202020204" pitchFamily="34" charset="0"/>
                <a:cs typeface="Arial" panose="020B0604020202020204" pitchFamily="34" charset="0"/>
              </a:rPr>
              <a:t>AA/A0 BB/B0   AB     00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370" name="Rectangle 2">
            <a:extLst>
              <a:ext uri="{FF2B5EF4-FFF2-40B4-BE49-F238E27FC236}">
                <a16:creationId xmlns:a16="http://schemas.microsoft.com/office/drawing/2014/main" id="{86414551-9E89-FD48-9124-58B3FDE184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300" y="1816100"/>
            <a:ext cx="8458200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20000"/>
              </a:spcBef>
              <a:buFont typeface="Wingdings" pitchFamily="2" charset="2"/>
              <a:buChar char="Ø"/>
            </a:pPr>
            <a:r>
              <a:rPr lang="it-IT" altLang="en-US" sz="320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 membrane biologiche non sono barriere impermeabili (la cellula non è un sistema isolato) e le cellule hanno sviluppato una varietà di sistemi di trasporto molto efficienti</a:t>
            </a:r>
          </a:p>
          <a:p>
            <a:pPr algn="just" eaLnBrk="1" hangingPunct="1">
              <a:spcBef>
                <a:spcPct val="20000"/>
              </a:spcBef>
              <a:buFont typeface="Wingdings" pitchFamily="2" charset="2"/>
              <a:buChar char="Ø"/>
            </a:pPr>
            <a:r>
              <a:rPr lang="it-IT" altLang="en-US" sz="320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Circa il 65% dell’energia metabolica a disposizione della cellula eucariotica è impiegata nel trasporto di membrana</a:t>
            </a:r>
          </a:p>
        </p:txBody>
      </p:sp>
      <p:sp>
        <p:nvSpPr>
          <p:cNvPr id="40962" name="Rectangle 3">
            <a:extLst>
              <a:ext uri="{FF2B5EF4-FFF2-40B4-BE49-F238E27FC236}">
                <a16:creationId xmlns:a16="http://schemas.microsoft.com/office/drawing/2014/main" id="{3F5BB3F7-B05F-2A44-9818-4B40052AF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450"/>
            <a:ext cx="9144000" cy="93662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IL PASSAGGIO DI IONI E MOLECOLE </a:t>
            </a:r>
          </a:p>
          <a:p>
            <a:pPr algn="ctr" eaLnBrk="1" hangingPunct="1"/>
            <a:r>
              <a:rPr lang="it-IT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ATTRAVERSO LE MEMBRANE</a:t>
            </a:r>
            <a:endParaRPr lang="it-IT" altLang="en-US" sz="2800" b="1">
              <a:solidFill>
                <a:srgbClr val="FFCC00"/>
              </a:solidFill>
              <a:latin typeface="Arial" panose="020B0604020202020204" pitchFamily="34" charset="0"/>
            </a:endParaRP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E4855B3B-503B-BD4D-9351-7C09A5587F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450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LE MEMBRANE CELLULARI</a:t>
            </a:r>
            <a:endParaRPr lang="it-IT" altLang="en-US" sz="2800" b="1">
              <a:solidFill>
                <a:srgbClr val="FFCC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1422945-6B6F-3445-8052-4753705F7F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71"/>
          <a:stretch/>
        </p:blipFill>
        <p:spPr bwMode="auto">
          <a:xfrm>
            <a:off x="323850" y="2532063"/>
            <a:ext cx="8586788" cy="291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9939" name="Text Box 4">
            <a:extLst>
              <a:ext uri="{FF2B5EF4-FFF2-40B4-BE49-F238E27FC236}">
                <a16:creationId xmlns:a16="http://schemas.microsoft.com/office/drawing/2014/main" id="{73F12CDD-B8D4-2B4E-993B-0C0352D5E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8" y="620713"/>
            <a:ext cx="9072562" cy="618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it-IT" b="1" dirty="0">
                <a:latin typeface="Arial" charset="0"/>
                <a:sym typeface="Wingdings"/>
              </a:rPr>
              <a:t> </a:t>
            </a:r>
            <a:r>
              <a:rPr lang="it-IT" b="1" dirty="0">
                <a:latin typeface="Arial" charset="0"/>
              </a:rPr>
              <a:t>Libero passaggio </a:t>
            </a:r>
            <a:r>
              <a:rPr lang="it-IT" b="1" dirty="0" err="1">
                <a:latin typeface="Arial" charset="0"/>
              </a:rPr>
              <a:t>transmembrana</a:t>
            </a:r>
            <a:r>
              <a:rPr lang="it-IT" b="1" dirty="0">
                <a:latin typeface="Arial" charset="0"/>
              </a:rPr>
              <a:t> 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it-IT" dirty="0">
                <a:latin typeface="Arial" charset="0"/>
              </a:rPr>
              <a:t>Il doppio strato fosfolipidico permette il libero passaggio, dell'acqua, di gas (O</a:t>
            </a:r>
            <a:r>
              <a:rPr lang="it-IT" baseline="-25000" dirty="0">
                <a:latin typeface="Arial" charset="0"/>
              </a:rPr>
              <a:t>2</a:t>
            </a:r>
            <a:r>
              <a:rPr lang="it-IT" dirty="0">
                <a:latin typeface="Arial" charset="0"/>
              </a:rPr>
              <a:t>, CO</a:t>
            </a:r>
            <a:r>
              <a:rPr lang="it-IT" baseline="-25000" dirty="0">
                <a:latin typeface="Arial" charset="0"/>
              </a:rPr>
              <a:t>2</a:t>
            </a:r>
            <a:r>
              <a:rPr lang="it-IT" dirty="0">
                <a:latin typeface="Arial" charset="0"/>
              </a:rPr>
              <a:t>) e di piccole molecole liposolubili (prive di carica), come ammoniaca, urea, etanolo e glicerolo.</a:t>
            </a:r>
          </a:p>
          <a:p>
            <a:pPr eaLnBrk="1" hangingPunct="1">
              <a:spcBef>
                <a:spcPts val="0"/>
              </a:spcBef>
              <a:defRPr/>
            </a:pPr>
            <a:endParaRPr lang="it-IT" dirty="0">
              <a:latin typeface="Arial" charset="0"/>
            </a:endParaRPr>
          </a:p>
          <a:p>
            <a:pPr eaLnBrk="1" hangingPunct="1">
              <a:spcBef>
                <a:spcPts val="0"/>
              </a:spcBef>
              <a:defRPr/>
            </a:pPr>
            <a:endParaRPr lang="it-IT" b="1" dirty="0">
              <a:latin typeface="Arial" charset="0"/>
            </a:endParaRPr>
          </a:p>
          <a:p>
            <a:pPr eaLnBrk="1" hangingPunct="1">
              <a:spcBef>
                <a:spcPts val="0"/>
              </a:spcBef>
              <a:defRPr/>
            </a:pPr>
            <a:endParaRPr lang="it-IT" b="1" dirty="0">
              <a:latin typeface="Arial" charset="0"/>
            </a:endParaRPr>
          </a:p>
          <a:p>
            <a:pPr eaLnBrk="1" hangingPunct="1">
              <a:spcBef>
                <a:spcPts val="0"/>
              </a:spcBef>
              <a:defRPr/>
            </a:pPr>
            <a:endParaRPr lang="it-IT" b="1" dirty="0">
              <a:latin typeface="Arial" charset="0"/>
            </a:endParaRPr>
          </a:p>
          <a:p>
            <a:pPr eaLnBrk="1" hangingPunct="1">
              <a:spcBef>
                <a:spcPts val="0"/>
              </a:spcBef>
              <a:defRPr/>
            </a:pPr>
            <a:endParaRPr lang="it-IT" b="1" dirty="0">
              <a:latin typeface="Arial" charset="0"/>
            </a:endParaRPr>
          </a:p>
          <a:p>
            <a:pPr eaLnBrk="1" hangingPunct="1">
              <a:spcBef>
                <a:spcPts val="0"/>
              </a:spcBef>
              <a:defRPr/>
            </a:pPr>
            <a:endParaRPr lang="it-IT" b="1" dirty="0">
              <a:latin typeface="Arial" charset="0"/>
            </a:endParaRPr>
          </a:p>
          <a:p>
            <a:pPr eaLnBrk="1" hangingPunct="1">
              <a:spcBef>
                <a:spcPts val="0"/>
              </a:spcBef>
              <a:defRPr/>
            </a:pPr>
            <a:endParaRPr lang="it-IT" b="1" dirty="0">
              <a:latin typeface="Arial" charset="0"/>
            </a:endParaRPr>
          </a:p>
          <a:p>
            <a:pPr eaLnBrk="1" hangingPunct="1">
              <a:spcBef>
                <a:spcPts val="0"/>
              </a:spcBef>
              <a:defRPr/>
            </a:pPr>
            <a:endParaRPr lang="it-IT" b="1" dirty="0">
              <a:latin typeface="Arial" charset="0"/>
            </a:endParaRPr>
          </a:p>
          <a:p>
            <a:pPr eaLnBrk="1" hangingPunct="1">
              <a:spcBef>
                <a:spcPts val="0"/>
              </a:spcBef>
              <a:defRPr/>
            </a:pPr>
            <a:endParaRPr lang="it-IT" b="1" dirty="0">
              <a:latin typeface="Arial" charset="0"/>
            </a:endParaRPr>
          </a:p>
          <a:p>
            <a:pPr eaLnBrk="1" hangingPunct="1">
              <a:spcBef>
                <a:spcPts val="0"/>
              </a:spcBef>
              <a:defRPr/>
            </a:pPr>
            <a:endParaRPr lang="it-IT" sz="1200" b="1" dirty="0">
              <a:latin typeface="Arial" charset="0"/>
            </a:endParaRPr>
          </a:p>
          <a:p>
            <a:pPr eaLnBrk="1" hangingPunct="1">
              <a:spcBef>
                <a:spcPts val="0"/>
              </a:spcBef>
              <a:defRPr/>
            </a:pPr>
            <a:r>
              <a:rPr lang="it-IT" b="1" dirty="0">
                <a:latin typeface="Arial" charset="0"/>
                <a:sym typeface="Wingdings"/>
              </a:rPr>
              <a:t> </a:t>
            </a:r>
            <a:r>
              <a:rPr lang="it-IT" b="1" dirty="0">
                <a:latin typeface="Arial" charset="0"/>
              </a:rPr>
              <a:t>Passaggio mediato da trasportatori</a:t>
            </a:r>
          </a:p>
          <a:p>
            <a:pPr marL="4763" eaLnBrk="1" hangingPunct="1">
              <a:spcBef>
                <a:spcPts val="0"/>
              </a:spcBef>
              <a:defRPr/>
            </a:pPr>
            <a:r>
              <a:rPr lang="it-IT" dirty="0">
                <a:latin typeface="Arial" charset="0"/>
              </a:rPr>
              <a:t>Specifiche proteine di trasporto assicurano il passaggio di ioni e molecole idrosolubili (elettricamente cariche).</a:t>
            </a: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349C0E3D-5A72-A345-A0FD-6BB26C9A43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450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LE MEMBRANE CELLULARI</a:t>
            </a:r>
            <a:endParaRPr lang="it-IT" altLang="en-US" sz="2800" b="1">
              <a:solidFill>
                <a:srgbClr val="FFCC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 Box 4">
            <a:extLst>
              <a:ext uri="{FF2B5EF4-FFF2-40B4-BE49-F238E27FC236}">
                <a16:creationId xmlns:a16="http://schemas.microsoft.com/office/drawing/2014/main" id="{FC9C396B-836F-254F-A91A-48F558A4BB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8" y="1700213"/>
            <a:ext cx="90725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 b="1">
                <a:solidFill>
                  <a:srgbClr val="0000FF"/>
                </a:solidFill>
                <a:latin typeface="Arial" panose="020B0604020202020204" pitchFamily="34" charset="0"/>
              </a:rPr>
              <a:t>Il trasporto transmembrana può </a:t>
            </a:r>
            <a:r>
              <a:rPr lang="it-IT" altLang="ja-JP" sz="2800" b="1">
                <a:solidFill>
                  <a:srgbClr val="0000FF"/>
                </a:solidFill>
                <a:latin typeface="Arial" panose="020B0604020202020204" pitchFamily="34" charset="0"/>
              </a:rPr>
              <a:t>essere:</a:t>
            </a:r>
            <a:endParaRPr lang="it-IT" altLang="en-US" sz="2800" b="1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3D10B785-5677-534B-B7F2-90615D07663D}"/>
              </a:ext>
            </a:extLst>
          </p:cNvPr>
          <p:cNvSpPr/>
          <p:nvPr/>
        </p:nvSpPr>
        <p:spPr>
          <a:xfrm>
            <a:off x="179388" y="2492375"/>
            <a:ext cx="4321175" cy="3108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charset="0"/>
              <a:buChar char="à"/>
              <a:defRPr/>
            </a:pPr>
            <a:r>
              <a:rPr lang="it-IT" sz="2800" b="1" dirty="0">
                <a:latin typeface="Arial" charset="0"/>
                <a:ea typeface="ＭＳ Ｐゴシック" charset="0"/>
                <a:cs typeface="ＭＳ Ｐゴシック" charset="0"/>
              </a:rPr>
              <a:t>TRASPORTO PASSIVO</a:t>
            </a:r>
            <a:r>
              <a:rPr lang="it-IT" sz="28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it-IT" sz="2800" dirty="0">
                <a:latin typeface="Arial" charset="0"/>
                <a:ea typeface="ＭＳ Ｐゴシック" charset="0"/>
                <a:cs typeface="ＭＳ Ｐゴシック" charset="0"/>
              </a:rPr>
              <a:t>Secondo gradiente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it-IT" sz="2800" dirty="0">
                <a:latin typeface="Arial" charset="0"/>
                <a:ea typeface="ＭＳ Ｐゴシック" charset="0"/>
                <a:cs typeface="ＭＳ Ｐゴシック" charset="0"/>
              </a:rPr>
              <a:t>Senza dispendio di energia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it-IT" sz="2800" dirty="0">
                <a:latin typeface="Arial" charset="0"/>
                <a:ea typeface="ＭＳ Ｐゴシック" charset="0"/>
                <a:cs typeface="ＭＳ Ｐゴシック" charset="0"/>
              </a:rPr>
              <a:t>Può essere mediato da trasportatori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C94E7ED2-6425-964C-80BC-D44B2FE0DC1E}"/>
              </a:ext>
            </a:extLst>
          </p:cNvPr>
          <p:cNvSpPr/>
          <p:nvPr/>
        </p:nvSpPr>
        <p:spPr>
          <a:xfrm>
            <a:off x="4824413" y="2492375"/>
            <a:ext cx="4140200" cy="35401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charset="0"/>
              <a:buChar char="à"/>
              <a:defRPr/>
            </a:pPr>
            <a:r>
              <a:rPr lang="it-IT" sz="2800" b="1" dirty="0">
                <a:latin typeface="Arial" charset="0"/>
                <a:ea typeface="ＭＳ Ｐゴシック" charset="0"/>
                <a:cs typeface="ＭＳ Ｐゴシック" charset="0"/>
              </a:rPr>
              <a:t>TRASPORTO ATTIVO</a:t>
            </a:r>
            <a:r>
              <a:rPr lang="it-IT" sz="2800" dirty="0">
                <a:latin typeface="Arial" charset="0"/>
                <a:ea typeface="ＭＳ Ｐゴシック" charset="0"/>
                <a:cs typeface="ＭＳ Ｐゴシック" charset="0"/>
              </a:rPr>
              <a:t>,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it-IT" sz="2800" dirty="0">
                <a:latin typeface="Arial" charset="0"/>
                <a:ea typeface="ＭＳ Ｐゴシック" charset="0"/>
                <a:cs typeface="ＭＳ Ｐゴシック" charset="0"/>
              </a:rPr>
              <a:t>Contro gradiente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it-IT" sz="2800" dirty="0">
                <a:latin typeface="Arial" charset="0"/>
                <a:ea typeface="ＭＳ Ｐゴシック" charset="0"/>
                <a:cs typeface="ＭＳ Ｐゴシック" charset="0"/>
              </a:rPr>
              <a:t>Con dispendio di energia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it-IT" sz="2800" dirty="0">
                <a:latin typeface="Arial" charset="0"/>
                <a:ea typeface="ＭＳ Ｐゴシック" charset="0"/>
                <a:cs typeface="ＭＳ Ｐゴシック" charset="0"/>
              </a:rPr>
              <a:t>Sempre mediato da trasportatori</a:t>
            </a:r>
          </a:p>
          <a:p>
            <a:pPr>
              <a:defRPr/>
            </a:pPr>
            <a:endParaRPr lang="it-IT" sz="2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44BA51E5-CC88-614D-8156-5D4C4B70FA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450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LE MEMBRANE CELLULARI</a:t>
            </a:r>
            <a:endParaRPr lang="it-IT" altLang="en-US" sz="2800" b="1">
              <a:solidFill>
                <a:srgbClr val="FFCC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>
            <a:extLst>
              <a:ext uri="{FF2B5EF4-FFF2-40B4-BE49-F238E27FC236}">
                <a16:creationId xmlns:a16="http://schemas.microsoft.com/office/drawing/2014/main" id="{3CF3D8EF-E145-EA45-ACEC-8EC148FADA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450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TRASPORTO PASSIVO</a:t>
            </a:r>
          </a:p>
        </p:txBody>
      </p:sp>
      <p:sp>
        <p:nvSpPr>
          <p:cNvPr id="44034" name="Text Box 3">
            <a:extLst>
              <a:ext uri="{FF2B5EF4-FFF2-40B4-BE49-F238E27FC236}">
                <a16:creationId xmlns:a16="http://schemas.microsoft.com/office/drawing/2014/main" id="{B5152F88-EAD5-E04B-8D4A-5D9C16E326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8" y="795338"/>
            <a:ext cx="5076825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en-US" sz="2000">
                <a:solidFill>
                  <a:srgbClr val="FF3300"/>
                </a:solidFill>
                <a:latin typeface="Arial" panose="020B0604020202020204" pitchFamily="34" charset="0"/>
              </a:rPr>
              <a:t>DIFFUSIONE:</a:t>
            </a:r>
            <a:r>
              <a:rPr lang="it-IT" altLang="en-US" sz="2000">
                <a:latin typeface="Arial" panose="020B0604020202020204" pitchFamily="34" charset="0"/>
              </a:rPr>
              <a:t> trasporto di materiale da un'area in cui esso è presente ad alta concentrazione verso una a più bassa concentrazione. Differenza di concentrazione = gradiente di concentrazione. 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altLang="en-US" sz="2000">
                <a:latin typeface="Arial" panose="020B0604020202020204" pitchFamily="34" charset="0"/>
              </a:rPr>
              <a:t>  </a:t>
            </a:r>
            <a:r>
              <a:rPr lang="it-IT" altLang="en-US" sz="2000">
                <a:solidFill>
                  <a:srgbClr val="FF3300"/>
                </a:solidFill>
                <a:latin typeface="Arial" panose="020B0604020202020204" pitchFamily="34" charset="0"/>
              </a:rPr>
              <a:t>OSMOSI: </a:t>
            </a:r>
            <a:r>
              <a:rPr lang="it-IT" altLang="en-US" sz="2000">
                <a:latin typeface="Arial" panose="020B0604020202020204" pitchFamily="34" charset="0"/>
              </a:rPr>
              <a:t>diffusione di un solvente attraverso una membrana verso una regione ad alta concentrazione di soluto. A muoversi è il solvente e non il soluto. Negli organismi viventi il solvente è l'acqua e la maggior parte delle membrane cellulari è permeabile all'acqua. 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altLang="en-US" sz="2000">
                <a:latin typeface="Arial" panose="020B0604020202020204" pitchFamily="34" charset="0"/>
              </a:rPr>
              <a:t> La </a:t>
            </a:r>
            <a:r>
              <a:rPr lang="it-IT" altLang="en-US" sz="2000">
                <a:solidFill>
                  <a:srgbClr val="FF3300"/>
                </a:solidFill>
                <a:latin typeface="Arial" panose="020B0604020202020204" pitchFamily="34" charset="0"/>
              </a:rPr>
              <a:t>DIFFUSIONE FACILITATA</a:t>
            </a:r>
            <a:r>
              <a:rPr lang="it-IT" altLang="en-US" sz="2000">
                <a:latin typeface="Arial" panose="020B0604020202020204" pitchFamily="34" charset="0"/>
              </a:rPr>
              <a:t> è il movimento di molecole attraverso la membrana cellulare tramite particolari proteine di trasporto che formano dei canali e sono integrate nella membrana cellulare. </a:t>
            </a:r>
          </a:p>
        </p:txBody>
      </p:sp>
      <p:pic>
        <p:nvPicPr>
          <p:cNvPr id="44035" name="Picture 4">
            <a:extLst>
              <a:ext uri="{FF2B5EF4-FFF2-40B4-BE49-F238E27FC236}">
                <a16:creationId xmlns:a16="http://schemas.microsoft.com/office/drawing/2014/main" id="{249CFF37-41EE-F046-8045-404A1BF9A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557338"/>
            <a:ext cx="4030662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Rectangle 5">
            <a:extLst>
              <a:ext uri="{FF2B5EF4-FFF2-40B4-BE49-F238E27FC236}">
                <a16:creationId xmlns:a16="http://schemas.microsoft.com/office/drawing/2014/main" id="{5ADA847F-1CC8-E94D-BC5E-D2E9288BD0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0225" y="5319713"/>
            <a:ext cx="284956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 sz="2000">
                <a:latin typeface="Arial" panose="020B0604020202020204" pitchFamily="34" charset="0"/>
              </a:rPr>
              <a:t>Trasporto passivo:</a:t>
            </a:r>
            <a:br>
              <a:rPr lang="it-IT" altLang="en-US" sz="2000">
                <a:latin typeface="Arial" panose="020B0604020202020204" pitchFamily="34" charset="0"/>
              </a:rPr>
            </a:br>
            <a:r>
              <a:rPr lang="it-IT" altLang="en-US" sz="2000">
                <a:latin typeface="Arial" panose="020B0604020202020204" pitchFamily="34" charset="0"/>
              </a:rPr>
              <a:t>- A. Diffusione</a:t>
            </a:r>
            <a:br>
              <a:rPr lang="it-IT" altLang="en-US" sz="2000">
                <a:latin typeface="Arial" panose="020B0604020202020204" pitchFamily="34" charset="0"/>
              </a:rPr>
            </a:br>
            <a:r>
              <a:rPr lang="it-IT" altLang="en-US" sz="2000">
                <a:latin typeface="Arial" panose="020B0604020202020204" pitchFamily="34" charset="0"/>
              </a:rPr>
              <a:t>- B. Diffusione facilitata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>
            <a:extLst>
              <a:ext uri="{FF2B5EF4-FFF2-40B4-BE49-F238E27FC236}">
                <a16:creationId xmlns:a16="http://schemas.microsoft.com/office/drawing/2014/main" id="{414A7627-9114-E24C-8ED2-6B66A5BD6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0"/>
          <a:stretch>
            <a:fillRect/>
          </a:stretch>
        </p:blipFill>
        <p:spPr bwMode="auto">
          <a:xfrm>
            <a:off x="74613" y="1268413"/>
            <a:ext cx="9034462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" name="Text Box 4">
            <a:extLst>
              <a:ext uri="{FF2B5EF4-FFF2-40B4-BE49-F238E27FC236}">
                <a16:creationId xmlns:a16="http://schemas.microsoft.com/office/drawing/2014/main" id="{75D737ED-2FD6-CE41-8AFC-9F133D3CF8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620713"/>
            <a:ext cx="51847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en-US" sz="2800" b="1">
                <a:solidFill>
                  <a:schemeClr val="accent2"/>
                </a:solidFill>
                <a:latin typeface="Arial" panose="020B0604020202020204" pitchFamily="34" charset="0"/>
              </a:rPr>
              <a:t>DIFFUSIONE</a:t>
            </a:r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D3539B69-BB27-2A4D-B91D-818990FC44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450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TRASPORTO PASSIVO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 Box 4">
            <a:extLst>
              <a:ext uri="{FF2B5EF4-FFF2-40B4-BE49-F238E27FC236}">
                <a16:creationId xmlns:a16="http://schemas.microsoft.com/office/drawing/2014/main" id="{74085E3D-0048-624E-86EB-4529E4CE26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674688"/>
            <a:ext cx="7596187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10000"/>
              </a:spcBef>
            </a:pPr>
            <a:r>
              <a:rPr lang="it-IT" altLang="en-US" sz="2100">
                <a:solidFill>
                  <a:schemeClr val="accent2"/>
                </a:solidFill>
                <a:latin typeface="Arial" panose="020B0604020202020204" pitchFamily="34" charset="0"/>
              </a:rPr>
              <a:t>Diffusione di acqua attraverso una membrana a permeabilità</a:t>
            </a:r>
            <a:r>
              <a:rPr lang="it-IT" altLang="ja-JP" sz="2100">
                <a:solidFill>
                  <a:schemeClr val="accent2"/>
                </a:solidFill>
                <a:latin typeface="Arial" panose="020B0604020202020204" pitchFamily="34" charset="0"/>
              </a:rPr>
              <a:t> selettiva </a:t>
            </a:r>
            <a:r>
              <a:rPr lang="it-IT" altLang="en-US" sz="2100">
                <a:solidFill>
                  <a:schemeClr val="accent2"/>
                </a:solidFill>
                <a:latin typeface="Arial" panose="020B0604020202020204" pitchFamily="34" charset="0"/>
              </a:rPr>
              <a:t>(permeabile al solvente ma non al soluto)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00C6A6-5657-E94F-9BE8-B4E2FECE0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489075"/>
            <a:ext cx="4346575" cy="5253038"/>
          </a:xfrm>
          <a:prstGeom prst="rect">
            <a:avLst/>
          </a:prstGeom>
          <a:noFill/>
          <a:ln w="28575" cmpd="sng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6083" name="Rectangle 2">
            <a:extLst>
              <a:ext uri="{FF2B5EF4-FFF2-40B4-BE49-F238E27FC236}">
                <a16:creationId xmlns:a16="http://schemas.microsoft.com/office/drawing/2014/main" id="{FEE2C731-7026-564C-9BC5-E11F48E897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450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TRASPORTO PASSIVO</a:t>
            </a:r>
          </a:p>
        </p:txBody>
      </p:sp>
      <p:sp>
        <p:nvSpPr>
          <p:cNvPr id="46084" name="Rettangolo 1">
            <a:extLst>
              <a:ext uri="{FF2B5EF4-FFF2-40B4-BE49-F238E27FC236}">
                <a16:creationId xmlns:a16="http://schemas.microsoft.com/office/drawing/2014/main" id="{C2D1A859-1B4F-1F42-A5CA-6759CBA140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513" y="692150"/>
            <a:ext cx="1825626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 sz="3200" b="1">
                <a:solidFill>
                  <a:srgbClr val="FF0000"/>
                </a:solidFill>
                <a:latin typeface="Arial" panose="020B0604020202020204" pitchFamily="34" charset="0"/>
              </a:rPr>
              <a:t>OSMOSI</a:t>
            </a:r>
            <a:endParaRPr lang="it-IT" altLang="en-US" sz="3200">
              <a:solidFill>
                <a:srgbClr val="FF0000"/>
              </a:solidFill>
            </a:endParaRPr>
          </a:p>
        </p:txBody>
      </p:sp>
      <p:sp>
        <p:nvSpPr>
          <p:cNvPr id="46085" name="CasellaDiTesto 2">
            <a:extLst>
              <a:ext uri="{FF2B5EF4-FFF2-40B4-BE49-F238E27FC236}">
                <a16:creationId xmlns:a16="http://schemas.microsoft.com/office/drawing/2014/main" id="{135FCB64-C58D-8F4A-9E0E-4ACB599518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1738" y="2492375"/>
            <a:ext cx="2970212" cy="369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 sz="1800">
                <a:latin typeface="Arial" panose="020B0604020202020204" pitchFamily="34" charset="0"/>
                <a:cs typeface="Arial" panose="020B0604020202020204" pitchFamily="34" charset="0"/>
              </a:rPr>
              <a:t>Equilibrio: </a:t>
            </a:r>
          </a:p>
          <a:p>
            <a:pPr eaLnBrk="1" hangingPunct="1"/>
            <a:r>
              <a:rPr lang="it-IT" altLang="en-US" sz="1800">
                <a:latin typeface="Arial" panose="020B0604020202020204" pitchFamily="34" charset="0"/>
                <a:cs typeface="Arial" panose="020B0604020202020204" pitchFamily="34" charset="0"/>
              </a:rPr>
              <a:t>Concentrazione soluto = Concentrazione soluto </a:t>
            </a:r>
          </a:p>
          <a:p>
            <a:pPr eaLnBrk="1" hangingPunct="1"/>
            <a:endParaRPr lang="it-IT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it-IT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it-IT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it-IT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it-IT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it-IT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it-IT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it-IT" altLang="en-US" sz="1800">
                <a:latin typeface="Arial" panose="020B0604020202020204" pitchFamily="34" charset="0"/>
                <a:cs typeface="Arial" panose="020B0604020202020204" pitchFamily="34" charset="0"/>
              </a:rPr>
              <a:t>Equilibrio: </a:t>
            </a:r>
          </a:p>
          <a:p>
            <a:pPr eaLnBrk="1" hangingPunct="1"/>
            <a:r>
              <a:rPr lang="it-IT" altLang="en-US" sz="1800">
                <a:latin typeface="Arial" panose="020B0604020202020204" pitchFamily="34" charset="0"/>
                <a:cs typeface="Arial" panose="020B0604020202020204" pitchFamily="34" charset="0"/>
              </a:rPr>
              <a:t>Pressione Idrostatica = Pressione Osmotica</a:t>
            </a:r>
          </a:p>
        </p:txBody>
      </p:sp>
      <p:sp>
        <p:nvSpPr>
          <p:cNvPr id="46086" name="Rettangolo 1">
            <a:extLst>
              <a:ext uri="{FF2B5EF4-FFF2-40B4-BE49-F238E27FC236}">
                <a16:creationId xmlns:a16="http://schemas.microsoft.com/office/drawing/2014/main" id="{74508078-B7B5-6745-9841-092B0E7C08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2379663"/>
            <a:ext cx="1944688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Membrana permeabile al soluto</a:t>
            </a:r>
          </a:p>
          <a:p>
            <a:pPr eaLnBrk="1" hangingPunct="1"/>
            <a:endParaRPr lang="it-IT" altLang="en-US" sz="2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it-IT" altLang="en-US" sz="2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it-IT" altLang="en-US" sz="2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it-IT" altLang="en-US" sz="2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it-IT" altLang="en-US" sz="2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it-IT" altLang="en-US" sz="200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Membrana semipermabile (non permabile al soluto)</a:t>
            </a:r>
            <a:endParaRPr lang="it-IT" altLang="en-US" sz="2000">
              <a:solidFill>
                <a:srgbClr val="3366FF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>
            <a:extLst>
              <a:ext uri="{FF2B5EF4-FFF2-40B4-BE49-F238E27FC236}">
                <a16:creationId xmlns:a16="http://schemas.microsoft.com/office/drawing/2014/main" id="{348270C9-E692-054E-A011-10D8456F2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412875"/>
            <a:ext cx="6408737" cy="5434013"/>
          </a:xfrm>
          <a:prstGeom prst="rect">
            <a:avLst/>
          </a:prstGeom>
          <a:noFill/>
          <a:ln w="28575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06" name="Text Box 4">
            <a:extLst>
              <a:ext uri="{FF2B5EF4-FFF2-40B4-BE49-F238E27FC236}">
                <a16:creationId xmlns:a16="http://schemas.microsoft.com/office/drawing/2014/main" id="{38D9F7D2-AB6A-764B-ABF6-FA71D67676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674688"/>
            <a:ext cx="7596187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10000"/>
              </a:spcBef>
            </a:pPr>
            <a:r>
              <a:rPr lang="it-IT" altLang="en-US" sz="2100">
                <a:solidFill>
                  <a:schemeClr val="accent2"/>
                </a:solidFill>
                <a:latin typeface="Arial" panose="020B0604020202020204" pitchFamily="34" charset="0"/>
              </a:rPr>
              <a:t>Diffusione di acqua attraverso una membrana a permeabilità</a:t>
            </a:r>
            <a:r>
              <a:rPr lang="it-IT" altLang="ja-JP" sz="2100">
                <a:solidFill>
                  <a:schemeClr val="accent2"/>
                </a:solidFill>
                <a:latin typeface="Arial" panose="020B0604020202020204" pitchFamily="34" charset="0"/>
              </a:rPr>
              <a:t> selettiva </a:t>
            </a:r>
            <a:r>
              <a:rPr lang="it-IT" altLang="en-US" sz="2100">
                <a:solidFill>
                  <a:schemeClr val="accent2"/>
                </a:solidFill>
                <a:latin typeface="Arial" panose="020B0604020202020204" pitchFamily="34" charset="0"/>
              </a:rPr>
              <a:t>(permeabile al solvente ma non al soluto)</a:t>
            </a:r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51D0EDF5-5DBC-0847-8BE2-E7C7B5F23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450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TRASPORTO PASSIVO</a:t>
            </a:r>
          </a:p>
        </p:txBody>
      </p:sp>
      <p:sp>
        <p:nvSpPr>
          <p:cNvPr id="47108" name="Rettangolo 1">
            <a:extLst>
              <a:ext uri="{FF2B5EF4-FFF2-40B4-BE49-F238E27FC236}">
                <a16:creationId xmlns:a16="http://schemas.microsoft.com/office/drawing/2014/main" id="{944D43D1-4454-A54D-B130-046CC1CD73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513" y="692150"/>
            <a:ext cx="1825626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 sz="3200" b="1">
                <a:solidFill>
                  <a:srgbClr val="FF0000"/>
                </a:solidFill>
                <a:latin typeface="Arial" panose="020B0604020202020204" pitchFamily="34" charset="0"/>
              </a:rPr>
              <a:t>OSMOSI</a:t>
            </a:r>
            <a:endParaRPr lang="it-IT" altLang="en-US" sz="32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>
            <a:extLst>
              <a:ext uri="{FF2B5EF4-FFF2-40B4-BE49-F238E27FC236}">
                <a16:creationId xmlns:a16="http://schemas.microsoft.com/office/drawing/2014/main" id="{EDD4D75A-F917-1947-8FCD-1E3FDDC4E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0"/>
          <a:stretch>
            <a:fillRect/>
          </a:stretch>
        </p:blipFill>
        <p:spPr bwMode="auto">
          <a:xfrm>
            <a:off x="36513" y="1052513"/>
            <a:ext cx="9144000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0" name="Text Box 4">
            <a:extLst>
              <a:ext uri="{FF2B5EF4-FFF2-40B4-BE49-F238E27FC236}">
                <a16:creationId xmlns:a16="http://schemas.microsoft.com/office/drawing/2014/main" id="{8341CE10-2663-BC43-8865-1ECDBA96DA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0713"/>
            <a:ext cx="9144000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en-US" sz="2300" b="1">
                <a:solidFill>
                  <a:schemeClr val="accent2"/>
                </a:solidFill>
                <a:latin typeface="Arial" panose="020B0604020202020204" pitchFamily="34" charset="0"/>
              </a:rPr>
              <a:t>DIFFUSIONE FACILITATA - CANALI PROTEICI REGOLATI</a:t>
            </a:r>
          </a:p>
        </p:txBody>
      </p:sp>
      <p:sp>
        <p:nvSpPr>
          <p:cNvPr id="48131" name="CasellaDiTesto 4">
            <a:extLst>
              <a:ext uri="{FF2B5EF4-FFF2-40B4-BE49-F238E27FC236}">
                <a16:creationId xmlns:a16="http://schemas.microsoft.com/office/drawing/2014/main" id="{C18DD5F6-98E7-794A-BC6E-F8A10400F2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438" y="5661025"/>
            <a:ext cx="1493837" cy="92392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Acquaporine</a:t>
            </a:r>
          </a:p>
          <a:p>
            <a:pPr eaLnBrk="1" hangingPunct="1"/>
            <a:r>
              <a:rPr lang="it-IT" altLang="en-US"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Canali ionici</a:t>
            </a:r>
          </a:p>
          <a:p>
            <a:pPr eaLnBrk="1" hangingPunct="1"/>
            <a:r>
              <a:rPr lang="it-IT" altLang="en-US"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Carrier</a:t>
            </a:r>
          </a:p>
        </p:txBody>
      </p:sp>
      <p:sp>
        <p:nvSpPr>
          <p:cNvPr id="48132" name="Rectangle 2">
            <a:extLst>
              <a:ext uri="{FF2B5EF4-FFF2-40B4-BE49-F238E27FC236}">
                <a16:creationId xmlns:a16="http://schemas.microsoft.com/office/drawing/2014/main" id="{92A1A851-1B84-604A-AAB5-574DA65BBF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450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TRASPORTO PASSIVO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 Box 4">
            <a:extLst>
              <a:ext uri="{FF2B5EF4-FFF2-40B4-BE49-F238E27FC236}">
                <a16:creationId xmlns:a16="http://schemas.microsoft.com/office/drawing/2014/main" id="{5BBA872D-C22C-3843-901D-539CE44B2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0713"/>
            <a:ext cx="9144000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en-US" sz="2300" b="1">
                <a:solidFill>
                  <a:schemeClr val="accent2"/>
                </a:solidFill>
                <a:latin typeface="Arial" panose="020B0604020202020204" pitchFamily="34" charset="0"/>
              </a:rPr>
              <a:t>DIFFUSIONE FACILITATA – PROTEINE TRASPORTATORE</a:t>
            </a:r>
          </a:p>
        </p:txBody>
      </p:sp>
      <p:pic>
        <p:nvPicPr>
          <p:cNvPr id="49154" name="Picture 5">
            <a:extLst>
              <a:ext uri="{FF2B5EF4-FFF2-40B4-BE49-F238E27FC236}">
                <a16:creationId xmlns:a16="http://schemas.microsoft.com/office/drawing/2014/main" id="{BEF12787-D8FF-7446-94D9-7DFACDE23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r="2374"/>
          <a:stretch>
            <a:fillRect/>
          </a:stretch>
        </p:blipFill>
        <p:spPr bwMode="auto">
          <a:xfrm>
            <a:off x="111125" y="1484313"/>
            <a:ext cx="8956675" cy="469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CasellaDiTesto 4">
            <a:extLst>
              <a:ext uri="{FF2B5EF4-FFF2-40B4-BE49-F238E27FC236}">
                <a16:creationId xmlns:a16="http://schemas.microsoft.com/office/drawing/2014/main" id="{04D92D2E-5D26-CF43-9E05-006B02C084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438" y="6022975"/>
            <a:ext cx="53101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 sz="18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Bassa concentrazione di glucosio “apparente”</a:t>
            </a:r>
          </a:p>
          <a:p>
            <a:pPr eaLnBrk="1" hangingPunct="1"/>
            <a:r>
              <a:rPr lang="it-IT" altLang="en-US" sz="18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Trasportatori GLUT</a:t>
            </a:r>
          </a:p>
        </p:txBody>
      </p:sp>
      <p:sp>
        <p:nvSpPr>
          <p:cNvPr id="49156" name="Rectangle 2">
            <a:extLst>
              <a:ext uri="{FF2B5EF4-FFF2-40B4-BE49-F238E27FC236}">
                <a16:creationId xmlns:a16="http://schemas.microsoft.com/office/drawing/2014/main" id="{854762D6-BE5F-7841-B37B-53B667BD4E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450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TRASPORTO PASSIVO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id="{FF224850-4A9A-F64F-BCB6-C9B62CCFE4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88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LE MEMBRANE CELLULARI</a:t>
            </a:r>
          </a:p>
        </p:txBody>
      </p:sp>
      <p:sp>
        <p:nvSpPr>
          <p:cNvPr id="16386" name="Rectangle 3">
            <a:extLst>
              <a:ext uri="{FF2B5EF4-FFF2-40B4-BE49-F238E27FC236}">
                <a16:creationId xmlns:a16="http://schemas.microsoft.com/office/drawing/2014/main" id="{5F1D75F0-7F5F-874B-BD0F-E28378864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" y="765175"/>
            <a:ext cx="91090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>
                <a:latin typeface="Arial" panose="020B0604020202020204" pitchFamily="34" charset="0"/>
              </a:rPr>
              <a:t>Sono costituite da Lipidi, Proteine e Carboidrati</a:t>
            </a:r>
            <a:endParaRPr lang="it-IT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7" name="Picture 13">
            <a:extLst>
              <a:ext uri="{FF2B5EF4-FFF2-40B4-BE49-F238E27FC236}">
                <a16:creationId xmlns:a16="http://schemas.microsoft.com/office/drawing/2014/main" id="{5CCAAA74-2330-3C4C-8065-53623ED2E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7" t="26978" r="7928" b="36354"/>
          <a:stretch>
            <a:fillRect/>
          </a:stretch>
        </p:blipFill>
        <p:spPr bwMode="auto">
          <a:xfrm>
            <a:off x="107950" y="1268413"/>
            <a:ext cx="8891588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14">
            <a:extLst>
              <a:ext uri="{FF2B5EF4-FFF2-40B4-BE49-F238E27FC236}">
                <a16:creationId xmlns:a16="http://schemas.microsoft.com/office/drawing/2014/main" id="{95F82C20-74B3-5743-98B1-3FA9417194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4681538"/>
            <a:ext cx="914400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/>
            <a:r>
              <a:rPr lang="en-US" altLang="en-US" sz="2300" b="1">
                <a:latin typeface="Arial" panose="020B0604020202020204" pitchFamily="34" charset="0"/>
              </a:rPr>
              <a:t>Modello del mosaico fluido</a:t>
            </a:r>
            <a:r>
              <a:rPr lang="en-US" altLang="en-US" sz="2300">
                <a:latin typeface="Arial" panose="020B0604020202020204" pitchFamily="34" charset="0"/>
              </a:rPr>
              <a:t> (Singer &amp; Nicholson, 1972)</a:t>
            </a:r>
          </a:p>
          <a:p>
            <a:pPr algn="just" eaLnBrk="1" hangingPunct="1"/>
            <a:r>
              <a:rPr lang="en-US" altLang="en-US" sz="2300">
                <a:latin typeface="Arial" panose="020B0604020202020204" pitchFamily="34" charset="0"/>
              </a:rPr>
              <a:t>Il doppio strato lipidico forma una pellicola liquida nella quale galleggiano diverse proteine ma costituisce una barriera al passaggio di sostanze idrofile.</a:t>
            </a:r>
          </a:p>
          <a:p>
            <a:pPr algn="just" eaLnBrk="1" hangingPunct="1"/>
            <a:r>
              <a:rPr lang="en-US" altLang="en-US" sz="2300">
                <a:latin typeface="Arial" panose="020B0604020202020204" pitchFamily="34" charset="0"/>
              </a:rPr>
              <a:t>Modello “a zattere” prevede microdomini di membrana e mobilità limitata proteine, oltre a legami con citoscheletro e matrice.</a:t>
            </a:r>
          </a:p>
          <a:p>
            <a:pPr algn="just" eaLnBrk="1" hangingPunct="1"/>
            <a:r>
              <a:rPr lang="en-US" altLang="en-US" sz="2300">
                <a:latin typeface="Arial" panose="020B0604020202020204" pitchFamily="34" charset="0"/>
              </a:rPr>
              <a:t> </a:t>
            </a:r>
          </a:p>
          <a:p>
            <a:pPr algn="just" eaLnBrk="1" hangingPunct="1"/>
            <a:endParaRPr lang="en-US" altLang="en-US" sz="23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ext Box 3">
            <a:extLst>
              <a:ext uri="{FF2B5EF4-FFF2-40B4-BE49-F238E27FC236}">
                <a16:creationId xmlns:a16="http://schemas.microsoft.com/office/drawing/2014/main" id="{75B0001C-0525-A040-A099-76D6A3D0EB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8" y="820738"/>
            <a:ext cx="5076825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altLang="en-US">
                <a:latin typeface="Arial" panose="020B0604020202020204" pitchFamily="34" charset="0"/>
              </a:rPr>
              <a:t> E</a:t>
            </a:r>
            <a:r>
              <a:rPr lang="ja-JP" altLang="it-IT">
                <a:latin typeface="Arial" panose="020B0604020202020204" pitchFamily="34" charset="0"/>
              </a:rPr>
              <a:t>’</a:t>
            </a:r>
            <a:r>
              <a:rPr lang="it-IT" altLang="ja-JP">
                <a:latin typeface="Arial" panose="020B0604020202020204" pitchFamily="34" charset="0"/>
              </a:rPr>
              <a:t> il trasporto di molecole attraverso la membrana plasmatica mediato da una proteina transmembrana detta trasportatore di membrana. 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altLang="en-US">
                <a:latin typeface="Arial" panose="020B0604020202020204" pitchFamily="34" charset="0"/>
              </a:rPr>
              <a:t> A differenza di quanto avviene nel trasporto passivo, nel trasporto attivo è richiesta una spesa energetica ed è sempre necessaria la mediazione di un trasportatore. 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altLang="en-US">
                <a:latin typeface="Arial" panose="020B0604020202020204" pitchFamily="34" charset="0"/>
              </a:rPr>
              <a:t> In questa forma di trasporto le molecole si muovono contro un gradiente elettrico, chimico o elettrochimico.</a:t>
            </a:r>
            <a:endParaRPr lang="it-IT" altLang="en-US" sz="1900">
              <a:latin typeface="Arial" panose="020B0604020202020204" pitchFamily="34" charset="0"/>
            </a:endParaRPr>
          </a:p>
        </p:txBody>
      </p:sp>
      <p:pic>
        <p:nvPicPr>
          <p:cNvPr id="50178" name="Picture 4">
            <a:extLst>
              <a:ext uri="{FF2B5EF4-FFF2-40B4-BE49-F238E27FC236}">
                <a16:creationId xmlns:a16="http://schemas.microsoft.com/office/drawing/2014/main" id="{7436D00F-1117-E840-84D6-32EAB3CA3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196975"/>
            <a:ext cx="4030662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Rectangle 5">
            <a:extLst>
              <a:ext uri="{FF2B5EF4-FFF2-40B4-BE49-F238E27FC236}">
                <a16:creationId xmlns:a16="http://schemas.microsoft.com/office/drawing/2014/main" id="{0145E869-DB79-3440-8E4D-5B6FB71D8A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8263" y="4862513"/>
            <a:ext cx="5114925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 sz="2000">
                <a:latin typeface="Arial" panose="020B0604020202020204" pitchFamily="34" charset="0"/>
              </a:rPr>
              <a:t>Trasporto attivo:</a:t>
            </a:r>
          </a:p>
          <a:p>
            <a:pPr eaLnBrk="1" hangingPunct="1"/>
            <a:r>
              <a:rPr lang="it-IT" altLang="en-US" sz="2000">
                <a:latin typeface="Arial" panose="020B0604020202020204" pitchFamily="34" charset="0"/>
              </a:rPr>
              <a:t>D. Trasporto primario </a:t>
            </a:r>
          </a:p>
          <a:p>
            <a:pPr eaLnBrk="1" hangingPunct="1"/>
            <a:r>
              <a:rPr lang="it-IT" altLang="en-US" sz="2000">
                <a:latin typeface="Arial" panose="020B0604020202020204" pitchFamily="34" charset="0"/>
              </a:rPr>
              <a:t>(contro gradiente)</a:t>
            </a:r>
          </a:p>
          <a:p>
            <a:pPr eaLnBrk="1" hangingPunct="1"/>
            <a:r>
              <a:rPr lang="it-IT" altLang="en-US" sz="2000">
                <a:latin typeface="Arial" panose="020B0604020202020204" pitchFamily="34" charset="0"/>
              </a:rPr>
              <a:t>C.-E. Trasporto secondario:</a:t>
            </a:r>
          </a:p>
          <a:p>
            <a:pPr eaLnBrk="1" hangingPunct="1"/>
            <a:r>
              <a:rPr lang="it-IT" altLang="en-US" sz="2000">
                <a:latin typeface="Arial" panose="020B0604020202020204" pitchFamily="34" charset="0"/>
              </a:rPr>
              <a:t>- C. Uniporto</a:t>
            </a:r>
          </a:p>
          <a:p>
            <a:pPr eaLnBrk="1" hangingPunct="1"/>
            <a:r>
              <a:rPr lang="it-IT" altLang="en-US" sz="2000">
                <a:latin typeface="Arial" panose="020B0604020202020204" pitchFamily="34" charset="0"/>
              </a:rPr>
              <a:t>- E. Simporto</a:t>
            </a:r>
          </a:p>
        </p:txBody>
      </p:sp>
      <p:sp>
        <p:nvSpPr>
          <p:cNvPr id="50180" name="Rectangle 2">
            <a:extLst>
              <a:ext uri="{FF2B5EF4-FFF2-40B4-BE49-F238E27FC236}">
                <a16:creationId xmlns:a16="http://schemas.microsoft.com/office/drawing/2014/main" id="{5C6244AB-3129-5B49-B65B-E02A3DF769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450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TRASPORTO ATTIVO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>
            <a:extLst>
              <a:ext uri="{FF2B5EF4-FFF2-40B4-BE49-F238E27FC236}">
                <a16:creationId xmlns:a16="http://schemas.microsoft.com/office/drawing/2014/main" id="{8E892C86-64E6-CA4E-8747-910B787CD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12875"/>
            <a:ext cx="8351838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2" name="Text Box 4">
            <a:extLst>
              <a:ext uri="{FF2B5EF4-FFF2-40B4-BE49-F238E27FC236}">
                <a16:creationId xmlns:a16="http://schemas.microsoft.com/office/drawing/2014/main" id="{7FFB3D76-4F47-F847-8884-9708D37E86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0713"/>
            <a:ext cx="9144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300" b="1">
                <a:solidFill>
                  <a:schemeClr val="accent2"/>
                </a:solidFill>
                <a:latin typeface="Arial" panose="020B0604020202020204" pitchFamily="34" charset="0"/>
              </a:rPr>
              <a:t>TRASPORTO </a:t>
            </a:r>
            <a:r>
              <a:rPr lang="it-IT" altLang="en-US" sz="2300" b="1" u="sng">
                <a:solidFill>
                  <a:schemeClr val="accent2"/>
                </a:solidFill>
                <a:latin typeface="Arial" panose="020B0604020202020204" pitchFamily="34" charset="0"/>
              </a:rPr>
              <a:t>ATTIVO PRIMARIO </a:t>
            </a:r>
            <a:r>
              <a:rPr lang="it-IT" altLang="en-US" sz="2300" b="1">
                <a:solidFill>
                  <a:schemeClr val="accent2"/>
                </a:solidFill>
                <a:latin typeface="Arial" panose="020B0604020202020204" pitchFamily="34" charset="0"/>
              </a:rPr>
              <a:t>CONSUMA ATP DIRETTAMENTE: </a:t>
            </a:r>
            <a:r>
              <a:rPr lang="it-IT" altLang="en-US" sz="2300" b="1">
                <a:solidFill>
                  <a:srgbClr val="FF0000"/>
                </a:solidFill>
                <a:latin typeface="Arial" panose="020B0604020202020204" pitchFamily="34" charset="0"/>
              </a:rPr>
              <a:t>la pompa Na</a:t>
            </a:r>
            <a:r>
              <a:rPr lang="it-IT" altLang="en-US" sz="2300" b="1" baseline="30000">
                <a:solidFill>
                  <a:srgbClr val="FF0000"/>
                </a:solidFill>
                <a:latin typeface="Arial" panose="020B0604020202020204" pitchFamily="34" charset="0"/>
              </a:rPr>
              <a:t>+</a:t>
            </a:r>
            <a:r>
              <a:rPr lang="it-IT" altLang="en-US" sz="2300" b="1">
                <a:solidFill>
                  <a:srgbClr val="FF0000"/>
                </a:solidFill>
                <a:latin typeface="Arial" panose="020B0604020202020204" pitchFamily="34" charset="0"/>
              </a:rPr>
              <a:t>/K</a:t>
            </a:r>
            <a:r>
              <a:rPr lang="it-IT" altLang="en-US" sz="2300" b="1" baseline="30000">
                <a:solidFill>
                  <a:srgbClr val="FF0000"/>
                </a:solidFill>
                <a:latin typeface="Arial" panose="020B0604020202020204" pitchFamily="34" charset="0"/>
              </a:rPr>
              <a:t>+ </a:t>
            </a:r>
            <a:r>
              <a:rPr lang="it-IT" altLang="en-US" sz="2300" b="1">
                <a:solidFill>
                  <a:srgbClr val="FF0000"/>
                </a:solidFill>
                <a:latin typeface="Arial" panose="020B0604020202020204" pitchFamily="34" charset="0"/>
              </a:rPr>
              <a:t>ATPasi</a:t>
            </a:r>
          </a:p>
        </p:txBody>
      </p:sp>
      <p:sp>
        <p:nvSpPr>
          <p:cNvPr id="2" name="Ovale 1">
            <a:extLst>
              <a:ext uri="{FF2B5EF4-FFF2-40B4-BE49-F238E27FC236}">
                <a16:creationId xmlns:a16="http://schemas.microsoft.com/office/drawing/2014/main" id="{4C585761-3CC8-8145-BAA0-9C1FE28D8E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2060575"/>
            <a:ext cx="142875" cy="144463"/>
          </a:xfrm>
          <a:prstGeom prst="ellipse">
            <a:avLst/>
          </a:prstGeom>
          <a:solidFill>
            <a:srgbClr val="0080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CAFB289B-3F86-1A4B-A68B-987037068D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2349500"/>
            <a:ext cx="144462" cy="142875"/>
          </a:xfrm>
          <a:prstGeom prst="ellipse">
            <a:avLst/>
          </a:prstGeom>
          <a:solidFill>
            <a:srgbClr val="0080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4491B2EA-D92F-CA41-A5BC-2FC1601CBB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2636838"/>
            <a:ext cx="144463" cy="144462"/>
          </a:xfrm>
          <a:prstGeom prst="ellipse">
            <a:avLst/>
          </a:prstGeom>
          <a:solidFill>
            <a:srgbClr val="0080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354EBF1B-2586-014B-B319-7934254DD0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2636838"/>
            <a:ext cx="144463" cy="144462"/>
          </a:xfrm>
          <a:prstGeom prst="ellipse">
            <a:avLst/>
          </a:prstGeom>
          <a:solidFill>
            <a:srgbClr val="0080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6B81F7DB-FADE-954D-845C-F619AC3244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925763"/>
            <a:ext cx="144463" cy="142875"/>
          </a:xfrm>
          <a:prstGeom prst="ellipse">
            <a:avLst/>
          </a:prstGeom>
          <a:solidFill>
            <a:srgbClr val="0080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D77D9B04-1A66-FE46-B9F4-93631EC0AC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3213100"/>
            <a:ext cx="144462" cy="144463"/>
          </a:xfrm>
          <a:prstGeom prst="ellipse">
            <a:avLst/>
          </a:prstGeom>
          <a:solidFill>
            <a:srgbClr val="0080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43918196-0BC2-4D4D-BA07-0C2BF74D3A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2133600"/>
            <a:ext cx="144463" cy="142875"/>
          </a:xfrm>
          <a:prstGeom prst="ellipse">
            <a:avLst/>
          </a:prstGeom>
          <a:solidFill>
            <a:srgbClr val="0080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EE5FEA7D-8EF6-CC47-8F88-E313A0734F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2852738"/>
            <a:ext cx="142875" cy="144462"/>
          </a:xfrm>
          <a:prstGeom prst="ellipse">
            <a:avLst/>
          </a:prstGeom>
          <a:solidFill>
            <a:srgbClr val="0080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74354147-1407-6C4E-8919-FC25E21E2D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3141663"/>
            <a:ext cx="144463" cy="142875"/>
          </a:xfrm>
          <a:prstGeom prst="ellipse">
            <a:avLst/>
          </a:prstGeom>
          <a:solidFill>
            <a:srgbClr val="0080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9353DA75-4187-194A-B3D7-04171D53DE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350" y="5229225"/>
            <a:ext cx="142875" cy="144463"/>
          </a:xfrm>
          <a:prstGeom prst="ellipse">
            <a:avLst/>
          </a:prstGeom>
          <a:solidFill>
            <a:srgbClr val="0080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DF093B4E-4DE3-D849-AB15-B0F4E1353B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325" y="5589588"/>
            <a:ext cx="144463" cy="144462"/>
          </a:xfrm>
          <a:prstGeom prst="ellipse">
            <a:avLst/>
          </a:prstGeom>
          <a:solidFill>
            <a:srgbClr val="0080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A16788F4-04D1-DE4F-950F-D41BB0E7F9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4250" y="2781300"/>
            <a:ext cx="144463" cy="144463"/>
          </a:xfrm>
          <a:prstGeom prst="rect">
            <a:avLst/>
          </a:prstGeom>
          <a:solidFill>
            <a:srgbClr val="FFFF66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42E0F9AD-7E21-4946-8682-0638E2B1D9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150" y="2997200"/>
            <a:ext cx="144463" cy="144463"/>
          </a:xfrm>
          <a:prstGeom prst="rect">
            <a:avLst/>
          </a:prstGeom>
          <a:solidFill>
            <a:srgbClr val="FFFF66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6D6533BD-7315-2B4C-B7F3-ED1F5CAF87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96313" y="5148263"/>
            <a:ext cx="144462" cy="144462"/>
          </a:xfrm>
          <a:prstGeom prst="rect">
            <a:avLst/>
          </a:prstGeom>
          <a:solidFill>
            <a:srgbClr val="FFFF66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8D1D9303-30CB-CB41-A545-7B959CB89E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93175" y="5300663"/>
            <a:ext cx="142875" cy="144462"/>
          </a:xfrm>
          <a:prstGeom prst="rect">
            <a:avLst/>
          </a:prstGeom>
          <a:solidFill>
            <a:srgbClr val="FFFF66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1C989173-91BC-0A49-BCD4-12D04736F4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8088" y="5516563"/>
            <a:ext cx="144462" cy="144462"/>
          </a:xfrm>
          <a:prstGeom prst="rect">
            <a:avLst/>
          </a:prstGeom>
          <a:solidFill>
            <a:srgbClr val="FFFF66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B34DC265-92B1-924D-9BB8-72C5580F8A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6288" y="5300663"/>
            <a:ext cx="144462" cy="144462"/>
          </a:xfrm>
          <a:prstGeom prst="rect">
            <a:avLst/>
          </a:prstGeom>
          <a:solidFill>
            <a:srgbClr val="FFFF66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B2BF50A3-502D-7D44-82C9-C1A73C63BB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8688" y="5453063"/>
            <a:ext cx="144462" cy="144462"/>
          </a:xfrm>
          <a:prstGeom prst="rect">
            <a:avLst/>
          </a:prstGeom>
          <a:solidFill>
            <a:srgbClr val="FFFF66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BBB88DA8-DC54-0F48-9A1D-725BA8B4C1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0750" y="5734050"/>
            <a:ext cx="142875" cy="142875"/>
          </a:xfrm>
          <a:prstGeom prst="rect">
            <a:avLst/>
          </a:prstGeom>
          <a:solidFill>
            <a:srgbClr val="FFFF66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574EF421-1DDD-BA44-A471-94E97AAF2E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56650" y="5949950"/>
            <a:ext cx="142875" cy="142875"/>
          </a:xfrm>
          <a:prstGeom prst="rect">
            <a:avLst/>
          </a:prstGeom>
          <a:solidFill>
            <a:srgbClr val="FFFF66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8CC6FAEA-685B-CE47-AE33-AB805A43F5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8425" y="5957888"/>
            <a:ext cx="144463" cy="144462"/>
          </a:xfrm>
          <a:prstGeom prst="rect">
            <a:avLst/>
          </a:prstGeom>
          <a:solidFill>
            <a:srgbClr val="FFFF66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5" name="Rettangolo 34">
            <a:extLst>
              <a:ext uri="{FF2B5EF4-FFF2-40B4-BE49-F238E27FC236}">
                <a16:creationId xmlns:a16="http://schemas.microsoft.com/office/drawing/2014/main" id="{D6C0F914-01C9-774F-BBF1-0C1737D020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0488" y="6237288"/>
            <a:ext cx="144462" cy="144462"/>
          </a:xfrm>
          <a:prstGeom prst="rect">
            <a:avLst/>
          </a:prstGeom>
          <a:solidFill>
            <a:srgbClr val="FFFF66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1225" name="Rectangle 2">
            <a:extLst>
              <a:ext uri="{FF2B5EF4-FFF2-40B4-BE49-F238E27FC236}">
                <a16:creationId xmlns:a16="http://schemas.microsoft.com/office/drawing/2014/main" id="{01B905C8-A47A-E942-89AA-3A13D099C8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450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TRASPORTO ATTIVO</a:t>
            </a:r>
          </a:p>
        </p:txBody>
      </p:sp>
      <p:sp>
        <p:nvSpPr>
          <p:cNvPr id="51226" name="CasellaDiTesto 35">
            <a:extLst>
              <a:ext uri="{FF2B5EF4-FFF2-40B4-BE49-F238E27FC236}">
                <a16:creationId xmlns:a16="http://schemas.microsoft.com/office/drawing/2014/main" id="{CDD05A8E-B81A-3445-AE87-7F180C1F4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443663"/>
            <a:ext cx="81359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 sz="18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Mantenimento pressione osmotica e creazione gradiente Na</a:t>
            </a:r>
            <a:r>
              <a:rPr lang="it-IT" altLang="en-US" sz="1800" baseline="300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altLang="en-US" sz="18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>
            <a:extLst>
              <a:ext uri="{FF2B5EF4-FFF2-40B4-BE49-F238E27FC236}">
                <a16:creationId xmlns:a16="http://schemas.microsoft.com/office/drawing/2014/main" id="{E46F0A68-449E-9545-9AAE-056B7E2FC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1416050"/>
            <a:ext cx="7094538" cy="546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6" name="Rectangle 3">
            <a:extLst>
              <a:ext uri="{FF2B5EF4-FFF2-40B4-BE49-F238E27FC236}">
                <a16:creationId xmlns:a16="http://schemas.microsoft.com/office/drawing/2014/main" id="{F98E3235-0007-E74B-ACFB-FDC4A833FB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450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LE MEMBRANE CELLULARI</a:t>
            </a:r>
            <a:endParaRPr lang="it-IT" altLang="en-US" sz="2800" b="1">
              <a:solidFill>
                <a:srgbClr val="FFCC00"/>
              </a:solidFill>
              <a:latin typeface="Arial" panose="020B0604020202020204" pitchFamily="34" charset="0"/>
            </a:endParaRPr>
          </a:p>
        </p:txBody>
      </p:sp>
      <p:sp>
        <p:nvSpPr>
          <p:cNvPr id="52227" name="Text Box 4">
            <a:extLst>
              <a:ext uri="{FF2B5EF4-FFF2-40B4-BE49-F238E27FC236}">
                <a16:creationId xmlns:a16="http://schemas.microsoft.com/office/drawing/2014/main" id="{4526A8B5-9592-F846-B43A-AFEAB0243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0713"/>
            <a:ext cx="9144000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300" b="1">
                <a:solidFill>
                  <a:schemeClr val="accent2"/>
                </a:solidFill>
                <a:latin typeface="Arial" panose="020B0604020202020204" pitchFamily="34" charset="0"/>
              </a:rPr>
              <a:t>TRASPORTO </a:t>
            </a:r>
            <a:r>
              <a:rPr lang="it-IT" altLang="en-US" sz="2300" b="1" u="sng">
                <a:solidFill>
                  <a:schemeClr val="accent2"/>
                </a:solidFill>
                <a:latin typeface="Arial" panose="020B0604020202020204" pitchFamily="34" charset="0"/>
              </a:rPr>
              <a:t>ATTIVO SECONDARIO </a:t>
            </a:r>
          </a:p>
          <a:p>
            <a:pPr algn="ctr" eaLnBrk="1" hangingPunct="1"/>
            <a:r>
              <a:rPr lang="it-IT" altLang="en-US" sz="2300" b="1">
                <a:solidFill>
                  <a:schemeClr val="accent2"/>
                </a:solidFill>
                <a:latin typeface="Arial" panose="020B0604020202020204" pitchFamily="34" charset="0"/>
              </a:rPr>
              <a:t>SFRUTTA UN GRADIENTE PRECOSTITUITO  </a:t>
            </a:r>
          </a:p>
        </p:txBody>
      </p:sp>
      <p:sp>
        <p:nvSpPr>
          <p:cNvPr id="52228" name="CasellaDiTesto 4">
            <a:extLst>
              <a:ext uri="{FF2B5EF4-FFF2-40B4-BE49-F238E27FC236}">
                <a16:creationId xmlns:a16="http://schemas.microsoft.com/office/drawing/2014/main" id="{3C2BA012-4A43-1F48-881E-EA9308406F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4388" y="1500188"/>
            <a:ext cx="2160587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 sz="1800" b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Assorbimento intestinale di glucosio</a:t>
            </a:r>
          </a:p>
          <a:p>
            <a:pPr eaLnBrk="1" hangingPunct="1"/>
            <a:endParaRPr lang="it-IT" altLang="en-US" sz="180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it-IT" altLang="en-US" sz="1800" b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Trasportatori SGLT </a:t>
            </a:r>
            <a:r>
              <a:rPr lang="it-IT" altLang="en-US" sz="18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(Sodium GLucose Trasporter), nella membrana apicale degli enterociti</a:t>
            </a:r>
          </a:p>
          <a:p>
            <a:pPr eaLnBrk="1" hangingPunct="1"/>
            <a:endParaRPr lang="it-IT" altLang="en-US" sz="180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it-IT" altLang="en-US" sz="18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Immagazzina glucosio nella cellula trasportandolo contro gradiente di concentrazione sfruttando gradiente Na+</a:t>
            </a:r>
          </a:p>
          <a:p>
            <a:pPr eaLnBrk="1" hangingPunct="1"/>
            <a:endParaRPr lang="it-IT" altLang="en-US" sz="160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D27A277E-F1F1-7D47-A97F-1CFCB826A0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88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LE MEMBRANE CELLULARI - </a:t>
            </a:r>
            <a:r>
              <a:rPr lang="it-IT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LIPIDI</a:t>
            </a:r>
          </a:p>
        </p:txBody>
      </p:sp>
      <p:sp>
        <p:nvSpPr>
          <p:cNvPr id="17410" name="Rectangle 5">
            <a:extLst>
              <a:ext uri="{FF2B5EF4-FFF2-40B4-BE49-F238E27FC236}">
                <a16:creationId xmlns:a16="http://schemas.microsoft.com/office/drawing/2014/main" id="{109A2417-45F2-214F-B33D-33F50F1601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836613"/>
            <a:ext cx="3743325" cy="531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10000"/>
              </a:spcBef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 I fosfolipidi di membrana sono molecole anfipatiche, con una testa polare idrofilica ed una coda idrofoba</a:t>
            </a:r>
          </a:p>
          <a:p>
            <a:pPr eaLnBrk="1" hangingPunct="1">
              <a:spcBef>
                <a:spcPct val="10000"/>
              </a:spcBef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 I lipidi di membrana si assemblano spontaneamente in doppio strato se posti in acqua</a:t>
            </a:r>
          </a:p>
          <a:p>
            <a:pPr eaLnBrk="1" hangingPunct="1">
              <a:spcBef>
                <a:spcPct val="10000"/>
              </a:spcBef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 Le membrane naturali si chiudono spontaneamente</a:t>
            </a:r>
          </a:p>
          <a:p>
            <a:pPr eaLnBrk="1" hangingPunct="1">
              <a:spcBef>
                <a:spcPct val="1000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17411" name="Picture 6">
            <a:extLst>
              <a:ext uri="{FF2B5EF4-FFF2-40B4-BE49-F238E27FC236}">
                <a16:creationId xmlns:a16="http://schemas.microsoft.com/office/drawing/2014/main" id="{1418EFE2-6112-3F41-9997-C6D812DEA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975" y="720725"/>
            <a:ext cx="5060950" cy="623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3">
            <a:extLst>
              <a:ext uri="{FF2B5EF4-FFF2-40B4-BE49-F238E27FC236}">
                <a16:creationId xmlns:a16="http://schemas.microsoft.com/office/drawing/2014/main" id="{E7E2578A-7620-4945-84C8-61A00425A2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88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LE MEMBRANE CELLULARI - </a:t>
            </a:r>
            <a:r>
              <a:rPr lang="it-IT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LIPIDI</a:t>
            </a:r>
          </a:p>
        </p:txBody>
      </p:sp>
      <p:pic>
        <p:nvPicPr>
          <p:cNvPr id="18434" name="Picture 5">
            <a:extLst>
              <a:ext uri="{FF2B5EF4-FFF2-40B4-BE49-F238E27FC236}">
                <a16:creationId xmlns:a16="http://schemas.microsoft.com/office/drawing/2014/main" id="{3B3EBD28-ECE8-A64F-9411-3B22938C4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6" r="62994" b="57083"/>
          <a:stretch>
            <a:fillRect/>
          </a:stretch>
        </p:blipFill>
        <p:spPr bwMode="auto">
          <a:xfrm>
            <a:off x="4211638" y="3960813"/>
            <a:ext cx="4932362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6">
            <a:extLst>
              <a:ext uri="{FF2B5EF4-FFF2-40B4-BE49-F238E27FC236}">
                <a16:creationId xmlns:a16="http://schemas.microsoft.com/office/drawing/2014/main" id="{04669F1A-1112-E14F-AA56-5EB50333DB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63" y="685800"/>
            <a:ext cx="8858250" cy="647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Char char="•"/>
            </a:pPr>
            <a:r>
              <a:rPr lang="it-IT" altLang="en-US" sz="2300">
                <a:latin typeface="Arial" panose="020B0604020202020204" pitchFamily="34" charset="0"/>
              </a:rPr>
              <a:t> </a:t>
            </a:r>
            <a:r>
              <a:rPr lang="it-IT" altLang="en-US" sz="2300" b="1">
                <a:latin typeface="Arial" panose="020B0604020202020204" pitchFamily="34" charset="0"/>
              </a:rPr>
              <a:t>Cristallo liquido</a:t>
            </a:r>
            <a:r>
              <a:rPr lang="it-IT" altLang="en-US" sz="2300">
                <a:latin typeface="Arial" panose="020B0604020202020204" pitchFamily="34" charset="0"/>
              </a:rPr>
              <a:t>: 	Proprietà stato cristallino (es. disposizione 			ordinata delle molecole) </a:t>
            </a:r>
          </a:p>
          <a:p>
            <a:pPr algn="ctr" eaLnBrk="1" hangingPunct="1"/>
            <a:r>
              <a:rPr lang="it-IT" altLang="en-US" sz="2300">
                <a:latin typeface="Arial" panose="020B0604020202020204" pitchFamily="34" charset="0"/>
              </a:rPr>
              <a:t>+ </a:t>
            </a:r>
          </a:p>
          <a:p>
            <a:pPr eaLnBrk="1" hangingPunct="1"/>
            <a:r>
              <a:rPr lang="it-IT" altLang="en-US" sz="2300">
                <a:latin typeface="Arial" panose="020B0604020202020204" pitchFamily="34" charset="0"/>
              </a:rPr>
              <a:t>			proprieta</a:t>
            </a:r>
            <a:r>
              <a:rPr lang="ja-JP" altLang="it-IT" sz="2300">
                <a:latin typeface="Arial" panose="020B0604020202020204" pitchFamily="34" charset="0"/>
              </a:rPr>
              <a:t>’</a:t>
            </a:r>
            <a:r>
              <a:rPr lang="it-IT" altLang="ja-JP" sz="2300">
                <a:latin typeface="Arial" panose="020B0604020202020204" pitchFamily="34" charset="0"/>
              </a:rPr>
              <a:t> tipiche dello stato liquido</a:t>
            </a:r>
          </a:p>
          <a:p>
            <a:pPr eaLnBrk="1" hangingPunct="1"/>
            <a:r>
              <a:rPr lang="it-IT" altLang="en-US" sz="2300">
                <a:latin typeface="Arial" panose="020B0604020202020204" pitchFamily="34" charset="0"/>
              </a:rPr>
              <a:t> 			(es. mobilità delle molecole all</a:t>
            </a:r>
            <a:r>
              <a:rPr lang="ja-JP" altLang="it-IT" sz="2300">
                <a:latin typeface="Arial" panose="020B0604020202020204" pitchFamily="34" charset="0"/>
              </a:rPr>
              <a:t>’</a:t>
            </a:r>
            <a:r>
              <a:rPr lang="it-IT" altLang="ja-JP" sz="2300">
                <a:latin typeface="Arial" panose="020B0604020202020204" pitchFamily="34" charset="0"/>
              </a:rPr>
              <a:t>interno del 			piano di allineamento). </a:t>
            </a:r>
          </a:p>
          <a:p>
            <a:pPr eaLnBrk="1" hangingPunct="1"/>
            <a:r>
              <a:rPr lang="it-IT" altLang="en-US" sz="2300">
                <a:latin typeface="Arial" panose="020B0604020202020204" pitchFamily="34" charset="0"/>
              </a:rPr>
              <a:t>La proprietà dei fosfolipidi di formare fasi liquido-cristalline è alla base della struttura delle membrane cellulari.</a:t>
            </a:r>
            <a:r>
              <a:rPr lang="en-US" altLang="en-US" sz="2300">
                <a:latin typeface="Arial" panose="020B0604020202020204" pitchFamily="34" charset="0"/>
              </a:rPr>
              <a:t> </a:t>
            </a:r>
          </a:p>
          <a:p>
            <a:pPr eaLnBrk="1" hangingPunct="1"/>
            <a:endParaRPr lang="en-US" altLang="en-US" sz="2300">
              <a:latin typeface="Arial" panose="020B0604020202020204" pitchFamily="34" charset="0"/>
            </a:endParaRPr>
          </a:p>
          <a:p>
            <a:pPr eaLnBrk="1" hangingPunct="1">
              <a:buFontTx/>
              <a:buChar char="•"/>
            </a:pPr>
            <a:r>
              <a:rPr lang="en-US" altLang="en-US" sz="2300">
                <a:latin typeface="Arial" panose="020B0604020202020204" pitchFamily="34" charset="0"/>
              </a:rPr>
              <a:t> </a:t>
            </a:r>
            <a:r>
              <a:rPr lang="en-US" altLang="en-US" sz="2300" b="1">
                <a:latin typeface="Arial" panose="020B0604020202020204" pitchFamily="34" charset="0"/>
              </a:rPr>
              <a:t>Il doppio strato lipidico </a:t>
            </a:r>
          </a:p>
          <a:p>
            <a:pPr eaLnBrk="1" hangingPunct="1"/>
            <a:r>
              <a:rPr lang="en-US" altLang="en-US" sz="2300" b="1">
                <a:latin typeface="Arial" panose="020B0604020202020204" pitchFamily="34" charset="0"/>
              </a:rPr>
              <a:t>non è una struttura statica</a:t>
            </a:r>
            <a:r>
              <a:rPr lang="en-US" altLang="en-US" sz="2300">
                <a:latin typeface="Arial" panose="020B0604020202020204" pitchFamily="34" charset="0"/>
              </a:rPr>
              <a:t>, </a:t>
            </a:r>
          </a:p>
          <a:p>
            <a:pPr eaLnBrk="1" hangingPunct="1"/>
            <a:r>
              <a:rPr lang="en-US" altLang="en-US" sz="2300">
                <a:latin typeface="Arial" panose="020B0604020202020204" pitchFamily="34" charset="0"/>
              </a:rPr>
              <a:t>ma le molecole fosfolipidiche </a:t>
            </a:r>
          </a:p>
          <a:p>
            <a:pPr eaLnBrk="1" hangingPunct="1"/>
            <a:r>
              <a:rPr lang="en-US" altLang="en-US" sz="2300">
                <a:latin typeface="Arial" panose="020B0604020202020204" pitchFamily="34" charset="0"/>
              </a:rPr>
              <a:t>possono spostarsi da una zona </a:t>
            </a:r>
          </a:p>
          <a:p>
            <a:pPr eaLnBrk="1" hangingPunct="1"/>
            <a:r>
              <a:rPr lang="en-US" altLang="en-US" sz="2300">
                <a:latin typeface="Arial" panose="020B0604020202020204" pitchFamily="34" charset="0"/>
              </a:rPr>
              <a:t>all’altra e passare da uno strato </a:t>
            </a:r>
          </a:p>
          <a:p>
            <a:pPr eaLnBrk="1" hangingPunct="1"/>
            <a:r>
              <a:rPr lang="en-US" altLang="en-US" sz="2300">
                <a:latin typeface="Arial" panose="020B0604020202020204" pitchFamily="34" charset="0"/>
              </a:rPr>
              <a:t>all’altro, ma piu’ raramente, </a:t>
            </a:r>
          </a:p>
          <a:p>
            <a:pPr eaLnBrk="1" hangingPunct="1"/>
            <a:r>
              <a:rPr lang="en-US" altLang="en-US" sz="2300">
                <a:latin typeface="Arial" panose="020B0604020202020204" pitchFamily="34" charset="0"/>
              </a:rPr>
              <a:t>perciò, le membrane sono </a:t>
            </a:r>
          </a:p>
          <a:p>
            <a:pPr eaLnBrk="1" hangingPunct="1"/>
            <a:r>
              <a:rPr lang="en-US" altLang="en-US" sz="2300">
                <a:latin typeface="Arial" panose="020B0604020202020204" pitchFamily="34" charset="0"/>
              </a:rPr>
              <a:t>ASIMMETRICHE.</a:t>
            </a:r>
          </a:p>
          <a:p>
            <a:pPr eaLnBrk="1" hangingPunct="1">
              <a:spcBef>
                <a:spcPct val="10000"/>
              </a:spcBef>
              <a:buFontTx/>
              <a:buChar char="•"/>
            </a:pPr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31ECFEF6-EBB3-4A4E-B83B-BE0A6FA11A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88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LE MEMBRANE CELLULARI - </a:t>
            </a:r>
            <a:r>
              <a:rPr lang="it-IT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LIPIDI</a:t>
            </a:r>
          </a:p>
        </p:txBody>
      </p:sp>
      <p:pic>
        <p:nvPicPr>
          <p:cNvPr id="19458" name="Picture 8">
            <a:extLst>
              <a:ext uri="{FF2B5EF4-FFF2-40B4-BE49-F238E27FC236}">
                <a16:creationId xmlns:a16="http://schemas.microsoft.com/office/drawing/2014/main" id="{9348B03F-C706-E145-A577-D78F322B5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688" y="3078163"/>
            <a:ext cx="5040312" cy="377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5">
            <a:extLst>
              <a:ext uri="{FF2B5EF4-FFF2-40B4-BE49-F238E27FC236}">
                <a16:creationId xmlns:a16="http://schemas.microsoft.com/office/drawing/2014/main" id="{961B465F-7290-4248-846A-05739B555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7" r="68307" b="58662"/>
          <a:stretch>
            <a:fillRect/>
          </a:stretch>
        </p:blipFill>
        <p:spPr bwMode="auto">
          <a:xfrm>
            <a:off x="4500563" y="742950"/>
            <a:ext cx="4392612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Rectangle 3">
            <a:extLst>
              <a:ext uri="{FF2B5EF4-FFF2-40B4-BE49-F238E27FC236}">
                <a16:creationId xmlns:a16="http://schemas.microsoft.com/office/drawing/2014/main" id="{CFF9A401-A267-9046-863E-4E1124504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" y="1052513"/>
            <a:ext cx="4178300" cy="608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 Diversi tipi di membrane possono avere diversa composizione in lipidi. </a:t>
            </a:r>
          </a:p>
          <a:p>
            <a:pPr eaLnBrk="1" hangingPunct="1">
              <a:spcBef>
                <a:spcPct val="30000"/>
              </a:spcBef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 I </a:t>
            </a:r>
            <a:r>
              <a:rPr lang="en-US" altLang="en-US" b="1">
                <a:latin typeface="Arial" panose="020B0604020202020204" pitchFamily="34" charset="0"/>
              </a:rPr>
              <a:t>fosfolipidi</a:t>
            </a:r>
            <a:r>
              <a:rPr lang="en-US" altLang="en-US">
                <a:latin typeface="Arial" panose="020B0604020202020204" pitchFamily="34" charset="0"/>
              </a:rPr>
              <a:t>:	Glicerofosfolipidi</a:t>
            </a:r>
          </a:p>
          <a:p>
            <a:pPr lvl="2" eaLnBrk="1" hangingPunct="1">
              <a:spcBef>
                <a:spcPct val="30000"/>
              </a:spcBef>
            </a:pPr>
            <a:r>
              <a:rPr lang="en-US" altLang="en-US">
                <a:latin typeface="Arial" panose="020B0604020202020204" pitchFamily="34" charset="0"/>
              </a:rPr>
              <a:t>Sfingofosfolipidi</a:t>
            </a:r>
          </a:p>
          <a:p>
            <a:pPr eaLnBrk="1" hangingPunct="1">
              <a:spcBef>
                <a:spcPct val="30000"/>
              </a:spcBef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 I fosfolipidi possono differire per grado di saturazione e lunghezza degli acidi grassi che li compongono.</a:t>
            </a:r>
          </a:p>
          <a:p>
            <a:pPr eaLnBrk="1" hangingPunct="1">
              <a:spcBef>
                <a:spcPct val="30000"/>
              </a:spcBef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 Il </a:t>
            </a:r>
            <a:r>
              <a:rPr lang="en-US" altLang="en-US" b="1">
                <a:latin typeface="Arial" panose="020B0604020202020204" pitchFamily="34" charset="0"/>
              </a:rPr>
              <a:t>colesterolo</a:t>
            </a:r>
            <a:r>
              <a:rPr lang="en-US" altLang="en-US">
                <a:latin typeface="Arial" panose="020B0604020202020204" pitchFamily="34" charset="0"/>
              </a:rPr>
              <a:t> è un altro lipide costituente delle membrane eucariotiche.</a:t>
            </a:r>
          </a:p>
          <a:p>
            <a:pPr eaLnBrk="1" hangingPunct="1">
              <a:spcBef>
                <a:spcPct val="10000"/>
              </a:spcBef>
              <a:buFontTx/>
              <a:buChar char="•"/>
            </a:pPr>
            <a:endParaRPr lang="en-US" altLang="en-US">
              <a:latin typeface="Arial" panose="020B0604020202020204" pitchFamily="34" charset="0"/>
            </a:endParaRPr>
          </a:p>
          <a:p>
            <a:pPr eaLnBrk="1" hangingPunct="1">
              <a:spcBef>
                <a:spcPct val="1000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4">
            <a:extLst>
              <a:ext uri="{FF2B5EF4-FFF2-40B4-BE49-F238E27FC236}">
                <a16:creationId xmlns:a16="http://schemas.microsoft.com/office/drawing/2014/main" id="{7582BA26-8334-AB41-B70A-6AFB5FCDA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1546225"/>
            <a:ext cx="9002713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Rectangle 2">
            <a:extLst>
              <a:ext uri="{FF2B5EF4-FFF2-40B4-BE49-F238E27FC236}">
                <a16:creationId xmlns:a16="http://schemas.microsoft.com/office/drawing/2014/main" id="{3BA994CD-E03D-0845-85DB-351E12FE7D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88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LE MEMBRANE CELLULARI - </a:t>
            </a:r>
            <a:r>
              <a:rPr lang="it-IT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COLESTEROLO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BE579678-8D85-D749-842D-C57A6DA2FA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438" y="1349375"/>
            <a:ext cx="4140200" cy="1143000"/>
          </a:xfrm>
        </p:spPr>
        <p:txBody>
          <a:bodyPr/>
          <a:lstStyle/>
          <a:p>
            <a:pPr eaLnBrk="1" hangingPunct="1"/>
            <a:r>
              <a:rPr lang="it-IT" altLang="en-US" sz="3200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Effetti del colesterolo sulle membrane:</a:t>
            </a:r>
          </a:p>
        </p:txBody>
      </p:sp>
      <p:sp>
        <p:nvSpPr>
          <p:cNvPr id="22530" name="Rectangle 3">
            <a:extLst>
              <a:ext uri="{FF2B5EF4-FFF2-40B4-BE49-F238E27FC236}">
                <a16:creationId xmlns:a16="http://schemas.microsoft.com/office/drawing/2014/main" id="{B214C80C-7673-0340-833B-7186CED4B1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3349625"/>
            <a:ext cx="8496300" cy="2743200"/>
          </a:xfrm>
        </p:spPr>
        <p:txBody>
          <a:bodyPr/>
          <a:lstStyle/>
          <a:p>
            <a:pPr marL="609600" indent="-609600" algn="just" eaLnBrk="1" hangingPunct="1">
              <a:buFontTx/>
              <a:buAutoNum type="arabicPeriod"/>
            </a:pPr>
            <a:r>
              <a:rPr lang="it-IT" altLang="en-US" sz="2400">
                <a:latin typeface="Arial" panose="020B0604020202020204" pitchFamily="34" charset="0"/>
                <a:ea typeface="ＭＳ Ｐゴシック" panose="020B0600070205080204" pitchFamily="34" charset="-128"/>
              </a:rPr>
              <a:t>Aumenta le proprietà di barriera permeabile a piccole molecole del doppio strato lipidico, stabilizzandolo (T&gt;T</a:t>
            </a:r>
            <a:r>
              <a:rPr lang="it-IT" altLang="en-US" sz="2400" baseline="-25000">
                <a:latin typeface="Arial" panose="020B0604020202020204" pitchFamily="34" charset="0"/>
                <a:ea typeface="ＭＳ Ｐゴシック" panose="020B0600070205080204" pitchFamily="34" charset="-128"/>
              </a:rPr>
              <a:t>m</a:t>
            </a:r>
            <a:r>
              <a:rPr lang="it-IT" altLang="en-US" sz="2400">
                <a:latin typeface="Arial" panose="020B0604020202020204" pitchFamily="34" charset="0"/>
                <a:ea typeface="ＭＳ Ｐゴシック" panose="020B0600070205080204" pitchFamily="34" charset="-128"/>
              </a:rPr>
              <a:t>)</a:t>
            </a:r>
          </a:p>
          <a:p>
            <a:pPr marL="609600" indent="-609600" algn="just" eaLnBrk="1" hangingPunct="1">
              <a:buFontTx/>
              <a:buAutoNum type="arabicPeriod"/>
            </a:pPr>
            <a:r>
              <a:rPr lang="it-IT" altLang="en-US" sz="2400">
                <a:latin typeface="Arial" panose="020B0604020202020204" pitchFamily="34" charset="0"/>
                <a:ea typeface="ＭＳ Ｐゴシック" panose="020B0600070205080204" pitchFamily="34" charset="-128"/>
              </a:rPr>
              <a:t>Inibisce possibili transizioni di fase: insinuandosi fra le catene idrocarburiche, ne riduce la mobilità rendendo il doppio strato meno fluido e impedendo anche alle catene di idrocarburi di avvicinarsi e cristallizzare (T&lt;T</a:t>
            </a:r>
            <a:r>
              <a:rPr lang="it-IT" altLang="en-US" sz="2400" baseline="-25000">
                <a:latin typeface="Arial" panose="020B0604020202020204" pitchFamily="34" charset="0"/>
                <a:ea typeface="ＭＳ Ｐゴシック" panose="020B0600070205080204" pitchFamily="34" charset="-128"/>
              </a:rPr>
              <a:t>m)</a:t>
            </a:r>
            <a:endParaRPr lang="it-IT" altLang="en-US" sz="240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609600" indent="-609600" algn="just" eaLnBrk="1" hangingPunct="1">
              <a:buFontTx/>
              <a:buAutoNum type="arabicPeriod"/>
            </a:pPr>
            <a:r>
              <a:rPr lang="it-IT" altLang="en-US" sz="2400">
                <a:latin typeface="Arial" panose="020B0604020202020204" pitchFamily="34" charset="0"/>
                <a:ea typeface="ＭＳ Ｐゴシック" panose="020B0600070205080204" pitchFamily="34" charset="-128"/>
              </a:rPr>
              <a:t>Favorisce l</a:t>
            </a:r>
            <a:r>
              <a:rPr lang="ja-JP" altLang="it-IT" sz="2400">
                <a:latin typeface="Arial" panose="020B0604020202020204" pitchFamily="34" charset="0"/>
                <a:ea typeface="ＭＳ Ｐゴシック" panose="020B0600070205080204" pitchFamily="34" charset="-128"/>
              </a:rPr>
              <a:t>’</a:t>
            </a:r>
            <a:r>
              <a:rPr lang="it-IT" altLang="ja-JP" sz="2400">
                <a:latin typeface="Arial" panose="020B0604020202020204" pitchFamily="34" charset="0"/>
                <a:ea typeface="ＭＳ Ｐゴシック" panose="020B0600070205080204" pitchFamily="34" charset="-128"/>
              </a:rPr>
              <a:t>ancoraggio di molecole di superficie, allontanando le teste polari</a:t>
            </a:r>
            <a:endParaRPr lang="it-IT" altLang="en-US" sz="240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grpSp>
        <p:nvGrpSpPr>
          <p:cNvPr id="22531" name="Group 5">
            <a:extLst>
              <a:ext uri="{FF2B5EF4-FFF2-40B4-BE49-F238E27FC236}">
                <a16:creationId xmlns:a16="http://schemas.microsoft.com/office/drawing/2014/main" id="{8D6046C8-212E-CF43-95DB-CE4B697E4E0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60863" y="842963"/>
            <a:ext cx="4819650" cy="2441575"/>
            <a:chOff x="196" y="800"/>
            <a:chExt cx="5368" cy="2720"/>
          </a:xfrm>
        </p:grpSpPr>
        <p:pic>
          <p:nvPicPr>
            <p:cNvPr id="22533" name="Picture 2">
              <a:extLst>
                <a:ext uri="{FF2B5EF4-FFF2-40B4-BE49-F238E27FC236}">
                  <a16:creationId xmlns:a16="http://schemas.microsoft.com/office/drawing/2014/main" id="{27B25A53-EC68-3C47-8F95-443CF392A6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" y="800"/>
              <a:ext cx="5368" cy="2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34" name="Rectangle 3">
              <a:extLst>
                <a:ext uri="{FF2B5EF4-FFF2-40B4-BE49-F238E27FC236}">
                  <a16:creationId xmlns:a16="http://schemas.microsoft.com/office/drawing/2014/main" id="{CB028E5E-51EC-A44F-B17B-B43EEDBB570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320" y="1440"/>
              <a:ext cx="576" cy="384"/>
            </a:xfrm>
            <a:prstGeom prst="rect">
              <a:avLst/>
            </a:prstGeom>
            <a:noFill/>
            <a:ln w="28575">
              <a:solidFill>
                <a:srgbClr val="1610B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1610B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2532" name="Rectangle 2">
            <a:extLst>
              <a:ext uri="{FF2B5EF4-FFF2-40B4-BE49-F238E27FC236}">
                <a16:creationId xmlns:a16="http://schemas.microsoft.com/office/drawing/2014/main" id="{B57AC545-9E6F-4D43-A47B-65F7047C04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88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LE MEMBRANE CELLULARI - </a:t>
            </a:r>
            <a:r>
              <a:rPr lang="it-IT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COLESTEROLO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3">
            <a:extLst>
              <a:ext uri="{FF2B5EF4-FFF2-40B4-BE49-F238E27FC236}">
                <a16:creationId xmlns:a16="http://schemas.microsoft.com/office/drawing/2014/main" id="{51D32F9C-DE09-6A4A-9959-8C67A64DC7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88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LE MEMBRANE CELLULARI – </a:t>
            </a:r>
            <a:r>
              <a:rPr lang="it-IT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ASIMMETRIA LIPIDI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DBCDC2-54A5-F549-A6BF-BC19E9F52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0" y="1095375"/>
            <a:ext cx="4568825" cy="542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4579" name="Picture 8">
            <a:extLst>
              <a:ext uri="{FF2B5EF4-FFF2-40B4-BE49-F238E27FC236}">
                <a16:creationId xmlns:a16="http://schemas.microsoft.com/office/drawing/2014/main" id="{887E50DE-B05C-6D42-9405-63830B812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9" t="29453" r="64911" b="1289"/>
          <a:stretch>
            <a:fillRect/>
          </a:stretch>
        </p:blipFill>
        <p:spPr bwMode="auto">
          <a:xfrm flipH="1">
            <a:off x="1187450" y="1125538"/>
            <a:ext cx="2519363" cy="423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495</TotalTime>
  <Words>1194</Words>
  <Application>Microsoft Macintosh PowerPoint</Application>
  <PresentationFormat>On-screen Show (4:3)</PresentationFormat>
  <Paragraphs>193</Paragraphs>
  <Slides>32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Times New Roman</vt:lpstr>
      <vt:lpstr>ＭＳ Ｐゴシック</vt:lpstr>
      <vt:lpstr>Arial</vt:lpstr>
      <vt:lpstr>Calibri</vt:lpstr>
      <vt:lpstr>Wingdings</vt:lpstr>
      <vt:lpstr>Struttura predefinita</vt:lpstr>
      <vt:lpstr>Grafica di CorelDRAW 11.0</vt:lpstr>
      <vt:lpstr>  Laurea Triennale in Ottica e Optometria  CORSO DI BIOLOGIA  Prof. Stefania Bortoluzzi  40 ore di lezione frontale 16 ore di esercitazione  Aula P2 Paolotti Martedì e Giovedì 11:30-13:15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Effetti del colesterolo sulle membrane: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BioPD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CORSO DI BIOLOGIA Programma </dc:title>
  <dc:creator>stefania</dc:creator>
  <cp:lastModifiedBy>Microsoft Office User</cp:lastModifiedBy>
  <cp:revision>45</cp:revision>
  <dcterms:created xsi:type="dcterms:W3CDTF">2009-11-03T10:20:51Z</dcterms:created>
  <dcterms:modified xsi:type="dcterms:W3CDTF">2019-09-26T14:13:13Z</dcterms:modified>
</cp:coreProperties>
</file>