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58"/>
  </p:notesMasterIdLst>
  <p:sldIdLst>
    <p:sldId id="433" r:id="rId2"/>
    <p:sldId id="434" r:id="rId3"/>
    <p:sldId id="323" r:id="rId4"/>
    <p:sldId id="327" r:id="rId5"/>
    <p:sldId id="324" r:id="rId6"/>
    <p:sldId id="382" r:id="rId7"/>
    <p:sldId id="335" r:id="rId8"/>
    <p:sldId id="301" r:id="rId9"/>
    <p:sldId id="302" r:id="rId10"/>
    <p:sldId id="329" r:id="rId11"/>
    <p:sldId id="330" r:id="rId12"/>
    <p:sldId id="334" r:id="rId13"/>
    <p:sldId id="333" r:id="rId14"/>
    <p:sldId id="304" r:id="rId15"/>
    <p:sldId id="305" r:id="rId16"/>
    <p:sldId id="332" r:id="rId17"/>
    <p:sldId id="345" r:id="rId18"/>
    <p:sldId id="33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3" r:id="rId34"/>
    <p:sldId id="356" r:id="rId35"/>
    <p:sldId id="336" r:id="rId36"/>
    <p:sldId id="353" r:id="rId37"/>
    <p:sldId id="328" r:id="rId38"/>
    <p:sldId id="311" r:id="rId39"/>
    <p:sldId id="374" r:id="rId40"/>
    <p:sldId id="375" r:id="rId41"/>
    <p:sldId id="376" r:id="rId42"/>
    <p:sldId id="339" r:id="rId43"/>
    <p:sldId id="377" r:id="rId44"/>
    <p:sldId id="340" r:id="rId45"/>
    <p:sldId id="378" r:id="rId46"/>
    <p:sldId id="317" r:id="rId47"/>
    <p:sldId id="342" r:id="rId48"/>
    <p:sldId id="341" r:id="rId49"/>
    <p:sldId id="354" r:id="rId50"/>
    <p:sldId id="343" r:id="rId51"/>
    <p:sldId id="344" r:id="rId52"/>
    <p:sldId id="357" r:id="rId53"/>
    <p:sldId id="380" r:id="rId54"/>
    <p:sldId id="270" r:id="rId55"/>
    <p:sldId id="271" r:id="rId56"/>
    <p:sldId id="273" r:id="rId57"/>
  </p:sldIdLst>
  <p:sldSz cx="9144000" cy="6858000" type="screen4x3"/>
  <p:notesSz cx="6858000" cy="9144000"/>
  <p:defaultTextStyle>
    <a:defPPr>
      <a:defRPr lang="it-IT"/>
    </a:defPPr>
    <a:lvl1pPr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9"/>
    <p:restoredTop sz="93973"/>
  </p:normalViewPr>
  <p:slideViewPr>
    <p:cSldViewPr>
      <p:cViewPr varScale="1">
        <p:scale>
          <a:sx n="66" d="100"/>
          <a:sy n="66" d="100"/>
        </p:scale>
        <p:origin x="1456" y="17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8FBD431-1514-144D-850D-F04551B9132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5" charset="0"/>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43EF6756-3762-5348-8D8C-A813D731BA2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62489747-29E4-C345-9747-E4E703C579D4}" type="datetime1">
              <a:rPr lang="it-IT" altLang="en-US"/>
              <a:pPr>
                <a:defRPr/>
              </a:pPr>
              <a:t>26/09/19</a:t>
            </a:fld>
            <a:endParaRPr lang="it-IT" altLang="en-US"/>
          </a:p>
        </p:txBody>
      </p:sp>
      <p:sp>
        <p:nvSpPr>
          <p:cNvPr id="4" name="Segnaposto immagine diapositiva 3">
            <a:extLst>
              <a:ext uri="{FF2B5EF4-FFF2-40B4-BE49-F238E27FC236}">
                <a16:creationId xmlns:a16="http://schemas.microsoft.com/office/drawing/2014/main" id="{CD4E429D-93E7-8140-93D2-98D78087E0C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56DC9027-F777-3345-97BD-C758DC7A1C8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B7DE2F9F-1E59-3442-9BBB-CDCA7B0B0DD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5" charset="0"/>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35AF2775-B8F0-B740-8B83-445C50FB2ED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BE55D45-D31F-CB49-817B-B7B04866128A}"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17A4376C-D868-884F-B1C5-27B4FBCDA8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E325D4-2979-BE46-B35C-5AE62F43535D}" type="slidenum">
              <a:rPr lang="it-IT" altLang="en-US">
                <a:latin typeface="Arial" panose="020B0604020202020204" pitchFamily="34" charset="0"/>
              </a:rPr>
              <a:pPr>
                <a:spcBef>
                  <a:spcPct val="0"/>
                </a:spcBef>
              </a:pPr>
              <a:t>19</a:t>
            </a:fld>
            <a:endParaRPr lang="it-IT" altLang="en-US">
              <a:latin typeface="Arial" panose="020B0604020202020204" pitchFamily="34" charset="0"/>
            </a:endParaRPr>
          </a:p>
        </p:txBody>
      </p:sp>
      <p:sp>
        <p:nvSpPr>
          <p:cNvPr id="34818" name="Rectangle 2">
            <a:extLst>
              <a:ext uri="{FF2B5EF4-FFF2-40B4-BE49-F238E27FC236}">
                <a16:creationId xmlns:a16="http://schemas.microsoft.com/office/drawing/2014/main" id="{E2F4A131-5E91-1A42-9C43-4E6468DE4F0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19" name="Rectangle 3">
            <a:extLst>
              <a:ext uri="{FF2B5EF4-FFF2-40B4-BE49-F238E27FC236}">
                <a16:creationId xmlns:a16="http://schemas.microsoft.com/office/drawing/2014/main" id="{403C1D12-C7A6-3740-8EAD-E96B8F036EC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Mentre nei procarioti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viene trascritto e subito tradotto in proteine, senza alcuna modificazione, negli eucarioti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subisce trasformazioni che vengono chiamate Capping, poliadenilazione o tailing e splicing. Il pre-mRNA risulta quindi diverso dal prodotto maturo. La trascrizione e la maturazione del trascritto sono due processi che avvengono simultaneamente. Infatti, non appena la trascrizione ha inizio 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si rende disponibile, viene immediatamente sottoposto al capping. Allo stesso modo, lo splicing si svolge durante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allungamento del trascritto ed elimina sequenzialmente gli introni. La poliadenilazione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3</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infine avviene contestualmente alla terminazione e rappresenta di fatto il meccanismo che provoca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arresto della trascrizione mediata da RNA polimerasi II.</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685316DE-A36A-1E41-881E-A506904402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44E8A8-1E95-7E44-9DA7-75124171FD44}" type="slidenum">
              <a:rPr lang="it-IT" altLang="en-US">
                <a:latin typeface="Arial" panose="020B0604020202020204" pitchFamily="34" charset="0"/>
              </a:rPr>
              <a:pPr>
                <a:spcBef>
                  <a:spcPct val="0"/>
                </a:spcBef>
              </a:pPr>
              <a:t>41</a:t>
            </a:fld>
            <a:endParaRPr lang="it-IT" altLang="en-US">
              <a:latin typeface="Arial" panose="020B0604020202020204" pitchFamily="34" charset="0"/>
            </a:endParaRPr>
          </a:p>
        </p:txBody>
      </p:sp>
      <p:sp>
        <p:nvSpPr>
          <p:cNvPr id="66562" name="Rectangle 2">
            <a:extLst>
              <a:ext uri="{FF2B5EF4-FFF2-40B4-BE49-F238E27FC236}">
                <a16:creationId xmlns:a16="http://schemas.microsoft.com/office/drawing/2014/main" id="{BC3D2944-DA09-0E47-A994-022A65A0CAB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3" name="Rectangle 3">
            <a:extLst>
              <a:ext uri="{FF2B5EF4-FFF2-40B4-BE49-F238E27FC236}">
                <a16:creationId xmlns:a16="http://schemas.microsoft.com/office/drawing/2014/main" id="{73365FE3-2ED5-FC43-BF49-0C02B5A441C6}"/>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74DC432C-68FF-9843-8E00-C7DC99CC72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54A32D-4292-474C-8CFC-3B2B84A2EFD3}" type="slidenum">
              <a:rPr lang="it-IT" altLang="en-US">
                <a:latin typeface="Arial" panose="020B0604020202020204" pitchFamily="34" charset="0"/>
              </a:rPr>
              <a:pPr>
                <a:spcBef>
                  <a:spcPct val="0"/>
                </a:spcBef>
              </a:pPr>
              <a:t>43</a:t>
            </a:fld>
            <a:endParaRPr lang="it-IT" altLang="en-US">
              <a:latin typeface="Arial" panose="020B0604020202020204" pitchFamily="34" charset="0"/>
            </a:endParaRPr>
          </a:p>
        </p:txBody>
      </p:sp>
      <p:sp>
        <p:nvSpPr>
          <p:cNvPr id="69634" name="Rectangle 2">
            <a:extLst>
              <a:ext uri="{FF2B5EF4-FFF2-40B4-BE49-F238E27FC236}">
                <a16:creationId xmlns:a16="http://schemas.microsoft.com/office/drawing/2014/main" id="{06A12015-D657-6743-8472-F57F1913CB7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5" name="Rectangle 3">
            <a:extLst>
              <a:ext uri="{FF2B5EF4-FFF2-40B4-BE49-F238E27FC236}">
                <a16:creationId xmlns:a16="http://schemas.microsoft.com/office/drawing/2014/main" id="{ED72A664-7FCE-1748-90DB-B153DED02A2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F43A4FF-8AA1-B440-9010-6340CBFA4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62C1C7-E304-FC49-806D-69174DF2A642}" type="slidenum">
              <a:rPr lang="it-IT" altLang="en-US">
                <a:latin typeface="Arial" panose="020B0604020202020204" pitchFamily="34" charset="0"/>
              </a:rPr>
              <a:pPr>
                <a:spcBef>
                  <a:spcPct val="0"/>
                </a:spcBef>
              </a:pPr>
              <a:t>45</a:t>
            </a:fld>
            <a:endParaRPr lang="it-IT" altLang="en-US">
              <a:latin typeface="Arial" panose="020B0604020202020204" pitchFamily="34" charset="0"/>
            </a:endParaRPr>
          </a:p>
        </p:txBody>
      </p:sp>
      <p:sp>
        <p:nvSpPr>
          <p:cNvPr id="72706" name="Rectangle 2">
            <a:extLst>
              <a:ext uri="{FF2B5EF4-FFF2-40B4-BE49-F238E27FC236}">
                <a16:creationId xmlns:a16="http://schemas.microsoft.com/office/drawing/2014/main" id="{16AC6C1F-1A05-2948-B23F-06175E7901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2707" name="Rectangle 3">
            <a:extLst>
              <a:ext uri="{FF2B5EF4-FFF2-40B4-BE49-F238E27FC236}">
                <a16:creationId xmlns:a16="http://schemas.microsoft.com/office/drawing/2014/main" id="{51729FA9-01B1-A14D-9CB0-C1667C96E62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02F6E13-1195-604D-9369-F58FC27D53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98C014-5F18-7041-A6D3-B82B85D4A627}" type="slidenum">
              <a:rPr lang="it-IT" altLang="en-US">
                <a:latin typeface="Arial" panose="020B0604020202020204" pitchFamily="34" charset="0"/>
              </a:rPr>
              <a:pPr>
                <a:spcBef>
                  <a:spcPct val="0"/>
                </a:spcBef>
              </a:pPr>
              <a:t>22</a:t>
            </a:fld>
            <a:endParaRPr lang="it-IT" altLang="en-US">
              <a:latin typeface="Arial" panose="020B0604020202020204" pitchFamily="34" charset="0"/>
            </a:endParaRPr>
          </a:p>
        </p:txBody>
      </p:sp>
      <p:sp>
        <p:nvSpPr>
          <p:cNvPr id="38914" name="Rectangle 2">
            <a:extLst>
              <a:ext uri="{FF2B5EF4-FFF2-40B4-BE49-F238E27FC236}">
                <a16:creationId xmlns:a16="http://schemas.microsoft.com/office/drawing/2014/main" id="{2348323A-91F3-2844-A2A3-94D288BA42D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5" name="Rectangle 3">
            <a:extLst>
              <a:ext uri="{FF2B5EF4-FFF2-40B4-BE49-F238E27FC236}">
                <a16:creationId xmlns:a16="http://schemas.microsoft.com/office/drawing/2014/main" id="{61ECE954-2741-B244-A122-5111790D24A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Il capping è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aggiunta di una guanosina monofosfato in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al primo nucleotide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che è un nucleoside trifosfato in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Il cap è presente in tutti gli mRNA eucariotici. La prima reazione catalizzata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enzima guanilil transferasi aggiunge una molecola di GMP 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estremità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del trascritto da cui viene rimosso il gruppo fosfato più esterno. Il risultato di questa reazione è la formazione di un legame fosfo-diesterico atipico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con interposizione di un gruppo fosfato. La seconda reazione consiste invece nella metilazione della guanina aggiunta in posizione 7 ad opera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enzima guanina metiltransferasi. Il risultato è rappresentato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aggiunta di una molecola di 7-metil-guanosina. La funzione del cap è quella di proteggere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del messagero dalle ribonucleasi e di posizionare i ribosomi in modo da leggere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nella giusta cornice di lettura, individuando il punto di inizio della traduzione.</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F2EC972-AB08-5C4F-9F67-684C60BC47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Segnaposto note 2">
            <a:extLst>
              <a:ext uri="{FF2B5EF4-FFF2-40B4-BE49-F238E27FC236}">
                <a16:creationId xmlns:a16="http://schemas.microsoft.com/office/drawing/2014/main" id="{15269B01-1F76-3941-B6A1-9D9DD33E68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it-IT" altLang="en-US">
                <a:ea typeface="ＭＳ Ｐゴシック" panose="020B0600070205080204" pitchFamily="34" charset="-128"/>
              </a:rPr>
              <a:t>L</a:t>
            </a:r>
            <a:r>
              <a:rPr lang="ja-JP" altLang="it-IT">
                <a:ea typeface="ＭＳ Ｐゴシック" panose="020B0600070205080204" pitchFamily="34" charset="-128"/>
              </a:rPr>
              <a:t>’</a:t>
            </a:r>
            <a:r>
              <a:rPr lang="it-IT" altLang="ja-JP">
                <a:ea typeface="ＭＳ Ｐゴシック" panose="020B0600070205080204" pitchFamily="34" charset="-128"/>
              </a:rPr>
              <a:t>estremità 3</a:t>
            </a:r>
            <a:r>
              <a:rPr lang="ja-JP" altLang="it-IT">
                <a:ea typeface="ＭＳ Ｐゴシック" panose="020B0600070205080204" pitchFamily="34" charset="-128"/>
              </a:rPr>
              <a:t>’</a:t>
            </a:r>
            <a:r>
              <a:rPr lang="it-IT" altLang="ja-JP">
                <a:ea typeface="ＭＳ Ｐゴシック" panose="020B0600070205080204" pitchFamily="34" charset="-128"/>
              </a:rPr>
              <a:t> di una molecola di mRNA eucariotico non è formata dal termine della sintesi dell</a:t>
            </a:r>
            <a:r>
              <a:rPr lang="ja-JP" altLang="it-IT">
                <a:ea typeface="ＭＳ Ｐゴシック" panose="020B0600070205080204" pitchFamily="34" charset="-128"/>
              </a:rPr>
              <a:t>’</a:t>
            </a:r>
            <a:r>
              <a:rPr lang="it-IT" altLang="ja-JP">
                <a:ea typeface="ＭＳ Ｐゴシック" panose="020B0600070205080204" pitchFamily="34" charset="-128"/>
              </a:rPr>
              <a:t>RNA da parte della RNA polimerasi, ma risulta da una reazione di taglio catalizzata da fattori addizionali mentre il trascritto si sta allungando. Una cellula può controllare  il sito di questo taglio in modo da cambiare il C-terminale della proteina che ne risulta. </a:t>
            </a:r>
            <a:r>
              <a:rPr lang="it-IT" altLang="ja-JP">
                <a:latin typeface="Arial" panose="020B0604020202020204" pitchFamily="34" charset="0"/>
                <a:ea typeface="ＭＳ Ｐゴシック" panose="020B0600070205080204" pitchFamily="34" charset="-128"/>
              </a:rPr>
              <a:t>In molti geni 2 o più segnali di poliadenilazione si trovano nelle regioni 3</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UTR e i trascritti frutto della poliadenilazione alternativa possono presentare specificità di tessuto, in altri casi i segnali di poliadenilazione alternativa possono entrare in gioco dopo lo splicing alternativo.</a:t>
            </a:r>
          </a:p>
          <a:p>
            <a:pPr defTabSz="914400" eaLnBrk="1" hangingPunct="1">
              <a:spcBef>
                <a:spcPct val="0"/>
              </a:spcBef>
            </a:pPr>
            <a:endParaRPr lang="it-IT" altLang="en-US">
              <a:ea typeface="ＭＳ Ｐゴシック" panose="020B0600070205080204" pitchFamily="34" charset="-128"/>
            </a:endParaRPr>
          </a:p>
          <a:p>
            <a:pPr defTabSz="914400" eaLnBrk="1" hangingPunct="1">
              <a:spcBef>
                <a:spcPct val="0"/>
              </a:spcBef>
            </a:pPr>
            <a:endParaRPr lang="it-IT" altLang="en-US">
              <a:ea typeface="ＭＳ Ｐゴシック" panose="020B0600070205080204" pitchFamily="34" charset="-128"/>
            </a:endParaRPr>
          </a:p>
        </p:txBody>
      </p:sp>
      <p:sp>
        <p:nvSpPr>
          <p:cNvPr id="44035" name="Segnaposto numero diapositiva 3">
            <a:extLst>
              <a:ext uri="{FF2B5EF4-FFF2-40B4-BE49-F238E27FC236}">
                <a16:creationId xmlns:a16="http://schemas.microsoft.com/office/drawing/2014/main" id="{DEB1137B-6461-7646-970D-428DB37CCD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E40C63-46F1-5A49-87D1-E4B7D8225776}" type="slidenum">
              <a:rPr lang="it-IT" altLang="en-US">
                <a:latin typeface="Arial" panose="020B0604020202020204" pitchFamily="34" charset="0"/>
              </a:rPr>
              <a:pPr>
                <a:spcBef>
                  <a:spcPct val="0"/>
                </a:spcBef>
              </a:pPr>
              <a:t>26</a:t>
            </a:fld>
            <a:endParaRPr lang="it-IT"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7A22CBE9-0408-174C-930F-F8F5A5391B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077FAC7-ADF6-3941-8AE5-5D2CD93BFD49}" type="slidenum">
              <a:rPr lang="it-IT" altLang="en-US">
                <a:latin typeface="Arial" panose="020B0604020202020204" pitchFamily="34" charset="0"/>
              </a:rPr>
              <a:pPr>
                <a:spcBef>
                  <a:spcPct val="0"/>
                </a:spcBef>
              </a:pPr>
              <a:t>27</a:t>
            </a:fld>
            <a:endParaRPr lang="it-IT" altLang="en-US">
              <a:latin typeface="Arial" panose="020B0604020202020204" pitchFamily="34" charset="0"/>
            </a:endParaRPr>
          </a:p>
        </p:txBody>
      </p:sp>
      <p:sp>
        <p:nvSpPr>
          <p:cNvPr id="46082" name="Rectangle 2">
            <a:extLst>
              <a:ext uri="{FF2B5EF4-FFF2-40B4-BE49-F238E27FC236}">
                <a16:creationId xmlns:a16="http://schemas.microsoft.com/office/drawing/2014/main" id="{274CDF6A-01C9-6340-A719-84F57F74037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3" name="Rectangle 3">
            <a:extLst>
              <a:ext uri="{FF2B5EF4-FFF2-40B4-BE49-F238E27FC236}">
                <a16:creationId xmlns:a16="http://schemas.microsoft.com/office/drawing/2014/main" id="{CB4958D9-DA27-604E-B70D-B934C94B69C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Mentre nei procarioti le sequenze codificanti sono continue e il gene è colineare con la proteina, negli eucarioti la maggior parte dei geni che codificano per polipeptidi e molti dei geni che codificano molecole di RNA non codificanti, sono suddivisi in segmenti (esoni) separati da sequenze interposte non codificanti (introni).</a:t>
            </a:r>
          </a:p>
          <a:p>
            <a:pPr eaLnBrk="1" hangingPunct="1">
              <a:spcBef>
                <a:spcPct val="0"/>
              </a:spcBef>
            </a:pPr>
            <a:r>
              <a:rPr lang="it-IT" altLang="en-US">
                <a:latin typeface="Arial" panose="020B0604020202020204" pitchFamily="34" charset="0"/>
                <a:ea typeface="ＭＳ Ｐゴシック" panose="020B0600070205080204" pitchFamily="34" charset="-128"/>
              </a:rPr>
              <a:t>La trascrizione consiste nella produzione di una sequenza di RNA complementare 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intero gene, il cosiddetto trascritto primario, che va incontro allo splicing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RNA, una serie di reazioni attraverso le quali i segmenti di RNA intronico vengono tagliati ed eliminati ed i segmenti di RNA esonico vengono saldati tra loro, dando luogo ad un prodotto di RNA più corto.</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BC2AA24-7B0E-4B49-91A1-C5D16E7B47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E44A23-0C73-FD4F-BCCF-5DBE9222BB08}" type="slidenum">
              <a:rPr lang="it-IT" altLang="en-US">
                <a:latin typeface="Arial" panose="020B0604020202020204" pitchFamily="34" charset="0"/>
              </a:rPr>
              <a:pPr>
                <a:spcBef>
                  <a:spcPct val="0"/>
                </a:spcBef>
              </a:pPr>
              <a:t>29</a:t>
            </a:fld>
            <a:endParaRPr lang="it-IT" altLang="en-US">
              <a:latin typeface="Arial" panose="020B0604020202020204" pitchFamily="34" charset="0"/>
            </a:endParaRPr>
          </a:p>
        </p:txBody>
      </p:sp>
      <p:sp>
        <p:nvSpPr>
          <p:cNvPr id="49154" name="Rectangle 2">
            <a:extLst>
              <a:ext uri="{FF2B5EF4-FFF2-40B4-BE49-F238E27FC236}">
                <a16:creationId xmlns:a16="http://schemas.microsoft.com/office/drawing/2014/main" id="{65109538-83A6-9448-A5E0-567C3660FEA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9155" name="Rectangle 3">
            <a:extLst>
              <a:ext uri="{FF2B5EF4-FFF2-40B4-BE49-F238E27FC236}">
                <a16:creationId xmlns:a16="http://schemas.microsoft.com/office/drawing/2014/main" id="{C9096829-4A99-084A-A306-0FF8DDD07C5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Le reazioni dello splicing sono mediate da un grande complesso ribonucleoproteico, lo spliceosoma, composto da snRNP, particelle ribonucleoproteiche formate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associazione di snRNA (small nuclear RNA) e da oltre 50 proteine. Questi snRNA vengono identificati con la lettera U perché sono ricchi di uridina.</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a:extLst>
              <a:ext uri="{FF2B5EF4-FFF2-40B4-BE49-F238E27FC236}">
                <a16:creationId xmlns:a16="http://schemas.microsoft.com/office/drawing/2014/main" id="{513A993D-3A1B-1A48-A22D-93C96962FA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Segnaposto note 2">
            <a:extLst>
              <a:ext uri="{FF2B5EF4-FFF2-40B4-BE49-F238E27FC236}">
                <a16:creationId xmlns:a16="http://schemas.microsoft.com/office/drawing/2014/main" id="{3BCC1624-2E5A-F54D-BB05-26FABA8457A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defRPr/>
            </a:pPr>
            <a:r>
              <a:rPr lang="it-IT" altLang="en-US" sz="1600">
                <a:ea typeface="ＭＳ Ｐゴシック" panose="020B0600070205080204" pitchFamily="34" charset="-128"/>
              </a:rPr>
              <a:t>Il meccanismo dello splicing dell</a:t>
            </a:r>
            <a:r>
              <a:rPr lang="ja-JP" altLang="it-IT" sz="1600">
                <a:ea typeface="ＭＳ Ｐゴシック" panose="020B0600070205080204" pitchFamily="34" charset="-128"/>
              </a:rPr>
              <a:t>’</a:t>
            </a:r>
            <a:r>
              <a:rPr lang="it-IT" altLang="ja-JP" sz="1600">
                <a:ea typeface="ＭＳ Ｐゴシック" panose="020B0600070205080204" pitchFamily="34" charset="-128"/>
              </a:rPr>
              <a:t>RNA richiede che vengano riconosciute particolari sequenze nucleotidiche nei punti di confine introne / esone (giunzione di splicing). La specificità della reazione di splicing è determinata dall</a:t>
            </a:r>
            <a:r>
              <a:rPr lang="ja-JP" altLang="it-IT" sz="1600">
                <a:ea typeface="ＭＳ Ｐゴシック" panose="020B0600070205080204" pitchFamily="34" charset="-128"/>
              </a:rPr>
              <a:t>’</a:t>
            </a:r>
            <a:r>
              <a:rPr lang="it-IT" altLang="ja-JP" sz="1600">
                <a:ea typeface="ＭＳ Ｐゴシック" panose="020B0600070205080204" pitchFamily="34" charset="-128"/>
              </a:rPr>
              <a:t>appaiamento RNA-RNA tra il trascritto primario e le molecole di snRNA che legano tratti dell</a:t>
            </a:r>
            <a:r>
              <a:rPr lang="ja-JP" altLang="it-IT" sz="1600">
                <a:ea typeface="ＭＳ Ｐゴシック" panose="020B0600070205080204" pitchFamily="34" charset="-128"/>
              </a:rPr>
              <a:t>’</a:t>
            </a:r>
            <a:r>
              <a:rPr lang="it-IT" altLang="ja-JP" sz="1600">
                <a:ea typeface="ＭＳ Ｐゴシック" panose="020B0600070205080204" pitchFamily="34" charset="-128"/>
              </a:rPr>
              <a:t>RNA bersaglio in cui sono sitaute le sequenze consenso di splicing. In generale tre sono i siti critici ai fini dello splicing: 1. sito donatore di splicing, situato all</a:t>
            </a:r>
            <a:r>
              <a:rPr lang="ja-JP" altLang="it-IT" sz="1600">
                <a:ea typeface="ＭＳ Ｐゴシック" panose="020B0600070205080204" pitchFamily="34" charset="-128"/>
              </a:rPr>
              <a:t>’</a:t>
            </a:r>
            <a:r>
              <a:rPr lang="it-IT" altLang="ja-JP" sz="1600">
                <a:ea typeface="ＭＳ Ｐゴシック" panose="020B0600070205080204" pitchFamily="34" charset="-128"/>
              </a:rPr>
              <a:t>estremo 5</a:t>
            </a:r>
            <a:r>
              <a:rPr lang="ja-JP" altLang="it-IT" sz="1600">
                <a:ea typeface="ＭＳ Ｐゴシック" panose="020B0600070205080204" pitchFamily="34" charset="-128"/>
              </a:rPr>
              <a:t>’</a:t>
            </a:r>
            <a:r>
              <a:rPr lang="it-IT" altLang="ja-JP" sz="1600">
                <a:ea typeface="ＭＳ Ｐゴシック" panose="020B0600070205080204" pitchFamily="34" charset="-128"/>
              </a:rPr>
              <a:t> dell</a:t>
            </a:r>
            <a:r>
              <a:rPr lang="ja-JP" altLang="it-IT" sz="1600">
                <a:ea typeface="ＭＳ Ｐゴシック" panose="020B0600070205080204" pitchFamily="34" charset="-128"/>
              </a:rPr>
              <a:t>’</a:t>
            </a:r>
            <a:r>
              <a:rPr lang="it-IT" altLang="ja-JP" sz="1600">
                <a:ea typeface="ＭＳ Ｐゴシック" panose="020B0600070205080204" pitchFamily="34" charset="-128"/>
              </a:rPr>
              <a:t>introne e lungo 8 nucleotidi di cui due esonici e i restanti 6 intronici che iniziano con il dinucleotide GT (GU nel pre-RNA); 2. sito accettore di splicing, che si trova all</a:t>
            </a:r>
            <a:r>
              <a:rPr lang="ja-JP" altLang="it-IT" sz="1600">
                <a:ea typeface="ＭＳ Ｐゴシック" panose="020B0600070205080204" pitchFamily="34" charset="-128"/>
              </a:rPr>
              <a:t>’</a:t>
            </a:r>
            <a:r>
              <a:rPr lang="it-IT" altLang="ja-JP" sz="1600">
                <a:ea typeface="ＭＳ Ｐゴシック" panose="020B0600070205080204" pitchFamily="34" charset="-128"/>
              </a:rPr>
              <a:t>estremo 3</a:t>
            </a:r>
            <a:r>
              <a:rPr lang="ja-JP" altLang="it-IT" sz="1600">
                <a:ea typeface="ＭＳ Ｐゴシック" panose="020B0600070205080204" pitchFamily="34" charset="-128"/>
              </a:rPr>
              <a:t>’</a:t>
            </a:r>
            <a:r>
              <a:rPr lang="it-IT" altLang="ja-JP" sz="1600">
                <a:ea typeface="ＭＳ Ｐゴシック" panose="020B0600070205080204" pitchFamily="34" charset="-128"/>
              </a:rPr>
              <a:t> dell</a:t>
            </a:r>
            <a:r>
              <a:rPr lang="ja-JP" altLang="it-IT" sz="1600">
                <a:ea typeface="ＭＳ Ｐゴシック" panose="020B0600070205080204" pitchFamily="34" charset="-128"/>
              </a:rPr>
              <a:t>’</a:t>
            </a:r>
            <a:r>
              <a:rPr lang="it-IT" altLang="ja-JP" sz="1600">
                <a:ea typeface="ＭＳ Ｐゴシック" panose="020B0600070205080204" pitchFamily="34" charset="-128"/>
              </a:rPr>
              <a:t>introne ed è lungo 10 nucleotidi, tutti intronici, e termina con il dinucleotide AG; 3. sito di biforcazione, rappresentato da un nucleotide adenilico contenuto all</a:t>
            </a:r>
            <a:r>
              <a:rPr lang="ja-JP" altLang="it-IT" sz="1600">
                <a:ea typeface="ＭＳ Ｐゴシック" panose="020B0600070205080204" pitchFamily="34" charset="-128"/>
              </a:rPr>
              <a:t>’</a:t>
            </a:r>
            <a:r>
              <a:rPr lang="it-IT" altLang="ja-JP" sz="1600">
                <a:ea typeface="ＭＳ Ｐゴシック" panose="020B0600070205080204" pitchFamily="34" charset="-128"/>
              </a:rPr>
              <a:t>interno di una sequenza di 6-7 nucleotidi, situato subito a monte del 3</a:t>
            </a:r>
            <a:r>
              <a:rPr lang="ja-JP" altLang="it-IT" sz="1600">
                <a:ea typeface="ＭＳ Ｐゴシック" panose="020B0600070205080204" pitchFamily="34" charset="-128"/>
              </a:rPr>
              <a:t>’</a:t>
            </a:r>
            <a:r>
              <a:rPr lang="it-IT" altLang="ja-JP" sz="1600">
                <a:ea typeface="ＭＳ Ｐゴシック" panose="020B0600070205080204" pitchFamily="34" charset="-128"/>
              </a:rPr>
              <a:t> di splicing dal quale è separato da un tratto polipirimidinixo di RNA lungo circa 20 nucleotidi.</a:t>
            </a:r>
          </a:p>
          <a:p>
            <a:pPr eaLnBrk="1" hangingPunct="1">
              <a:spcBef>
                <a:spcPct val="0"/>
              </a:spcBef>
              <a:defRPr/>
            </a:pPr>
            <a:r>
              <a:rPr lang="it-IT" altLang="en-US" sz="1600">
                <a:ea typeface="ＭＳ Ｐゴシック" panose="020B0600070205080204" pitchFamily="34" charset="-128"/>
              </a:rPr>
              <a:t>Questi siti sono altamente conservati tra gli introni eucariotici.</a:t>
            </a:r>
          </a:p>
        </p:txBody>
      </p:sp>
      <p:sp>
        <p:nvSpPr>
          <p:cNvPr id="51203" name="Segnaposto numero diapositiva 3">
            <a:extLst>
              <a:ext uri="{FF2B5EF4-FFF2-40B4-BE49-F238E27FC236}">
                <a16:creationId xmlns:a16="http://schemas.microsoft.com/office/drawing/2014/main" id="{FAB250B2-3775-2847-9AE7-A55AFB6C90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7436673-93ED-F642-BDB1-562D7D20E3AD}" type="slidenum">
              <a:rPr lang="it-IT" altLang="en-US">
                <a:latin typeface="Arial" panose="020B0604020202020204" pitchFamily="34" charset="0"/>
              </a:rPr>
              <a:pPr>
                <a:spcBef>
                  <a:spcPct val="0"/>
                </a:spcBef>
              </a:pPr>
              <a:t>30</a:t>
            </a:fld>
            <a:endParaRPr lang="it-IT"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24533BEB-A963-8A4C-B78A-4B139B61F0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Segnaposto note 2">
            <a:extLst>
              <a:ext uri="{FF2B5EF4-FFF2-40B4-BE49-F238E27FC236}">
                <a16:creationId xmlns:a16="http://schemas.microsoft.com/office/drawing/2014/main" id="{1EA9403A-E751-364B-AA06-F4037DA56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La rimozione degli introni avviene ad opera di due reazioni di transesterificazione. La prima prevede l</a:t>
            </a:r>
            <a:r>
              <a:rPr lang="ja-JP" altLang="it-IT">
                <a:ea typeface="ＭＳ Ｐゴシック" panose="020B0600070205080204" pitchFamily="34" charset="-128"/>
              </a:rPr>
              <a:t>’</a:t>
            </a:r>
            <a:r>
              <a:rPr lang="it-IT" altLang="ja-JP">
                <a:ea typeface="ＭＳ Ｐゴシック" panose="020B0600070205080204" pitchFamily="34" charset="-128"/>
              </a:rPr>
              <a:t>interazione del gruppo OH in 2</a:t>
            </a:r>
            <a:r>
              <a:rPr lang="ja-JP" altLang="it-IT">
                <a:ea typeface="ＭＳ Ｐゴシック" panose="020B0600070205080204" pitchFamily="34" charset="-128"/>
              </a:rPr>
              <a:t>’</a:t>
            </a:r>
            <a:r>
              <a:rPr lang="it-IT" altLang="ja-JP">
                <a:ea typeface="ＭＳ Ｐゴシック" panose="020B0600070205080204" pitchFamily="34" charset="-128"/>
              </a:rPr>
              <a:t> del residuo di adenina del sito di ramificazione con il sito di giunzione 5</a:t>
            </a:r>
            <a:r>
              <a:rPr lang="ja-JP" altLang="it-IT">
                <a:ea typeface="ＭＳ Ｐゴシック" panose="020B0600070205080204" pitchFamily="34" charset="-128"/>
              </a:rPr>
              <a:t>’</a:t>
            </a:r>
            <a:r>
              <a:rPr lang="it-IT" altLang="ja-JP">
                <a:ea typeface="ＭＳ Ｐゴシック" panose="020B0600070205080204" pitchFamily="34" charset="-128"/>
              </a:rPr>
              <a:t> tagliando la catena di RNA. L</a:t>
            </a:r>
            <a:r>
              <a:rPr lang="ja-JP" altLang="it-IT">
                <a:ea typeface="ＭＳ Ｐゴシック" panose="020B0600070205080204" pitchFamily="34" charset="-128"/>
              </a:rPr>
              <a:t>’</a:t>
            </a:r>
            <a:r>
              <a:rPr lang="it-IT" altLang="ja-JP">
                <a:ea typeface="ＭＳ Ｐゴシック" panose="020B0600070205080204" pitchFamily="34" charset="-128"/>
              </a:rPr>
              <a:t>introne assume la configurazione di un cappio o lariat. La seconda prevede l</a:t>
            </a:r>
            <a:r>
              <a:rPr lang="ja-JP" altLang="it-IT">
                <a:ea typeface="ＭＳ Ｐゴシック" panose="020B0600070205080204" pitchFamily="34" charset="-128"/>
              </a:rPr>
              <a:t>’</a:t>
            </a:r>
            <a:r>
              <a:rPr lang="it-IT" altLang="ja-JP">
                <a:ea typeface="ＭＳ Ｐゴシック" panose="020B0600070205080204" pitchFamily="34" charset="-128"/>
              </a:rPr>
              <a:t>attacco idrossilico ad opera del gruppo OH 3</a:t>
            </a:r>
            <a:r>
              <a:rPr lang="ja-JP" altLang="it-IT">
                <a:ea typeface="ＭＳ Ｐゴシック" panose="020B0600070205080204" pitchFamily="34" charset="-128"/>
              </a:rPr>
              <a:t>’</a:t>
            </a:r>
            <a:r>
              <a:rPr lang="it-IT" altLang="ja-JP">
                <a:ea typeface="ＭＳ Ｐゴシック" panose="020B0600070205080204" pitchFamily="34" charset="-128"/>
              </a:rPr>
              <a:t> dell</a:t>
            </a:r>
            <a:r>
              <a:rPr lang="ja-JP" altLang="it-IT">
                <a:ea typeface="ＭＳ Ｐゴシック" panose="020B0600070205080204" pitchFamily="34" charset="-128"/>
              </a:rPr>
              <a:t>’</a:t>
            </a:r>
            <a:r>
              <a:rPr lang="it-IT" altLang="ja-JP">
                <a:ea typeface="ＭＳ Ｐゴシック" panose="020B0600070205080204" pitchFamily="34" charset="-128"/>
              </a:rPr>
              <a:t>ultimo nucleotide dell</a:t>
            </a:r>
            <a:r>
              <a:rPr lang="ja-JP" altLang="it-IT">
                <a:ea typeface="ＭＳ Ｐゴシック" panose="020B0600070205080204" pitchFamily="34" charset="-128"/>
              </a:rPr>
              <a:t>’</a:t>
            </a:r>
            <a:r>
              <a:rPr lang="it-IT" altLang="ja-JP">
                <a:ea typeface="ＭＳ Ｐゴシック" panose="020B0600070205080204" pitchFamily="34" charset="-128"/>
              </a:rPr>
              <a:t>esone a monte ai danni del sito di splicing al 3</a:t>
            </a:r>
            <a:r>
              <a:rPr lang="ja-JP" altLang="it-IT">
                <a:ea typeface="ＭＳ Ｐゴシック" panose="020B0600070205080204" pitchFamily="34" charset="-128"/>
              </a:rPr>
              <a:t>’</a:t>
            </a:r>
            <a:r>
              <a:rPr lang="it-IT" altLang="ja-JP">
                <a:ea typeface="ＭＳ Ｐゴシック" panose="020B0600070205080204" pitchFamily="34" charset="-128"/>
              </a:rPr>
              <a:t>. Il risultato finale delle due reazioni consiste nell</a:t>
            </a:r>
            <a:r>
              <a:rPr lang="ja-JP" altLang="it-IT">
                <a:ea typeface="ＭＳ Ｐゴシック" panose="020B0600070205080204" pitchFamily="34" charset="-128"/>
              </a:rPr>
              <a:t>’</a:t>
            </a:r>
            <a:r>
              <a:rPr lang="it-IT" altLang="ja-JP">
                <a:ea typeface="ＭＳ Ｐゴシック" panose="020B0600070205080204" pitchFamily="34" charset="-128"/>
              </a:rPr>
              <a:t>unione di due esoni e nella eliminazione dell</a:t>
            </a:r>
            <a:r>
              <a:rPr lang="ja-JP" altLang="it-IT">
                <a:ea typeface="ＭＳ Ｐゴシック" panose="020B0600070205080204" pitchFamily="34" charset="-128"/>
              </a:rPr>
              <a:t>’</a:t>
            </a:r>
            <a:r>
              <a:rPr lang="it-IT" altLang="ja-JP">
                <a:ea typeface="ＭＳ Ｐゴシック" panose="020B0600070205080204" pitchFamily="34" charset="-128"/>
              </a:rPr>
              <a:t>introne interposto sotto forma di cappio. Quest</a:t>
            </a:r>
            <a:r>
              <a:rPr lang="ja-JP" altLang="it-IT">
                <a:ea typeface="ＭＳ Ｐゴシック" panose="020B0600070205080204" pitchFamily="34" charset="-128"/>
              </a:rPr>
              <a:t>’</a:t>
            </a:r>
            <a:r>
              <a:rPr lang="it-IT" altLang="ja-JP">
                <a:ea typeface="ＭＳ Ｐゴシック" panose="020B0600070205080204" pitchFamily="34" charset="-128"/>
              </a:rPr>
              <a:t>ultimo verrà degradato successivamente dalle ribonucleasi nucleari.</a:t>
            </a:r>
            <a:endParaRPr lang="it-IT" altLang="en-US">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3A248F9E-0AC3-D742-AAF8-0651AF2DBC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40B3ED-626B-274E-8BB7-BAC9A5D6717E}" type="slidenum">
              <a:rPr lang="it-IT" altLang="en-US">
                <a:latin typeface="Arial" panose="020B0604020202020204" pitchFamily="34" charset="0"/>
              </a:rPr>
              <a:pPr>
                <a:spcBef>
                  <a:spcPct val="0"/>
                </a:spcBef>
              </a:pPr>
              <a:t>31</a:t>
            </a:fld>
            <a:endParaRPr lang="it-IT"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D557804-FB6D-6B4A-B50F-519E5C33F2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FE2095-4A42-0C48-9CB6-94BAAA6B9221}" type="slidenum">
              <a:rPr lang="it-IT" altLang="en-US">
                <a:latin typeface="Arial" panose="020B0604020202020204" pitchFamily="34" charset="0"/>
              </a:rPr>
              <a:pPr>
                <a:spcBef>
                  <a:spcPct val="0"/>
                </a:spcBef>
              </a:pPr>
              <a:t>32</a:t>
            </a:fld>
            <a:endParaRPr lang="it-IT" altLang="en-US">
              <a:latin typeface="Arial" panose="020B0604020202020204" pitchFamily="34" charset="0"/>
            </a:endParaRPr>
          </a:p>
        </p:txBody>
      </p:sp>
      <p:sp>
        <p:nvSpPr>
          <p:cNvPr id="55298" name="Rectangle 2">
            <a:extLst>
              <a:ext uri="{FF2B5EF4-FFF2-40B4-BE49-F238E27FC236}">
                <a16:creationId xmlns:a16="http://schemas.microsoft.com/office/drawing/2014/main" id="{410F34A4-E3D9-424B-A8E4-7201ACEE432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299" name="Rectangle 3">
            <a:extLst>
              <a:ext uri="{FF2B5EF4-FFF2-40B4-BE49-F238E27FC236}">
                <a16:creationId xmlns:a16="http://schemas.microsoft.com/office/drawing/2014/main" id="{2F029F33-06CA-ED45-A87B-ED340ED9260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Il processamento che avviene durante lo splicing rappresenta una potenziale fase di regolazione durante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espressione genica. Infatti assemblando in diversa combinazione gli esoni fra di loro, lo splicing alternativo produce diversi mRNA denominati isoforme di splicing. Ad ogni gene corrispondono 9-10 isoforme di splicing, il che permette di diversificare notevolmente il trascrittoma pur avendo a disposizione un numero limitato di geni. Determinate isoforme di splicing possono esibire un pattern tessuto-specifico o inducibile di espressione.</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284FE419-7010-9841-9C85-D27B09F875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70E1E4-6585-D848-BC99-EFE3B7E01347}" type="slidenum">
              <a:rPr lang="it-IT" altLang="en-US">
                <a:latin typeface="Arial" panose="020B0604020202020204" pitchFamily="34" charset="0"/>
              </a:rPr>
              <a:pPr>
                <a:spcBef>
                  <a:spcPct val="0"/>
                </a:spcBef>
              </a:pPr>
              <a:t>39</a:t>
            </a:fld>
            <a:endParaRPr lang="it-IT" altLang="en-US">
              <a:latin typeface="Arial" panose="020B0604020202020204" pitchFamily="34" charset="0"/>
            </a:endParaRPr>
          </a:p>
        </p:txBody>
      </p:sp>
      <p:sp>
        <p:nvSpPr>
          <p:cNvPr id="63490" name="Rectangle 2">
            <a:extLst>
              <a:ext uri="{FF2B5EF4-FFF2-40B4-BE49-F238E27FC236}">
                <a16:creationId xmlns:a16="http://schemas.microsoft.com/office/drawing/2014/main" id="{3E1AF820-B98F-8840-B65D-4DFA2351CA6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1" name="Rectangle 3">
            <a:extLst>
              <a:ext uri="{FF2B5EF4-FFF2-40B4-BE49-F238E27FC236}">
                <a16:creationId xmlns:a16="http://schemas.microsoft.com/office/drawing/2014/main" id="{ABFB0768-641F-A94F-A8F7-0D5B4DE0D8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5CFC2AA-3E9B-0740-B577-9B48A3F9EBF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EC2645C-2DD3-B547-A191-A969D73C8E8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383F7BC-6FA0-5247-A6CA-175830DEA4E8}"/>
              </a:ext>
            </a:extLst>
          </p:cNvPr>
          <p:cNvSpPr>
            <a:spLocks noGrp="1" noChangeArrowheads="1"/>
          </p:cNvSpPr>
          <p:nvPr>
            <p:ph type="sldNum" sz="quarter" idx="12"/>
          </p:nvPr>
        </p:nvSpPr>
        <p:spPr>
          <a:ln/>
        </p:spPr>
        <p:txBody>
          <a:bodyPr/>
          <a:lstStyle>
            <a:lvl1pPr>
              <a:defRPr/>
            </a:lvl1pPr>
          </a:lstStyle>
          <a:p>
            <a:pPr>
              <a:defRPr/>
            </a:pPr>
            <a:fld id="{016D4936-1018-5C4A-93B1-9E9E67CEBE03}" type="slidenum">
              <a:rPr lang="it-IT" altLang="en-US"/>
              <a:pPr>
                <a:defRPr/>
              </a:pPr>
              <a:t>‹#›</a:t>
            </a:fld>
            <a:endParaRPr lang="it-IT" altLang="en-US"/>
          </a:p>
        </p:txBody>
      </p:sp>
    </p:spTree>
    <p:extLst>
      <p:ext uri="{BB962C8B-B14F-4D97-AF65-F5344CB8AC3E}">
        <p14:creationId xmlns:p14="http://schemas.microsoft.com/office/powerpoint/2010/main" val="1798619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60E4574-4978-184B-B20A-3F77E2BEFB4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93AA919-32A6-9949-A107-BC87F5C491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C4B2C8E-A364-8544-9A38-FCC5D7B9B71B}"/>
              </a:ext>
            </a:extLst>
          </p:cNvPr>
          <p:cNvSpPr>
            <a:spLocks noGrp="1" noChangeArrowheads="1"/>
          </p:cNvSpPr>
          <p:nvPr>
            <p:ph type="sldNum" sz="quarter" idx="12"/>
          </p:nvPr>
        </p:nvSpPr>
        <p:spPr>
          <a:ln/>
        </p:spPr>
        <p:txBody>
          <a:bodyPr/>
          <a:lstStyle>
            <a:lvl1pPr>
              <a:defRPr/>
            </a:lvl1pPr>
          </a:lstStyle>
          <a:p>
            <a:pPr>
              <a:defRPr/>
            </a:pPr>
            <a:fld id="{41854257-87A4-114C-8831-A7298362FD0B}" type="slidenum">
              <a:rPr lang="it-IT" altLang="en-US"/>
              <a:pPr>
                <a:defRPr/>
              </a:pPr>
              <a:t>‹#›</a:t>
            </a:fld>
            <a:endParaRPr lang="it-IT" altLang="en-US"/>
          </a:p>
        </p:txBody>
      </p:sp>
    </p:spTree>
    <p:extLst>
      <p:ext uri="{BB962C8B-B14F-4D97-AF65-F5344CB8AC3E}">
        <p14:creationId xmlns:p14="http://schemas.microsoft.com/office/powerpoint/2010/main" val="52861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CC785C4-CBBD-E940-99E1-88E899F533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2CE644D-DF50-FF48-BD95-C8ACAEC6686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31EFD05-9BAC-7044-9053-B76A72C79092}"/>
              </a:ext>
            </a:extLst>
          </p:cNvPr>
          <p:cNvSpPr>
            <a:spLocks noGrp="1" noChangeArrowheads="1"/>
          </p:cNvSpPr>
          <p:nvPr>
            <p:ph type="sldNum" sz="quarter" idx="12"/>
          </p:nvPr>
        </p:nvSpPr>
        <p:spPr>
          <a:ln/>
        </p:spPr>
        <p:txBody>
          <a:bodyPr/>
          <a:lstStyle>
            <a:lvl1pPr>
              <a:defRPr/>
            </a:lvl1pPr>
          </a:lstStyle>
          <a:p>
            <a:pPr>
              <a:defRPr/>
            </a:pPr>
            <a:fld id="{6FB4B226-9F0D-A146-9DDC-E1392DAB9103}" type="slidenum">
              <a:rPr lang="it-IT" altLang="en-US"/>
              <a:pPr>
                <a:defRPr/>
              </a:pPr>
              <a:t>‹#›</a:t>
            </a:fld>
            <a:endParaRPr lang="it-IT" altLang="en-US"/>
          </a:p>
        </p:txBody>
      </p:sp>
    </p:spTree>
    <p:extLst>
      <p:ext uri="{BB962C8B-B14F-4D97-AF65-F5344CB8AC3E}">
        <p14:creationId xmlns:p14="http://schemas.microsoft.com/office/powerpoint/2010/main" val="284376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2B667319-7E3A-CC47-BD36-BD7815CD9202}"/>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1475DF0-6984-8442-A011-F71DEC3E802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884BE64F-A60C-BE44-9C34-D27914BEE93A}"/>
              </a:ext>
            </a:extLst>
          </p:cNvPr>
          <p:cNvSpPr>
            <a:spLocks noGrp="1" noChangeArrowheads="1"/>
          </p:cNvSpPr>
          <p:nvPr>
            <p:ph type="sldNum" sz="quarter" idx="12"/>
          </p:nvPr>
        </p:nvSpPr>
        <p:spPr>
          <a:ln/>
        </p:spPr>
        <p:txBody>
          <a:bodyPr/>
          <a:lstStyle>
            <a:lvl1pPr>
              <a:defRPr/>
            </a:lvl1pPr>
          </a:lstStyle>
          <a:p>
            <a:pPr>
              <a:defRPr/>
            </a:pPr>
            <a:fld id="{786D3DD4-FB21-BF48-BC76-848ADCA6D42F}" type="slidenum">
              <a:rPr lang="it-IT" altLang="en-US"/>
              <a:pPr>
                <a:defRPr/>
              </a:pPr>
              <a:t>‹#›</a:t>
            </a:fld>
            <a:endParaRPr lang="it-IT" altLang="en-US"/>
          </a:p>
        </p:txBody>
      </p:sp>
    </p:spTree>
    <p:extLst>
      <p:ext uri="{BB962C8B-B14F-4D97-AF65-F5344CB8AC3E}">
        <p14:creationId xmlns:p14="http://schemas.microsoft.com/office/powerpoint/2010/main" val="420889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5AB7A38-4C8A-DC49-AAA9-03EB8205C9D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F46CE7F-D24B-8E4D-956B-62051F458C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1B35A66-8BE2-2544-8A2D-C1F3D5234906}"/>
              </a:ext>
            </a:extLst>
          </p:cNvPr>
          <p:cNvSpPr>
            <a:spLocks noGrp="1" noChangeArrowheads="1"/>
          </p:cNvSpPr>
          <p:nvPr>
            <p:ph type="sldNum" sz="quarter" idx="12"/>
          </p:nvPr>
        </p:nvSpPr>
        <p:spPr>
          <a:ln/>
        </p:spPr>
        <p:txBody>
          <a:bodyPr/>
          <a:lstStyle>
            <a:lvl1pPr>
              <a:defRPr/>
            </a:lvl1pPr>
          </a:lstStyle>
          <a:p>
            <a:pPr>
              <a:defRPr/>
            </a:pPr>
            <a:fld id="{3F2AE39F-AFED-2E49-A6EB-97F62197276F}" type="slidenum">
              <a:rPr lang="it-IT" altLang="en-US"/>
              <a:pPr>
                <a:defRPr/>
              </a:pPr>
              <a:t>‹#›</a:t>
            </a:fld>
            <a:endParaRPr lang="it-IT" altLang="en-US"/>
          </a:p>
        </p:txBody>
      </p:sp>
    </p:spTree>
    <p:extLst>
      <p:ext uri="{BB962C8B-B14F-4D97-AF65-F5344CB8AC3E}">
        <p14:creationId xmlns:p14="http://schemas.microsoft.com/office/powerpoint/2010/main" val="17374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1027F4CD-6236-C24A-90A1-F75F4CB066B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ABD6A05-7C03-124C-8FED-13D5FB8253B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85E1DE9-84A9-A545-8466-72BA7A783076}"/>
              </a:ext>
            </a:extLst>
          </p:cNvPr>
          <p:cNvSpPr>
            <a:spLocks noGrp="1" noChangeArrowheads="1"/>
          </p:cNvSpPr>
          <p:nvPr>
            <p:ph type="sldNum" sz="quarter" idx="12"/>
          </p:nvPr>
        </p:nvSpPr>
        <p:spPr>
          <a:ln/>
        </p:spPr>
        <p:txBody>
          <a:bodyPr/>
          <a:lstStyle>
            <a:lvl1pPr>
              <a:defRPr/>
            </a:lvl1pPr>
          </a:lstStyle>
          <a:p>
            <a:pPr>
              <a:defRPr/>
            </a:pPr>
            <a:fld id="{83ADB250-191A-7B4C-A6E0-1216384AB818}" type="slidenum">
              <a:rPr lang="it-IT" altLang="en-US"/>
              <a:pPr>
                <a:defRPr/>
              </a:pPr>
              <a:t>‹#›</a:t>
            </a:fld>
            <a:endParaRPr lang="it-IT" altLang="en-US"/>
          </a:p>
        </p:txBody>
      </p:sp>
    </p:spTree>
    <p:extLst>
      <p:ext uri="{BB962C8B-B14F-4D97-AF65-F5344CB8AC3E}">
        <p14:creationId xmlns:p14="http://schemas.microsoft.com/office/powerpoint/2010/main" val="388275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55EB510F-8A14-4840-9402-F0E2523A2B1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491EB6D-4165-2346-9A3A-4DD2445DFA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3F49D63-CEC3-654D-A1C5-5461078E0764}"/>
              </a:ext>
            </a:extLst>
          </p:cNvPr>
          <p:cNvSpPr>
            <a:spLocks noGrp="1" noChangeArrowheads="1"/>
          </p:cNvSpPr>
          <p:nvPr>
            <p:ph type="sldNum" sz="quarter" idx="12"/>
          </p:nvPr>
        </p:nvSpPr>
        <p:spPr>
          <a:ln/>
        </p:spPr>
        <p:txBody>
          <a:bodyPr/>
          <a:lstStyle>
            <a:lvl1pPr>
              <a:defRPr/>
            </a:lvl1pPr>
          </a:lstStyle>
          <a:p>
            <a:pPr>
              <a:defRPr/>
            </a:pPr>
            <a:fld id="{3910E014-5395-EC44-AB3F-DCC9290FF088}" type="slidenum">
              <a:rPr lang="it-IT" altLang="en-US"/>
              <a:pPr>
                <a:defRPr/>
              </a:pPr>
              <a:t>‹#›</a:t>
            </a:fld>
            <a:endParaRPr lang="it-IT" altLang="en-US"/>
          </a:p>
        </p:txBody>
      </p:sp>
    </p:spTree>
    <p:extLst>
      <p:ext uri="{BB962C8B-B14F-4D97-AF65-F5344CB8AC3E}">
        <p14:creationId xmlns:p14="http://schemas.microsoft.com/office/powerpoint/2010/main" val="32790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2946C12-DC9B-074D-BAA6-07A24769573E}"/>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6295337C-E5B2-2948-87C5-FDDAD3A84B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82315825-6A09-B24F-BFF9-A3172AF4F3B4}"/>
              </a:ext>
            </a:extLst>
          </p:cNvPr>
          <p:cNvSpPr>
            <a:spLocks noGrp="1" noChangeArrowheads="1"/>
          </p:cNvSpPr>
          <p:nvPr>
            <p:ph type="sldNum" sz="quarter" idx="12"/>
          </p:nvPr>
        </p:nvSpPr>
        <p:spPr>
          <a:ln/>
        </p:spPr>
        <p:txBody>
          <a:bodyPr/>
          <a:lstStyle>
            <a:lvl1pPr>
              <a:defRPr/>
            </a:lvl1pPr>
          </a:lstStyle>
          <a:p>
            <a:pPr>
              <a:defRPr/>
            </a:pPr>
            <a:fld id="{C258D769-B4DF-6D4E-B148-C58E0D5621C9}" type="slidenum">
              <a:rPr lang="it-IT" altLang="en-US"/>
              <a:pPr>
                <a:defRPr/>
              </a:pPr>
              <a:t>‹#›</a:t>
            </a:fld>
            <a:endParaRPr lang="it-IT" altLang="en-US"/>
          </a:p>
        </p:txBody>
      </p:sp>
    </p:spTree>
    <p:extLst>
      <p:ext uri="{BB962C8B-B14F-4D97-AF65-F5344CB8AC3E}">
        <p14:creationId xmlns:p14="http://schemas.microsoft.com/office/powerpoint/2010/main" val="391037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57860FF4-1FA4-174D-A063-632AA6C1C26D}"/>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E81874E1-3EED-574E-A710-3F72A7DFFE0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5B835CC-83B2-DB4E-8280-C8ED0D7AD72F}"/>
              </a:ext>
            </a:extLst>
          </p:cNvPr>
          <p:cNvSpPr>
            <a:spLocks noGrp="1" noChangeArrowheads="1"/>
          </p:cNvSpPr>
          <p:nvPr>
            <p:ph type="sldNum" sz="quarter" idx="12"/>
          </p:nvPr>
        </p:nvSpPr>
        <p:spPr>
          <a:ln/>
        </p:spPr>
        <p:txBody>
          <a:bodyPr/>
          <a:lstStyle>
            <a:lvl1pPr>
              <a:defRPr/>
            </a:lvl1pPr>
          </a:lstStyle>
          <a:p>
            <a:pPr>
              <a:defRPr/>
            </a:pPr>
            <a:fld id="{60093258-F934-FB42-84DD-453987E37F66}" type="slidenum">
              <a:rPr lang="it-IT" altLang="en-US"/>
              <a:pPr>
                <a:defRPr/>
              </a:pPr>
              <a:t>‹#›</a:t>
            </a:fld>
            <a:endParaRPr lang="it-IT" altLang="en-US"/>
          </a:p>
        </p:txBody>
      </p:sp>
    </p:spTree>
    <p:extLst>
      <p:ext uri="{BB962C8B-B14F-4D97-AF65-F5344CB8AC3E}">
        <p14:creationId xmlns:p14="http://schemas.microsoft.com/office/powerpoint/2010/main" val="123937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A97819-BACE-5B48-8349-CCD327E66611}"/>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9013DD08-2E83-F548-8766-F6683087DB9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364411B7-0D43-B240-BCEC-53A2BAB29B6A}"/>
              </a:ext>
            </a:extLst>
          </p:cNvPr>
          <p:cNvSpPr>
            <a:spLocks noGrp="1" noChangeArrowheads="1"/>
          </p:cNvSpPr>
          <p:nvPr>
            <p:ph type="sldNum" sz="quarter" idx="12"/>
          </p:nvPr>
        </p:nvSpPr>
        <p:spPr>
          <a:ln/>
        </p:spPr>
        <p:txBody>
          <a:bodyPr/>
          <a:lstStyle>
            <a:lvl1pPr>
              <a:defRPr/>
            </a:lvl1pPr>
          </a:lstStyle>
          <a:p>
            <a:pPr>
              <a:defRPr/>
            </a:pPr>
            <a:fld id="{717FDF0E-C087-964C-88B6-C72208A26C65}" type="slidenum">
              <a:rPr lang="it-IT" altLang="en-US"/>
              <a:pPr>
                <a:defRPr/>
              </a:pPr>
              <a:t>‹#›</a:t>
            </a:fld>
            <a:endParaRPr lang="it-IT" altLang="en-US"/>
          </a:p>
        </p:txBody>
      </p:sp>
    </p:spTree>
    <p:extLst>
      <p:ext uri="{BB962C8B-B14F-4D97-AF65-F5344CB8AC3E}">
        <p14:creationId xmlns:p14="http://schemas.microsoft.com/office/powerpoint/2010/main" val="423940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722E745-E574-AF48-BDE5-FB3FF05EDBB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5FD39C3-710B-014B-BB2D-5FC5773E9A3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90BABA3-1265-2A45-941A-47461BF55F5E}"/>
              </a:ext>
            </a:extLst>
          </p:cNvPr>
          <p:cNvSpPr>
            <a:spLocks noGrp="1" noChangeArrowheads="1"/>
          </p:cNvSpPr>
          <p:nvPr>
            <p:ph type="sldNum" sz="quarter" idx="12"/>
          </p:nvPr>
        </p:nvSpPr>
        <p:spPr>
          <a:ln/>
        </p:spPr>
        <p:txBody>
          <a:bodyPr/>
          <a:lstStyle>
            <a:lvl1pPr>
              <a:defRPr/>
            </a:lvl1pPr>
          </a:lstStyle>
          <a:p>
            <a:pPr>
              <a:defRPr/>
            </a:pPr>
            <a:fld id="{181A7E45-00BA-5A4A-A035-5E8AB1B10882}" type="slidenum">
              <a:rPr lang="it-IT" altLang="en-US"/>
              <a:pPr>
                <a:defRPr/>
              </a:pPr>
              <a:t>‹#›</a:t>
            </a:fld>
            <a:endParaRPr lang="it-IT" altLang="en-US"/>
          </a:p>
        </p:txBody>
      </p:sp>
    </p:spTree>
    <p:extLst>
      <p:ext uri="{BB962C8B-B14F-4D97-AF65-F5344CB8AC3E}">
        <p14:creationId xmlns:p14="http://schemas.microsoft.com/office/powerpoint/2010/main" val="174869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73396BAA-C6C0-9F42-84AA-9BCF178FF80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3FCCD44-3C27-BC47-BE2E-3C67EF1EC9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54FB0AB-85BB-A448-B8F5-AF8B51FD527B}"/>
              </a:ext>
            </a:extLst>
          </p:cNvPr>
          <p:cNvSpPr>
            <a:spLocks noGrp="1" noChangeArrowheads="1"/>
          </p:cNvSpPr>
          <p:nvPr>
            <p:ph type="sldNum" sz="quarter" idx="12"/>
          </p:nvPr>
        </p:nvSpPr>
        <p:spPr>
          <a:ln/>
        </p:spPr>
        <p:txBody>
          <a:bodyPr/>
          <a:lstStyle>
            <a:lvl1pPr>
              <a:defRPr/>
            </a:lvl1pPr>
          </a:lstStyle>
          <a:p>
            <a:pPr>
              <a:defRPr/>
            </a:pPr>
            <a:fld id="{3978C12B-5EF0-A744-8F18-9EFD06B20D51}" type="slidenum">
              <a:rPr lang="it-IT" altLang="en-US"/>
              <a:pPr>
                <a:defRPr/>
              </a:pPr>
              <a:t>‹#›</a:t>
            </a:fld>
            <a:endParaRPr lang="it-IT" altLang="en-US"/>
          </a:p>
        </p:txBody>
      </p:sp>
    </p:spTree>
    <p:extLst>
      <p:ext uri="{BB962C8B-B14F-4D97-AF65-F5344CB8AC3E}">
        <p14:creationId xmlns:p14="http://schemas.microsoft.com/office/powerpoint/2010/main" val="3250365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DEA68F-A759-9143-9CA5-9EDEB99D72F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942FCC38-3588-5846-8A7A-608DEFFD8B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67128946-E591-7744-A0B0-9D2F28CE4CB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pitchFamily="-108" charset="0"/>
                <a:ea typeface="+mn-ea"/>
                <a:cs typeface="+mn-cs"/>
              </a:defRPr>
            </a:lvl1pPr>
          </a:lstStyle>
          <a:p>
            <a:pPr>
              <a:defRPr/>
            </a:pPr>
            <a:endParaRPr lang="it-IT"/>
          </a:p>
        </p:txBody>
      </p:sp>
      <p:sp>
        <p:nvSpPr>
          <p:cNvPr id="1029" name="Rectangle 5">
            <a:extLst>
              <a:ext uri="{FF2B5EF4-FFF2-40B4-BE49-F238E27FC236}">
                <a16:creationId xmlns:a16="http://schemas.microsoft.com/office/drawing/2014/main" id="{F5D893BA-1CA2-A44D-8D4B-E060CC1A1F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pitchFamily="-108" charset="0"/>
                <a:ea typeface="+mn-ea"/>
                <a:cs typeface="+mn-cs"/>
              </a:defRPr>
            </a:lvl1pPr>
          </a:lstStyle>
          <a:p>
            <a:pPr>
              <a:defRPr/>
            </a:pPr>
            <a:endParaRPr lang="it-IT"/>
          </a:p>
        </p:txBody>
      </p:sp>
      <p:sp>
        <p:nvSpPr>
          <p:cNvPr id="1030" name="Rectangle 6">
            <a:extLst>
              <a:ext uri="{FF2B5EF4-FFF2-40B4-BE49-F238E27FC236}">
                <a16:creationId xmlns:a16="http://schemas.microsoft.com/office/drawing/2014/main" id="{91AB3D75-41B3-5D41-A00C-5B9E5A8653B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a:defRPr/>
            </a:pPr>
            <a:fld id="{6CE73C9C-0FBA-9D44-9E59-5D00C35C1D64}"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oleObject" Target="../embeddings/oleObject3.bin"/><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7B6AE949-5A7A-CE4E-98F3-4E00296E05F5}"/>
              </a:ext>
            </a:extLst>
          </p:cNvPr>
          <p:cNvSpPr>
            <a:spLocks noGrp="1" noChangeArrowheads="1"/>
          </p:cNvSpPr>
          <p:nvPr>
            <p:ph type="title"/>
          </p:nvPr>
        </p:nvSpPr>
        <p:spPr>
          <a:xfrm>
            <a:off x="179388" y="850900"/>
            <a:ext cx="8642350" cy="5530850"/>
          </a:xfrm>
        </p:spPr>
        <p:txBody>
          <a:bodyPr/>
          <a:lstStyle/>
          <a:p>
            <a:pPr eaLnBrk="1" hangingPunct="1"/>
            <a:br>
              <a:rPr lang="it-IT" altLang="en-US" sz="1600" b="1" i="1">
                <a:solidFill>
                  <a:srgbClr val="000066"/>
                </a:solidFill>
                <a:ea typeface="ＭＳ Ｐゴシック" panose="020B0600070205080204" pitchFamily="34" charset="-128"/>
              </a:rPr>
            </a:br>
            <a:br>
              <a:rPr lang="it-IT" altLang="en-US" sz="1600" i="1">
                <a:ea typeface="ＭＳ Ｐゴシック" panose="020B0600070205080204" pitchFamily="34" charset="-128"/>
              </a:rPr>
            </a:br>
            <a:r>
              <a:rPr lang="it-IT" altLang="en-US" sz="3600">
                <a:ea typeface="ＭＳ Ｐゴシック" panose="020B0600070205080204" pitchFamily="34" charset="-128"/>
              </a:rPr>
              <a:t>Laurea Triennale in Ottica e Optometria</a:t>
            </a:r>
            <a:br>
              <a:rPr lang="it-IT" altLang="en-US" sz="4000">
                <a:ea typeface="ＭＳ Ｐゴシック" panose="020B0600070205080204" pitchFamily="34" charset="-128"/>
              </a:rPr>
            </a:br>
            <a:br>
              <a:rPr lang="it-IT" altLang="en-US" sz="4000">
                <a:ea typeface="ＭＳ Ｐゴシック" panose="020B0600070205080204" pitchFamily="34" charset="-128"/>
              </a:rPr>
            </a:br>
            <a:r>
              <a:rPr lang="it-IT" altLang="en-US" sz="6000" b="1">
                <a:solidFill>
                  <a:srgbClr val="980000"/>
                </a:solidFill>
                <a:ea typeface="ＭＳ Ｐゴシック" panose="020B0600070205080204" pitchFamily="34" charset="-128"/>
              </a:rPr>
              <a:t>CORSO DI BIOLOGIA</a:t>
            </a:r>
            <a:br>
              <a:rPr lang="it-IT" altLang="en-US" sz="6000" b="1">
                <a:ea typeface="ＭＳ Ｐゴシック" panose="020B0600070205080204" pitchFamily="34" charset="-128"/>
              </a:rPr>
            </a:br>
            <a:br>
              <a:rPr lang="it-IT" altLang="en-US" sz="3200" b="1" i="1">
                <a:ea typeface="ＭＳ Ｐゴシック" panose="020B0600070205080204" pitchFamily="34" charset="-128"/>
              </a:rPr>
            </a:br>
            <a:r>
              <a:rPr lang="it-IT" altLang="en-US" i="1">
                <a:ea typeface="ＭＳ Ｐゴシック" panose="020B0600070205080204" pitchFamily="34" charset="-128"/>
              </a:rPr>
              <a:t>Prof. Stefania Bortoluzzi</a:t>
            </a:r>
            <a:br>
              <a:rPr lang="it-IT" altLang="en-US" sz="3600" b="1">
                <a:ea typeface="ＭＳ Ｐゴシック" panose="020B0600070205080204" pitchFamily="34" charset="-128"/>
              </a:rPr>
            </a:br>
            <a:br>
              <a:rPr lang="it-IT" altLang="en-US" sz="3600" b="1">
                <a:ea typeface="ＭＳ Ｐゴシック" panose="020B0600070205080204" pitchFamily="34" charset="-128"/>
              </a:rPr>
            </a:br>
            <a:r>
              <a:rPr lang="it-IT" altLang="en-US" sz="2800" b="1">
                <a:ea typeface="ＭＳ Ｐゴシック" panose="020B0600070205080204" pitchFamily="34" charset="-128"/>
              </a:rPr>
              <a:t>40 ore di lezione frontale</a:t>
            </a:r>
            <a:br>
              <a:rPr lang="it-IT" altLang="en-US" sz="2800" b="1">
                <a:ea typeface="ＭＳ Ｐゴシック" panose="020B0600070205080204" pitchFamily="34" charset="-128"/>
              </a:rPr>
            </a:br>
            <a:r>
              <a:rPr lang="it-IT" altLang="en-US" sz="2800" b="1">
                <a:ea typeface="ＭＳ Ｐゴシック" panose="020B0600070205080204" pitchFamily="34" charset="-128"/>
              </a:rPr>
              <a:t>16 ore di esercitazione</a:t>
            </a:r>
            <a:br>
              <a:rPr lang="it-IT" altLang="en-US" sz="2800" b="1">
                <a:ea typeface="ＭＳ Ｐゴシック" panose="020B0600070205080204" pitchFamily="34" charset="-128"/>
              </a:rPr>
            </a:br>
            <a:br>
              <a:rPr lang="it-IT" altLang="en-US" sz="1100" b="1">
                <a:ea typeface="ＭＳ Ｐゴシック" panose="020B0600070205080204" pitchFamily="34" charset="-128"/>
              </a:rPr>
            </a:br>
            <a:r>
              <a:rPr lang="it-IT" altLang="ja-JP" sz="2400" b="1">
                <a:solidFill>
                  <a:srgbClr val="000090"/>
                </a:solidFill>
                <a:ea typeface="ＭＳ Ｐゴシック" panose="020B0600070205080204" pitchFamily="34" charset="-128"/>
              </a:rPr>
              <a:t>Aula P2 Paolotti</a:t>
            </a:r>
            <a:br>
              <a:rPr lang="it-IT" altLang="ja-JP" sz="2400" b="1">
                <a:solidFill>
                  <a:srgbClr val="000090"/>
                </a:solidFill>
                <a:ea typeface="ＭＳ Ｐゴシック" panose="020B0600070205080204" pitchFamily="34" charset="-128"/>
              </a:rPr>
            </a:br>
            <a:r>
              <a:rPr lang="it-IT" altLang="ja-JP" sz="2400" b="1">
                <a:solidFill>
                  <a:srgbClr val="000090"/>
                </a:solidFill>
                <a:ea typeface="ＭＳ Ｐゴシック" panose="020B0600070205080204" pitchFamily="34" charset="-128"/>
              </a:rPr>
              <a:t>Martedì e Giovedì 11:30-13:15 </a:t>
            </a:r>
            <a:br>
              <a:rPr lang="it-IT" altLang="ja-JP" sz="2400" b="1">
                <a:ea typeface="ＭＳ Ｐゴシック" panose="020B0600070205080204" pitchFamily="34" charset="-128"/>
              </a:rPr>
            </a:br>
            <a:endParaRPr lang="it-IT" altLang="en-US" sz="2400" b="1">
              <a:ea typeface="ＭＳ Ｐゴシック" panose="020B0600070205080204" pitchFamily="34" charset="-128"/>
            </a:endParaRPr>
          </a:p>
        </p:txBody>
      </p:sp>
      <p:graphicFrame>
        <p:nvGraphicFramePr>
          <p:cNvPr id="14338" name="Object 2">
            <a:extLst>
              <a:ext uri="{FF2B5EF4-FFF2-40B4-BE49-F238E27FC236}">
                <a16:creationId xmlns:a16="http://schemas.microsoft.com/office/drawing/2014/main" id="{66F53FDF-8E0E-284A-92C0-BDD437177FEC}"/>
              </a:ext>
            </a:extLst>
          </p:cNvPr>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97281" name="CorelDRAW" r:id="rId3" imgW="20040600" imgH="1066800" progId="CorelDRAW.Graphic.11">
                  <p:embed/>
                </p:oleObj>
              </mc:Choice>
              <mc:Fallback>
                <p:oleObj name="CorelDRAW" r:id="rId3" imgW="20040600" imgH="1066800" progId="CorelDRAW.Graphic.11">
                  <p:embed/>
                  <p:pic>
                    <p:nvPicPr>
                      <p:cNvPr id="14338" name="Object 2">
                        <a:extLst>
                          <a:ext uri="{FF2B5EF4-FFF2-40B4-BE49-F238E27FC236}">
                            <a16:creationId xmlns:a16="http://schemas.microsoft.com/office/drawing/2014/main" id="{66F53FDF-8E0E-284A-92C0-BDD437177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4339" name="Picture 4">
            <a:extLst>
              <a:ext uri="{FF2B5EF4-FFF2-40B4-BE49-F238E27FC236}">
                <a16:creationId xmlns:a16="http://schemas.microsoft.com/office/drawing/2014/main" id="{F3A93889-69FC-7149-9FDB-5DF0335B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586993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CEB1AC01-A8E2-0A4A-8818-E2937704F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1" b="53189"/>
          <a:stretch>
            <a:fillRect/>
          </a:stretch>
        </p:blipFill>
        <p:spPr bwMode="auto">
          <a:xfrm>
            <a:off x="107950" y="2133600"/>
            <a:ext cx="90360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a:extLst>
              <a:ext uri="{FF2B5EF4-FFF2-40B4-BE49-F238E27FC236}">
                <a16:creationId xmlns:a16="http://schemas.microsoft.com/office/drawing/2014/main" id="{42FABDE5-ACE8-914D-ACEE-F85612DFFF61}"/>
              </a:ext>
            </a:extLst>
          </p:cNvPr>
          <p:cNvSpPr>
            <a:spLocks noChangeArrowheads="1"/>
          </p:cNvSpPr>
          <p:nvPr/>
        </p:nvSpPr>
        <p:spPr bwMode="auto">
          <a:xfrm>
            <a:off x="3562350" y="5453063"/>
            <a:ext cx="4097338" cy="1289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4579" name="Rectangle 5">
            <a:extLst>
              <a:ext uri="{FF2B5EF4-FFF2-40B4-BE49-F238E27FC236}">
                <a16:creationId xmlns:a16="http://schemas.microsoft.com/office/drawing/2014/main" id="{08CBFE68-6F70-B342-98D0-9A6638CDF223}"/>
              </a:ext>
            </a:extLst>
          </p:cNvPr>
          <p:cNvSpPr>
            <a:spLocks noChangeArrowheads="1"/>
          </p:cNvSpPr>
          <p:nvPr/>
        </p:nvSpPr>
        <p:spPr bwMode="auto">
          <a:xfrm>
            <a:off x="34925" y="188913"/>
            <a:ext cx="9074150" cy="863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
        <p:nvSpPr>
          <p:cNvPr id="24580" name="Text Box 6">
            <a:extLst>
              <a:ext uri="{FF2B5EF4-FFF2-40B4-BE49-F238E27FC236}">
                <a16:creationId xmlns:a16="http://schemas.microsoft.com/office/drawing/2014/main" id="{9190B770-418B-474E-A2A3-2C3E278C8DA5}"/>
              </a:ext>
            </a:extLst>
          </p:cNvPr>
          <p:cNvSpPr txBox="1">
            <a:spLocks noChangeArrowheads="1"/>
          </p:cNvSpPr>
          <p:nvPr/>
        </p:nvSpPr>
        <p:spPr bwMode="auto">
          <a:xfrm>
            <a:off x="179388" y="1287463"/>
            <a:ext cx="82692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85445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arabicParenR"/>
            </a:pPr>
            <a:r>
              <a:rPr lang="it-IT" altLang="en-US" sz="2400"/>
              <a:t>INIZIO DELLA TRASCRIZIONE</a:t>
            </a:r>
          </a:p>
          <a:p>
            <a:pPr lvl="1" eaLnBrk="1" hangingPunct="1">
              <a:spcBef>
                <a:spcPct val="0"/>
              </a:spcBef>
              <a:buFontTx/>
              <a:buNone/>
            </a:pPr>
            <a:endParaRPr lang="it-IT" altLang="en-US" sz="2400"/>
          </a:p>
          <a:p>
            <a:pPr lvl="1" eaLnBrk="1" hangingPunct="1">
              <a:spcBef>
                <a:spcPct val="0"/>
              </a:spcBef>
              <a:buFontTx/>
              <a:buNone/>
            </a:pPr>
            <a:r>
              <a:rPr lang="it-IT" altLang="en-US" sz="1600"/>
              <a:t>Il promotore indica alla polimerasi:</a:t>
            </a:r>
          </a:p>
          <a:p>
            <a:pPr lvl="1" eaLnBrk="1" hangingPunct="1">
              <a:spcBef>
                <a:spcPct val="0"/>
              </a:spcBef>
              <a:buFont typeface="Arial" panose="020B0604020202020204" pitchFamily="34" charset="0"/>
              <a:buChar char="•"/>
            </a:pPr>
            <a:r>
              <a:rPr lang="it-IT" altLang="en-US" sz="1600"/>
              <a:t>dove iniziare la trascrizione</a:t>
            </a:r>
          </a:p>
          <a:p>
            <a:pPr lvl="1" eaLnBrk="1" hangingPunct="1">
              <a:spcBef>
                <a:spcPct val="0"/>
              </a:spcBef>
              <a:buFont typeface="Arial" panose="020B0604020202020204" pitchFamily="34" charset="0"/>
              <a:buChar char="•"/>
            </a:pPr>
            <a:r>
              <a:rPr lang="it-IT" altLang="en-US" sz="1600"/>
              <a:t>quale filamento leggere</a:t>
            </a:r>
          </a:p>
          <a:p>
            <a:pPr lvl="1" eaLnBrk="1" hangingPunct="1">
              <a:spcBef>
                <a:spcPct val="0"/>
              </a:spcBef>
              <a:buFont typeface="Arial" panose="020B0604020202020204" pitchFamily="34" charset="0"/>
              <a:buChar char="•"/>
            </a:pPr>
            <a:r>
              <a:rPr lang="it-IT" altLang="en-US" sz="1600"/>
              <a:t>la direzione da prendere	</a:t>
            </a:r>
            <a:endParaRPr lang="it-IT" alt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C723BC95-4C33-F14D-9E21-7FCCA68AB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431" r="1953"/>
          <a:stretch>
            <a:fillRect/>
          </a:stretch>
        </p:blipFill>
        <p:spPr bwMode="auto">
          <a:xfrm>
            <a:off x="60325" y="1614488"/>
            <a:ext cx="908367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AEACFB2A-5AF4-E84F-A9B3-C40999A3DE43}"/>
              </a:ext>
            </a:extLst>
          </p:cNvPr>
          <p:cNvSpPr>
            <a:spLocks noChangeArrowheads="1"/>
          </p:cNvSpPr>
          <p:nvPr/>
        </p:nvSpPr>
        <p:spPr bwMode="auto">
          <a:xfrm>
            <a:off x="0" y="549275"/>
            <a:ext cx="3567113"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5603" name="Rectangle 5">
            <a:extLst>
              <a:ext uri="{FF2B5EF4-FFF2-40B4-BE49-F238E27FC236}">
                <a16:creationId xmlns:a16="http://schemas.microsoft.com/office/drawing/2014/main" id="{3FA4F99D-F7BD-5B49-B8FA-98730C38B773}"/>
              </a:ext>
            </a:extLst>
          </p:cNvPr>
          <p:cNvSpPr>
            <a:spLocks noChangeArrowheads="1"/>
          </p:cNvSpPr>
          <p:nvPr/>
        </p:nvSpPr>
        <p:spPr bwMode="auto">
          <a:xfrm>
            <a:off x="34925" y="188913"/>
            <a:ext cx="9074150" cy="863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
        <p:nvSpPr>
          <p:cNvPr id="25604" name="Text Box 6">
            <a:extLst>
              <a:ext uri="{FF2B5EF4-FFF2-40B4-BE49-F238E27FC236}">
                <a16:creationId xmlns:a16="http://schemas.microsoft.com/office/drawing/2014/main" id="{00ACF4DA-B836-3F41-89DD-05E30B0B5873}"/>
              </a:ext>
            </a:extLst>
          </p:cNvPr>
          <p:cNvSpPr txBox="1">
            <a:spLocks noChangeArrowheads="1"/>
          </p:cNvSpPr>
          <p:nvPr/>
        </p:nvSpPr>
        <p:spPr bwMode="auto">
          <a:xfrm>
            <a:off x="179388" y="1243013"/>
            <a:ext cx="826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2) ALLUNGAMENTO DEL TRASCRITTO</a:t>
            </a:r>
          </a:p>
        </p:txBody>
      </p:sp>
      <p:sp>
        <p:nvSpPr>
          <p:cNvPr id="25605" name="Text Box 7">
            <a:extLst>
              <a:ext uri="{FF2B5EF4-FFF2-40B4-BE49-F238E27FC236}">
                <a16:creationId xmlns:a16="http://schemas.microsoft.com/office/drawing/2014/main" id="{0B20974F-B385-FF47-AE06-F9D0C9D5FE67}"/>
              </a:ext>
            </a:extLst>
          </p:cNvPr>
          <p:cNvSpPr txBox="1">
            <a:spLocks noChangeArrowheads="1"/>
          </p:cNvSpPr>
          <p:nvPr/>
        </p:nvSpPr>
        <p:spPr bwMode="auto">
          <a:xfrm>
            <a:off x="179388" y="4772025"/>
            <a:ext cx="826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3) TERMINAZIONE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1B9E127-2858-4F47-8121-985165E949AD}"/>
              </a:ext>
            </a:extLst>
          </p:cNvPr>
          <p:cNvSpPr>
            <a:spLocks noGrp="1" noChangeArrowheads="1"/>
          </p:cNvSpPr>
          <p:nvPr>
            <p:ph type="title"/>
          </p:nvPr>
        </p:nvSpPr>
        <p:spPr>
          <a:xfrm>
            <a:off x="0" y="115888"/>
            <a:ext cx="9144000" cy="1143000"/>
          </a:xfrm>
          <a:solidFill>
            <a:srgbClr val="009900"/>
          </a:solidFill>
        </p:spPr>
        <p:txBody>
          <a:bodyPr/>
          <a:lstStyle/>
          <a:p>
            <a:pPr eaLnBrk="1" hangingPunct="1"/>
            <a:r>
              <a:rPr lang="en-US" altLang="en-US" sz="3200">
                <a:solidFill>
                  <a:schemeClr val="bg1"/>
                </a:solidFill>
                <a:ea typeface="ＭＳ Ｐゴシック" panose="020B0600070205080204" pitchFamily="34" charset="-128"/>
              </a:rPr>
              <a:t>Terminazione della trascr. - Palidromi/forcine</a:t>
            </a:r>
          </a:p>
        </p:txBody>
      </p:sp>
      <p:pic>
        <p:nvPicPr>
          <p:cNvPr id="26626" name="Picture 3">
            <a:extLst>
              <a:ext uri="{FF2B5EF4-FFF2-40B4-BE49-F238E27FC236}">
                <a16:creationId xmlns:a16="http://schemas.microsoft.com/office/drawing/2014/main" id="{39E18417-602F-794D-9F81-9456466E8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1752600"/>
            <a:ext cx="51323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7" name="Rettangolo 5">
            <a:extLst>
              <a:ext uri="{FF2B5EF4-FFF2-40B4-BE49-F238E27FC236}">
                <a16:creationId xmlns:a16="http://schemas.microsoft.com/office/drawing/2014/main" id="{C30D8FC9-410F-E046-BDF6-0173161B826A}"/>
              </a:ext>
            </a:extLst>
          </p:cNvPr>
          <p:cNvSpPr>
            <a:spLocks noChangeArrowheads="1"/>
          </p:cNvSpPr>
          <p:nvPr/>
        </p:nvSpPr>
        <p:spPr bwMode="auto">
          <a:xfrm>
            <a:off x="304800" y="1755775"/>
            <a:ext cx="3733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300" b="0"/>
              <a:t> I segnali di terminazione sono nella sequenza di DNA, ma espletano la loro funzione solo quando sono trascritti in mRNA</a:t>
            </a:r>
          </a:p>
          <a:p>
            <a:pPr eaLnBrk="1" hangingPunct="1">
              <a:spcBef>
                <a:spcPct val="0"/>
              </a:spcBef>
              <a:buFontTx/>
              <a:buNone/>
            </a:pPr>
            <a:endParaRPr lang="it-IT" altLang="en-US" sz="2300" b="0"/>
          </a:p>
          <a:p>
            <a:pPr eaLnBrk="1" hangingPunct="1">
              <a:spcBef>
                <a:spcPct val="0"/>
              </a:spcBef>
            </a:pPr>
            <a:r>
              <a:rPr lang="it-IT" altLang="en-US" sz="2300" b="0"/>
              <a:t> Inducono l</a:t>
            </a:r>
            <a:r>
              <a:rPr lang="ja-JP" altLang="it-IT" sz="2300" b="0"/>
              <a:t>’</a:t>
            </a:r>
            <a:r>
              <a:rPr lang="it-IT" altLang="ja-JP" sz="2300" b="0"/>
              <a:t>RNA di nuova sintesi ad assumere una struttura secondaria (generalmente delle forcine di terminazione) tale da far staccare la polimerasi</a:t>
            </a:r>
            <a:endParaRPr lang="it-IT" altLang="en-US" sz="2300" b="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8DC30587-0EAA-E94F-B8FD-E9F88224032A}"/>
              </a:ext>
            </a:extLst>
          </p:cNvPr>
          <p:cNvSpPr>
            <a:spLocks noChangeArrowheads="1"/>
          </p:cNvSpPr>
          <p:nvPr/>
        </p:nvSpPr>
        <p:spPr bwMode="auto">
          <a:xfrm>
            <a:off x="0" y="549275"/>
            <a:ext cx="3567113"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7650" name="Rectangle 4">
            <a:extLst>
              <a:ext uri="{FF2B5EF4-FFF2-40B4-BE49-F238E27FC236}">
                <a16:creationId xmlns:a16="http://schemas.microsoft.com/office/drawing/2014/main" id="{DD916F61-7BE0-C64A-AF11-9EBCC303B9B9}"/>
              </a:ext>
            </a:extLst>
          </p:cNvPr>
          <p:cNvSpPr>
            <a:spLocks noChangeArrowheads="1"/>
          </p:cNvSpPr>
          <p:nvPr/>
        </p:nvSpPr>
        <p:spPr bwMode="auto">
          <a:xfrm>
            <a:off x="34925" y="188913"/>
            <a:ext cx="9074150" cy="71913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000" b="0">
                <a:solidFill>
                  <a:schemeClr val="bg1"/>
                </a:solidFill>
              </a:rPr>
              <a:t>GLI ENZIMI DELLA TRASCRIZIONE EUCARIOTICI</a:t>
            </a:r>
          </a:p>
        </p:txBody>
      </p:sp>
      <p:sp>
        <p:nvSpPr>
          <p:cNvPr id="27651" name="Text Box 5">
            <a:extLst>
              <a:ext uri="{FF2B5EF4-FFF2-40B4-BE49-F238E27FC236}">
                <a16:creationId xmlns:a16="http://schemas.microsoft.com/office/drawing/2014/main" id="{FD97FDEE-6D6A-6242-A15C-472E83E1FC57}"/>
              </a:ext>
            </a:extLst>
          </p:cNvPr>
          <p:cNvSpPr txBox="1">
            <a:spLocks noChangeArrowheads="1"/>
          </p:cNvSpPr>
          <p:nvPr/>
        </p:nvSpPr>
        <p:spPr bwMode="auto">
          <a:xfrm>
            <a:off x="179388" y="1243013"/>
            <a:ext cx="878522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0"/>
              <a:t>L</a:t>
            </a:r>
            <a:r>
              <a:rPr lang="ja-JP" altLang="it-IT" sz="2400" b="0"/>
              <a:t>’</a:t>
            </a:r>
            <a:r>
              <a:rPr lang="it-IT" altLang="ja-JP" sz="2400" b="0"/>
              <a:t>enzima che sintetizza RNA copiando DNA e</a:t>
            </a:r>
            <a:r>
              <a:rPr lang="ja-JP" altLang="it-IT" sz="2400" b="0"/>
              <a:t>’</a:t>
            </a:r>
            <a:r>
              <a:rPr lang="it-IT" altLang="ja-JP" sz="2400" b="0"/>
              <a:t> una </a:t>
            </a:r>
            <a:r>
              <a:rPr lang="it-IT" altLang="ja-JP" sz="2400"/>
              <a:t>RNA polimerasi DNA-dipendente</a:t>
            </a:r>
            <a:r>
              <a:rPr lang="it-IT" altLang="ja-JP" sz="2400" b="0"/>
              <a:t>. </a:t>
            </a:r>
          </a:p>
          <a:p>
            <a:pPr eaLnBrk="1" hangingPunct="1">
              <a:spcBef>
                <a:spcPct val="50000"/>
              </a:spcBef>
              <a:buFontTx/>
              <a:buNone/>
            </a:pPr>
            <a:r>
              <a:rPr lang="it-IT" altLang="en-US" sz="2400" b="0"/>
              <a:t>Negli Eucarioti esistono tre diverse RNA polimerasi, che trascrivono categorie distinte di geni:</a:t>
            </a:r>
          </a:p>
          <a:p>
            <a:pPr eaLnBrk="1" hangingPunct="1">
              <a:spcBef>
                <a:spcPct val="50000"/>
              </a:spcBef>
            </a:pPr>
            <a:r>
              <a:rPr lang="it-IT" altLang="en-US" sz="2400" b="0"/>
              <a:t> RNA polimerasi I    -&gt;  rRNA 28S, 18S, 5,8S</a:t>
            </a:r>
          </a:p>
          <a:p>
            <a:pPr eaLnBrk="1" hangingPunct="1">
              <a:spcBef>
                <a:spcPct val="50000"/>
              </a:spcBef>
            </a:pPr>
            <a:r>
              <a:rPr lang="it-IT" altLang="en-US" sz="2400" b="0"/>
              <a:t> RNA polimerasi II   -&gt;  RNA cod. polipeptidi, snRNA, miRNA</a:t>
            </a:r>
          </a:p>
          <a:p>
            <a:pPr eaLnBrk="1" hangingPunct="1">
              <a:spcBef>
                <a:spcPct val="50000"/>
              </a:spcBef>
            </a:pPr>
            <a:r>
              <a:rPr lang="it-IT" altLang="en-US" sz="2400" b="0"/>
              <a:t> RNA polimerasi III  -&gt;  rRNA 5S, tRNA, + altri piccoli RNA</a:t>
            </a:r>
          </a:p>
          <a:p>
            <a:pPr eaLnBrk="1" hangingPunct="1">
              <a:spcBef>
                <a:spcPct val="50000"/>
              </a:spcBef>
              <a:buFontTx/>
              <a:buNone/>
            </a:pPr>
            <a:endParaRPr lang="it-IT" altLang="en-US" sz="2400" b="0"/>
          </a:p>
          <a:p>
            <a:pPr eaLnBrk="1" hangingPunct="1">
              <a:spcBef>
                <a:spcPct val="50000"/>
              </a:spcBef>
              <a:buFontTx/>
              <a:buNone/>
            </a:pPr>
            <a:r>
              <a:rPr lang="it-IT" altLang="en-US" sz="2400" b="0"/>
              <a:t>L</a:t>
            </a:r>
            <a:r>
              <a:rPr lang="ja-JP" altLang="it-IT" sz="2400" b="0"/>
              <a:t>’</a:t>
            </a:r>
            <a:r>
              <a:rPr lang="it-IT" altLang="ja-JP" sz="2400" b="0"/>
              <a:t>enzima </a:t>
            </a:r>
            <a:r>
              <a:rPr lang="it-IT" altLang="ja-JP" sz="2400"/>
              <a:t>RNA polimerasi</a:t>
            </a:r>
            <a:r>
              <a:rPr lang="it-IT" altLang="ja-JP" sz="2400" b="0"/>
              <a:t> trascrive il DNA ma non e</a:t>
            </a:r>
            <a:r>
              <a:rPr lang="ja-JP" altLang="it-IT" sz="2400" b="0"/>
              <a:t>’</a:t>
            </a:r>
            <a:r>
              <a:rPr lang="it-IT" altLang="ja-JP" sz="2400" b="0"/>
              <a:t> in grado, da sola, di iniziare il processo di trascrizione, ne</a:t>
            </a:r>
            <a:r>
              <a:rPr lang="ja-JP" altLang="it-IT" sz="2400" b="0"/>
              <a:t>’</a:t>
            </a:r>
            <a:r>
              <a:rPr lang="it-IT" altLang="ja-JP" sz="2400" b="0"/>
              <a:t> di scegliere l</a:t>
            </a:r>
            <a:r>
              <a:rPr lang="ja-JP" altLang="it-IT" sz="2400" b="0"/>
              <a:t>’</a:t>
            </a:r>
            <a:r>
              <a:rPr lang="it-IT" altLang="ja-JP" sz="2400" b="0"/>
              <a:t>esatto </a:t>
            </a:r>
            <a:r>
              <a:rPr lang="it-IT" altLang="ja-JP" sz="2400"/>
              <a:t>sito d</a:t>
            </a:r>
            <a:r>
              <a:rPr lang="ja-JP" altLang="it-IT" sz="2400"/>
              <a:t>’</a:t>
            </a:r>
            <a:r>
              <a:rPr lang="it-IT" altLang="ja-JP" sz="2400"/>
              <a:t>inizio della trascrizione (TSS)</a:t>
            </a:r>
            <a:endParaRPr lang="it-IT" altLang="en-US" sz="2400"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C059AFE4-AFEC-C941-BEBE-88C920F93984}"/>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 - PROMOTORI</a:t>
            </a:r>
          </a:p>
        </p:txBody>
      </p:sp>
      <p:sp>
        <p:nvSpPr>
          <p:cNvPr id="28674" name="Text Box 5">
            <a:extLst>
              <a:ext uri="{FF2B5EF4-FFF2-40B4-BE49-F238E27FC236}">
                <a16:creationId xmlns:a16="http://schemas.microsoft.com/office/drawing/2014/main" id="{D8859B18-B6F0-8240-9E17-C9772D03D123}"/>
              </a:ext>
            </a:extLst>
          </p:cNvPr>
          <p:cNvSpPr txBox="1">
            <a:spLocks noChangeArrowheads="1"/>
          </p:cNvSpPr>
          <p:nvPr/>
        </p:nvSpPr>
        <p:spPr bwMode="auto">
          <a:xfrm>
            <a:off x="71438" y="882650"/>
            <a:ext cx="88931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17938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300" b="0"/>
              <a:t>La regione di DNA prossimale alla parte trascritta del gene (</a:t>
            </a:r>
            <a:r>
              <a:rPr lang="it-IT" altLang="en-US" sz="2300"/>
              <a:t>promotore</a:t>
            </a:r>
            <a:r>
              <a:rPr lang="it-IT" altLang="en-US" sz="2300" b="0"/>
              <a:t>) contiene una serie di </a:t>
            </a:r>
            <a:r>
              <a:rPr lang="it-IT" altLang="en-US" sz="2300" b="0">
                <a:solidFill>
                  <a:srgbClr val="FF0000"/>
                </a:solidFill>
              </a:rPr>
              <a:t>sequenze segnale </a:t>
            </a:r>
            <a:r>
              <a:rPr lang="it-IT" altLang="en-US" sz="2300" b="0"/>
              <a:t>che vengono riconosciute da specifici </a:t>
            </a:r>
            <a:r>
              <a:rPr lang="it-IT" altLang="en-US" sz="2300"/>
              <a:t>fattori di trascrizione</a:t>
            </a:r>
            <a:r>
              <a:rPr lang="it-IT" altLang="en-US" sz="2300" b="0"/>
              <a:t> che interagiscono con l</a:t>
            </a:r>
            <a:r>
              <a:rPr lang="ja-JP" altLang="it-IT" sz="2300" b="0"/>
              <a:t>’</a:t>
            </a:r>
            <a:r>
              <a:rPr lang="it-IT" altLang="ja-JP" sz="2300" b="0"/>
              <a:t>RNA polimerasi, permettendone il corretto posizionamento e favorendo l</a:t>
            </a:r>
            <a:r>
              <a:rPr lang="ja-JP" altLang="it-IT" sz="2300" b="0"/>
              <a:t>’</a:t>
            </a:r>
            <a:r>
              <a:rPr lang="it-IT" altLang="ja-JP" sz="2300" b="0"/>
              <a:t>inizio della trascrizione.</a:t>
            </a:r>
          </a:p>
          <a:p>
            <a:pPr eaLnBrk="1" hangingPunct="1">
              <a:spcBef>
                <a:spcPct val="50000"/>
              </a:spcBef>
              <a:buFontTx/>
              <a:buNone/>
            </a:pPr>
            <a:endParaRPr lang="it-IT" altLang="en-US" sz="2300" b="0"/>
          </a:p>
          <a:p>
            <a:pPr eaLnBrk="1" hangingPunct="1">
              <a:spcBef>
                <a:spcPct val="0"/>
              </a:spcBef>
              <a:buFontTx/>
              <a:buNone/>
            </a:pPr>
            <a:r>
              <a:rPr lang="it-IT" altLang="en-US" sz="2300" b="0"/>
              <a:t>I promotori per la RNA polimerasi II generalmente comprendono:</a:t>
            </a:r>
          </a:p>
          <a:p>
            <a:pPr eaLnBrk="1" hangingPunct="1">
              <a:spcBef>
                <a:spcPct val="0"/>
              </a:spcBef>
            </a:pPr>
            <a:r>
              <a:rPr lang="it-IT" altLang="en-US" sz="2300" b="0"/>
              <a:t> uno o piu</a:t>
            </a:r>
            <a:r>
              <a:rPr lang="ja-JP" altLang="it-IT" sz="2300" b="0"/>
              <a:t>’</a:t>
            </a:r>
            <a:r>
              <a:rPr lang="it-IT" altLang="ja-JP" sz="2300" b="0"/>
              <a:t> dei seguenti elementi di sequenza riconosciuti da fattori di trascrizione generali:</a:t>
            </a:r>
          </a:p>
          <a:p>
            <a:pPr lvl="1" eaLnBrk="1" hangingPunct="1">
              <a:spcBef>
                <a:spcPct val="0"/>
              </a:spcBef>
              <a:buClr>
                <a:srgbClr val="009900"/>
              </a:buClr>
              <a:buFontTx/>
              <a:buChar char="•"/>
            </a:pPr>
            <a:r>
              <a:rPr lang="it-IT" altLang="en-US" sz="2300" b="0"/>
              <a:t> TATA box, seq. TATAAA, -25 al TSS, determina il TSS</a:t>
            </a:r>
          </a:p>
          <a:p>
            <a:pPr lvl="1" eaLnBrk="1" hangingPunct="1">
              <a:spcBef>
                <a:spcPct val="0"/>
              </a:spcBef>
              <a:buClr>
                <a:srgbClr val="009900"/>
              </a:buClr>
              <a:buFontTx/>
              <a:buChar char="•"/>
            </a:pPr>
            <a:r>
              <a:rPr lang="it-IT" altLang="en-US" sz="2300" b="0"/>
              <a:t> GC box, seq. GGGCGG, presente in geni housekeeping</a:t>
            </a:r>
          </a:p>
          <a:p>
            <a:pPr lvl="1" eaLnBrk="1" hangingPunct="1">
              <a:spcBef>
                <a:spcPct val="0"/>
              </a:spcBef>
              <a:buClr>
                <a:srgbClr val="009900"/>
              </a:buClr>
              <a:buFontTx/>
              <a:buChar char="•"/>
            </a:pPr>
            <a:r>
              <a:rPr lang="it-IT" altLang="en-US" sz="2300" b="0"/>
              <a:t> CAAT box, -80 al TSS, influenza il livello di trascrizione</a:t>
            </a:r>
          </a:p>
          <a:p>
            <a:pPr eaLnBrk="1" hangingPunct="1">
              <a:spcBef>
                <a:spcPct val="0"/>
              </a:spcBef>
            </a:pPr>
            <a:r>
              <a:rPr lang="it-IT" altLang="en-US" sz="2300" b="0"/>
              <a:t> Altri elementi di sequenza riconosciuti da fattori di trascrizione tessuto-specifici, ad es.:</a:t>
            </a:r>
          </a:p>
          <a:p>
            <a:pPr lvl="1" eaLnBrk="1" hangingPunct="1">
              <a:spcBef>
                <a:spcPct val="0"/>
              </a:spcBef>
              <a:buFontTx/>
              <a:buChar char="•"/>
            </a:pPr>
            <a:r>
              <a:rPr lang="it-IT" altLang="en-US" sz="2300" b="0"/>
              <a:t> CRE (elemento di risposa al cAMP), seq. GTGACGT(A/C)A(A/G)</a:t>
            </a:r>
          </a:p>
          <a:p>
            <a:pPr eaLnBrk="1" hangingPunct="1">
              <a:spcBef>
                <a:spcPct val="0"/>
              </a:spcBef>
            </a:pPr>
            <a:endParaRPr lang="it-IT" altLang="en-US" sz="2300" b="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7E67E687-4431-C141-8D9C-FD808CC30444}"/>
              </a:ext>
            </a:extLst>
          </p:cNvPr>
          <p:cNvSpPr>
            <a:spLocks noChangeArrowheads="1"/>
          </p:cNvSpPr>
          <p:nvPr/>
        </p:nvSpPr>
        <p:spPr bwMode="auto">
          <a:xfrm>
            <a:off x="0" y="188913"/>
            <a:ext cx="9144000" cy="18716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0">
                <a:solidFill>
                  <a:schemeClr val="bg1"/>
                </a:solidFill>
              </a:rPr>
              <a:t>SCELTA DEL SITO </a:t>
            </a:r>
            <a:br>
              <a:rPr lang="en-US" altLang="en-US" b="0">
                <a:solidFill>
                  <a:schemeClr val="bg1"/>
                </a:solidFill>
              </a:rPr>
            </a:br>
            <a:r>
              <a:rPr lang="en-US" altLang="en-US" b="0">
                <a:solidFill>
                  <a:schemeClr val="bg1"/>
                </a:solidFill>
              </a:rPr>
              <a:t>D’INIZIO DELLA </a:t>
            </a:r>
            <a:br>
              <a:rPr lang="en-US" altLang="en-US" b="0">
                <a:solidFill>
                  <a:schemeClr val="bg1"/>
                </a:solidFill>
              </a:rPr>
            </a:br>
            <a:r>
              <a:rPr lang="en-US" altLang="en-US" b="0">
                <a:solidFill>
                  <a:schemeClr val="bg1"/>
                </a:solidFill>
              </a:rPr>
              <a:t>TRASCRIZIONE</a:t>
            </a:r>
          </a:p>
        </p:txBody>
      </p:sp>
      <p:pic>
        <p:nvPicPr>
          <p:cNvPr id="29698" name="Picture 2">
            <a:extLst>
              <a:ext uri="{FF2B5EF4-FFF2-40B4-BE49-F238E27FC236}">
                <a16:creationId xmlns:a16="http://schemas.microsoft.com/office/drawing/2014/main" id="{6CB42C9D-0140-BF46-B873-70CFEF51A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0"/>
            <a:ext cx="3887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4">
            <a:extLst>
              <a:ext uri="{FF2B5EF4-FFF2-40B4-BE49-F238E27FC236}">
                <a16:creationId xmlns:a16="http://schemas.microsoft.com/office/drawing/2014/main" id="{909FDB7F-27F8-2441-89A2-37BA9712CD82}"/>
              </a:ext>
            </a:extLst>
          </p:cNvPr>
          <p:cNvSpPr txBox="1">
            <a:spLocks noChangeArrowheads="1"/>
          </p:cNvSpPr>
          <p:nvPr/>
        </p:nvSpPr>
        <p:spPr bwMode="auto">
          <a:xfrm>
            <a:off x="179388" y="2395538"/>
            <a:ext cx="431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Il RUOLO DEL PROMOTORE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4A4C23D-3F99-6A4E-B0E1-5044BF38678B}"/>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a:t>
            </a:r>
          </a:p>
        </p:txBody>
      </p:sp>
      <p:sp>
        <p:nvSpPr>
          <p:cNvPr id="30722" name="Text Box 3">
            <a:extLst>
              <a:ext uri="{FF2B5EF4-FFF2-40B4-BE49-F238E27FC236}">
                <a16:creationId xmlns:a16="http://schemas.microsoft.com/office/drawing/2014/main" id="{A4DF7DCA-1F4F-3447-BBFD-2C07D2FB9831}"/>
              </a:ext>
            </a:extLst>
          </p:cNvPr>
          <p:cNvSpPr txBox="1">
            <a:spLocks noChangeArrowheads="1"/>
          </p:cNvSpPr>
          <p:nvPr/>
        </p:nvSpPr>
        <p:spPr bwMode="auto">
          <a:xfrm>
            <a:off x="71438" y="908050"/>
            <a:ext cx="91090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300" b="0"/>
              <a:t>Oltre ai promotori, esistono nel genoma altri tipi di sequenze che regolano l</a:t>
            </a:r>
            <a:r>
              <a:rPr lang="ja-JP" altLang="it-IT" sz="2300" b="0"/>
              <a:t>’</a:t>
            </a:r>
            <a:r>
              <a:rPr lang="it-IT" altLang="ja-JP" sz="2300" b="0"/>
              <a:t>espressione genica:</a:t>
            </a:r>
          </a:p>
          <a:p>
            <a:pPr eaLnBrk="1" hangingPunct="1">
              <a:spcBef>
                <a:spcPct val="50000"/>
              </a:spcBef>
            </a:pPr>
            <a:r>
              <a:rPr lang="it-IT" altLang="en-US" sz="2300" b="0"/>
              <a:t> ENHANCERS, regioni potenziatrici dell</a:t>
            </a:r>
            <a:r>
              <a:rPr lang="ja-JP" altLang="it-IT" sz="2300" b="0"/>
              <a:t>’</a:t>
            </a:r>
            <a:r>
              <a:rPr lang="it-IT" altLang="ja-JP" sz="2300" b="0"/>
              <a:t>espressione, composte di piu</a:t>
            </a:r>
            <a:r>
              <a:rPr lang="ja-JP" altLang="it-IT" sz="2300" b="0"/>
              <a:t>’</a:t>
            </a:r>
            <a:r>
              <a:rPr lang="it-IT" altLang="ja-JP" sz="2300" b="0"/>
              <a:t> elementi di sequenza leganti fattori di trascrizione. Questi possono agire su piu</a:t>
            </a:r>
            <a:r>
              <a:rPr lang="ja-JP" altLang="it-IT" sz="2300" b="0"/>
              <a:t>’</a:t>
            </a:r>
            <a:r>
              <a:rPr lang="it-IT" altLang="ja-JP" sz="2300" b="0"/>
              <a:t> geni, a distanza variabile ed in entrambi gli orientamenti</a:t>
            </a:r>
          </a:p>
          <a:p>
            <a:pPr eaLnBrk="1" hangingPunct="1">
              <a:spcBef>
                <a:spcPct val="50000"/>
              </a:spcBef>
            </a:pPr>
            <a:r>
              <a:rPr lang="it-IT" altLang="en-US" sz="2300" b="0"/>
              <a:t> SILENCERS, elementi silenziatori, possono inibire l</a:t>
            </a:r>
            <a:r>
              <a:rPr lang="ja-JP" altLang="it-IT" sz="2300" b="0"/>
              <a:t>’</a:t>
            </a:r>
            <a:r>
              <a:rPr lang="it-IT" altLang="ja-JP" sz="2300" b="0"/>
              <a:t>attivita</a:t>
            </a:r>
            <a:r>
              <a:rPr lang="ja-JP" altLang="it-IT" sz="2300" b="0"/>
              <a:t>’</a:t>
            </a:r>
            <a:r>
              <a:rPr lang="it-IT" altLang="ja-JP" sz="2300" b="0"/>
              <a:t> trascrizionale</a:t>
            </a:r>
          </a:p>
          <a:p>
            <a:pPr eaLnBrk="1" hangingPunct="1">
              <a:spcBef>
                <a:spcPct val="50000"/>
              </a:spcBef>
            </a:pPr>
            <a:r>
              <a:rPr lang="it-IT" altLang="en-US" sz="2300" b="0"/>
              <a:t> INSULATORS, elementi che agiscono da isolanti, delimitando e separando le zone di influenza di altri elementi</a:t>
            </a:r>
          </a:p>
          <a:p>
            <a:pPr eaLnBrk="1" hangingPunct="1">
              <a:spcBef>
                <a:spcPct val="50000"/>
              </a:spcBef>
              <a:buFontTx/>
              <a:buNone/>
            </a:pPr>
            <a:r>
              <a:rPr lang="it-IT" altLang="en-US" sz="2400" b="0"/>
              <a:t> </a:t>
            </a:r>
          </a:p>
        </p:txBody>
      </p:sp>
      <p:pic>
        <p:nvPicPr>
          <p:cNvPr id="30723" name="Immagine 5">
            <a:extLst>
              <a:ext uri="{FF2B5EF4-FFF2-40B4-BE49-F238E27FC236}">
                <a16:creationId xmlns:a16="http://schemas.microsoft.com/office/drawing/2014/main" id="{C32AB3C6-4EC4-694D-A02B-7359374590ED}"/>
              </a:ext>
            </a:extLst>
          </p:cNvPr>
          <p:cNvPicPr>
            <a:picLocks noChangeAspect="1"/>
          </p:cNvPicPr>
          <p:nvPr/>
        </p:nvPicPr>
        <p:blipFill>
          <a:blip r:embed="rId2">
            <a:extLst>
              <a:ext uri="{28A0092B-C50C-407E-A947-70E740481C1C}">
                <a14:useLocalDpi xmlns:a14="http://schemas.microsoft.com/office/drawing/2010/main" val="0"/>
              </a:ext>
            </a:extLst>
          </a:blip>
          <a:srcRect l="4330" r="5907"/>
          <a:stretch>
            <a:fillRect/>
          </a:stretch>
        </p:blipFill>
        <p:spPr bwMode="auto">
          <a:xfrm>
            <a:off x="1600200" y="4953000"/>
            <a:ext cx="579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E6724CDB-521C-DC47-96E8-810CE59A8F79}"/>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IL GENE</a:t>
            </a:r>
          </a:p>
        </p:txBody>
      </p:sp>
      <p:pic>
        <p:nvPicPr>
          <p:cNvPr id="31746" name="Picture 4" descr="ch2f4">
            <a:extLst>
              <a:ext uri="{FF2B5EF4-FFF2-40B4-BE49-F238E27FC236}">
                <a16:creationId xmlns:a16="http://schemas.microsoft.com/office/drawing/2014/main" id="{85575150-3907-D34C-B448-A9B1A25F4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822325"/>
            <a:ext cx="7885112"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a:extLst>
              <a:ext uri="{FF2B5EF4-FFF2-40B4-BE49-F238E27FC236}">
                <a16:creationId xmlns:a16="http://schemas.microsoft.com/office/drawing/2014/main" id="{4A787D5B-2E03-014E-A5FE-C379C31D07CE}"/>
              </a:ext>
            </a:extLst>
          </p:cNvPr>
          <p:cNvSpPr>
            <a:spLocks noChangeArrowheads="1"/>
          </p:cNvSpPr>
          <p:nvPr/>
        </p:nvSpPr>
        <p:spPr bwMode="auto">
          <a:xfrm>
            <a:off x="2627313" y="1341438"/>
            <a:ext cx="396081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48" name="Rectangle 7">
            <a:extLst>
              <a:ext uri="{FF2B5EF4-FFF2-40B4-BE49-F238E27FC236}">
                <a16:creationId xmlns:a16="http://schemas.microsoft.com/office/drawing/2014/main" id="{7C29E4D9-6440-8847-8471-7779CE15B5C2}"/>
              </a:ext>
            </a:extLst>
          </p:cNvPr>
          <p:cNvSpPr>
            <a:spLocks noChangeArrowheads="1"/>
          </p:cNvSpPr>
          <p:nvPr/>
        </p:nvSpPr>
        <p:spPr bwMode="auto">
          <a:xfrm>
            <a:off x="2411413" y="4149725"/>
            <a:ext cx="79216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49" name="Rectangle 8">
            <a:extLst>
              <a:ext uri="{FF2B5EF4-FFF2-40B4-BE49-F238E27FC236}">
                <a16:creationId xmlns:a16="http://schemas.microsoft.com/office/drawing/2014/main" id="{52FD470C-1180-2142-9C26-F154E468BBB9}"/>
              </a:ext>
            </a:extLst>
          </p:cNvPr>
          <p:cNvSpPr>
            <a:spLocks noChangeArrowheads="1"/>
          </p:cNvSpPr>
          <p:nvPr/>
        </p:nvSpPr>
        <p:spPr bwMode="auto">
          <a:xfrm>
            <a:off x="3924300" y="4149725"/>
            <a:ext cx="792163"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0" name="Rectangle 9">
            <a:extLst>
              <a:ext uri="{FF2B5EF4-FFF2-40B4-BE49-F238E27FC236}">
                <a16:creationId xmlns:a16="http://schemas.microsoft.com/office/drawing/2014/main" id="{677C03D5-A35D-804B-BD70-CAD2A403B1F5}"/>
              </a:ext>
            </a:extLst>
          </p:cNvPr>
          <p:cNvSpPr>
            <a:spLocks noChangeArrowheads="1"/>
          </p:cNvSpPr>
          <p:nvPr/>
        </p:nvSpPr>
        <p:spPr bwMode="auto">
          <a:xfrm>
            <a:off x="5435600" y="4149725"/>
            <a:ext cx="792163"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1" name="Rectangle 10">
            <a:extLst>
              <a:ext uri="{FF2B5EF4-FFF2-40B4-BE49-F238E27FC236}">
                <a16:creationId xmlns:a16="http://schemas.microsoft.com/office/drawing/2014/main" id="{5B44CB2F-77E2-ED41-BA97-F237C9FC8C99}"/>
              </a:ext>
            </a:extLst>
          </p:cNvPr>
          <p:cNvSpPr>
            <a:spLocks noChangeArrowheads="1"/>
          </p:cNvSpPr>
          <p:nvPr/>
        </p:nvSpPr>
        <p:spPr bwMode="auto">
          <a:xfrm>
            <a:off x="6948488" y="4149725"/>
            <a:ext cx="79216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a:extLst>
              <a:ext uri="{FF2B5EF4-FFF2-40B4-BE49-F238E27FC236}">
                <a16:creationId xmlns:a16="http://schemas.microsoft.com/office/drawing/2014/main" id="{DD128BF4-E5E0-FA4C-9210-A73FED2493E9}"/>
              </a:ext>
            </a:extLst>
          </p:cNvPr>
          <p:cNvSpPr>
            <a:spLocks noChangeArrowheads="1"/>
          </p:cNvSpPr>
          <p:nvPr/>
        </p:nvSpPr>
        <p:spPr bwMode="auto">
          <a:xfrm>
            <a:off x="34925" y="44450"/>
            <a:ext cx="9109075" cy="9366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br>
              <a:rPr lang="en-US" altLang="en-US" sz="2800" b="0">
                <a:solidFill>
                  <a:schemeClr val="bg1"/>
                </a:solidFill>
              </a:rPr>
            </a:br>
            <a:r>
              <a:rPr lang="en-US" altLang="en-US" sz="2800" b="0">
                <a:solidFill>
                  <a:schemeClr val="bg1"/>
                </a:solidFill>
              </a:rPr>
              <a:t>dal trascritto primario al messaggero maturo</a:t>
            </a:r>
          </a:p>
        </p:txBody>
      </p:sp>
      <p:pic>
        <p:nvPicPr>
          <p:cNvPr id="32770" name="Picture 5" descr="ch3f10">
            <a:extLst>
              <a:ext uri="{FF2B5EF4-FFF2-40B4-BE49-F238E27FC236}">
                <a16:creationId xmlns:a16="http://schemas.microsoft.com/office/drawing/2014/main" id="{D9032450-A4DA-FE45-B030-EB3F93FF4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463"/>
            <a:ext cx="9144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9">
            <a:extLst>
              <a:ext uri="{FF2B5EF4-FFF2-40B4-BE49-F238E27FC236}">
                <a16:creationId xmlns:a16="http://schemas.microsoft.com/office/drawing/2014/main" id="{655219BF-BDC4-5343-80B8-58C551B939BD}"/>
              </a:ext>
            </a:extLst>
          </p:cNvPr>
          <p:cNvSpPr>
            <a:spLocks noChangeArrowheads="1"/>
          </p:cNvSpPr>
          <p:nvPr/>
        </p:nvSpPr>
        <p:spPr bwMode="auto">
          <a:xfrm>
            <a:off x="0" y="1052513"/>
            <a:ext cx="9144000" cy="457200"/>
          </a:xfrm>
          <a:prstGeom prst="rect">
            <a:avLst/>
          </a:prstGeom>
          <a:solidFill>
            <a:srgbClr val="FFE39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t>Gene eucariotico con due introni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A7FA1440-EF09-E949-92D8-C90C4BCAACFD}"/>
              </a:ext>
            </a:extLst>
          </p:cNvPr>
          <p:cNvSpPr>
            <a:spLocks noGrp="1" noChangeArrowheads="1"/>
          </p:cNvSpPr>
          <p:nvPr>
            <p:ph type="body" idx="1"/>
          </p:nvPr>
        </p:nvSpPr>
        <p:spPr>
          <a:xfrm>
            <a:off x="457200" y="1600200"/>
            <a:ext cx="8229600" cy="4648200"/>
          </a:xfrm>
        </p:spPr>
        <p:txBody>
          <a:bodyPr>
            <a:normAutofit/>
          </a:bodyPr>
          <a:lstStyle/>
          <a:p>
            <a:pPr marL="355600" indent="-355600" algn="just">
              <a:lnSpc>
                <a:spcPts val="3363"/>
              </a:lnSpc>
              <a:spcBef>
                <a:spcPts val="1275"/>
              </a:spcBef>
              <a:defRPr/>
            </a:pPr>
            <a:r>
              <a:rPr lang="it-IT" altLang="en-US" sz="2800" b="1" u="sng">
                <a:ea typeface="ＭＳ Ｐゴシック" panose="020B0600070205080204" pitchFamily="34" charset="-128"/>
              </a:rPr>
              <a:t>Procarioti</a:t>
            </a:r>
            <a:r>
              <a:rPr lang="it-IT" altLang="en-US" sz="2800">
                <a:ea typeface="ＭＳ Ｐゴシック" panose="020B0600070205080204" pitchFamily="34" charset="-128"/>
              </a:rPr>
              <a:t>: mRNA viene trascritto e subito tradotto in proteine, senza alcuna modificazione</a:t>
            </a:r>
          </a:p>
          <a:p>
            <a:pPr marL="355600" indent="-355600" algn="just">
              <a:lnSpc>
                <a:spcPts val="3363"/>
              </a:lnSpc>
              <a:spcBef>
                <a:spcPts val="3675"/>
              </a:spcBef>
              <a:defRPr/>
            </a:pPr>
            <a:r>
              <a:rPr lang="it-IT" altLang="en-US" sz="2800" b="1" u="sng">
                <a:ea typeface="ＭＳ Ｐゴシック" panose="020B0600070205080204" pitchFamily="34" charset="-128"/>
              </a:rPr>
              <a:t>Eucarioti</a:t>
            </a:r>
            <a:r>
              <a:rPr lang="it-IT" altLang="en-US" sz="2800">
                <a:ea typeface="ＭＳ Ｐゴシック" panose="020B0600070205080204" pitchFamily="34" charset="-128"/>
              </a:rPr>
              <a:t>: mRNA trascritto nel </a:t>
            </a:r>
            <a:r>
              <a:rPr lang="it-IT" altLang="en-US" sz="2800" u="sng">
                <a:solidFill>
                  <a:srgbClr val="008000"/>
                </a:solidFill>
                <a:ea typeface="ＭＳ Ｐゴシック" panose="020B0600070205080204" pitchFamily="34" charset="-128"/>
              </a:rPr>
              <a:t>nucleo</a:t>
            </a:r>
            <a:r>
              <a:rPr lang="it-IT" altLang="en-US" sz="2800">
                <a:solidFill>
                  <a:srgbClr val="008000"/>
                </a:solidFill>
                <a:ea typeface="ＭＳ Ｐゴシック" panose="020B0600070205080204" pitchFamily="34" charset="-128"/>
              </a:rPr>
              <a:t> </a:t>
            </a:r>
            <a:r>
              <a:rPr lang="it-IT" altLang="en-US" sz="2800">
                <a:ea typeface="ＭＳ Ｐゴシック" panose="020B0600070205080204" pitchFamily="34" charset="-128"/>
              </a:rPr>
              <a:t>viene </a:t>
            </a:r>
            <a:r>
              <a:rPr lang="it-IT" altLang="en-US" sz="2800">
                <a:solidFill>
                  <a:srgbClr val="BC0101"/>
                </a:solidFill>
                <a:ea typeface="ＭＳ Ｐゴシック" panose="020B0600070205080204" pitchFamily="34" charset="-128"/>
              </a:rPr>
              <a:t>modificato </a:t>
            </a:r>
            <a:r>
              <a:rPr lang="it-IT" altLang="en-US" sz="2800">
                <a:ea typeface="ＭＳ Ｐゴシック" panose="020B0600070205080204" pitchFamily="34" charset="-128"/>
              </a:rPr>
              <a:t>con una serie di reazioni prima di essere esportato nel </a:t>
            </a:r>
            <a:r>
              <a:rPr lang="it-IT" altLang="en-US" sz="2800" u="sng">
                <a:solidFill>
                  <a:srgbClr val="008000"/>
                </a:solidFill>
                <a:ea typeface="ＭＳ Ｐゴシック" panose="020B0600070205080204" pitchFamily="34" charset="-128"/>
              </a:rPr>
              <a:t>citoplasma</a:t>
            </a:r>
            <a:r>
              <a:rPr lang="it-IT" altLang="en-US" sz="2800">
                <a:ea typeface="ＭＳ Ｐゴシック" panose="020B0600070205080204" pitchFamily="34" charset="-128"/>
              </a:rPr>
              <a:t>:</a:t>
            </a: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CAPPING</a:t>
            </a:r>
            <a:r>
              <a:rPr lang="it-IT" altLang="en-US">
                <a:ea typeface="ＭＳ Ｐゴシック" panose="020B0600070205080204" pitchFamily="34" charset="-128"/>
              </a:rPr>
              <a:t>: all</a:t>
            </a:r>
            <a:r>
              <a:rPr lang="ja-JP" altLang="it-IT">
                <a:ea typeface="ＭＳ Ｐゴシック" panose="020B0600070205080204" pitchFamily="34" charset="-128"/>
              </a:rPr>
              <a:t>’</a:t>
            </a:r>
            <a:r>
              <a:rPr lang="it-IT" altLang="ja-JP">
                <a:ea typeface="ＭＳ Ｐゴシック" panose="020B0600070205080204" pitchFamily="34" charset="-128"/>
              </a:rPr>
              <a:t>estremità 5</a:t>
            </a:r>
            <a:r>
              <a:rPr lang="ja-JP" altLang="it-IT">
                <a:ea typeface="ＭＳ Ｐゴシック" panose="020B0600070205080204" pitchFamily="34" charset="-128"/>
              </a:rPr>
              <a:t>’</a:t>
            </a:r>
            <a:endParaRPr lang="it-IT" altLang="ja-JP">
              <a:ea typeface="ＭＳ Ｐゴシック" panose="020B0600070205080204" pitchFamily="34" charset="-128"/>
            </a:endParaRP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TAILING</a:t>
            </a:r>
            <a:r>
              <a:rPr lang="it-IT" altLang="en-US">
                <a:ea typeface="ＭＳ Ｐゴシック" panose="020B0600070205080204" pitchFamily="34" charset="-128"/>
              </a:rPr>
              <a:t>: all</a:t>
            </a:r>
            <a:r>
              <a:rPr lang="ja-JP" altLang="it-IT">
                <a:ea typeface="ＭＳ Ｐゴシック" panose="020B0600070205080204" pitchFamily="34" charset="-128"/>
              </a:rPr>
              <a:t>’</a:t>
            </a:r>
            <a:r>
              <a:rPr lang="it-IT" altLang="ja-JP">
                <a:ea typeface="ＭＳ Ｐゴシック" panose="020B0600070205080204" pitchFamily="34" charset="-128"/>
              </a:rPr>
              <a:t>estremità 3</a:t>
            </a:r>
            <a:r>
              <a:rPr lang="ja-JP" altLang="it-IT">
                <a:ea typeface="ＭＳ Ｐゴシック" panose="020B0600070205080204" pitchFamily="34" charset="-128"/>
              </a:rPr>
              <a:t>’</a:t>
            </a:r>
            <a:endParaRPr lang="it-IT" altLang="ja-JP">
              <a:ea typeface="ＭＳ Ｐゴシック" panose="020B0600070205080204" pitchFamily="34" charset="-128"/>
            </a:endParaRP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SPLICING</a:t>
            </a:r>
            <a:r>
              <a:rPr lang="it-IT" altLang="en-US">
                <a:ea typeface="ＭＳ Ｐゴシック" panose="020B0600070205080204" pitchFamily="34" charset="-128"/>
              </a:rPr>
              <a:t>: elimina gli introni </a:t>
            </a:r>
          </a:p>
        </p:txBody>
      </p:sp>
      <p:sp>
        <p:nvSpPr>
          <p:cNvPr id="4" name="CasellaDiTesto 3">
            <a:extLst>
              <a:ext uri="{FF2B5EF4-FFF2-40B4-BE49-F238E27FC236}">
                <a16:creationId xmlns:a16="http://schemas.microsoft.com/office/drawing/2014/main" id="{9369AC16-31CA-B041-A55F-8D81CE46FAAD}"/>
              </a:ext>
            </a:extLst>
          </p:cNvPr>
          <p:cNvSpPr txBox="1">
            <a:spLocks noChangeArrowheads="1"/>
          </p:cNvSpPr>
          <p:nvPr/>
        </p:nvSpPr>
        <p:spPr bwMode="auto">
          <a:xfrm>
            <a:off x="0" y="0"/>
            <a:ext cx="9144000" cy="954088"/>
          </a:xfrm>
          <a:prstGeom prst="rect">
            <a:avLst/>
          </a:prstGeom>
          <a:solidFill>
            <a:srgbClr val="2D2DB9"/>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2800" cap="all" dirty="0">
                <a:solidFill>
                  <a:schemeClr val="bg1"/>
                </a:solidFill>
                <a:latin typeface="Arial"/>
                <a:ea typeface="+mn-ea"/>
              </a:rPr>
              <a:t>Differenze tra procarioti ed </a:t>
            </a:r>
            <a:r>
              <a:rPr lang="it-IT" sz="2800" cap="all" dirty="0" err="1">
                <a:solidFill>
                  <a:schemeClr val="bg1"/>
                </a:solidFill>
                <a:latin typeface="Arial"/>
                <a:ea typeface="+mn-ea"/>
              </a:rPr>
              <a:t>eucarioti</a:t>
            </a:r>
            <a:r>
              <a:rPr lang="it-IT" sz="2800" cap="all" dirty="0">
                <a:solidFill>
                  <a:schemeClr val="bg1"/>
                </a:solidFill>
                <a:latin typeface="Arial"/>
                <a:ea typeface="+mn-ea"/>
              </a:rPr>
              <a:t>: </a:t>
            </a:r>
          </a:p>
          <a:p>
            <a:pPr algn="ctr" eaLnBrk="1" hangingPunct="1">
              <a:defRPr/>
            </a:pPr>
            <a:r>
              <a:rPr lang="it-IT" sz="2800" cap="all" dirty="0">
                <a:solidFill>
                  <a:schemeClr val="bg1"/>
                </a:solidFill>
                <a:latin typeface="Arial"/>
                <a:ea typeface="+mn-ea"/>
              </a:rPr>
              <a:t>Le modificazioni </a:t>
            </a:r>
            <a:r>
              <a:rPr lang="it-IT" sz="2800" cap="all" dirty="0" err="1">
                <a:solidFill>
                  <a:schemeClr val="bg1"/>
                </a:solidFill>
                <a:latin typeface="Arial"/>
                <a:ea typeface="+mn-ea"/>
              </a:rPr>
              <a:t>post-trascrizionali</a:t>
            </a:r>
            <a:endParaRPr lang="it-IT" sz="2800" cap="all" dirty="0">
              <a:solidFill>
                <a:schemeClr val="bg1"/>
              </a:solidFill>
              <a:latin typeface="Arial"/>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2492896"/>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957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a:extLst>
              <a:ext uri="{FF2B5EF4-FFF2-40B4-BE49-F238E27FC236}">
                <a16:creationId xmlns:a16="http://schemas.microsoft.com/office/drawing/2014/main" id="{0139C6C3-A045-E949-8BAB-E1C20B89EA26}"/>
              </a:ext>
            </a:extLst>
          </p:cNvPr>
          <p:cNvGraphicFramePr>
            <a:graphicFrameLocks noChangeAspect="1"/>
          </p:cNvGraphicFramePr>
          <p:nvPr/>
        </p:nvGraphicFramePr>
        <p:xfrm>
          <a:off x="0" y="1581150"/>
          <a:ext cx="4321175" cy="3219450"/>
        </p:xfrm>
        <a:graphic>
          <a:graphicData uri="http://schemas.openxmlformats.org/presentationml/2006/ole">
            <mc:AlternateContent xmlns:mc="http://schemas.openxmlformats.org/markup-compatibility/2006">
              <mc:Choice xmlns:v="urn:schemas-microsoft-com:vml" Requires="v">
                <p:oleObj spid="_x0000_s35848" name="Image" r:id="rId3" imgW="2927350" imgH="1866900" progId="">
                  <p:embed/>
                </p:oleObj>
              </mc:Choice>
              <mc:Fallback>
                <p:oleObj name="Image" r:id="rId3" imgW="2927350" imgH="18669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7800" r="6923"/>
                      <a:stretch>
                        <a:fillRect/>
                      </a:stretch>
                    </p:blipFill>
                    <p:spPr bwMode="auto">
                      <a:xfrm>
                        <a:off x="0" y="1581150"/>
                        <a:ext cx="43211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2" name="Text Box 3">
            <a:extLst>
              <a:ext uri="{FF2B5EF4-FFF2-40B4-BE49-F238E27FC236}">
                <a16:creationId xmlns:a16="http://schemas.microsoft.com/office/drawing/2014/main" id="{E7DECFA2-9D52-6143-BADB-384A734E087A}"/>
              </a:ext>
            </a:extLst>
          </p:cNvPr>
          <p:cNvSpPr txBox="1">
            <a:spLocks noChangeArrowheads="1"/>
          </p:cNvSpPr>
          <p:nvPr/>
        </p:nvSpPr>
        <p:spPr bwMode="auto">
          <a:xfrm>
            <a:off x="1042988" y="933450"/>
            <a:ext cx="2579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a:solidFill>
                  <a:srgbClr val="FF0000"/>
                </a:solidFill>
              </a:rPr>
              <a:t>Procarioti</a:t>
            </a:r>
            <a:endParaRPr lang="it-IT" altLang="en-US" sz="3600">
              <a:solidFill>
                <a:srgbClr val="FF0000"/>
              </a:solidFill>
            </a:endParaRPr>
          </a:p>
        </p:txBody>
      </p:sp>
      <p:graphicFrame>
        <p:nvGraphicFramePr>
          <p:cNvPr id="35843" name="Object 3">
            <a:extLst>
              <a:ext uri="{FF2B5EF4-FFF2-40B4-BE49-F238E27FC236}">
                <a16:creationId xmlns:a16="http://schemas.microsoft.com/office/drawing/2014/main" id="{45391EB1-0FCC-5942-9BFC-FE8FD5D0F659}"/>
              </a:ext>
            </a:extLst>
          </p:cNvPr>
          <p:cNvGraphicFramePr>
            <a:graphicFrameLocks noChangeAspect="1"/>
          </p:cNvGraphicFramePr>
          <p:nvPr/>
        </p:nvGraphicFramePr>
        <p:xfrm>
          <a:off x="4500563" y="1725613"/>
          <a:ext cx="4438650" cy="5000625"/>
        </p:xfrm>
        <a:graphic>
          <a:graphicData uri="http://schemas.openxmlformats.org/presentationml/2006/ole">
            <mc:AlternateContent xmlns:mc="http://schemas.openxmlformats.org/markup-compatibility/2006">
              <mc:Choice xmlns:v="urn:schemas-microsoft-com:vml" Requires="v">
                <p:oleObj spid="_x0000_s35849" name="Image" r:id="rId5" imgW="2901950" imgH="3270250" progId="">
                  <p:embed/>
                </p:oleObj>
              </mc:Choice>
              <mc:Fallback>
                <p:oleObj name="Image" r:id="rId5" imgW="2901950" imgH="3270250"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725613"/>
                        <a:ext cx="44386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4" name="Text Box 5">
            <a:extLst>
              <a:ext uri="{FF2B5EF4-FFF2-40B4-BE49-F238E27FC236}">
                <a16:creationId xmlns:a16="http://schemas.microsoft.com/office/drawing/2014/main" id="{0C9338AF-50C8-6946-A0A0-179CCE14E79D}"/>
              </a:ext>
            </a:extLst>
          </p:cNvPr>
          <p:cNvSpPr txBox="1">
            <a:spLocks noChangeArrowheads="1"/>
          </p:cNvSpPr>
          <p:nvPr/>
        </p:nvSpPr>
        <p:spPr bwMode="auto">
          <a:xfrm>
            <a:off x="5724525" y="814388"/>
            <a:ext cx="2379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a:solidFill>
                  <a:srgbClr val="FF0000"/>
                </a:solidFill>
              </a:rPr>
              <a:t>Eucarioti</a:t>
            </a:r>
          </a:p>
        </p:txBody>
      </p:sp>
      <p:sp>
        <p:nvSpPr>
          <p:cNvPr id="35845" name="Line 7">
            <a:extLst>
              <a:ext uri="{FF2B5EF4-FFF2-40B4-BE49-F238E27FC236}">
                <a16:creationId xmlns:a16="http://schemas.microsoft.com/office/drawing/2014/main" id="{74D77834-F642-1E43-A151-5E6BC354D1EA}"/>
              </a:ext>
            </a:extLst>
          </p:cNvPr>
          <p:cNvSpPr>
            <a:spLocks noChangeShapeType="1"/>
          </p:cNvSpPr>
          <p:nvPr/>
        </p:nvSpPr>
        <p:spPr bwMode="auto">
          <a:xfrm flipV="1">
            <a:off x="4284663" y="4318000"/>
            <a:ext cx="935037"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4">
            <a:extLst>
              <a:ext uri="{FF2B5EF4-FFF2-40B4-BE49-F238E27FC236}">
                <a16:creationId xmlns:a16="http://schemas.microsoft.com/office/drawing/2014/main" id="{DCB99C12-5C08-0344-A392-E6D23AA859ED}"/>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35847" name="Rectangle 6">
            <a:extLst>
              <a:ext uri="{FF2B5EF4-FFF2-40B4-BE49-F238E27FC236}">
                <a16:creationId xmlns:a16="http://schemas.microsoft.com/office/drawing/2014/main" id="{17E21A14-5693-BE4F-B197-11263FAC9022}"/>
              </a:ext>
            </a:extLst>
          </p:cNvPr>
          <p:cNvSpPr>
            <a:spLocks noChangeArrowheads="1"/>
          </p:cNvSpPr>
          <p:nvPr/>
        </p:nvSpPr>
        <p:spPr bwMode="auto">
          <a:xfrm>
            <a:off x="457200" y="5154613"/>
            <a:ext cx="3956050" cy="1550987"/>
          </a:xfrm>
          <a:prstGeom prst="rect">
            <a:avLst/>
          </a:prstGeom>
          <a:solidFill>
            <a:srgbClr val="FFFFCC"/>
          </a:solidFill>
          <a:ln w="28575">
            <a:solidFill>
              <a:srgbClr val="FF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it-IT" altLang="en-US" sz="2200"/>
              <a:t>La trascrizione in eucarioti è seguita dalla maturazione del trascritto primario  </a:t>
            </a:r>
          </a:p>
          <a:p>
            <a:pPr eaLnBrk="1" hangingPunct="1">
              <a:buFontTx/>
              <a:buNone/>
            </a:pPr>
            <a:r>
              <a:rPr lang="it-IT" altLang="en-US" sz="2400">
                <a:solidFill>
                  <a:schemeClr val="accent2"/>
                </a:solidFill>
              </a:rPr>
              <a:t>pre-mRNA   </a:t>
            </a:r>
            <a:r>
              <a:rPr lang="it-IT" altLang="en-US" sz="2400">
                <a:solidFill>
                  <a:schemeClr val="accent2"/>
                </a:solidFill>
                <a:sym typeface="Wingdings" pitchFamily="2" charset="2"/>
              </a:rPr>
              <a:t></a:t>
            </a:r>
            <a:r>
              <a:rPr lang="it-IT" altLang="en-US" sz="2400">
                <a:solidFill>
                  <a:schemeClr val="accent2"/>
                </a:solidFill>
              </a:rPr>
              <a:t>     mRNA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B225D0DF-A5F8-FC41-9DF2-262F4E4CC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809625"/>
            <a:ext cx="6221412"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4118790A-65C6-ED48-A443-40F4041B1D94}"/>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a:extLst>
              <a:ext uri="{FF2B5EF4-FFF2-40B4-BE49-F238E27FC236}">
                <a16:creationId xmlns:a16="http://schemas.microsoft.com/office/drawing/2014/main" id="{2ADEFF4B-804C-654F-98AD-CA629F638301}"/>
              </a:ext>
            </a:extLst>
          </p:cNvPr>
          <p:cNvSpPr>
            <a:spLocks noGrp="1" noChangeArrowheads="1"/>
          </p:cNvSpPr>
          <p:nvPr>
            <p:ph type="body" idx="1"/>
          </p:nvPr>
        </p:nvSpPr>
        <p:spPr>
          <a:xfrm>
            <a:off x="35496" y="1535286"/>
            <a:ext cx="8229600" cy="4800600"/>
          </a:xfrm>
          <a:ln>
            <a:miter lim="800000"/>
            <a:headEnd/>
            <a:tailEnd/>
          </a:ln>
          <a:extLst>
            <a:ext uri="{909E8E84-426E-40dd-AFC4-6F175D3DCCD1}"/>
            <a:ext uri="{91240B29-F687-4f45-9708-019B960494DF}"/>
            <a:ext uri="{FAA26D3D-D897-4be2-8F04-BA451C77F1D7}"/>
          </a:extLst>
        </p:spPr>
        <p:txBody>
          <a:bodyPr/>
          <a:lstStyle/>
          <a:p>
            <a:pPr>
              <a:spcBef>
                <a:spcPts val="1200"/>
              </a:spcBef>
              <a:defRPr/>
            </a:pPr>
            <a:r>
              <a:rPr lang="it-IT" sz="2400" dirty="0"/>
              <a:t>Immediatamente dopo l’inizio della trascrizione l’estremità 5’ di RNA viene modificata con una reazione di </a:t>
            </a:r>
            <a:r>
              <a:rPr lang="it-IT" sz="2400" dirty="0">
                <a:solidFill>
                  <a:srgbClr val="FF0000"/>
                </a:solidFill>
              </a:rPr>
              <a:t>CAPPING</a:t>
            </a:r>
            <a:r>
              <a:rPr lang="it-IT" sz="2400" dirty="0"/>
              <a:t>: </a:t>
            </a:r>
            <a:r>
              <a:rPr lang="it-IT" sz="2400" dirty="0">
                <a:solidFill>
                  <a:srgbClr val="0000FF"/>
                </a:solidFill>
              </a:rPr>
              <a:t>attacco di 7-metil-G all’estremità 5’</a:t>
            </a:r>
            <a:r>
              <a:rPr lang="it-IT" sz="2400" dirty="0"/>
              <a:t>, mediante </a:t>
            </a:r>
            <a:r>
              <a:rPr lang="it-IT" sz="2400" dirty="0">
                <a:solidFill>
                  <a:srgbClr val="0000FF"/>
                </a:solidFill>
              </a:rPr>
              <a:t>legame 5’-5</a:t>
            </a:r>
            <a:r>
              <a:rPr lang="it-IT" sz="2400" dirty="0"/>
              <a:t>’.</a:t>
            </a:r>
          </a:p>
          <a:p>
            <a:pPr>
              <a:spcBef>
                <a:spcPts val="1200"/>
              </a:spcBef>
              <a:defRPr/>
            </a:pPr>
            <a:r>
              <a:rPr lang="it-IT" sz="2000" dirty="0"/>
              <a:t>Il </a:t>
            </a:r>
            <a:r>
              <a:rPr lang="it-IT" sz="2000" dirty="0" err="1"/>
              <a:t>cap</a:t>
            </a:r>
            <a:r>
              <a:rPr lang="it-IT" sz="2000" dirty="0"/>
              <a:t> è presente in tutti gli </a:t>
            </a:r>
            <a:r>
              <a:rPr lang="it-IT" sz="2000" dirty="0" err="1"/>
              <a:t>mRNA</a:t>
            </a:r>
            <a:r>
              <a:rPr lang="it-IT" sz="2000" dirty="0"/>
              <a:t> Eucariotici</a:t>
            </a:r>
            <a:r>
              <a:rPr lang="it-IT" sz="2400" dirty="0"/>
              <a:t>.</a:t>
            </a:r>
            <a:endParaRPr lang="it-IT" sz="2400" dirty="0">
              <a:ln>
                <a:solidFill>
                  <a:srgbClr val="660066"/>
                </a:solidFill>
              </a:ln>
            </a:endParaRPr>
          </a:p>
          <a:p>
            <a:pPr>
              <a:spcBef>
                <a:spcPts val="1200"/>
              </a:spcBef>
              <a:defRPr/>
            </a:pPr>
            <a:r>
              <a:rPr lang="it-IT" sz="2400" dirty="0">
                <a:ln>
                  <a:solidFill>
                    <a:srgbClr val="660066"/>
                  </a:solidFill>
                </a:ln>
              </a:rPr>
              <a:t>Funzioni</a:t>
            </a:r>
            <a:r>
              <a:rPr lang="it-IT" sz="2400" dirty="0"/>
              <a:t> del </a:t>
            </a:r>
            <a:r>
              <a:rPr lang="it-IT" sz="2400" dirty="0" err="1"/>
              <a:t>cap</a:t>
            </a:r>
            <a:r>
              <a:rPr lang="it-IT" sz="2400" dirty="0"/>
              <a:t>:</a:t>
            </a:r>
          </a:p>
        </p:txBody>
      </p:sp>
      <p:sp>
        <p:nvSpPr>
          <p:cNvPr id="37890" name="CasellaDiTesto 3">
            <a:extLst>
              <a:ext uri="{FF2B5EF4-FFF2-40B4-BE49-F238E27FC236}">
                <a16:creationId xmlns:a16="http://schemas.microsoft.com/office/drawing/2014/main" id="{35B55BA5-3741-EB4D-850B-C4D1FDF27BC5}"/>
              </a:ext>
            </a:extLst>
          </p:cNvPr>
          <p:cNvSpPr txBox="1">
            <a:spLocks noChangeArrowheads="1"/>
          </p:cNvSpPr>
          <p:nvPr/>
        </p:nvSpPr>
        <p:spPr bwMode="auto">
          <a:xfrm>
            <a:off x="1689100" y="923925"/>
            <a:ext cx="5824538"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5’</a:t>
            </a:r>
            <a:r>
              <a:rPr lang="it-IT" altLang="ja-JP" sz="2800"/>
              <a:t> : </a:t>
            </a:r>
            <a:r>
              <a:rPr lang="it-IT" altLang="ja-JP" sz="2800">
                <a:solidFill>
                  <a:srgbClr val="FF0000"/>
                </a:solidFill>
              </a:rPr>
              <a:t>CAP (cappuccio)</a:t>
            </a:r>
            <a:endParaRPr lang="it-IT" altLang="en-US" sz="2800">
              <a:solidFill>
                <a:srgbClr val="FF0000"/>
              </a:solidFill>
            </a:endParaRPr>
          </a:p>
        </p:txBody>
      </p:sp>
      <p:pic>
        <p:nvPicPr>
          <p:cNvPr id="37891" name="Immagine 4" descr="figure 6-22b.jpg">
            <a:extLst>
              <a:ext uri="{FF2B5EF4-FFF2-40B4-BE49-F238E27FC236}">
                <a16:creationId xmlns:a16="http://schemas.microsoft.com/office/drawing/2014/main" id="{7B9E2472-EBAD-3542-90A2-2933D59E35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27749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asellaDiTesto 5">
            <a:extLst>
              <a:ext uri="{FF2B5EF4-FFF2-40B4-BE49-F238E27FC236}">
                <a16:creationId xmlns:a16="http://schemas.microsoft.com/office/drawing/2014/main" id="{A4C6E255-C59C-CC48-AE11-245524D45372}"/>
              </a:ext>
            </a:extLst>
          </p:cNvPr>
          <p:cNvSpPr txBox="1">
            <a:spLocks noChangeArrowheads="1"/>
          </p:cNvSpPr>
          <p:nvPr/>
        </p:nvSpPr>
        <p:spPr bwMode="auto">
          <a:xfrm>
            <a:off x="500063" y="4625975"/>
            <a:ext cx="544036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23900" algn="l"/>
              </a:tabLst>
              <a:defRPr sz="3200">
                <a:solidFill>
                  <a:schemeClr val="tx1"/>
                </a:solidFill>
                <a:latin typeface="Arial" panose="020B0604020202020204" pitchFamily="34" charset="0"/>
                <a:ea typeface="ＭＳ Ｐゴシック" panose="020B0600070205080204" pitchFamily="34" charset="-128"/>
              </a:defRPr>
            </a:lvl1pPr>
            <a:lvl2pPr marL="723900" indent="-457200">
              <a:spcBef>
                <a:spcPct val="20000"/>
              </a:spcBef>
              <a:buChar char="–"/>
              <a:tabLst>
                <a:tab pos="7239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239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239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7239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9pPr>
          </a:lstStyle>
          <a:p>
            <a:pPr lvl="1" algn="just" eaLnBrk="1" hangingPunct="1">
              <a:spcBef>
                <a:spcPts val="900"/>
              </a:spcBef>
              <a:buFontTx/>
              <a:buChar char="-"/>
            </a:pPr>
            <a:r>
              <a:rPr lang="it-IT" altLang="en-US" sz="2400"/>
              <a:t>Protegge trascritto in crescita dalla degradazione</a:t>
            </a:r>
          </a:p>
          <a:p>
            <a:pPr lvl="1" algn="just" eaLnBrk="1" hangingPunct="1">
              <a:spcBef>
                <a:spcPts val="900"/>
              </a:spcBef>
              <a:buFontTx/>
              <a:buChar char="-"/>
            </a:pPr>
            <a:r>
              <a:rPr lang="it-IT" altLang="en-US" sz="2400"/>
              <a:t>Ruolo nella sintesi proteica: sito di riconoscimento da parte dei ribosomi</a:t>
            </a:r>
          </a:p>
          <a:p>
            <a:pPr algn="just" eaLnBrk="1" hangingPunct="1">
              <a:spcBef>
                <a:spcPct val="0"/>
              </a:spcBef>
              <a:buFontTx/>
              <a:buNone/>
            </a:pPr>
            <a:endParaRPr lang="it-IT" altLang="en-US" sz="2800"/>
          </a:p>
        </p:txBody>
      </p:sp>
      <p:sp>
        <p:nvSpPr>
          <p:cNvPr id="6" name="Rectangle 4">
            <a:extLst>
              <a:ext uri="{FF2B5EF4-FFF2-40B4-BE49-F238E27FC236}">
                <a16:creationId xmlns:a16="http://schemas.microsoft.com/office/drawing/2014/main" id="{D84DCE25-308E-DB42-AF6E-C928E56EE79A}"/>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a:extLst>
              <a:ext uri="{FF2B5EF4-FFF2-40B4-BE49-F238E27FC236}">
                <a16:creationId xmlns:a16="http://schemas.microsoft.com/office/drawing/2014/main" id="{A0FFCC7F-55CC-6247-9937-035C0AF6C06B}"/>
              </a:ext>
            </a:extLst>
          </p:cNvPr>
          <p:cNvGraphicFramePr>
            <a:graphicFrameLocks noChangeAspect="1"/>
          </p:cNvGraphicFramePr>
          <p:nvPr/>
        </p:nvGraphicFramePr>
        <p:xfrm>
          <a:off x="0" y="1412875"/>
          <a:ext cx="5724525" cy="2951163"/>
        </p:xfrm>
        <a:graphic>
          <a:graphicData uri="http://schemas.openxmlformats.org/presentationml/2006/ole">
            <mc:AlternateContent xmlns:mc="http://schemas.openxmlformats.org/markup-compatibility/2006">
              <mc:Choice xmlns:v="urn:schemas-microsoft-com:vml" Requires="v">
                <p:oleObj spid="_x0000_s39941" name="Image" r:id="rId3" imgW="3067050" imgH="1860550" progId="">
                  <p:embed/>
                </p:oleObj>
              </mc:Choice>
              <mc:Fallback>
                <p:oleObj name="Image" r:id="rId3" imgW="3067050" imgH="186055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r="35791" b="45419"/>
                      <a:stretch>
                        <a:fillRect/>
                      </a:stretch>
                    </p:blipFill>
                    <p:spPr bwMode="auto">
                      <a:xfrm>
                        <a:off x="0" y="1412875"/>
                        <a:ext cx="572452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39938" name="Picture 3" descr="F04-18">
            <a:extLst>
              <a:ext uri="{FF2B5EF4-FFF2-40B4-BE49-F238E27FC236}">
                <a16:creationId xmlns:a16="http://schemas.microsoft.com/office/drawing/2014/main" id="{6821D52C-2136-8C42-9325-7FDE74437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1447800"/>
            <a:ext cx="33353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C2AC3D-3B3A-3A48-B6BB-F73BA2CF49F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39940" name="CasellaDiTesto 5">
            <a:extLst>
              <a:ext uri="{FF2B5EF4-FFF2-40B4-BE49-F238E27FC236}">
                <a16:creationId xmlns:a16="http://schemas.microsoft.com/office/drawing/2014/main" id="{D1AEFD77-937E-0144-BCF7-7C6CF48779EC}"/>
              </a:ext>
            </a:extLst>
          </p:cNvPr>
          <p:cNvSpPr txBox="1">
            <a:spLocks noChangeArrowheads="1"/>
          </p:cNvSpPr>
          <p:nvPr/>
        </p:nvSpPr>
        <p:spPr bwMode="auto">
          <a:xfrm>
            <a:off x="1689100" y="923925"/>
            <a:ext cx="5824538"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5’</a:t>
            </a:r>
            <a:r>
              <a:rPr lang="it-IT" altLang="ja-JP" sz="2800"/>
              <a:t> : </a:t>
            </a:r>
            <a:r>
              <a:rPr lang="it-IT" altLang="ja-JP" sz="2800">
                <a:solidFill>
                  <a:srgbClr val="FF0000"/>
                </a:solidFill>
              </a:rPr>
              <a:t>CAP (cappuccio)</a:t>
            </a:r>
            <a:endParaRPr lang="it-IT" altLang="en-US" sz="280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C044BEA0-5F5E-7841-992C-70E2DDFC5F05}"/>
              </a:ext>
            </a:extLst>
          </p:cNvPr>
          <p:cNvSpPr txBox="1">
            <a:spLocks noChangeArrowheads="1"/>
          </p:cNvSpPr>
          <p:nvPr/>
        </p:nvSpPr>
        <p:spPr bwMode="auto">
          <a:xfrm>
            <a:off x="381000" y="1560513"/>
            <a:ext cx="8305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600"/>
              </a:spcAft>
            </a:pPr>
            <a:r>
              <a:rPr lang="it-IT" altLang="en-US" sz="2400" b="0"/>
              <a:t>L</a:t>
            </a:r>
            <a:r>
              <a:rPr lang="ja-JP" altLang="it-IT" sz="2400" b="0"/>
              <a:t>’</a:t>
            </a:r>
            <a:r>
              <a:rPr lang="it-IT" altLang="ja-JP" sz="2400" b="0"/>
              <a:t>estremità 3</a:t>
            </a:r>
            <a:r>
              <a:rPr lang="ja-JP" altLang="it-IT" sz="2400" b="0"/>
              <a:t>’</a:t>
            </a:r>
            <a:r>
              <a:rPr lang="it-IT" altLang="ja-JP" sz="2400" b="0"/>
              <a:t> del trascritto deriva da una modificazione in cui il trascritto in crescita viene tagliato in corrispondenza di un </a:t>
            </a:r>
            <a:r>
              <a:rPr lang="it-IT" altLang="ja-JP" sz="2400"/>
              <a:t>segnale di poliadenilazione </a:t>
            </a:r>
            <a:r>
              <a:rPr lang="it-IT" altLang="ja-JP" sz="2400" b="0"/>
              <a:t>con aggiunta di una coda di poli-A </a:t>
            </a:r>
          </a:p>
          <a:p>
            <a:pPr eaLnBrk="1" hangingPunct="1">
              <a:lnSpc>
                <a:spcPct val="90000"/>
              </a:lnSpc>
              <a:spcAft>
                <a:spcPts val="600"/>
              </a:spcAft>
            </a:pPr>
            <a:r>
              <a:rPr lang="it-IT" altLang="en-US" sz="2400" b="0"/>
              <a:t>Segnale di poliadenilazione: sequenza specifica AAUAAA presente 10-30 nucleotidi a monte del </a:t>
            </a:r>
            <a:r>
              <a:rPr lang="it-IT" altLang="en-US" sz="2400"/>
              <a:t>sito di taglio</a:t>
            </a:r>
          </a:p>
          <a:p>
            <a:pPr eaLnBrk="1" hangingPunct="1">
              <a:lnSpc>
                <a:spcPct val="90000"/>
              </a:lnSpc>
              <a:spcAft>
                <a:spcPts val="600"/>
              </a:spcAft>
            </a:pPr>
            <a:r>
              <a:rPr lang="it-IT" altLang="en-US" sz="2400" b="0"/>
              <a:t>Dopo il taglio, l</a:t>
            </a:r>
            <a:r>
              <a:rPr lang="ja-JP" altLang="it-IT" sz="2400" b="0"/>
              <a:t>’</a:t>
            </a:r>
            <a:r>
              <a:rPr lang="it-IT" altLang="ja-JP" sz="2400" b="0"/>
              <a:t>enzima poli-A polimerasi aggiunge una </a:t>
            </a:r>
            <a:r>
              <a:rPr lang="it-IT" altLang="ja-JP" sz="2400"/>
              <a:t>coda di 100-200 residui di A </a:t>
            </a:r>
          </a:p>
          <a:p>
            <a:pPr eaLnBrk="1" hangingPunct="1">
              <a:lnSpc>
                <a:spcPct val="90000"/>
              </a:lnSpc>
              <a:spcAft>
                <a:spcPts val="600"/>
              </a:spcAft>
            </a:pPr>
            <a:r>
              <a:rPr lang="it-IT" altLang="en-US" sz="2400" b="0"/>
              <a:t>Funzioni della coda poli-A: </a:t>
            </a:r>
          </a:p>
          <a:p>
            <a:pPr lvl="1" eaLnBrk="1" hangingPunct="1">
              <a:lnSpc>
                <a:spcPct val="90000"/>
              </a:lnSpc>
              <a:spcAft>
                <a:spcPts val="600"/>
              </a:spcAft>
            </a:pPr>
            <a:r>
              <a:rPr lang="it-IT" altLang="en-US" sz="2400" b="0"/>
              <a:t>Aiuta esportazione di mRNA maturo dal nucleo</a:t>
            </a:r>
          </a:p>
          <a:p>
            <a:pPr lvl="1" eaLnBrk="1" hangingPunct="1">
              <a:lnSpc>
                <a:spcPct val="90000"/>
              </a:lnSpc>
              <a:spcAft>
                <a:spcPts val="600"/>
              </a:spcAft>
            </a:pPr>
            <a:r>
              <a:rPr lang="it-IT" altLang="en-US" sz="2400" b="0"/>
              <a:t>Influenza la stabilità del mRNA nel citoplasma</a:t>
            </a:r>
          </a:p>
          <a:p>
            <a:pPr lvl="1" eaLnBrk="1" hangingPunct="1">
              <a:lnSpc>
                <a:spcPct val="90000"/>
              </a:lnSpc>
              <a:spcAft>
                <a:spcPts val="600"/>
              </a:spcAft>
            </a:pPr>
            <a:r>
              <a:rPr lang="it-IT" altLang="en-US" sz="2400" b="0"/>
              <a:t>Necessaria per traduzione (segnale per traduzione)</a:t>
            </a:r>
          </a:p>
        </p:txBody>
      </p:sp>
      <p:sp>
        <p:nvSpPr>
          <p:cNvPr id="40962" name="CasellaDiTesto 3">
            <a:extLst>
              <a:ext uri="{FF2B5EF4-FFF2-40B4-BE49-F238E27FC236}">
                <a16:creationId xmlns:a16="http://schemas.microsoft.com/office/drawing/2014/main" id="{2BD28D4E-5F36-EF42-AEA7-469FEF357B0A}"/>
              </a:ext>
            </a:extLst>
          </p:cNvPr>
          <p:cNvSpPr txBox="1">
            <a:spLocks noChangeArrowheads="1"/>
          </p:cNvSpPr>
          <p:nvPr/>
        </p:nvSpPr>
        <p:spPr bwMode="auto">
          <a:xfrm>
            <a:off x="2557463" y="923925"/>
            <a:ext cx="4089400"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3’</a:t>
            </a:r>
            <a:r>
              <a:rPr lang="it-IT" altLang="ja-JP" sz="2800"/>
              <a:t> : </a:t>
            </a:r>
            <a:r>
              <a:rPr lang="it-IT" altLang="ja-JP" sz="2800">
                <a:solidFill>
                  <a:srgbClr val="009973"/>
                </a:solidFill>
              </a:rPr>
              <a:t>Tailing</a:t>
            </a:r>
            <a:endParaRPr lang="it-IT" altLang="en-US" sz="2800">
              <a:solidFill>
                <a:srgbClr val="009973"/>
              </a:solidFill>
            </a:endParaRPr>
          </a:p>
        </p:txBody>
      </p:sp>
      <p:sp>
        <p:nvSpPr>
          <p:cNvPr id="5" name="Rectangle 4">
            <a:extLst>
              <a:ext uri="{FF2B5EF4-FFF2-40B4-BE49-F238E27FC236}">
                <a16:creationId xmlns:a16="http://schemas.microsoft.com/office/drawing/2014/main" id="{00355F15-DA86-EC43-B76E-96E8AC1C5739}"/>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5" name="Object 2">
            <a:extLst>
              <a:ext uri="{FF2B5EF4-FFF2-40B4-BE49-F238E27FC236}">
                <a16:creationId xmlns:a16="http://schemas.microsoft.com/office/drawing/2014/main" id="{BD0EC75C-DC0F-6A47-91B6-B1EE42323823}"/>
              </a:ext>
            </a:extLst>
          </p:cNvPr>
          <p:cNvGraphicFramePr>
            <a:graphicFrameLocks noChangeAspect="1"/>
          </p:cNvGraphicFramePr>
          <p:nvPr/>
        </p:nvGraphicFramePr>
        <p:xfrm>
          <a:off x="2347913" y="377825"/>
          <a:ext cx="6415087" cy="6480175"/>
        </p:xfrm>
        <a:graphic>
          <a:graphicData uri="http://schemas.openxmlformats.org/presentationml/2006/ole">
            <mc:AlternateContent xmlns:mc="http://schemas.openxmlformats.org/markup-compatibility/2006">
              <mc:Choice xmlns:v="urn:schemas-microsoft-com:vml" Requires="v">
                <p:oleObj spid="_x0000_s41988" name="Image" r:id="rId3" imgW="3771900" imgH="3810000" progId="">
                  <p:embed/>
                </p:oleObj>
              </mc:Choice>
              <mc:Fallback>
                <p:oleObj name="Image" r:id="rId3" imgW="3771900" imgH="38100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13" y="377825"/>
                        <a:ext cx="641508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986" name="CasellaDiTesto 2">
            <a:extLst>
              <a:ext uri="{FF2B5EF4-FFF2-40B4-BE49-F238E27FC236}">
                <a16:creationId xmlns:a16="http://schemas.microsoft.com/office/drawing/2014/main" id="{6AD8A191-2A89-7945-8BAC-C1A748DA34E8}"/>
              </a:ext>
            </a:extLst>
          </p:cNvPr>
          <p:cNvSpPr txBox="1">
            <a:spLocks noChangeArrowheads="1"/>
          </p:cNvSpPr>
          <p:nvPr/>
        </p:nvSpPr>
        <p:spPr bwMode="auto">
          <a:xfrm>
            <a:off x="0" y="990600"/>
            <a:ext cx="2590800" cy="8921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0000FF"/>
                </a:solidFill>
              </a:rPr>
              <a:t>ESTREMITÀ 3’</a:t>
            </a:r>
            <a:r>
              <a:rPr lang="it-IT" altLang="ja-JP" sz="2400"/>
              <a:t>: </a:t>
            </a:r>
          </a:p>
          <a:p>
            <a:pPr algn="ctr" eaLnBrk="1" hangingPunct="1">
              <a:spcBef>
                <a:spcPct val="0"/>
              </a:spcBef>
              <a:buFontTx/>
              <a:buNone/>
            </a:pPr>
            <a:r>
              <a:rPr lang="it-IT" altLang="en-US" sz="2800">
                <a:solidFill>
                  <a:srgbClr val="009973"/>
                </a:solidFill>
              </a:rPr>
              <a:t>Tailing</a:t>
            </a:r>
          </a:p>
        </p:txBody>
      </p:sp>
      <p:sp>
        <p:nvSpPr>
          <p:cNvPr id="4" name="Rectangle 4">
            <a:extLst>
              <a:ext uri="{FF2B5EF4-FFF2-40B4-BE49-F238E27FC236}">
                <a16:creationId xmlns:a16="http://schemas.microsoft.com/office/drawing/2014/main" id="{D9F94496-7B4B-5C42-BD57-9118BF92D25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egnaposto contenuto 2">
            <a:extLst>
              <a:ext uri="{FF2B5EF4-FFF2-40B4-BE49-F238E27FC236}">
                <a16:creationId xmlns:a16="http://schemas.microsoft.com/office/drawing/2014/main" id="{AEBDE0BB-C951-1846-849E-48EB5EB51846}"/>
              </a:ext>
            </a:extLst>
          </p:cNvPr>
          <p:cNvSpPr txBox="1">
            <a:spLocks/>
          </p:cNvSpPr>
          <p:nvPr/>
        </p:nvSpPr>
        <p:spPr bwMode="auto">
          <a:xfrm>
            <a:off x="457200" y="2124075"/>
            <a:ext cx="8229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2400" b="0"/>
              <a:t>Un cambiamento nel sito di taglio del trascritto di RNA e di aggiunta del poli-A può modificare il C-terminale di una proteina.</a:t>
            </a:r>
          </a:p>
          <a:p>
            <a:pPr algn="just" eaLnBrk="1" hangingPunct="1"/>
            <a:r>
              <a:rPr lang="it-IT" altLang="en-US" sz="2400" b="0"/>
              <a:t>In molti geni 2 o più segnali di poliadenilazione si trovano nelle regioni 3</a:t>
            </a:r>
            <a:r>
              <a:rPr lang="ja-JP" altLang="it-IT" sz="2400" b="0"/>
              <a:t>’</a:t>
            </a:r>
            <a:r>
              <a:rPr lang="it-IT" altLang="ja-JP" sz="2400" b="0"/>
              <a:t> UTR e i trascritti frutto della poliadenilazione alternativa possono presentare specificità di tessuto.</a:t>
            </a:r>
            <a:endParaRPr lang="it-IT" altLang="en-US" sz="2400" b="0"/>
          </a:p>
        </p:txBody>
      </p:sp>
      <p:sp>
        <p:nvSpPr>
          <p:cNvPr id="5" name="Rettangolo 4">
            <a:extLst>
              <a:ext uri="{FF2B5EF4-FFF2-40B4-BE49-F238E27FC236}">
                <a16:creationId xmlns:a16="http://schemas.microsoft.com/office/drawing/2014/main" id="{69DE729A-EAF8-8A4B-BAA1-C294E5CA3125}"/>
              </a:ext>
            </a:extLst>
          </p:cNvPr>
          <p:cNvSpPr>
            <a:spLocks noChangeArrowheads="1"/>
          </p:cNvSpPr>
          <p:nvPr/>
        </p:nvSpPr>
        <p:spPr bwMode="auto">
          <a:xfrm>
            <a:off x="2974975" y="1381125"/>
            <a:ext cx="5026025" cy="523875"/>
          </a:xfrm>
          <a:prstGeom prst="rect">
            <a:avLst/>
          </a:prstGeom>
          <a:solidFill>
            <a:srgbClr val="FFFF99"/>
          </a:soli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2800" dirty="0" err="1">
                <a:solidFill>
                  <a:schemeClr val="dk1"/>
                </a:solidFill>
                <a:latin typeface="+mn-lt"/>
                <a:ea typeface="+mn-ea"/>
              </a:rPr>
              <a:t>Poliadenilazione</a:t>
            </a:r>
            <a:r>
              <a:rPr lang="it-IT" sz="2800" dirty="0">
                <a:solidFill>
                  <a:schemeClr val="dk1"/>
                </a:solidFill>
                <a:latin typeface="+mn-lt"/>
                <a:ea typeface="+mn-ea"/>
              </a:rPr>
              <a:t> alternativa</a:t>
            </a:r>
          </a:p>
        </p:txBody>
      </p:sp>
      <p:pic>
        <p:nvPicPr>
          <p:cNvPr id="43011" name="Picture 4" descr="17_21">
            <a:extLst>
              <a:ext uri="{FF2B5EF4-FFF2-40B4-BE49-F238E27FC236}">
                <a16:creationId xmlns:a16="http://schemas.microsoft.com/office/drawing/2014/main" id="{04090546-B2B1-CB46-B5CE-F004C006D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576"/>
          <a:stretch>
            <a:fillRect/>
          </a:stretch>
        </p:blipFill>
        <p:spPr bwMode="auto">
          <a:xfrm>
            <a:off x="1071563" y="5264150"/>
            <a:ext cx="7010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77BC83FD-550C-FA46-94AE-D5A40FC8C030}"/>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43013" name="CasellaDiTesto 7">
            <a:extLst>
              <a:ext uri="{FF2B5EF4-FFF2-40B4-BE49-F238E27FC236}">
                <a16:creationId xmlns:a16="http://schemas.microsoft.com/office/drawing/2014/main" id="{7472CBFB-A5C1-9F4F-89FE-A3483758305B}"/>
              </a:ext>
            </a:extLst>
          </p:cNvPr>
          <p:cNvSpPr txBox="1">
            <a:spLocks noChangeArrowheads="1"/>
          </p:cNvSpPr>
          <p:nvPr/>
        </p:nvSpPr>
        <p:spPr bwMode="auto">
          <a:xfrm>
            <a:off x="0" y="990600"/>
            <a:ext cx="2590800" cy="8921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0000FF"/>
                </a:solidFill>
              </a:rPr>
              <a:t>ESTREMITÀ 3’</a:t>
            </a:r>
            <a:r>
              <a:rPr lang="it-IT" altLang="ja-JP" sz="2400"/>
              <a:t>: </a:t>
            </a:r>
          </a:p>
          <a:p>
            <a:pPr algn="ctr" eaLnBrk="1" hangingPunct="1">
              <a:spcBef>
                <a:spcPct val="0"/>
              </a:spcBef>
              <a:buFontTx/>
              <a:buNone/>
            </a:pPr>
            <a:r>
              <a:rPr lang="it-IT" altLang="en-US" sz="2800">
                <a:solidFill>
                  <a:srgbClr val="009973"/>
                </a:solidFill>
              </a:rPr>
              <a:t>Tailing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a:extLst>
              <a:ext uri="{FF2B5EF4-FFF2-40B4-BE49-F238E27FC236}">
                <a16:creationId xmlns:a16="http://schemas.microsoft.com/office/drawing/2014/main" id="{C062D3D5-FB61-C946-9E33-0181DCA6E8E8}"/>
              </a:ext>
            </a:extLst>
          </p:cNvPr>
          <p:cNvSpPr>
            <a:spLocks noGrp="1" noChangeArrowheads="1"/>
          </p:cNvSpPr>
          <p:nvPr>
            <p:ph type="body" idx="1"/>
          </p:nvPr>
        </p:nvSpPr>
        <p:spPr>
          <a:xfrm>
            <a:off x="533400" y="2057400"/>
            <a:ext cx="8229600" cy="4876800"/>
          </a:xfrm>
        </p:spPr>
        <p:txBody>
          <a:bodyPr/>
          <a:lstStyle/>
          <a:p>
            <a:pPr algn="just">
              <a:lnSpc>
                <a:spcPts val="2875"/>
              </a:lnSpc>
              <a:spcBef>
                <a:spcPts val="1175"/>
              </a:spcBef>
              <a:buFontTx/>
              <a:buNone/>
            </a:pPr>
            <a:r>
              <a:rPr lang="it-IT" altLang="en-US" sz="2400" b="1" u="sng">
                <a:ea typeface="ＭＳ Ｐゴシック" panose="020B0600070205080204" pitchFamily="34" charset="-128"/>
              </a:rPr>
              <a:t>Procarioti</a:t>
            </a:r>
            <a:r>
              <a:rPr lang="it-IT" altLang="en-US" sz="2400">
                <a:ea typeface="ＭＳ Ｐゴシック" panose="020B0600070205080204" pitchFamily="34" charset="-128"/>
              </a:rPr>
              <a:t>: le sequenze codificanti sono continue, il gene è </a:t>
            </a:r>
            <a:r>
              <a:rPr lang="it-IT" altLang="en-US" sz="2400">
                <a:solidFill>
                  <a:srgbClr val="0000FF"/>
                </a:solidFill>
                <a:ea typeface="ＭＳ Ｐゴシック" panose="020B0600070205080204" pitchFamily="34" charset="-128"/>
              </a:rPr>
              <a:t>colineare </a:t>
            </a:r>
            <a:r>
              <a:rPr lang="it-IT" altLang="en-US" sz="2400">
                <a:ea typeface="ＭＳ Ｐゴシック" panose="020B0600070205080204" pitchFamily="34" charset="-128"/>
              </a:rPr>
              <a:t>con la proteina</a:t>
            </a:r>
          </a:p>
          <a:p>
            <a:pPr algn="just">
              <a:lnSpc>
                <a:spcPts val="2875"/>
              </a:lnSpc>
              <a:spcBef>
                <a:spcPts val="1175"/>
              </a:spcBef>
              <a:buFontTx/>
              <a:buNone/>
            </a:pPr>
            <a:endParaRPr lang="it-IT" altLang="en-US" sz="2400" b="1" u="sng">
              <a:ea typeface="ＭＳ Ｐゴシック" panose="020B0600070205080204" pitchFamily="34" charset="-128"/>
            </a:endParaRPr>
          </a:p>
          <a:p>
            <a:pPr algn="just">
              <a:lnSpc>
                <a:spcPts val="2875"/>
              </a:lnSpc>
              <a:spcBef>
                <a:spcPts val="1175"/>
              </a:spcBef>
              <a:buFontTx/>
              <a:buNone/>
            </a:pPr>
            <a:r>
              <a:rPr lang="it-IT" altLang="en-US" sz="2400" b="1" u="sng">
                <a:ea typeface="ＭＳ Ｐゴシック" panose="020B0600070205080204" pitchFamily="34" charset="-128"/>
              </a:rPr>
              <a:t>Eucarioti</a:t>
            </a:r>
            <a:r>
              <a:rPr lang="it-IT" altLang="en-US" sz="2400">
                <a:ea typeface="ＭＳ Ｐゴシック" panose="020B0600070205080204" pitchFamily="34" charset="-128"/>
              </a:rPr>
              <a:t>: i geni sono </a:t>
            </a:r>
            <a:r>
              <a:rPr lang="it-IT" altLang="en-US" sz="2400">
                <a:solidFill>
                  <a:srgbClr val="0000FF"/>
                </a:solidFill>
                <a:ea typeface="ＭＳ Ｐゴシック" panose="020B0600070205080204" pitchFamily="34" charset="-128"/>
              </a:rPr>
              <a:t>interrotti </a:t>
            </a:r>
            <a:r>
              <a:rPr lang="it-IT" altLang="en-US" sz="2400">
                <a:ea typeface="ＭＳ Ｐゴシック" panose="020B0600070205080204" pitchFamily="34" charset="-128"/>
              </a:rPr>
              <a:t>(</a:t>
            </a:r>
            <a:r>
              <a:rPr lang="it-IT" altLang="en-US" sz="2400" i="1">
                <a:ea typeface="ＭＳ Ｐゴシック" panose="020B0600070205080204" pitchFamily="34" charset="-128"/>
              </a:rPr>
              <a:t>genes </a:t>
            </a:r>
            <a:r>
              <a:rPr lang="ja-JP" altLang="it-IT" sz="2400" i="1">
                <a:ea typeface="ＭＳ Ｐゴシック" panose="020B0600070205080204" pitchFamily="34" charset="-128"/>
              </a:rPr>
              <a:t>“</a:t>
            </a:r>
            <a:r>
              <a:rPr lang="it-IT" altLang="ja-JP" sz="2400" i="1">
                <a:ea typeface="ＭＳ Ｐゴシック" panose="020B0600070205080204" pitchFamily="34" charset="-128"/>
              </a:rPr>
              <a:t>in pieces</a:t>
            </a:r>
            <a:r>
              <a:rPr lang="ja-JP" altLang="it-IT" sz="2400" i="1">
                <a:ea typeface="ＭＳ Ｐゴシック" panose="020B0600070205080204" pitchFamily="34" charset="-128"/>
              </a:rPr>
              <a:t>”</a:t>
            </a:r>
            <a:r>
              <a:rPr lang="it-IT" altLang="ja-JP" sz="2400" i="1">
                <a:ea typeface="ＭＳ Ｐゴシック" panose="020B0600070205080204" pitchFamily="34" charset="-128"/>
              </a:rPr>
              <a:t>, 1977)</a:t>
            </a:r>
            <a:endParaRPr lang="it-IT" altLang="ja-JP" sz="2400">
              <a:solidFill>
                <a:srgbClr val="0000FF"/>
              </a:solidFill>
              <a:ea typeface="ＭＳ Ｐゴシック" panose="020B0600070205080204" pitchFamily="34" charset="-128"/>
            </a:endParaRPr>
          </a:p>
          <a:p>
            <a:pPr algn="just">
              <a:lnSpc>
                <a:spcPts val="2875"/>
              </a:lnSpc>
              <a:spcBef>
                <a:spcPts val="1175"/>
              </a:spcBef>
              <a:buFontTx/>
              <a:buNone/>
            </a:pPr>
            <a:r>
              <a:rPr lang="it-IT" altLang="en-US" sz="2400">
                <a:ea typeface="ＭＳ Ｐゴシック" panose="020B0600070205080204" pitchFamily="34" charset="-128"/>
              </a:rPr>
              <a:t>•	Brevi tratti codificanti (</a:t>
            </a:r>
            <a:r>
              <a:rPr lang="it-IT" altLang="en-US" sz="2400" b="1">
                <a:solidFill>
                  <a:srgbClr val="FF0000"/>
                </a:solidFill>
                <a:ea typeface="ＭＳ Ｐゴシック" panose="020B0600070205080204" pitchFamily="34" charset="-128"/>
              </a:rPr>
              <a:t>ESONI</a:t>
            </a:r>
            <a:r>
              <a:rPr lang="it-IT" altLang="en-US" sz="2400">
                <a:ea typeface="ＭＳ Ｐゴシック" panose="020B0600070205080204" pitchFamily="34" charset="-128"/>
              </a:rPr>
              <a:t>) sono intervallati a lunghi tratti </a:t>
            </a:r>
            <a:r>
              <a:rPr lang="it-IT" altLang="en-US" sz="2400" u="sng">
                <a:ea typeface="ＭＳ Ｐゴシック" panose="020B0600070205080204" pitchFamily="34" charset="-128"/>
              </a:rPr>
              <a:t>non</a:t>
            </a:r>
            <a:r>
              <a:rPr lang="it-IT" altLang="en-US" sz="2400">
                <a:ea typeface="ＭＳ Ｐゴシック" panose="020B0600070205080204" pitchFamily="34" charset="-128"/>
              </a:rPr>
              <a:t> codificanti (</a:t>
            </a:r>
            <a:r>
              <a:rPr lang="it-IT" altLang="en-US" sz="2400" b="1">
                <a:solidFill>
                  <a:srgbClr val="FF0000"/>
                </a:solidFill>
                <a:ea typeface="ＭＳ Ｐゴシック" panose="020B0600070205080204" pitchFamily="34" charset="-128"/>
              </a:rPr>
              <a:t>INTRONI</a:t>
            </a:r>
            <a:r>
              <a:rPr lang="it-IT" altLang="en-US" sz="2400">
                <a:ea typeface="ＭＳ Ｐゴシック" panose="020B0600070205080204" pitchFamily="34" charset="-128"/>
              </a:rPr>
              <a:t>)</a:t>
            </a:r>
          </a:p>
          <a:p>
            <a:pPr algn="just">
              <a:lnSpc>
                <a:spcPts val="2875"/>
              </a:lnSpc>
              <a:spcBef>
                <a:spcPts val="1175"/>
              </a:spcBef>
              <a:buFontTx/>
              <a:buNone/>
            </a:pPr>
            <a:r>
              <a:rPr lang="it-IT" altLang="en-US" sz="2400">
                <a:ea typeface="ＭＳ Ｐゴシック" panose="020B0600070205080204" pitchFamily="34" charset="-128"/>
              </a:rPr>
              <a:t>•	Il </a:t>
            </a:r>
            <a:r>
              <a:rPr lang="it-IT" altLang="en-US" sz="2400" b="1">
                <a:solidFill>
                  <a:srgbClr val="0000FF"/>
                </a:solidFill>
                <a:ea typeface="ＭＳ Ｐゴシック" panose="020B0600070205080204" pitchFamily="34" charset="-128"/>
              </a:rPr>
              <a:t>trascritto primario di RNA </a:t>
            </a:r>
            <a:r>
              <a:rPr lang="it-IT" altLang="en-US" sz="2400">
                <a:ea typeface="ＭＳ Ｐゴシック" panose="020B0600070205080204" pitchFamily="34" charset="-128"/>
              </a:rPr>
              <a:t>è una copia fedele del gene, ma solo sequenze esoniche sono presenti nell</a:t>
            </a:r>
            <a:r>
              <a:rPr lang="ja-JP" altLang="it-IT" sz="2400">
                <a:ea typeface="ＭＳ Ｐゴシック" panose="020B0600070205080204" pitchFamily="34" charset="-128"/>
              </a:rPr>
              <a:t>’</a:t>
            </a:r>
            <a:r>
              <a:rPr lang="it-IT" altLang="ja-JP" sz="2400" b="1">
                <a:solidFill>
                  <a:srgbClr val="0000FF"/>
                </a:solidFill>
                <a:ea typeface="ＭＳ Ｐゴシック" panose="020B0600070205080204" pitchFamily="34" charset="-128"/>
              </a:rPr>
              <a:t>RNA maturo</a:t>
            </a:r>
            <a:r>
              <a:rPr lang="it-IT" altLang="ja-JP" sz="2400">
                <a:ea typeface="ＭＳ Ｐゴシック" panose="020B0600070205080204" pitchFamily="34" charset="-128"/>
              </a:rPr>
              <a:t>: </a:t>
            </a:r>
            <a:r>
              <a:rPr lang="it-IT" altLang="ja-JP" sz="2400" b="1">
                <a:solidFill>
                  <a:srgbClr val="FF0000"/>
                </a:solidFill>
                <a:ea typeface="ＭＳ Ｐゴシック" panose="020B0600070205080204" pitchFamily="34" charset="-128"/>
              </a:rPr>
              <a:t>SPLICING DELL</a:t>
            </a:r>
            <a:r>
              <a:rPr lang="ja-JP" altLang="it-IT" sz="2400" b="1">
                <a:solidFill>
                  <a:srgbClr val="FF0000"/>
                </a:solidFill>
                <a:ea typeface="ＭＳ Ｐゴシック" panose="020B0600070205080204" pitchFamily="34" charset="-128"/>
              </a:rPr>
              <a:t>’</a:t>
            </a:r>
            <a:r>
              <a:rPr lang="it-IT" altLang="ja-JP" sz="2400" b="1">
                <a:solidFill>
                  <a:srgbClr val="FF0000"/>
                </a:solidFill>
                <a:ea typeface="ＭＳ Ｐゴシック" panose="020B0600070205080204" pitchFamily="34" charset="-128"/>
              </a:rPr>
              <a:t>RNA</a:t>
            </a:r>
          </a:p>
          <a:p>
            <a:pPr lvl="1" algn="just">
              <a:lnSpc>
                <a:spcPts val="2875"/>
              </a:lnSpc>
              <a:spcBef>
                <a:spcPts val="1175"/>
              </a:spcBef>
              <a:buFontTx/>
              <a:buNone/>
            </a:pPr>
            <a:endParaRPr lang="it-IT" altLang="en-US" sz="2400">
              <a:ea typeface="ＭＳ Ｐゴシック" panose="020B0600070205080204" pitchFamily="34" charset="-128"/>
            </a:endParaRPr>
          </a:p>
        </p:txBody>
      </p:sp>
      <p:sp>
        <p:nvSpPr>
          <p:cNvPr id="45058" name="CasellaDiTesto 3">
            <a:extLst>
              <a:ext uri="{FF2B5EF4-FFF2-40B4-BE49-F238E27FC236}">
                <a16:creationId xmlns:a16="http://schemas.microsoft.com/office/drawing/2014/main" id="{EF4227BA-2D32-4845-B6E6-561C8F0AF81B}"/>
              </a:ext>
            </a:extLst>
          </p:cNvPr>
          <p:cNvSpPr txBox="1">
            <a:spLocks noChangeArrowheads="1"/>
          </p:cNvSpPr>
          <p:nvPr/>
        </p:nvSpPr>
        <p:spPr bwMode="auto">
          <a:xfrm>
            <a:off x="1676400" y="990600"/>
            <a:ext cx="6364288" cy="584200"/>
          </a:xfrm>
          <a:prstGeom prst="rect">
            <a:avLst/>
          </a:prstGeom>
          <a:solidFill>
            <a:srgbClr val="CCFFCC"/>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a:t>I geni “interrotti” degli eucarioti</a:t>
            </a:r>
          </a:p>
        </p:txBody>
      </p:sp>
      <p:sp>
        <p:nvSpPr>
          <p:cNvPr id="5" name="Rectangle 4">
            <a:extLst>
              <a:ext uri="{FF2B5EF4-FFF2-40B4-BE49-F238E27FC236}">
                <a16:creationId xmlns:a16="http://schemas.microsoft.com/office/drawing/2014/main" id="{09D20BFA-F249-D742-8E0B-1C93DCE8DDA1}"/>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3">
            <a:extLst>
              <a:ext uri="{FF2B5EF4-FFF2-40B4-BE49-F238E27FC236}">
                <a16:creationId xmlns:a16="http://schemas.microsoft.com/office/drawing/2014/main" id="{CAD3B65F-A48E-AE4C-BA5A-FC80C3F37323}"/>
              </a:ext>
            </a:extLst>
          </p:cNvPr>
          <p:cNvSpPr txBox="1">
            <a:spLocks noChangeArrowheads="1"/>
          </p:cNvSpPr>
          <p:nvPr/>
        </p:nvSpPr>
        <p:spPr bwMode="auto">
          <a:xfrm>
            <a:off x="285750" y="784225"/>
            <a:ext cx="849788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75000"/>
              </a:lnSpc>
              <a:spcBef>
                <a:spcPct val="50000"/>
              </a:spcBef>
              <a:buFontTx/>
              <a:buNone/>
            </a:pPr>
            <a:r>
              <a:rPr lang="it-IT" altLang="en-US" sz="2800"/>
              <a:t>Identificazione di DNA non codificante</a:t>
            </a:r>
          </a:p>
          <a:p>
            <a:pPr algn="ctr" eaLnBrk="1" hangingPunct="1">
              <a:lnSpc>
                <a:spcPct val="75000"/>
              </a:lnSpc>
              <a:spcBef>
                <a:spcPct val="50000"/>
              </a:spcBef>
              <a:buFontTx/>
              <a:buNone/>
            </a:pPr>
            <a:r>
              <a:rPr lang="it-IT" altLang="en-US" sz="2800"/>
              <a:t> tra regioni codificanti</a:t>
            </a:r>
          </a:p>
        </p:txBody>
      </p:sp>
      <p:pic>
        <p:nvPicPr>
          <p:cNvPr id="47106" name="Picture 8" descr="f1409">
            <a:extLst>
              <a:ext uri="{FF2B5EF4-FFF2-40B4-BE49-F238E27FC236}">
                <a16:creationId xmlns:a16="http://schemas.microsoft.com/office/drawing/2014/main" id="{14121B1D-8050-D848-8B55-332E9E199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752600"/>
            <a:ext cx="6446837"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4328DE4F-23D5-9246-B4B7-553ADB4D305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7810CB6-E304-B043-A4DF-89D96C46FB91}"/>
              </a:ext>
            </a:extLst>
          </p:cNvPr>
          <p:cNvSpPr txBox="1">
            <a:spLocks noChangeArrowheads="1"/>
          </p:cNvSpPr>
          <p:nvPr/>
        </p:nvSpPr>
        <p:spPr bwMode="auto">
          <a:xfrm>
            <a:off x="3200400" y="863600"/>
            <a:ext cx="2286000" cy="584200"/>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3200" dirty="0">
                <a:solidFill>
                  <a:srgbClr val="FF0000"/>
                </a:solidFill>
                <a:latin typeface="Arial"/>
                <a:ea typeface="+mn-ea"/>
              </a:rPr>
              <a:t>SPLICING</a:t>
            </a:r>
          </a:p>
        </p:txBody>
      </p:sp>
      <p:pic>
        <p:nvPicPr>
          <p:cNvPr id="48130" name="Immagine 5" descr="spliceosoma ME">
            <a:extLst>
              <a:ext uri="{FF2B5EF4-FFF2-40B4-BE49-F238E27FC236}">
                <a16:creationId xmlns:a16="http://schemas.microsoft.com/office/drawing/2014/main" id="{0E86BBC2-9BCB-4A43-9B6D-DE9200ED8396}"/>
              </a:ext>
            </a:extLst>
          </p:cNvPr>
          <p:cNvPicPr>
            <a:picLocks noChangeAspect="1"/>
          </p:cNvPicPr>
          <p:nvPr/>
        </p:nvPicPr>
        <p:blipFill>
          <a:blip r:embed="rId3">
            <a:extLst>
              <a:ext uri="{28A0092B-C50C-407E-A947-70E740481C1C}">
                <a14:useLocalDpi xmlns:a14="http://schemas.microsoft.com/office/drawing/2010/main" val="0"/>
              </a:ext>
            </a:extLst>
          </a:blip>
          <a:srcRect t="46458"/>
          <a:stretch>
            <a:fillRect/>
          </a:stretch>
        </p:blipFill>
        <p:spPr bwMode="auto">
          <a:xfrm>
            <a:off x="4572000" y="3883025"/>
            <a:ext cx="4332288"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magine 7" descr="spliceosoma ME">
            <a:extLst>
              <a:ext uri="{FF2B5EF4-FFF2-40B4-BE49-F238E27FC236}">
                <a16:creationId xmlns:a16="http://schemas.microsoft.com/office/drawing/2014/main" id="{6A8D8021-4265-004E-BCE2-5148D5777F74}"/>
              </a:ext>
            </a:extLst>
          </p:cNvPr>
          <p:cNvPicPr>
            <a:picLocks noChangeAspect="1"/>
          </p:cNvPicPr>
          <p:nvPr/>
        </p:nvPicPr>
        <p:blipFill>
          <a:blip r:embed="rId3">
            <a:extLst>
              <a:ext uri="{28A0092B-C50C-407E-A947-70E740481C1C}">
                <a14:useLocalDpi xmlns:a14="http://schemas.microsoft.com/office/drawing/2010/main" val="0"/>
              </a:ext>
            </a:extLst>
          </a:blip>
          <a:srcRect b="52135"/>
          <a:stretch>
            <a:fillRect/>
          </a:stretch>
        </p:blipFill>
        <p:spPr bwMode="auto">
          <a:xfrm>
            <a:off x="228600" y="4035425"/>
            <a:ext cx="4332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F80D6110-7C0C-E844-B5FD-EFE8525D70C3}"/>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48133" name="Rectangle 3">
            <a:extLst>
              <a:ext uri="{FF2B5EF4-FFF2-40B4-BE49-F238E27FC236}">
                <a16:creationId xmlns:a16="http://schemas.microsoft.com/office/drawing/2014/main" id="{A5768E48-FB50-B64D-BAC3-307119A40938}"/>
              </a:ext>
            </a:extLst>
          </p:cNvPr>
          <p:cNvSpPr>
            <a:spLocks noGrp="1" noChangeArrowheads="1"/>
          </p:cNvSpPr>
          <p:nvPr>
            <p:ph type="body" idx="1"/>
          </p:nvPr>
        </p:nvSpPr>
        <p:spPr>
          <a:xfrm>
            <a:off x="152400" y="1557338"/>
            <a:ext cx="8915400" cy="2286000"/>
          </a:xfrm>
        </p:spPr>
        <p:txBody>
          <a:bodyPr/>
          <a:lstStyle/>
          <a:p>
            <a:r>
              <a:rPr lang="it-IT" altLang="en-US" sz="2100">
                <a:ea typeface="ＭＳ Ｐゴシック" panose="020B0600070205080204" pitchFamily="34" charset="-128"/>
              </a:rPr>
              <a:t>Processo di </a:t>
            </a:r>
            <a:r>
              <a:rPr lang="it-IT" altLang="en-US" sz="2100">
                <a:solidFill>
                  <a:srgbClr val="FF0000"/>
                </a:solidFill>
                <a:ea typeface="ＭＳ Ｐゴシック" panose="020B0600070205080204" pitchFamily="34" charset="-128"/>
              </a:rPr>
              <a:t>rimozione degli introni </a:t>
            </a:r>
            <a:r>
              <a:rPr lang="it-IT" altLang="en-US" sz="2100">
                <a:ea typeface="ＭＳ Ｐゴシック" panose="020B0600070205080204" pitchFamily="34" charset="-128"/>
              </a:rPr>
              <a:t>dal trascritto</a:t>
            </a:r>
            <a:endParaRPr lang="it-IT" altLang="en-US" sz="2100">
              <a:solidFill>
                <a:srgbClr val="FF0000"/>
              </a:solidFill>
              <a:ea typeface="ＭＳ Ｐゴシック" panose="020B0600070205080204" pitchFamily="34" charset="-128"/>
            </a:endParaRPr>
          </a:p>
          <a:p>
            <a:r>
              <a:rPr lang="it-IT" altLang="en-US" sz="2100">
                <a:ea typeface="ＭＳ Ｐゴシック" panose="020B0600070205080204" pitchFamily="34" charset="-128"/>
              </a:rPr>
              <a:t>Avviene grazie a grossi complessi che lo catalizzano detti </a:t>
            </a:r>
            <a:r>
              <a:rPr lang="it-IT" altLang="en-US" sz="2100" b="1">
                <a:solidFill>
                  <a:srgbClr val="0000FF"/>
                </a:solidFill>
                <a:ea typeface="ＭＳ Ｐゴシック" panose="020B0600070205080204" pitchFamily="34" charset="-128"/>
              </a:rPr>
              <a:t>SPLICEOSOMI </a:t>
            </a:r>
          </a:p>
          <a:p>
            <a:r>
              <a:rPr lang="it-IT" altLang="en-US" sz="2100">
                <a:ea typeface="ＭＳ Ｐゴシック" panose="020B0600070205080204" pitchFamily="34" charset="-128"/>
              </a:rPr>
              <a:t>Gli spliceosomi sono formati da snRNP, particelle ribonucleoproteiche formate dall</a:t>
            </a:r>
            <a:r>
              <a:rPr lang="ja-JP" altLang="it-IT" sz="2100">
                <a:ea typeface="ＭＳ Ｐゴシック" panose="020B0600070205080204" pitchFamily="34" charset="-128"/>
              </a:rPr>
              <a:t>’</a:t>
            </a:r>
            <a:r>
              <a:rPr lang="it-IT" altLang="ja-JP" sz="2100">
                <a:ea typeface="ＭＳ Ｐゴシック" panose="020B0600070205080204" pitchFamily="34" charset="-128"/>
              </a:rPr>
              <a:t>associazione fra particolari RNA e specifiche proteine</a:t>
            </a:r>
          </a:p>
          <a:p>
            <a:pPr>
              <a:buFontTx/>
              <a:buNone/>
            </a:pPr>
            <a:r>
              <a:rPr lang="it-IT" altLang="en-US" sz="2100">
                <a:ea typeface="ＭＳ Ｐゴシック" panose="020B0600070205080204" pitchFamily="34" charset="-128"/>
              </a:rPr>
              <a:t>	</a:t>
            </a:r>
            <a:r>
              <a:rPr lang="it-IT" altLang="en-US" sz="2100" b="1">
                <a:solidFill>
                  <a:srgbClr val="0000FF"/>
                </a:solidFill>
                <a:ea typeface="ＭＳ Ｐゴシック" panose="020B0600070205080204" pitchFamily="34" charset="-128"/>
              </a:rPr>
              <a:t>snRNA</a:t>
            </a:r>
            <a:r>
              <a:rPr lang="it-IT" altLang="en-US" sz="2100">
                <a:ea typeface="ＭＳ Ｐゴシック" panose="020B0600070205080204" pitchFamily="34" charset="-128"/>
              </a:rPr>
              <a:t>: classe particolare di RNA, lunghi circa 200 nt; cinque di essi sono coinvolti nello splicing: U1, U2, U4, U5, U6.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a:extLst>
              <a:ext uri="{FF2B5EF4-FFF2-40B4-BE49-F238E27FC236}">
                <a16:creationId xmlns:a16="http://schemas.microsoft.com/office/drawing/2014/main" id="{B44ECDC4-37F7-BB4B-9D6E-8FBD57FF4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575" y="5211763"/>
            <a:ext cx="249713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5">
            <a:extLst>
              <a:ext uri="{FF2B5EF4-FFF2-40B4-BE49-F238E27FC236}">
                <a16:creationId xmlns:a16="http://schemas.microsoft.com/office/drawing/2014/main" id="{A3EA0EF2-092A-4F40-B55D-48F75E31A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38" y="5157788"/>
            <a:ext cx="25003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a:extLst>
              <a:ext uri="{FF2B5EF4-FFF2-40B4-BE49-F238E27FC236}">
                <a16:creationId xmlns:a16="http://schemas.microsoft.com/office/drawing/2014/main" id="{C7D9881F-18F1-4942-8AED-6B502FC45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265738"/>
            <a:ext cx="2379663"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8">
            <a:extLst>
              <a:ext uri="{FF2B5EF4-FFF2-40B4-BE49-F238E27FC236}">
                <a16:creationId xmlns:a16="http://schemas.microsoft.com/office/drawing/2014/main" id="{F240CBB2-A4A6-D743-B65C-D9ECB9E4C98B}"/>
              </a:ext>
            </a:extLst>
          </p:cNvPr>
          <p:cNvSpPr>
            <a:spLocks noChangeArrowheads="1"/>
          </p:cNvSpPr>
          <p:nvPr/>
        </p:nvSpPr>
        <p:spPr bwMode="auto">
          <a:xfrm>
            <a:off x="34925" y="188913"/>
            <a:ext cx="9074150" cy="7635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Il Dogma Centrale della Biologia</a:t>
            </a:r>
          </a:p>
        </p:txBody>
      </p:sp>
      <p:pic>
        <p:nvPicPr>
          <p:cNvPr id="17413" name="Picture 10">
            <a:extLst>
              <a:ext uri="{FF2B5EF4-FFF2-40B4-BE49-F238E27FC236}">
                <a16:creationId xmlns:a16="http://schemas.microsoft.com/office/drawing/2014/main" id="{566D3C10-EC38-C94D-8340-0EAE78887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268413"/>
            <a:ext cx="9020175"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asellaDiTesto 5">
            <a:extLst>
              <a:ext uri="{FF2B5EF4-FFF2-40B4-BE49-F238E27FC236}">
                <a16:creationId xmlns:a16="http://schemas.microsoft.com/office/drawing/2014/main" id="{0CAAFFCC-E4C3-9C49-85E5-301E994AC1A2}"/>
              </a:ext>
            </a:extLst>
          </p:cNvPr>
          <p:cNvSpPr txBox="1">
            <a:spLocks noChangeArrowheads="1"/>
          </p:cNvSpPr>
          <p:nvPr/>
        </p:nvSpPr>
        <p:spPr bwMode="auto">
          <a:xfrm>
            <a:off x="76200" y="1412875"/>
            <a:ext cx="89916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buFontTx/>
              <a:buNone/>
            </a:pPr>
            <a:r>
              <a:rPr lang="it-IT" altLang="en-US" sz="2200" b="0"/>
              <a:t>•	L</a:t>
            </a:r>
            <a:r>
              <a:rPr lang="ja-JP" altLang="it-IT" sz="2200" b="0"/>
              <a:t>’</a:t>
            </a:r>
            <a:r>
              <a:rPr lang="it-IT" altLang="ja-JP" sz="2200" b="0"/>
              <a:t>RNA viene tagliato con precisione nel punto di giunzione tra esone e introne. Le estremità degli esoni vengono accuratamente saldate tra loro.</a:t>
            </a:r>
          </a:p>
          <a:p>
            <a:pPr algn="just" eaLnBrk="1" hangingPunct="1">
              <a:spcBef>
                <a:spcPts val="600"/>
              </a:spcBef>
              <a:buFontTx/>
              <a:buNone/>
            </a:pPr>
            <a:r>
              <a:rPr lang="it-IT" altLang="en-US" sz="2200" b="0"/>
              <a:t>•	Le </a:t>
            </a:r>
            <a:r>
              <a:rPr lang="it-IT" altLang="en-US" sz="2200" b="0">
                <a:solidFill>
                  <a:srgbClr val="FF0000"/>
                </a:solidFill>
              </a:rPr>
              <a:t>snRNP riconoscono </a:t>
            </a:r>
            <a:r>
              <a:rPr lang="it-IT" altLang="en-US" sz="2200" b="0"/>
              <a:t>sequenze specifiche: l’</a:t>
            </a:r>
            <a:r>
              <a:rPr lang="it-IT" altLang="ja-JP" sz="2200" b="0"/>
              <a:t>RNA viene tagliato in corrispondenza di conformazioni transitorie mediate da snRNP, che legano tratti definiti dell</a:t>
            </a:r>
            <a:r>
              <a:rPr lang="ja-JP" altLang="it-IT" sz="2200" b="0"/>
              <a:t>’</a:t>
            </a:r>
            <a:r>
              <a:rPr lang="it-IT" altLang="ja-JP" sz="2200" b="0"/>
              <a:t>RNA bersaglio in cui sono situate delle </a:t>
            </a:r>
            <a:r>
              <a:rPr lang="it-IT" altLang="ja-JP" sz="2200" b="0">
                <a:solidFill>
                  <a:srgbClr val="FF0000"/>
                </a:solidFill>
              </a:rPr>
              <a:t>sequenze di consenso per lo splicing</a:t>
            </a:r>
            <a:r>
              <a:rPr lang="it-IT" altLang="ja-JP" sz="2200" b="0"/>
              <a:t>.</a:t>
            </a:r>
          </a:p>
          <a:p>
            <a:pPr algn="just" eaLnBrk="1" hangingPunct="1">
              <a:spcBef>
                <a:spcPts val="600"/>
              </a:spcBef>
              <a:buFontTx/>
              <a:buNone/>
            </a:pPr>
            <a:r>
              <a:rPr lang="it-IT" altLang="en-US" sz="2200" b="0"/>
              <a:t>• Sequenze di consenso:</a:t>
            </a:r>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r>
              <a:rPr lang="it-IT" altLang="en-US" sz="2200" b="0"/>
              <a:t>•  Le sequenze consenso sono molto conservate fra gli eucarioti e sono simili in tutti gli introni dei diversi geni.</a:t>
            </a:r>
          </a:p>
        </p:txBody>
      </p:sp>
      <p:sp>
        <p:nvSpPr>
          <p:cNvPr id="142339" name="CasellaDiTesto 4">
            <a:extLst>
              <a:ext uri="{FF2B5EF4-FFF2-40B4-BE49-F238E27FC236}">
                <a16:creationId xmlns:a16="http://schemas.microsoft.com/office/drawing/2014/main" id="{F3A33D57-2C58-1F44-8D7F-DEC44DD3DB87}"/>
              </a:ext>
            </a:extLst>
          </p:cNvPr>
          <p:cNvSpPr txBox="1">
            <a:spLocks noChangeArrowheads="1"/>
          </p:cNvSpPr>
          <p:nvPr/>
        </p:nvSpPr>
        <p:spPr bwMode="auto">
          <a:xfrm>
            <a:off x="1214438" y="889000"/>
            <a:ext cx="6908800" cy="523875"/>
          </a:xfrm>
          <a:prstGeom prst="rect">
            <a:avLst/>
          </a:prstGeom>
          <a:solidFill>
            <a:srgbClr val="FFFFCC"/>
          </a:soli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2800" dirty="0">
                <a:solidFill>
                  <a:srgbClr val="FF0000"/>
                </a:solidFill>
                <a:latin typeface="+mn-lt"/>
                <a:ea typeface="+mn-ea"/>
              </a:rPr>
              <a:t>SPLICING E SEQUENZE </a:t>
            </a:r>
            <a:r>
              <a:rPr lang="it-IT" sz="2800" dirty="0" err="1">
                <a:solidFill>
                  <a:srgbClr val="FF0000"/>
                </a:solidFill>
                <a:latin typeface="+mn-lt"/>
                <a:ea typeface="+mn-ea"/>
              </a:rPr>
              <a:t>DI</a:t>
            </a:r>
            <a:r>
              <a:rPr lang="it-IT" sz="2800" dirty="0">
                <a:solidFill>
                  <a:srgbClr val="FF0000"/>
                </a:solidFill>
                <a:latin typeface="+mn-lt"/>
                <a:ea typeface="+mn-ea"/>
              </a:rPr>
              <a:t> CONSENSO</a:t>
            </a:r>
          </a:p>
        </p:txBody>
      </p:sp>
      <p:grpSp>
        <p:nvGrpSpPr>
          <p:cNvPr id="50179" name="Gruppo 22">
            <a:extLst>
              <a:ext uri="{FF2B5EF4-FFF2-40B4-BE49-F238E27FC236}">
                <a16:creationId xmlns:a16="http://schemas.microsoft.com/office/drawing/2014/main" id="{C59F7A30-29A4-6640-8797-FB3C162BBB0C}"/>
              </a:ext>
            </a:extLst>
          </p:cNvPr>
          <p:cNvGrpSpPr>
            <a:grpSpLocks/>
          </p:cNvGrpSpPr>
          <p:nvPr/>
        </p:nvGrpSpPr>
        <p:grpSpPr bwMode="auto">
          <a:xfrm>
            <a:off x="0" y="4443413"/>
            <a:ext cx="9144000" cy="1433512"/>
            <a:chOff x="0" y="3621242"/>
            <a:chExt cx="9144000" cy="1433388"/>
          </a:xfrm>
        </p:grpSpPr>
        <p:cxnSp>
          <p:nvCxnSpPr>
            <p:cNvPr id="50181" name="Connettore 1 10">
              <a:extLst>
                <a:ext uri="{FF2B5EF4-FFF2-40B4-BE49-F238E27FC236}">
                  <a16:creationId xmlns:a16="http://schemas.microsoft.com/office/drawing/2014/main" id="{C8E6E71E-C44A-EA4B-BB6D-B0B5DAF04330}"/>
                </a:ext>
              </a:extLst>
            </p:cNvPr>
            <p:cNvCxnSpPr>
              <a:cxnSpLocks noChangeShapeType="1"/>
            </p:cNvCxnSpPr>
            <p:nvPr/>
          </p:nvCxnSpPr>
          <p:spPr bwMode="auto">
            <a:xfrm>
              <a:off x="2971800" y="4534058"/>
              <a:ext cx="76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50182" name="Connettore 1 7">
              <a:extLst>
                <a:ext uri="{FF2B5EF4-FFF2-40B4-BE49-F238E27FC236}">
                  <a16:creationId xmlns:a16="http://schemas.microsoft.com/office/drawing/2014/main" id="{62FC1E27-34E6-2745-B9F9-1E17385106B2}"/>
                </a:ext>
              </a:extLst>
            </p:cNvPr>
            <p:cNvCxnSpPr>
              <a:cxnSpLocks noChangeShapeType="1"/>
            </p:cNvCxnSpPr>
            <p:nvPr/>
          </p:nvCxnSpPr>
          <p:spPr bwMode="auto">
            <a:xfrm rot="5400000">
              <a:off x="2781300" y="4368958"/>
              <a:ext cx="3810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cxnSp>
        <p:cxnSp>
          <p:nvCxnSpPr>
            <p:cNvPr id="50183" name="Connettore 1 8">
              <a:extLst>
                <a:ext uri="{FF2B5EF4-FFF2-40B4-BE49-F238E27FC236}">
                  <a16:creationId xmlns:a16="http://schemas.microsoft.com/office/drawing/2014/main" id="{D247E09B-3133-534A-B6C0-0239730CADBD}"/>
                </a:ext>
              </a:extLst>
            </p:cNvPr>
            <p:cNvCxnSpPr>
              <a:cxnSpLocks noChangeShapeType="1"/>
            </p:cNvCxnSpPr>
            <p:nvPr/>
          </p:nvCxnSpPr>
          <p:spPr bwMode="auto">
            <a:xfrm rot="5400000">
              <a:off x="2882900" y="4381658"/>
              <a:ext cx="3810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cxnSp>
        <p:cxnSp>
          <p:nvCxnSpPr>
            <p:cNvPr id="50184" name="Connettore 1 16">
              <a:extLst>
                <a:ext uri="{FF2B5EF4-FFF2-40B4-BE49-F238E27FC236}">
                  <a16:creationId xmlns:a16="http://schemas.microsoft.com/office/drawing/2014/main" id="{051A6254-B18B-7D4E-984C-293E214850F7}"/>
                </a:ext>
              </a:extLst>
            </p:cNvPr>
            <p:cNvCxnSpPr>
              <a:cxnSpLocks noChangeShapeType="1"/>
            </p:cNvCxnSpPr>
            <p:nvPr/>
          </p:nvCxnSpPr>
          <p:spPr bwMode="auto">
            <a:xfrm>
              <a:off x="3124200" y="4686458"/>
              <a:ext cx="76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pic>
          <p:nvPicPr>
            <p:cNvPr id="50185" name="Picture 2">
              <a:extLst>
                <a:ext uri="{FF2B5EF4-FFF2-40B4-BE49-F238E27FC236}">
                  <a16:creationId xmlns:a16="http://schemas.microsoft.com/office/drawing/2014/main" id="{2AFF3B58-A973-8349-B725-B9D2F114F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8942"/>
              <a:ext cx="9144000" cy="1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2E0B7050-57FB-5D4B-9649-58F4AF0BB036}"/>
                </a:ext>
              </a:extLst>
            </p:cNvPr>
            <p:cNvSpPr/>
            <p:nvPr/>
          </p:nvSpPr>
          <p:spPr>
            <a:xfrm>
              <a:off x="7572375" y="3764105"/>
              <a:ext cx="1285875" cy="5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Rettangolo 14">
              <a:extLst>
                <a:ext uri="{FF2B5EF4-FFF2-40B4-BE49-F238E27FC236}">
                  <a16:creationId xmlns:a16="http://schemas.microsoft.com/office/drawing/2014/main" id="{CF1A6907-F6C6-B448-AF6B-1855033483F1}"/>
                </a:ext>
              </a:extLst>
            </p:cNvPr>
            <p:cNvSpPr/>
            <p:nvPr/>
          </p:nvSpPr>
          <p:spPr>
            <a:xfrm>
              <a:off x="4081463" y="3708546"/>
              <a:ext cx="1285875" cy="50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6" name="Rettangolo 15">
              <a:extLst>
                <a:ext uri="{FF2B5EF4-FFF2-40B4-BE49-F238E27FC236}">
                  <a16:creationId xmlns:a16="http://schemas.microsoft.com/office/drawing/2014/main" id="{12561410-460F-4641-B2D8-79C2AC4F42EF}"/>
                </a:ext>
              </a:extLst>
            </p:cNvPr>
            <p:cNvSpPr/>
            <p:nvPr/>
          </p:nvSpPr>
          <p:spPr>
            <a:xfrm>
              <a:off x="465138" y="3722833"/>
              <a:ext cx="1285875" cy="5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a:t>Sito </a:t>
              </a:r>
            </a:p>
          </p:txBody>
        </p:sp>
        <p:sp>
          <p:nvSpPr>
            <p:cNvPr id="17" name="CasellaDiTesto 16">
              <a:extLst>
                <a:ext uri="{FF2B5EF4-FFF2-40B4-BE49-F238E27FC236}">
                  <a16:creationId xmlns:a16="http://schemas.microsoft.com/office/drawing/2014/main" id="{8A19C729-C3AD-B84F-84F9-295FD3A93CED}"/>
                </a:ext>
              </a:extLst>
            </p:cNvPr>
            <p:cNvSpPr txBox="1">
              <a:spLocks noChangeArrowheads="1"/>
            </p:cNvSpPr>
            <p:nvPr/>
          </p:nvSpPr>
          <p:spPr bwMode="auto">
            <a:xfrm>
              <a:off x="714375" y="3621242"/>
              <a:ext cx="1504950" cy="584149"/>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donatore</a:t>
              </a:r>
            </a:p>
            <a:p>
              <a:pPr eaLnBrk="1" hangingPunct="1">
                <a:defRPr/>
              </a:pPr>
              <a:r>
                <a:rPr lang="it-IT" sz="1600" dirty="0">
                  <a:solidFill>
                    <a:schemeClr val="dk1"/>
                  </a:solidFill>
                  <a:latin typeface="+mn-lt"/>
                  <a:ea typeface="+mn-ea"/>
                </a:rPr>
                <a:t>di </a:t>
              </a:r>
              <a:r>
                <a:rPr lang="it-IT" sz="1600" i="1" dirty="0" err="1">
                  <a:solidFill>
                    <a:schemeClr val="dk1"/>
                  </a:solidFill>
                  <a:latin typeface="+mn-lt"/>
                  <a:ea typeface="+mn-ea"/>
                </a:rPr>
                <a:t>splicing</a:t>
              </a:r>
              <a:endParaRPr lang="it-IT" sz="1600" i="1" dirty="0">
                <a:solidFill>
                  <a:schemeClr val="dk1"/>
                </a:solidFill>
                <a:latin typeface="+mn-lt"/>
                <a:ea typeface="+mn-ea"/>
              </a:endParaRPr>
            </a:p>
          </p:txBody>
        </p:sp>
        <p:sp>
          <p:nvSpPr>
            <p:cNvPr id="18" name="CasellaDiTesto 17">
              <a:extLst>
                <a:ext uri="{FF2B5EF4-FFF2-40B4-BE49-F238E27FC236}">
                  <a16:creationId xmlns:a16="http://schemas.microsoft.com/office/drawing/2014/main" id="{C1ECE7A4-2CE2-B14B-AE7B-2414E6A0A466}"/>
                </a:ext>
              </a:extLst>
            </p:cNvPr>
            <p:cNvSpPr txBox="1">
              <a:spLocks noChangeArrowheads="1"/>
            </p:cNvSpPr>
            <p:nvPr/>
          </p:nvSpPr>
          <p:spPr bwMode="auto">
            <a:xfrm>
              <a:off x="7429500" y="3621242"/>
              <a:ext cx="1590675" cy="584149"/>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accettore</a:t>
              </a:r>
            </a:p>
            <a:p>
              <a:pPr eaLnBrk="1" hangingPunct="1">
                <a:defRPr/>
              </a:pPr>
              <a:r>
                <a:rPr lang="it-IT" sz="1600" dirty="0">
                  <a:solidFill>
                    <a:schemeClr val="dk1"/>
                  </a:solidFill>
                  <a:latin typeface="+mn-lt"/>
                  <a:ea typeface="+mn-ea"/>
                </a:rPr>
                <a:t>di </a:t>
              </a:r>
              <a:r>
                <a:rPr lang="it-IT" sz="1600" i="1" dirty="0" err="1">
                  <a:solidFill>
                    <a:schemeClr val="dk1"/>
                  </a:solidFill>
                  <a:latin typeface="+mn-lt"/>
                  <a:ea typeface="+mn-ea"/>
                </a:rPr>
                <a:t>splicing</a:t>
              </a:r>
              <a:endParaRPr lang="it-IT" sz="1600" i="1" dirty="0">
                <a:solidFill>
                  <a:schemeClr val="dk1"/>
                </a:solidFill>
                <a:latin typeface="+mn-lt"/>
                <a:ea typeface="+mn-ea"/>
              </a:endParaRPr>
            </a:p>
          </p:txBody>
        </p:sp>
        <p:sp>
          <p:nvSpPr>
            <p:cNvPr id="19" name="CasellaDiTesto 18">
              <a:extLst>
                <a:ext uri="{FF2B5EF4-FFF2-40B4-BE49-F238E27FC236}">
                  <a16:creationId xmlns:a16="http://schemas.microsoft.com/office/drawing/2014/main" id="{29B4F049-DA98-8942-A05C-0B03A2CEA0C1}"/>
                </a:ext>
              </a:extLst>
            </p:cNvPr>
            <p:cNvSpPr txBox="1">
              <a:spLocks noChangeArrowheads="1"/>
            </p:cNvSpPr>
            <p:nvPr/>
          </p:nvSpPr>
          <p:spPr bwMode="auto">
            <a:xfrm>
              <a:off x="4048125" y="3621242"/>
              <a:ext cx="1382713" cy="585736"/>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di </a:t>
              </a:r>
            </a:p>
            <a:p>
              <a:pPr eaLnBrk="1" hangingPunct="1">
                <a:defRPr/>
              </a:pPr>
              <a:r>
                <a:rPr lang="it-IT" sz="1600" dirty="0">
                  <a:solidFill>
                    <a:schemeClr val="dk1"/>
                  </a:solidFill>
                  <a:latin typeface="+mn-lt"/>
                  <a:ea typeface="+mn-ea"/>
                </a:rPr>
                <a:t>biforcazione</a:t>
              </a:r>
            </a:p>
          </p:txBody>
        </p:sp>
      </p:grpSp>
      <p:sp>
        <p:nvSpPr>
          <p:cNvPr id="20" name="Rectangle 4">
            <a:extLst>
              <a:ext uri="{FF2B5EF4-FFF2-40B4-BE49-F238E27FC236}">
                <a16:creationId xmlns:a16="http://schemas.microsoft.com/office/drawing/2014/main" id="{45EB19E7-98B0-2F47-BB5F-FCD1765E4D2D}"/>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BD9C4F8-D8FF-3A4E-AAC1-48E523AA1B67}"/>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pic>
        <p:nvPicPr>
          <p:cNvPr id="52226" name="Picture 3">
            <a:extLst>
              <a:ext uri="{FF2B5EF4-FFF2-40B4-BE49-F238E27FC236}">
                <a16:creationId xmlns:a16="http://schemas.microsoft.com/office/drawing/2014/main" id="{94ED0010-6DCD-9946-A1BC-52105F3F4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09763"/>
            <a:ext cx="4849813"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F98A7AB1-D33D-194C-8F2D-9117D728A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077"/>
          <a:stretch>
            <a:fillRect/>
          </a:stretch>
        </p:blipFill>
        <p:spPr bwMode="auto">
          <a:xfrm>
            <a:off x="53975" y="839788"/>
            <a:ext cx="4137025" cy="1979612"/>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5951F00-1A00-DF46-8955-5E13F02B0211}"/>
              </a:ext>
            </a:extLst>
          </p:cNvPr>
          <p:cNvSpPr txBox="1">
            <a:spLocks noChangeArrowheads="1"/>
          </p:cNvSpPr>
          <p:nvPr/>
        </p:nvSpPr>
        <p:spPr bwMode="auto">
          <a:xfrm>
            <a:off x="152400" y="3835400"/>
            <a:ext cx="4271963" cy="584200"/>
          </a:xfrm>
          <a:prstGeom prst="rect">
            <a:avLst/>
          </a:prstGeom>
          <a:solidFill>
            <a:srgbClr val="FFFFCC"/>
          </a:solidFill>
          <a:ln w="9525">
            <a:solidFill>
              <a:srgbClr val="F9F9F9"/>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defRPr/>
            </a:pPr>
            <a:r>
              <a:rPr lang="it-IT" sz="3200">
                <a:solidFill>
                  <a:srgbClr val="FF0000"/>
                </a:solidFill>
              </a:rPr>
              <a:t>Processo di splicing</a:t>
            </a:r>
          </a:p>
        </p:txBody>
      </p:sp>
      <p:sp>
        <p:nvSpPr>
          <p:cNvPr id="2" name="Rettangolo 1">
            <a:extLst>
              <a:ext uri="{FF2B5EF4-FFF2-40B4-BE49-F238E27FC236}">
                <a16:creationId xmlns:a16="http://schemas.microsoft.com/office/drawing/2014/main" id="{3BFFC735-62B3-1746-B461-C1E796819A52}"/>
              </a:ext>
            </a:extLst>
          </p:cNvPr>
          <p:cNvSpPr/>
          <p:nvPr/>
        </p:nvSpPr>
        <p:spPr>
          <a:xfrm>
            <a:off x="4284663" y="836613"/>
            <a:ext cx="4572000" cy="1200150"/>
          </a:xfrm>
          <a:prstGeom prst="rect">
            <a:avLst/>
          </a:prstGeom>
        </p:spPr>
        <p:txBody>
          <a:bodyPr>
            <a:spAutoFit/>
          </a:bodyPr>
          <a:lstStyle/>
          <a:p>
            <a:pPr eaLnBrk="1" hangingPunct="1">
              <a:defRPr/>
            </a:pPr>
            <a:r>
              <a:rPr lang="it-IT" b="0" dirty="0">
                <a:latin typeface="+mj-lt"/>
                <a:ea typeface="ＭＳ Ｐゴシック" charset="0"/>
                <a:cs typeface="ＭＳ Ｐゴシック" charset="0"/>
              </a:rPr>
              <a:t>La rimozione degli introni avviene ad opera di due reazioni di </a:t>
            </a:r>
            <a:r>
              <a:rPr lang="it-IT" b="0" dirty="0" err="1">
                <a:latin typeface="+mj-lt"/>
                <a:ea typeface="ＭＳ Ｐゴシック" charset="0"/>
                <a:cs typeface="ＭＳ Ｐゴシック" charset="0"/>
              </a:rPr>
              <a:t>transesterificazione</a:t>
            </a:r>
            <a:r>
              <a:rPr lang="it-IT" b="0" dirty="0">
                <a:latin typeface="+mj-lt"/>
                <a:ea typeface="ＭＳ Ｐゴシック" charset="0"/>
                <a:cs typeface="ＭＳ Ｐゴシック"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CDD3B0F2-E186-154C-8AAE-AD29D250017C}"/>
              </a:ext>
            </a:extLst>
          </p:cNvPr>
          <p:cNvSpPr>
            <a:spLocks noGrp="1" noChangeArrowheads="1"/>
          </p:cNvSpPr>
          <p:nvPr>
            <p:ph type="body" idx="1"/>
          </p:nvPr>
        </p:nvSpPr>
        <p:spPr>
          <a:xfrm>
            <a:off x="0" y="1412875"/>
            <a:ext cx="9067800" cy="3200400"/>
          </a:xfrm>
        </p:spPr>
        <p:txBody>
          <a:bodyPr/>
          <a:lstStyle/>
          <a:p>
            <a:pPr marL="177800" indent="-165100" algn="just">
              <a:lnSpc>
                <a:spcPts val="2500"/>
              </a:lnSpc>
              <a:spcAft>
                <a:spcPts val="1200"/>
              </a:spcAft>
            </a:pPr>
            <a:r>
              <a:rPr lang="it-IT" altLang="en-US" sz="2200">
                <a:ea typeface="ＭＳ Ｐゴシック" panose="020B0600070205080204" pitchFamily="34" charset="-128"/>
              </a:rPr>
              <a:t>In molti casi, esiste più di una via mediante la quale il trascritto primario viene sottoposto a splicing, portando a mRNA maturi differenti contenenti esoni diversi e codificanti per proteine simili ma con lunghezze e domini diversi: </a:t>
            </a:r>
            <a:r>
              <a:rPr lang="it-IT" altLang="en-US" sz="2200">
                <a:solidFill>
                  <a:srgbClr val="0000FF"/>
                </a:solidFill>
                <a:ea typeface="ＭＳ Ｐゴシック" panose="020B0600070205080204" pitchFamily="34" charset="-128"/>
              </a:rPr>
              <a:t>splicing alternativo</a:t>
            </a:r>
            <a:r>
              <a:rPr lang="it-IT" altLang="en-US" sz="2200">
                <a:ea typeface="ＭＳ Ｐゴシック" panose="020B0600070205080204" pitchFamily="34" charset="-128"/>
              </a:rPr>
              <a:t>. </a:t>
            </a:r>
          </a:p>
          <a:p>
            <a:pPr marL="177800" indent="-165100" algn="just">
              <a:lnSpc>
                <a:spcPts val="2500"/>
              </a:lnSpc>
              <a:spcAft>
                <a:spcPts val="1200"/>
              </a:spcAft>
            </a:pPr>
            <a:r>
              <a:rPr lang="it-IT" altLang="en-US" sz="2200">
                <a:ea typeface="ＭＳ Ｐゴシック" panose="020B0600070205080204" pitchFamily="34" charset="-128"/>
              </a:rPr>
              <a:t>Lo splicing alternativo è spesso </a:t>
            </a:r>
            <a:r>
              <a:rPr lang="it-IT" altLang="en-US" sz="2200">
                <a:solidFill>
                  <a:srgbClr val="0000FF"/>
                </a:solidFill>
                <a:ea typeface="ＭＳ Ｐゴシック" panose="020B0600070205080204" pitchFamily="34" charset="-128"/>
              </a:rPr>
              <a:t>regolato</a:t>
            </a:r>
            <a:r>
              <a:rPr lang="it-IT" altLang="en-US" sz="2200">
                <a:ea typeface="ＭＳ Ｐゴシック" panose="020B0600070205080204" pitchFamily="34" charset="-128"/>
              </a:rPr>
              <a:t>, in modo da essere specifico per un tipo di tessuto o per uno stadio differenziativo di una cellula.</a:t>
            </a:r>
          </a:p>
          <a:p>
            <a:pPr marL="177800" indent="-165100" algn="just">
              <a:lnSpc>
                <a:spcPts val="2500"/>
              </a:lnSpc>
              <a:spcAft>
                <a:spcPts val="1200"/>
              </a:spcAft>
            </a:pPr>
            <a:r>
              <a:rPr lang="it-IT" altLang="en-US" sz="2200">
                <a:ea typeface="ＭＳ Ｐゴシック" panose="020B0600070205080204" pitchFamily="34" charset="-128"/>
              </a:rPr>
              <a:t>Il </a:t>
            </a:r>
            <a:r>
              <a:rPr lang="it-IT" altLang="en-US" sz="2200">
                <a:solidFill>
                  <a:srgbClr val="0000FF"/>
                </a:solidFill>
                <a:ea typeface="ＭＳ Ｐゴシック" panose="020B0600070205080204" pitchFamily="34" charset="-128"/>
              </a:rPr>
              <a:t>quadro di splicing </a:t>
            </a:r>
            <a:r>
              <a:rPr lang="it-IT" altLang="en-US" sz="2200">
                <a:ea typeface="ＭＳ Ｐゴシック" panose="020B0600070205080204" pitchFamily="34" charset="-128"/>
              </a:rPr>
              <a:t>alternativo può diventare anche molto complesso, in modo da generare un</a:t>
            </a:r>
            <a:r>
              <a:rPr lang="ja-JP" altLang="it-IT" sz="2200">
                <a:ea typeface="ＭＳ Ｐゴシック" panose="020B0600070205080204" pitchFamily="34" charset="-128"/>
              </a:rPr>
              <a:t>’</a:t>
            </a:r>
            <a:r>
              <a:rPr lang="it-IT" altLang="ja-JP" sz="2200">
                <a:ea typeface="ＭＳ Ｐゴシック" panose="020B0600070205080204" pitchFamily="34" charset="-128"/>
              </a:rPr>
              <a:t>ampia varietà di combinazioni possibili di esoni diversi.</a:t>
            </a:r>
          </a:p>
          <a:p>
            <a:pPr marL="177800" indent="-165100" algn="just">
              <a:lnSpc>
                <a:spcPts val="2500"/>
              </a:lnSpc>
              <a:spcAft>
                <a:spcPts val="1200"/>
              </a:spcAft>
            </a:pPr>
            <a:r>
              <a:rPr lang="it-IT" altLang="en-US" sz="2200">
                <a:ea typeface="ＭＳ Ｐゴシック" panose="020B0600070205080204" pitchFamily="34" charset="-128"/>
              </a:rPr>
              <a:t>Diversi mRNA maturi (e quindi diverse proteine) prodotti da un medesimo trascritto primario</a:t>
            </a:r>
          </a:p>
        </p:txBody>
      </p:sp>
      <p:sp>
        <p:nvSpPr>
          <p:cNvPr id="6" name="Rettangolo 5">
            <a:extLst>
              <a:ext uri="{FF2B5EF4-FFF2-40B4-BE49-F238E27FC236}">
                <a16:creationId xmlns:a16="http://schemas.microsoft.com/office/drawing/2014/main" id="{B45F2527-F7F1-134C-9B2D-715526181858}"/>
              </a:ext>
            </a:extLst>
          </p:cNvPr>
          <p:cNvSpPr>
            <a:spLocks noChangeArrowheads="1"/>
          </p:cNvSpPr>
          <p:nvPr/>
        </p:nvSpPr>
        <p:spPr bwMode="auto">
          <a:xfrm>
            <a:off x="2827338" y="838200"/>
            <a:ext cx="3497262" cy="523875"/>
          </a:xfrm>
          <a:prstGeom prst="rect">
            <a:avLst/>
          </a:prstGeom>
          <a:solidFill>
            <a:srgbClr val="CCFFCC"/>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it-IT" sz="2800" dirty="0" err="1">
                <a:latin typeface="Arial"/>
                <a:ea typeface="+mn-ea"/>
              </a:rPr>
              <a:t>Splicing</a:t>
            </a:r>
            <a:r>
              <a:rPr lang="it-IT" sz="2800" dirty="0">
                <a:latin typeface="Arial"/>
                <a:ea typeface="+mn-ea"/>
              </a:rPr>
              <a:t> alternativo</a:t>
            </a:r>
          </a:p>
        </p:txBody>
      </p:sp>
      <p:pic>
        <p:nvPicPr>
          <p:cNvPr id="54275" name="Picture 2" descr="f1911_ISBN88-08-07675-X">
            <a:extLst>
              <a:ext uri="{FF2B5EF4-FFF2-40B4-BE49-F238E27FC236}">
                <a16:creationId xmlns:a16="http://schemas.microsoft.com/office/drawing/2014/main" id="{E250DA8C-C23D-5B43-96D1-7441358CAEA5}"/>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14300" y="3733800"/>
            <a:ext cx="46101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AFB6FBA-BABC-C84D-AD3D-9B228BC8FCE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2">
            <a:extLst>
              <a:ext uri="{FF2B5EF4-FFF2-40B4-BE49-F238E27FC236}">
                <a16:creationId xmlns:a16="http://schemas.microsoft.com/office/drawing/2014/main" id="{AAEC02EB-ADA8-7F44-8F07-CE19D32C33AA}"/>
              </a:ext>
            </a:extLst>
          </p:cNvPr>
          <p:cNvGraphicFramePr>
            <a:graphicFrameLocks noChangeAspect="1"/>
          </p:cNvGraphicFramePr>
          <p:nvPr/>
        </p:nvGraphicFramePr>
        <p:xfrm>
          <a:off x="1782763" y="738188"/>
          <a:ext cx="5532437" cy="6119812"/>
        </p:xfrm>
        <a:graphic>
          <a:graphicData uri="http://schemas.openxmlformats.org/presentationml/2006/ole">
            <mc:AlternateContent xmlns:mc="http://schemas.openxmlformats.org/markup-compatibility/2006">
              <mc:Choice xmlns:v="urn:schemas-microsoft-com:vml" Requires="v">
                <p:oleObj spid="_x0000_s56323" name="Image" r:id="rId3" imgW="4127500" imgH="4565650" progId="">
                  <p:embed/>
                </p:oleObj>
              </mc:Choice>
              <mc:Fallback>
                <p:oleObj name="Image" r:id="rId3" imgW="4127500" imgH="456565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63" y="738188"/>
                        <a:ext cx="5532437" cy="611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 name="Rectangle 4">
            <a:extLst>
              <a:ext uri="{FF2B5EF4-FFF2-40B4-BE49-F238E27FC236}">
                <a16:creationId xmlns:a16="http://schemas.microsoft.com/office/drawing/2014/main" id="{7AE18102-8B3E-9A4B-83DA-F90EACF13100}"/>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 - OVERVIEW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7BB663C0-C9E0-9B4C-BA16-969265DEC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81075"/>
            <a:ext cx="4999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EEA3DFB6-4DD7-F246-BEE8-7F06099F03C1}"/>
              </a:ext>
            </a:extLst>
          </p:cNvPr>
          <p:cNvSpPr>
            <a:spLocks noChangeArrowheads="1"/>
          </p:cNvSpPr>
          <p:nvPr/>
        </p:nvSpPr>
        <p:spPr bwMode="auto">
          <a:xfrm>
            <a:off x="34925" y="115888"/>
            <a:ext cx="9074150" cy="7921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
        <p:nvSpPr>
          <p:cNvPr id="57347" name="Rectangle 4">
            <a:extLst>
              <a:ext uri="{FF2B5EF4-FFF2-40B4-BE49-F238E27FC236}">
                <a16:creationId xmlns:a16="http://schemas.microsoft.com/office/drawing/2014/main" id="{0D648AA9-C2FA-8E4B-AEBE-61805DB5B54E}"/>
              </a:ext>
            </a:extLst>
          </p:cNvPr>
          <p:cNvSpPr>
            <a:spLocks noChangeArrowheads="1"/>
          </p:cNvSpPr>
          <p:nvPr/>
        </p:nvSpPr>
        <p:spPr bwMode="auto">
          <a:xfrm>
            <a:off x="5364163" y="2349500"/>
            <a:ext cx="16557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7348" name="Rectangle 5">
            <a:extLst>
              <a:ext uri="{FF2B5EF4-FFF2-40B4-BE49-F238E27FC236}">
                <a16:creationId xmlns:a16="http://schemas.microsoft.com/office/drawing/2014/main" id="{E0853233-A7C0-054B-8AFE-BFDDBE305424}"/>
              </a:ext>
            </a:extLst>
          </p:cNvPr>
          <p:cNvSpPr>
            <a:spLocks noChangeArrowheads="1"/>
          </p:cNvSpPr>
          <p:nvPr/>
        </p:nvSpPr>
        <p:spPr bwMode="auto">
          <a:xfrm>
            <a:off x="4932363" y="3429000"/>
            <a:ext cx="20875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7349" name="Rectangle 6">
            <a:extLst>
              <a:ext uri="{FF2B5EF4-FFF2-40B4-BE49-F238E27FC236}">
                <a16:creationId xmlns:a16="http://schemas.microsoft.com/office/drawing/2014/main" id="{A7D59906-07DC-5249-AE5D-1D2DE76997A9}"/>
              </a:ext>
            </a:extLst>
          </p:cNvPr>
          <p:cNvSpPr>
            <a:spLocks noChangeArrowheads="1"/>
          </p:cNvSpPr>
          <p:nvPr/>
        </p:nvSpPr>
        <p:spPr bwMode="auto">
          <a:xfrm>
            <a:off x="2195513" y="4221163"/>
            <a:ext cx="1152525" cy="647700"/>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a:extLst>
              <a:ext uri="{FF2B5EF4-FFF2-40B4-BE49-F238E27FC236}">
                <a16:creationId xmlns:a16="http://schemas.microsoft.com/office/drawing/2014/main" id="{B2E49DA2-E365-7840-9049-9D0B85EBEB0E}"/>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TRADUZIONE</a:t>
            </a:r>
          </a:p>
        </p:txBody>
      </p:sp>
      <p:sp>
        <p:nvSpPr>
          <p:cNvPr id="58370" name="Rectangle 10">
            <a:extLst>
              <a:ext uri="{FF2B5EF4-FFF2-40B4-BE49-F238E27FC236}">
                <a16:creationId xmlns:a16="http://schemas.microsoft.com/office/drawing/2014/main" id="{3EB5CB42-DA0F-4140-85D3-DFCFC3189332}"/>
              </a:ext>
            </a:extLst>
          </p:cNvPr>
          <p:cNvSpPr>
            <a:spLocks noChangeArrowheads="1"/>
          </p:cNvSpPr>
          <p:nvPr/>
        </p:nvSpPr>
        <p:spPr bwMode="auto">
          <a:xfrm>
            <a:off x="0" y="981075"/>
            <a:ext cx="9144000" cy="5781675"/>
          </a:xfrm>
          <a:prstGeom prst="rect">
            <a:avLst/>
          </a:prstGeom>
          <a:solidFill>
            <a:srgbClr val="FFC5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400" b="0"/>
              <a:t>La </a:t>
            </a:r>
            <a:r>
              <a:rPr lang="en-GB" altLang="en-US" sz="2400"/>
              <a:t>traduzione</a:t>
            </a:r>
            <a:r>
              <a:rPr lang="en-GB" altLang="en-US" sz="2400" b="0"/>
              <a:t> e’ il processo con cui viene sintetizzata un data proteina, attraverso reazioni chimiche di polimerizzazione di amminoacidi, in una sequenza dipendente dall’informazione contenuta nella sequenza di basi dell’mRNA corrispondente.</a:t>
            </a:r>
          </a:p>
          <a:p>
            <a:pPr eaLnBrk="1" hangingPunct="1">
              <a:spcBef>
                <a:spcPct val="0"/>
              </a:spcBef>
              <a:buFontTx/>
              <a:buNone/>
            </a:pPr>
            <a:r>
              <a:rPr lang="en-GB" altLang="en-US" sz="1400" b="0"/>
              <a:t>	</a:t>
            </a:r>
          </a:p>
          <a:p>
            <a:pPr eaLnBrk="1" hangingPunct="1">
              <a:spcBef>
                <a:spcPct val="0"/>
              </a:spcBef>
              <a:buFontTx/>
              <a:buNone/>
            </a:pPr>
            <a:r>
              <a:rPr lang="en-GB" altLang="en-US" sz="2400" b="0"/>
              <a:t>L’apparato cellulare per la traduzione comprende le seguenti componenti, localizzate nel citoplasma:</a:t>
            </a:r>
          </a:p>
          <a:p>
            <a:pPr eaLnBrk="1" hangingPunct="1">
              <a:spcBef>
                <a:spcPct val="0"/>
              </a:spcBef>
              <a:buFontTx/>
              <a:buAutoNum type="arabicPeriod"/>
            </a:pPr>
            <a:r>
              <a:rPr lang="en-GB" altLang="en-US" sz="2400"/>
              <a:t>RNA messaggero</a:t>
            </a:r>
          </a:p>
          <a:p>
            <a:pPr eaLnBrk="1" hangingPunct="1">
              <a:spcBef>
                <a:spcPct val="0"/>
              </a:spcBef>
              <a:buFontTx/>
              <a:buAutoNum type="arabicPeriod"/>
            </a:pPr>
            <a:r>
              <a:rPr lang="en-GB" altLang="en-US" sz="2400"/>
              <a:t>Ribosomi</a:t>
            </a:r>
            <a:r>
              <a:rPr lang="en-GB" altLang="en-US" sz="2400" b="0"/>
              <a:t>, complessi enzimatici ribonucleopreoteici </a:t>
            </a:r>
          </a:p>
          <a:p>
            <a:pPr eaLnBrk="1" hangingPunct="1">
              <a:spcBef>
                <a:spcPct val="0"/>
              </a:spcBef>
              <a:buFontTx/>
              <a:buAutoNum type="arabicPeriod"/>
            </a:pPr>
            <a:r>
              <a:rPr lang="en-GB" altLang="en-US" sz="2400"/>
              <a:t>RNA transfer (tRNA)</a:t>
            </a:r>
            <a:r>
              <a:rPr lang="en-GB" altLang="en-US" sz="2400" b="0"/>
              <a:t>, molecole adattatore che legano ciascuno uno specifico amminoacido e riconoscono uno specifico codone </a:t>
            </a:r>
          </a:p>
          <a:p>
            <a:pPr eaLnBrk="1" hangingPunct="1">
              <a:spcBef>
                <a:spcPct val="0"/>
              </a:spcBef>
              <a:buFontTx/>
              <a:buAutoNum type="arabicPeriod"/>
            </a:pPr>
            <a:r>
              <a:rPr lang="en-GB" altLang="en-US" sz="2400"/>
              <a:t>Amminoacil-tRNA sintetasi</a:t>
            </a:r>
            <a:r>
              <a:rPr lang="en-GB" altLang="en-US" sz="2400" b="0"/>
              <a:t>, enzimi che catalizzano il caricamento dei tRNA (amminoacilazione)</a:t>
            </a:r>
          </a:p>
          <a:p>
            <a:pPr eaLnBrk="1" hangingPunct="1">
              <a:spcBef>
                <a:spcPct val="0"/>
              </a:spcBef>
              <a:buFontTx/>
              <a:buAutoNum type="arabicPeriod"/>
            </a:pPr>
            <a:r>
              <a:rPr lang="en-GB" altLang="en-US" sz="2400" b="0"/>
              <a:t>Diversi</a:t>
            </a:r>
            <a:r>
              <a:rPr lang="en-GB" altLang="en-US" sz="2400"/>
              <a:t> fattori di inizio, di allungamento e di terminazione</a:t>
            </a:r>
            <a:r>
              <a:rPr lang="en-GB" altLang="en-US" sz="2400" b="0"/>
              <a:t> della sintesi proteica</a:t>
            </a:r>
            <a:endParaRPr lang="en-US" altLang="en-US" sz="2400" b="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449B92E-2E1C-3E45-B348-2D0878C51EC1}"/>
              </a:ext>
            </a:extLst>
          </p:cNvPr>
          <p:cNvSpPr>
            <a:spLocks noChangeArrowheads="1"/>
          </p:cNvSpPr>
          <p:nvPr/>
        </p:nvSpPr>
        <p:spPr bwMode="auto">
          <a:xfrm>
            <a:off x="34925" y="115888"/>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TRADUZIONE</a:t>
            </a:r>
          </a:p>
        </p:txBody>
      </p:sp>
      <p:pic>
        <p:nvPicPr>
          <p:cNvPr id="59394" name="Picture 3">
            <a:extLst>
              <a:ext uri="{FF2B5EF4-FFF2-40B4-BE49-F238E27FC236}">
                <a16:creationId xmlns:a16="http://schemas.microsoft.com/office/drawing/2014/main" id="{D129F021-6A8D-1B4B-940B-5B49FB0C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90"/>
          <a:stretch>
            <a:fillRect/>
          </a:stretch>
        </p:blipFill>
        <p:spPr bwMode="auto">
          <a:xfrm>
            <a:off x="1619250" y="1095375"/>
            <a:ext cx="5791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4">
            <a:extLst>
              <a:ext uri="{FF2B5EF4-FFF2-40B4-BE49-F238E27FC236}">
                <a16:creationId xmlns:a16="http://schemas.microsoft.com/office/drawing/2014/main" id="{74DC906E-F210-1F47-86AE-FE6F5C67FDF8}"/>
              </a:ext>
            </a:extLst>
          </p:cNvPr>
          <p:cNvSpPr txBox="1">
            <a:spLocks noChangeArrowheads="1"/>
          </p:cNvSpPr>
          <p:nvPr/>
        </p:nvSpPr>
        <p:spPr bwMode="auto">
          <a:xfrm>
            <a:off x="2627313" y="6234113"/>
            <a:ext cx="860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Met</a:t>
            </a:r>
            <a:endParaRPr lang="en-US" altLang="en-US" sz="2400" b="0">
              <a:latin typeface="Times" pitchFamily="2" charset="0"/>
            </a:endParaRPr>
          </a:p>
        </p:txBody>
      </p:sp>
      <p:sp>
        <p:nvSpPr>
          <p:cNvPr id="59396" name="Text Box 5">
            <a:extLst>
              <a:ext uri="{FF2B5EF4-FFF2-40B4-BE49-F238E27FC236}">
                <a16:creationId xmlns:a16="http://schemas.microsoft.com/office/drawing/2014/main" id="{3F6E9AC7-63A3-5146-89D3-FAD5ED35E3F1}"/>
              </a:ext>
            </a:extLst>
          </p:cNvPr>
          <p:cNvSpPr txBox="1">
            <a:spLocks noChangeArrowheads="1"/>
          </p:cNvSpPr>
          <p:nvPr/>
        </p:nvSpPr>
        <p:spPr bwMode="auto">
          <a:xfrm>
            <a:off x="4075113" y="6234113"/>
            <a:ext cx="860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Leu</a:t>
            </a:r>
            <a:endParaRPr lang="en-US" altLang="en-US" sz="2400" b="0">
              <a:latin typeface="Times" pitchFamily="2" charset="0"/>
            </a:endParaRPr>
          </a:p>
        </p:txBody>
      </p:sp>
      <p:sp>
        <p:nvSpPr>
          <p:cNvPr id="59397" name="Text Box 6">
            <a:extLst>
              <a:ext uri="{FF2B5EF4-FFF2-40B4-BE49-F238E27FC236}">
                <a16:creationId xmlns:a16="http://schemas.microsoft.com/office/drawing/2014/main" id="{F8EA5CDD-0FB3-F640-8151-72FC25FC1434}"/>
              </a:ext>
            </a:extLst>
          </p:cNvPr>
          <p:cNvSpPr txBox="1">
            <a:spLocks noChangeArrowheads="1"/>
          </p:cNvSpPr>
          <p:nvPr/>
        </p:nvSpPr>
        <p:spPr bwMode="auto">
          <a:xfrm>
            <a:off x="5370513" y="6226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Gly</a:t>
            </a:r>
            <a:endParaRPr lang="en-US" altLang="en-US" sz="2400" b="0">
              <a:latin typeface="Times"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a:extLst>
              <a:ext uri="{FF2B5EF4-FFF2-40B4-BE49-F238E27FC236}">
                <a16:creationId xmlns:a16="http://schemas.microsoft.com/office/drawing/2014/main" id="{F42FC4FA-B591-4E4A-854D-0F2BAD6841F7}"/>
              </a:ext>
            </a:extLst>
          </p:cNvPr>
          <p:cNvSpPr>
            <a:spLocks noGrp="1" noChangeArrowheads="1"/>
          </p:cNvSpPr>
          <p:nvPr>
            <p:ph type="title"/>
          </p:nvPr>
        </p:nvSpPr>
        <p:spPr>
          <a:xfrm>
            <a:off x="34925" y="44450"/>
            <a:ext cx="9074150" cy="914400"/>
          </a:xfrm>
          <a:solidFill>
            <a:srgbClr val="C80064"/>
          </a:solidFill>
        </p:spPr>
        <p:txBody>
          <a:bodyPr/>
          <a:lstStyle/>
          <a:p>
            <a:pPr eaLnBrk="1" hangingPunct="1"/>
            <a:r>
              <a:rPr lang="en-US" altLang="en-US">
                <a:solidFill>
                  <a:schemeClr val="bg1"/>
                </a:solidFill>
                <a:ea typeface="ＭＳ Ｐゴシック" panose="020B0600070205080204" pitchFamily="34" charset="-128"/>
              </a:rPr>
              <a:t>Il CODICE GENETICO</a:t>
            </a:r>
          </a:p>
        </p:txBody>
      </p:sp>
      <p:pic>
        <p:nvPicPr>
          <p:cNvPr id="60418" name="Picture 4">
            <a:extLst>
              <a:ext uri="{FF2B5EF4-FFF2-40B4-BE49-F238E27FC236}">
                <a16:creationId xmlns:a16="http://schemas.microsoft.com/office/drawing/2014/main" id="{998A191D-782D-CF44-8DF1-CCDC95444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981075"/>
            <a:ext cx="900271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6">
            <a:extLst>
              <a:ext uri="{FF2B5EF4-FFF2-40B4-BE49-F238E27FC236}">
                <a16:creationId xmlns:a16="http://schemas.microsoft.com/office/drawing/2014/main" id="{47138578-432E-F449-91F7-D6E58F29A4AD}"/>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pic>
        <p:nvPicPr>
          <p:cNvPr id="61442" name="Picture 7">
            <a:extLst>
              <a:ext uri="{FF2B5EF4-FFF2-40B4-BE49-F238E27FC236}">
                <a16:creationId xmlns:a16="http://schemas.microsoft.com/office/drawing/2014/main" id="{5F801C3D-8A76-784D-86FD-C5C5539EE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903288"/>
            <a:ext cx="8008938"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a:extLst>
              <a:ext uri="{FF2B5EF4-FFF2-40B4-BE49-F238E27FC236}">
                <a16:creationId xmlns:a16="http://schemas.microsoft.com/office/drawing/2014/main" id="{0DDAD06B-0461-CA47-AE1C-DE1D6B0BFFD6}"/>
              </a:ext>
            </a:extLst>
          </p:cNvPr>
          <p:cNvSpPr>
            <a:spLocks noGrp="1" noChangeArrowheads="1"/>
          </p:cNvSpPr>
          <p:nvPr>
            <p:ph type="body" idx="1"/>
          </p:nvPr>
        </p:nvSpPr>
        <p:spPr>
          <a:xfrm>
            <a:off x="381000" y="1143000"/>
            <a:ext cx="8623300" cy="838200"/>
          </a:xfrm>
        </p:spPr>
        <p:txBody>
          <a:bodyPr/>
          <a:lstStyle/>
          <a:p>
            <a:pPr marL="355600" indent="-355600" algn="just" eaLnBrk="1" hangingPunct="1">
              <a:buFontTx/>
              <a:buAutoNum type="arabicPeriod"/>
            </a:pPr>
            <a:r>
              <a:rPr lang="it-IT" altLang="en-US" sz="2400" b="1">
                <a:solidFill>
                  <a:srgbClr val="FF0000"/>
                </a:solidFill>
                <a:ea typeface="ＭＳ Ｐゴシック" panose="020B0600070205080204" pitchFamily="34" charset="-128"/>
                <a:cs typeface="Arial" panose="020B0604020202020204" pitchFamily="34" charset="0"/>
              </a:rPr>
              <a:t>Il codice NON È AMBIGUO</a:t>
            </a:r>
            <a:r>
              <a:rPr lang="it-IT" altLang="en-US" sz="2400" b="1">
                <a:ea typeface="ＭＳ Ｐゴシック" panose="020B0600070205080204" pitchFamily="34" charset="-128"/>
                <a:cs typeface="Arial" panose="020B0604020202020204" pitchFamily="34" charset="0"/>
              </a:rPr>
              <a:t> </a:t>
            </a:r>
          </a:p>
          <a:p>
            <a:pPr marL="355600" indent="-355600" algn="just" eaLnBrk="1" hangingPunct="1">
              <a:lnSpc>
                <a:spcPts val="2400"/>
              </a:lnSpc>
              <a:spcBef>
                <a:spcPct val="0"/>
              </a:spcBef>
              <a:buFontTx/>
              <a:buNone/>
            </a:pPr>
            <a:r>
              <a:rPr lang="it-IT" altLang="en-US" sz="2400" b="1">
                <a:ea typeface="ＭＳ Ｐゴシック" panose="020B0600070205080204" pitchFamily="34" charset="-128"/>
                <a:cs typeface="Arial" panose="020B0604020202020204" pitchFamily="34" charset="0"/>
              </a:rPr>
              <a:t>	Ogni codone codifica per un solo aminoacido</a:t>
            </a:r>
          </a:p>
        </p:txBody>
      </p:sp>
      <p:sp>
        <p:nvSpPr>
          <p:cNvPr id="4" name="Rectangle 3">
            <a:extLst>
              <a:ext uri="{FF2B5EF4-FFF2-40B4-BE49-F238E27FC236}">
                <a16:creationId xmlns:a16="http://schemas.microsoft.com/office/drawing/2014/main" id="{5E26EE38-E7BD-4947-A42D-4BC20C94B96A}"/>
              </a:ext>
            </a:extLst>
          </p:cNvPr>
          <p:cNvSpPr txBox="1">
            <a:spLocks noChangeArrowheads="1"/>
          </p:cNvSpPr>
          <p:nvPr/>
        </p:nvSpPr>
        <p:spPr bwMode="auto">
          <a:xfrm>
            <a:off x="381000" y="2209800"/>
            <a:ext cx="8623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0" indent="-444500">
              <a:spcBef>
                <a:spcPct val="20000"/>
              </a:spcBef>
              <a:buChar char="•"/>
              <a:tabLst>
                <a:tab pos="3556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556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5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spcBef>
                <a:spcPts val="1200"/>
              </a:spcBef>
              <a:buFontTx/>
              <a:buNone/>
            </a:pPr>
            <a:r>
              <a:rPr lang="it-IT" altLang="en-US" sz="2400">
                <a:solidFill>
                  <a:srgbClr val="FF0000"/>
                </a:solidFill>
                <a:cs typeface="Arial" panose="020B0604020202020204" pitchFamily="34" charset="0"/>
              </a:rPr>
              <a:t>2.  Il codice è DEGENERATO</a:t>
            </a:r>
            <a:r>
              <a:rPr lang="it-IT" altLang="en-US" sz="2400">
                <a:cs typeface="Arial" panose="020B0604020202020204" pitchFamily="34" charset="0"/>
              </a:rPr>
              <a:t> </a:t>
            </a:r>
          </a:p>
          <a:p>
            <a:pPr algn="just" eaLnBrk="1" hangingPunct="1">
              <a:lnSpc>
                <a:spcPts val="2400"/>
              </a:lnSpc>
              <a:spcBef>
                <a:spcPct val="0"/>
              </a:spcBef>
              <a:buFontTx/>
              <a:buNone/>
            </a:pPr>
            <a:r>
              <a:rPr lang="it-IT" altLang="en-US" sz="2400">
                <a:cs typeface="Arial" panose="020B0604020202020204" pitchFamily="34" charset="0"/>
              </a:rPr>
              <a:t>	Due o più codoni codificano per lo stesso aminoacido. </a:t>
            </a:r>
          </a:p>
          <a:p>
            <a:pPr algn="just" eaLnBrk="1" hangingPunct="1">
              <a:lnSpc>
                <a:spcPts val="2400"/>
              </a:lnSpc>
              <a:spcBef>
                <a:spcPct val="0"/>
              </a:spcBef>
              <a:buFontTx/>
              <a:buNone/>
            </a:pPr>
            <a:r>
              <a:rPr lang="it-IT" altLang="en-US" sz="2400">
                <a:cs typeface="Arial" panose="020B0604020202020204" pitchFamily="34" charset="0"/>
              </a:rPr>
              <a:t>	Solo 2 aminoacidi sono codificati da un unico codone. </a:t>
            </a:r>
          </a:p>
          <a:p>
            <a:pPr algn="just" eaLnBrk="1" hangingPunct="1">
              <a:lnSpc>
                <a:spcPts val="2400"/>
              </a:lnSpc>
              <a:spcBef>
                <a:spcPct val="0"/>
              </a:spcBef>
              <a:buFontTx/>
              <a:buNone/>
            </a:pPr>
            <a:endParaRPr lang="it-IT" altLang="en-US" sz="2400">
              <a:cs typeface="Arial" panose="020B0604020202020204" pitchFamily="34" charset="0"/>
            </a:endParaRPr>
          </a:p>
          <a:p>
            <a:pPr algn="just" eaLnBrk="1" hangingPunct="1">
              <a:lnSpc>
                <a:spcPts val="2400"/>
              </a:lnSpc>
              <a:spcBef>
                <a:spcPct val="0"/>
              </a:spcBef>
              <a:buFontTx/>
              <a:buNone/>
            </a:pPr>
            <a:r>
              <a:rPr lang="it-IT" altLang="en-US" sz="2400" b="0">
                <a:solidFill>
                  <a:srgbClr val="0000FF"/>
                </a:solidFill>
                <a:cs typeface="Arial" panose="020B0604020202020204" pitchFamily="34" charset="0"/>
              </a:rPr>
              <a:t>Esiste un ordine definito nel grado di degenerazione</a:t>
            </a:r>
            <a:r>
              <a:rPr lang="it-IT" altLang="en-US" sz="2400" b="0">
                <a:cs typeface="Arial" panose="020B0604020202020204" pitchFamily="34" charset="0"/>
              </a:rPr>
              <a:t>: </a:t>
            </a:r>
          </a:p>
          <a:p>
            <a:pPr algn="just" eaLnBrk="1" hangingPunct="1">
              <a:lnSpc>
                <a:spcPts val="2400"/>
              </a:lnSpc>
              <a:spcBef>
                <a:spcPct val="0"/>
              </a:spcBef>
              <a:buFontTx/>
              <a:buNone/>
            </a:pPr>
            <a:r>
              <a:rPr lang="it-IT" altLang="en-US" sz="2400" b="0">
                <a:cs typeface="Arial" panose="020B0604020202020204" pitchFamily="34" charset="0"/>
              </a:rPr>
              <a:t>gran parte degli aminoacidi ha 2 o 4 codoni che differiscono</a:t>
            </a:r>
          </a:p>
          <a:p>
            <a:pPr algn="just" eaLnBrk="1" hangingPunct="1">
              <a:lnSpc>
                <a:spcPts val="2400"/>
              </a:lnSpc>
              <a:spcBef>
                <a:spcPct val="0"/>
              </a:spcBef>
              <a:buFontTx/>
              <a:buNone/>
            </a:pPr>
            <a:r>
              <a:rPr lang="it-IT" altLang="en-US" sz="2400" b="0">
                <a:cs typeface="Arial" panose="020B0604020202020204" pitchFamily="34" charset="0"/>
              </a:rPr>
              <a:t>tra loro solo per la terza base del codone.</a:t>
            </a:r>
            <a:endParaRPr lang="it-IT" altLang="en-US" sz="2400" b="0">
              <a:solidFill>
                <a:srgbClr val="D9D9D9"/>
              </a:solidFill>
              <a:cs typeface="Arial" panose="020B0604020202020204" pitchFamily="34" charset="0"/>
            </a:endParaRPr>
          </a:p>
          <a:p>
            <a:pPr algn="just" eaLnBrk="1" hangingPunct="1"/>
            <a:endParaRPr lang="it-IT" altLang="en-US" sz="2400" b="0">
              <a:solidFill>
                <a:srgbClr val="D9D9D9"/>
              </a:solidFill>
              <a:cs typeface="Arial" panose="020B0604020202020204" pitchFamily="34" charset="0"/>
            </a:endParaRPr>
          </a:p>
        </p:txBody>
      </p:sp>
      <p:sp>
        <p:nvSpPr>
          <p:cNvPr id="62467" name="Rectangle 6">
            <a:extLst>
              <a:ext uri="{FF2B5EF4-FFF2-40B4-BE49-F238E27FC236}">
                <a16:creationId xmlns:a16="http://schemas.microsoft.com/office/drawing/2014/main" id="{F35A1672-CEBE-054F-8A76-67A2AE2A8A05}"/>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pic>
        <p:nvPicPr>
          <p:cNvPr id="5" name="Picture 4">
            <a:extLst>
              <a:ext uri="{FF2B5EF4-FFF2-40B4-BE49-F238E27FC236}">
                <a16:creationId xmlns:a16="http://schemas.microsoft.com/office/drawing/2014/main" id="{011AE152-B9C9-C04A-9F72-6AADF8978288}"/>
              </a:ext>
            </a:extLst>
          </p:cNvPr>
          <p:cNvPicPr>
            <a:picLocks noChangeAspect="1" noChangeArrowheads="1"/>
          </p:cNvPicPr>
          <p:nvPr/>
        </p:nvPicPr>
        <p:blipFill>
          <a:blip r:embed="rId3"/>
          <a:srcRect l="27156" t="31137" r="28831" b="45631"/>
          <a:stretch>
            <a:fillRect/>
          </a:stretch>
        </p:blipFill>
        <p:spPr bwMode="auto">
          <a:xfrm>
            <a:off x="3048000" y="4800600"/>
            <a:ext cx="4898397" cy="169559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26C38F9A-EFB5-294C-8B50-05B07B457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81075"/>
            <a:ext cx="4999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a:extLst>
              <a:ext uri="{FF2B5EF4-FFF2-40B4-BE49-F238E27FC236}">
                <a16:creationId xmlns:a16="http://schemas.microsoft.com/office/drawing/2014/main" id="{59CFCC22-8092-DD4C-B477-D3DBE5ED149E}"/>
              </a:ext>
            </a:extLst>
          </p:cNvPr>
          <p:cNvSpPr>
            <a:spLocks noChangeArrowheads="1"/>
          </p:cNvSpPr>
          <p:nvPr/>
        </p:nvSpPr>
        <p:spPr bwMode="auto">
          <a:xfrm>
            <a:off x="34925" y="115888"/>
            <a:ext cx="9074150" cy="7921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
        <p:nvSpPr>
          <p:cNvPr id="18435" name="Rectangle 4">
            <a:extLst>
              <a:ext uri="{FF2B5EF4-FFF2-40B4-BE49-F238E27FC236}">
                <a16:creationId xmlns:a16="http://schemas.microsoft.com/office/drawing/2014/main" id="{5AEB871E-34FF-F645-8AE8-708052F10F80}"/>
              </a:ext>
            </a:extLst>
          </p:cNvPr>
          <p:cNvSpPr>
            <a:spLocks noChangeArrowheads="1"/>
          </p:cNvSpPr>
          <p:nvPr/>
        </p:nvSpPr>
        <p:spPr bwMode="auto">
          <a:xfrm>
            <a:off x="5364163" y="2349500"/>
            <a:ext cx="16557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8436" name="Rectangle 5">
            <a:extLst>
              <a:ext uri="{FF2B5EF4-FFF2-40B4-BE49-F238E27FC236}">
                <a16:creationId xmlns:a16="http://schemas.microsoft.com/office/drawing/2014/main" id="{246BCD18-1E99-DB4E-8580-C4479F60DE48}"/>
              </a:ext>
            </a:extLst>
          </p:cNvPr>
          <p:cNvSpPr>
            <a:spLocks noChangeArrowheads="1"/>
          </p:cNvSpPr>
          <p:nvPr/>
        </p:nvSpPr>
        <p:spPr bwMode="auto">
          <a:xfrm>
            <a:off x="4932363" y="3429000"/>
            <a:ext cx="20875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8437" name="Rectangle 6">
            <a:extLst>
              <a:ext uri="{FF2B5EF4-FFF2-40B4-BE49-F238E27FC236}">
                <a16:creationId xmlns:a16="http://schemas.microsoft.com/office/drawing/2014/main" id="{4A32565E-E2B6-1245-837F-B3BA852232DE}"/>
              </a:ext>
            </a:extLst>
          </p:cNvPr>
          <p:cNvSpPr>
            <a:spLocks noChangeArrowheads="1"/>
          </p:cNvSpPr>
          <p:nvPr/>
        </p:nvSpPr>
        <p:spPr bwMode="auto">
          <a:xfrm>
            <a:off x="2195513" y="4221163"/>
            <a:ext cx="1152525" cy="647700"/>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3" descr="grado degen wol">
            <a:extLst>
              <a:ext uri="{FF2B5EF4-FFF2-40B4-BE49-F238E27FC236}">
                <a16:creationId xmlns:a16="http://schemas.microsoft.com/office/drawing/2014/main" id="{14A58F17-A827-C245-9BC7-B708DD63DB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90600"/>
            <a:ext cx="3048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CasellaDiTesto 2">
            <a:extLst>
              <a:ext uri="{FF2B5EF4-FFF2-40B4-BE49-F238E27FC236}">
                <a16:creationId xmlns:a16="http://schemas.microsoft.com/office/drawing/2014/main" id="{6C7E4E2B-5223-1C40-AE81-D5B7ECC65876}"/>
              </a:ext>
            </a:extLst>
          </p:cNvPr>
          <p:cNvSpPr txBox="1">
            <a:spLocks noChangeArrowheads="1"/>
          </p:cNvSpPr>
          <p:nvPr/>
        </p:nvSpPr>
        <p:spPr bwMode="auto">
          <a:xfrm>
            <a:off x="3902075" y="1001713"/>
            <a:ext cx="105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1 codone</a:t>
            </a:r>
          </a:p>
        </p:txBody>
      </p:sp>
      <p:sp>
        <p:nvSpPr>
          <p:cNvPr id="64515" name="CasellaDiTesto 3">
            <a:extLst>
              <a:ext uri="{FF2B5EF4-FFF2-40B4-BE49-F238E27FC236}">
                <a16:creationId xmlns:a16="http://schemas.microsoft.com/office/drawing/2014/main" id="{366B47E5-5D75-7844-86CA-865792D7E4D2}"/>
              </a:ext>
            </a:extLst>
          </p:cNvPr>
          <p:cNvSpPr txBox="1">
            <a:spLocks noChangeArrowheads="1"/>
          </p:cNvSpPr>
          <p:nvPr/>
        </p:nvSpPr>
        <p:spPr bwMode="auto">
          <a:xfrm>
            <a:off x="3902075" y="1993900"/>
            <a:ext cx="98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2 codoni</a:t>
            </a:r>
          </a:p>
        </p:txBody>
      </p:sp>
      <p:sp>
        <p:nvSpPr>
          <p:cNvPr id="64516" name="CasellaDiTesto 4">
            <a:extLst>
              <a:ext uri="{FF2B5EF4-FFF2-40B4-BE49-F238E27FC236}">
                <a16:creationId xmlns:a16="http://schemas.microsoft.com/office/drawing/2014/main" id="{EACE050D-8217-A841-8557-DBAEA8CA015F}"/>
              </a:ext>
            </a:extLst>
          </p:cNvPr>
          <p:cNvSpPr txBox="1">
            <a:spLocks noChangeArrowheads="1"/>
          </p:cNvSpPr>
          <p:nvPr/>
        </p:nvSpPr>
        <p:spPr bwMode="auto">
          <a:xfrm>
            <a:off x="3905250" y="3429000"/>
            <a:ext cx="98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3 codoni</a:t>
            </a:r>
          </a:p>
        </p:txBody>
      </p:sp>
      <p:sp>
        <p:nvSpPr>
          <p:cNvPr id="64517" name="CasellaDiTesto 5">
            <a:extLst>
              <a:ext uri="{FF2B5EF4-FFF2-40B4-BE49-F238E27FC236}">
                <a16:creationId xmlns:a16="http://schemas.microsoft.com/office/drawing/2014/main" id="{1925324B-9CEB-294D-85A7-7424CA505C12}"/>
              </a:ext>
            </a:extLst>
          </p:cNvPr>
          <p:cNvSpPr txBox="1">
            <a:spLocks noChangeArrowheads="1"/>
          </p:cNvSpPr>
          <p:nvPr/>
        </p:nvSpPr>
        <p:spPr bwMode="auto">
          <a:xfrm>
            <a:off x="3906838" y="4648200"/>
            <a:ext cx="989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4 codoni</a:t>
            </a:r>
          </a:p>
        </p:txBody>
      </p:sp>
      <p:sp>
        <p:nvSpPr>
          <p:cNvPr id="64518" name="CasellaDiTesto 6">
            <a:extLst>
              <a:ext uri="{FF2B5EF4-FFF2-40B4-BE49-F238E27FC236}">
                <a16:creationId xmlns:a16="http://schemas.microsoft.com/office/drawing/2014/main" id="{3DAB717F-734A-D34D-8537-86A3C81C43D6}"/>
              </a:ext>
            </a:extLst>
          </p:cNvPr>
          <p:cNvSpPr txBox="1">
            <a:spLocks noChangeArrowheads="1"/>
          </p:cNvSpPr>
          <p:nvPr/>
        </p:nvSpPr>
        <p:spPr bwMode="auto">
          <a:xfrm>
            <a:off x="3902075" y="5956300"/>
            <a:ext cx="98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6 codoni</a:t>
            </a:r>
          </a:p>
        </p:txBody>
      </p:sp>
      <p:sp>
        <p:nvSpPr>
          <p:cNvPr id="64519" name="CasellaDiTesto 12">
            <a:extLst>
              <a:ext uri="{FF2B5EF4-FFF2-40B4-BE49-F238E27FC236}">
                <a16:creationId xmlns:a16="http://schemas.microsoft.com/office/drawing/2014/main" id="{07E7B93D-0013-8C4B-9F32-F2D4100C1A41}"/>
              </a:ext>
            </a:extLst>
          </p:cNvPr>
          <p:cNvSpPr txBox="1">
            <a:spLocks noChangeArrowheads="1"/>
          </p:cNvSpPr>
          <p:nvPr/>
        </p:nvSpPr>
        <p:spPr bwMode="auto">
          <a:xfrm>
            <a:off x="-76200" y="1143000"/>
            <a:ext cx="373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t>Il codice genetico suddiviso secondo il grado di degenerazione</a:t>
            </a:r>
          </a:p>
        </p:txBody>
      </p:sp>
      <p:sp>
        <p:nvSpPr>
          <p:cNvPr id="64520" name="Rectangle 6">
            <a:extLst>
              <a:ext uri="{FF2B5EF4-FFF2-40B4-BE49-F238E27FC236}">
                <a16:creationId xmlns:a16="http://schemas.microsoft.com/office/drawing/2014/main" id="{E722AA53-6EB8-B748-A51C-A45350164223}"/>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a:extLst>
              <a:ext uri="{FF2B5EF4-FFF2-40B4-BE49-F238E27FC236}">
                <a16:creationId xmlns:a16="http://schemas.microsoft.com/office/drawing/2014/main" id="{89F2829F-9C4C-E947-8011-4EF16CD5D95D}"/>
              </a:ext>
            </a:extLst>
          </p:cNvPr>
          <p:cNvSpPr>
            <a:spLocks noGrp="1" noChangeArrowheads="1"/>
          </p:cNvSpPr>
          <p:nvPr>
            <p:ph type="body" idx="1"/>
          </p:nvPr>
        </p:nvSpPr>
        <p:spPr>
          <a:xfrm>
            <a:off x="292100" y="914400"/>
            <a:ext cx="8623300" cy="3962400"/>
          </a:xfrm>
        </p:spPr>
        <p:txBody>
          <a:bodyPr/>
          <a:lstStyle/>
          <a:p>
            <a:pPr marL="355600" indent="-355600" algn="just" eaLnBrk="1" hangingPunct="1">
              <a:buFontTx/>
              <a:buAutoNum type="arabicPeriod"/>
            </a:pPr>
            <a:r>
              <a:rPr lang="it-IT" altLang="en-US" sz="2000">
                <a:solidFill>
                  <a:srgbClr val="7F7F7F"/>
                </a:solidFill>
                <a:ea typeface="ＭＳ Ｐゴシック" panose="020B0600070205080204" pitchFamily="34" charset="-128"/>
                <a:cs typeface="Arial" panose="020B0604020202020204" pitchFamily="34" charset="0"/>
              </a:rPr>
              <a:t>Il codice NON È AMBIGUO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Ogni codone codifica per un solo aminoacido</a:t>
            </a:r>
          </a:p>
          <a:p>
            <a:pPr marL="355600" indent="-355600" algn="just" eaLnBrk="1" hangingPunct="1">
              <a:lnSpc>
                <a:spcPts val="2400"/>
              </a:lnSpc>
              <a:spcBef>
                <a:spcPts val="1200"/>
              </a:spcBef>
              <a:buFontTx/>
              <a:buNone/>
            </a:pPr>
            <a:r>
              <a:rPr lang="it-IT" altLang="en-US" sz="2000">
                <a:solidFill>
                  <a:srgbClr val="7F7F7F"/>
                </a:solidFill>
                <a:ea typeface="ＭＳ Ｐゴシック" panose="020B0600070205080204" pitchFamily="34" charset="-128"/>
                <a:cs typeface="Arial" panose="020B0604020202020204" pitchFamily="34" charset="0"/>
              </a:rPr>
              <a:t>2.  Il codice è DEGENERATO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Due o più codoni codificano per lo stesso aminoacido.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Solo 2 aminoacidi sono codificati da un unico codone.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Esiste un ordine definito nel grado di degenerazione: gran parte degli aminoacidi ha 2 o 4 codoni che differiscono tra loro solo per la terza base del codone.</a:t>
            </a:r>
          </a:p>
          <a:p>
            <a:pPr marL="355600" indent="-355600" algn="just" eaLnBrk="1" hangingPunct="1">
              <a:lnSpc>
                <a:spcPts val="2400"/>
              </a:lnSpc>
              <a:spcBef>
                <a:spcPts val="1200"/>
              </a:spcBef>
              <a:buFontTx/>
              <a:buAutoNum type="arabicPeriod" startAt="3"/>
            </a:pPr>
            <a:r>
              <a:rPr lang="it-IT" altLang="en-US" sz="2000" b="1">
                <a:solidFill>
                  <a:srgbClr val="FF0000"/>
                </a:solidFill>
                <a:ea typeface="ＭＳ Ｐゴシック" panose="020B0600070205080204" pitchFamily="34" charset="-128"/>
                <a:cs typeface="Arial" panose="020B0604020202020204" pitchFamily="34" charset="0"/>
              </a:rPr>
              <a:t>Il codice è UNIVERSALE</a:t>
            </a:r>
            <a:endParaRPr lang="it-IT" altLang="en-US" sz="2000" b="1">
              <a:ea typeface="ＭＳ Ｐゴシック" panose="020B0600070205080204" pitchFamily="34" charset="-128"/>
              <a:cs typeface="Arial" panose="020B0604020202020204" pitchFamily="34" charset="0"/>
            </a:endParaRPr>
          </a:p>
          <a:p>
            <a:pPr marL="355600" indent="-355600" algn="just" eaLnBrk="1" hangingPunct="1">
              <a:lnSpc>
                <a:spcPts val="2400"/>
              </a:lnSpc>
              <a:spcBef>
                <a:spcPct val="0"/>
              </a:spcBef>
              <a:buFontTx/>
              <a:buNone/>
            </a:pPr>
            <a:r>
              <a:rPr lang="it-IT" altLang="en-US" sz="2000">
                <a:ea typeface="ＭＳ Ｐゴシック" panose="020B0600070205080204" pitchFamily="34" charset="-128"/>
                <a:cs typeface="Arial" panose="020B0604020202020204" pitchFamily="34" charset="0"/>
              </a:rPr>
              <a:t>     E</a:t>
            </a:r>
            <a:r>
              <a:rPr lang="ja-JP" altLang="it-IT" sz="2000">
                <a:ea typeface="ＭＳ Ｐゴシック" panose="020B0600070205080204" pitchFamily="34" charset="-128"/>
                <a:cs typeface="Arial" panose="020B0604020202020204" pitchFamily="34" charset="0"/>
              </a:rPr>
              <a:t>’</a:t>
            </a:r>
            <a:r>
              <a:rPr lang="it-IT" altLang="ja-JP" sz="2000">
                <a:ea typeface="ＭＳ Ｐゴシック" panose="020B0600070205080204" pitchFamily="34" charset="-128"/>
                <a:cs typeface="Arial" panose="020B0604020202020204" pitchFamily="34" charset="0"/>
              </a:rPr>
              <a:t> identico per tutti gli organismi (rare eccezioni con piccoli cambiamenti di alcuni codoni si osservano nei mitocondri).</a:t>
            </a:r>
            <a:endParaRPr lang="it-IT" altLang="en-US" sz="2000">
              <a:ea typeface="ＭＳ Ｐゴシック"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1E27544F-4EB6-1045-BBD1-DE852A7EDBCA}"/>
              </a:ext>
            </a:extLst>
          </p:cNvPr>
          <p:cNvSpPr txBox="1">
            <a:spLocks noChangeArrowheads="1"/>
          </p:cNvSpPr>
          <p:nvPr/>
        </p:nvSpPr>
        <p:spPr bwMode="auto">
          <a:xfrm>
            <a:off x="304800" y="4724400"/>
            <a:ext cx="8623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tabLst>
                <a:tab pos="3556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556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5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spcBef>
                <a:spcPts val="1200"/>
              </a:spcBef>
              <a:buFontTx/>
              <a:buAutoNum type="arabicPeriod" startAt="4"/>
            </a:pPr>
            <a:r>
              <a:rPr lang="it-IT" altLang="en-US" sz="2000">
                <a:solidFill>
                  <a:srgbClr val="FF0000"/>
                </a:solidFill>
                <a:cs typeface="Arial" panose="020B0604020202020204" pitchFamily="34" charset="0"/>
              </a:rPr>
              <a:t>Esistono CODONI DI INIZIO e CODONI DI STOP</a:t>
            </a:r>
            <a:endParaRPr lang="it-IT" altLang="en-US" sz="2000">
              <a:cs typeface="Arial" panose="020B0604020202020204" pitchFamily="34" charset="0"/>
            </a:endParaRPr>
          </a:p>
          <a:p>
            <a:pPr algn="just" eaLnBrk="1" hangingPunct="1">
              <a:lnSpc>
                <a:spcPts val="2400"/>
              </a:lnSpc>
              <a:spcBef>
                <a:spcPct val="0"/>
              </a:spcBef>
              <a:buFontTx/>
              <a:buNone/>
            </a:pPr>
            <a:r>
              <a:rPr lang="it-IT" altLang="en-US" sz="2000">
                <a:cs typeface="Arial" panose="020B0604020202020204" pitchFamily="34" charset="0"/>
              </a:rPr>
              <a:t>I </a:t>
            </a:r>
            <a:r>
              <a:rPr lang="ja-JP" altLang="it-IT" sz="2000">
                <a:cs typeface="Arial" panose="020B0604020202020204" pitchFamily="34" charset="0"/>
              </a:rPr>
              <a:t>“</a:t>
            </a:r>
            <a:r>
              <a:rPr lang="it-IT" altLang="ja-JP" sz="2000">
                <a:cs typeface="Arial" panose="020B0604020202020204" pitchFamily="34" charset="0"/>
              </a:rPr>
              <a:t>codoni non senso</a:t>
            </a:r>
            <a:r>
              <a:rPr lang="ja-JP" altLang="it-IT" sz="2000">
                <a:cs typeface="Arial" panose="020B0604020202020204" pitchFamily="34" charset="0"/>
              </a:rPr>
              <a:t>”</a:t>
            </a:r>
            <a:r>
              <a:rPr lang="it-IT" altLang="ja-JP" sz="2000">
                <a:cs typeface="Arial" panose="020B0604020202020204" pitchFamily="34" charset="0"/>
              </a:rPr>
              <a:t> sono </a:t>
            </a:r>
            <a:r>
              <a:rPr lang="it-IT" altLang="ja-JP" sz="2000">
                <a:solidFill>
                  <a:srgbClr val="0000FF"/>
                </a:solidFill>
                <a:cs typeface="Arial" panose="020B0604020202020204" pitchFamily="34" charset="0"/>
              </a:rPr>
              <a:t>CODONI DI STOP</a:t>
            </a:r>
            <a:r>
              <a:rPr lang="it-IT" altLang="ja-JP" sz="2000">
                <a:cs typeface="Arial" panose="020B0604020202020204" pitchFamily="34" charset="0"/>
              </a:rPr>
              <a:t>: tre codoni (</a:t>
            </a:r>
            <a:r>
              <a:rPr lang="it-IT" altLang="ja-JP" sz="2000">
                <a:solidFill>
                  <a:srgbClr val="0000FF"/>
                </a:solidFill>
                <a:cs typeface="Arial" panose="020B0604020202020204" pitchFamily="34" charset="0"/>
              </a:rPr>
              <a:t>UAA, UAG, UGA</a:t>
            </a:r>
            <a:r>
              <a:rPr lang="it-IT" altLang="ja-JP" sz="2000">
                <a:cs typeface="Arial" panose="020B0604020202020204" pitchFamily="34" charset="0"/>
              </a:rPr>
              <a:t>) non codificano per nessun aminoacido, ma funzionano da segnali di stop nella sintesi proteica.</a:t>
            </a:r>
          </a:p>
          <a:p>
            <a:pPr algn="just" eaLnBrk="1" hangingPunct="1">
              <a:lnSpc>
                <a:spcPts val="2400"/>
              </a:lnSpc>
              <a:spcBef>
                <a:spcPct val="0"/>
              </a:spcBef>
              <a:buFontTx/>
              <a:buNone/>
            </a:pPr>
            <a:r>
              <a:rPr lang="it-IT" altLang="en-US" sz="2000">
                <a:solidFill>
                  <a:srgbClr val="000000"/>
                </a:solidFill>
                <a:cs typeface="Arial" panose="020B0604020202020204" pitchFamily="34" charset="0"/>
              </a:rPr>
              <a:t>Il </a:t>
            </a:r>
            <a:r>
              <a:rPr lang="it-IT" altLang="en-US" sz="2000">
                <a:solidFill>
                  <a:srgbClr val="0000FF"/>
                </a:solidFill>
                <a:cs typeface="Arial" panose="020B0604020202020204" pitchFamily="34" charset="0"/>
              </a:rPr>
              <a:t>CODONE DI INIZIO </a:t>
            </a:r>
            <a:r>
              <a:rPr lang="it-IT" altLang="ja-JP" sz="2000">
                <a:solidFill>
                  <a:srgbClr val="000000"/>
                </a:solidFill>
                <a:cs typeface="Arial" panose="020B0604020202020204" pitchFamily="34" charset="0"/>
              </a:rPr>
              <a:t>(</a:t>
            </a:r>
            <a:r>
              <a:rPr lang="it-IT" altLang="ja-JP" sz="2000">
                <a:solidFill>
                  <a:srgbClr val="0000FF"/>
                </a:solidFill>
                <a:cs typeface="Arial" panose="020B0604020202020204" pitchFamily="34" charset="0"/>
              </a:rPr>
              <a:t>AUG</a:t>
            </a:r>
            <a:r>
              <a:rPr lang="it-IT" altLang="ja-JP" sz="2000">
                <a:solidFill>
                  <a:srgbClr val="000000"/>
                </a:solidFill>
                <a:cs typeface="Arial" panose="020B0604020202020204" pitchFamily="34" charset="0"/>
              </a:rPr>
              <a:t>) </a:t>
            </a:r>
            <a:r>
              <a:rPr lang="it-IT" altLang="en-US" sz="2000">
                <a:solidFill>
                  <a:srgbClr val="000000"/>
                </a:solidFill>
                <a:cs typeface="Arial" panose="020B0604020202020204" pitchFamily="34" charset="0"/>
              </a:rPr>
              <a:t>è il codone per l</a:t>
            </a:r>
            <a:r>
              <a:rPr lang="ja-JP" altLang="it-IT" sz="2000">
                <a:solidFill>
                  <a:srgbClr val="000000"/>
                </a:solidFill>
                <a:cs typeface="Arial" panose="020B0604020202020204" pitchFamily="34" charset="0"/>
              </a:rPr>
              <a:t>’</a:t>
            </a:r>
            <a:r>
              <a:rPr lang="it-IT" altLang="ja-JP" sz="2000">
                <a:solidFill>
                  <a:srgbClr val="000000"/>
                </a:solidFill>
                <a:cs typeface="Arial" panose="020B0604020202020204" pitchFamily="34" charset="0"/>
              </a:rPr>
              <a:t>aminoacido Metionina</a:t>
            </a:r>
            <a:endParaRPr lang="it-IT" altLang="en-US" sz="2000">
              <a:cs typeface="Arial" panose="020B0604020202020204" pitchFamily="34" charset="0"/>
            </a:endParaRPr>
          </a:p>
        </p:txBody>
      </p:sp>
      <p:sp>
        <p:nvSpPr>
          <p:cNvPr id="65539" name="Rectangle 6">
            <a:extLst>
              <a:ext uri="{FF2B5EF4-FFF2-40B4-BE49-F238E27FC236}">
                <a16:creationId xmlns:a16="http://schemas.microsoft.com/office/drawing/2014/main" id="{63A216D3-1C09-6442-951E-B8B6B1EADA79}"/>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18091081-BA74-4A4E-ADB1-B4005CEE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00"/>
          <a:stretch>
            <a:fillRect/>
          </a:stretch>
        </p:blipFill>
        <p:spPr bwMode="auto">
          <a:xfrm>
            <a:off x="33338" y="1619250"/>
            <a:ext cx="9002712"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C74EDFFD-5F48-744F-997B-27125DE7F5DC}"/>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tRNA</a:t>
            </a:r>
          </a:p>
        </p:txBody>
      </p:sp>
      <p:sp>
        <p:nvSpPr>
          <p:cNvPr id="67587" name="Oval 4">
            <a:extLst>
              <a:ext uri="{FF2B5EF4-FFF2-40B4-BE49-F238E27FC236}">
                <a16:creationId xmlns:a16="http://schemas.microsoft.com/office/drawing/2014/main" id="{EC0AE250-2D23-FE4B-B4AF-B1AAA706083E}"/>
              </a:ext>
            </a:extLst>
          </p:cNvPr>
          <p:cNvSpPr>
            <a:spLocks noChangeArrowheads="1"/>
          </p:cNvSpPr>
          <p:nvPr/>
        </p:nvSpPr>
        <p:spPr bwMode="auto">
          <a:xfrm>
            <a:off x="7019925" y="2276475"/>
            <a:ext cx="1223963" cy="1081088"/>
          </a:xfrm>
          <a:prstGeom prst="ellipse">
            <a:avLst/>
          </a:prstGeom>
          <a:noFill/>
          <a:ln w="571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67588" name="Oval 5">
            <a:extLst>
              <a:ext uri="{FF2B5EF4-FFF2-40B4-BE49-F238E27FC236}">
                <a16:creationId xmlns:a16="http://schemas.microsoft.com/office/drawing/2014/main" id="{E2D5BCE4-EAFF-C04A-A719-80570BEBD729}"/>
              </a:ext>
            </a:extLst>
          </p:cNvPr>
          <p:cNvSpPr>
            <a:spLocks noChangeArrowheads="1"/>
          </p:cNvSpPr>
          <p:nvPr/>
        </p:nvSpPr>
        <p:spPr bwMode="auto">
          <a:xfrm>
            <a:off x="6877050" y="4940300"/>
            <a:ext cx="1223963" cy="1081088"/>
          </a:xfrm>
          <a:prstGeom prst="ellipse">
            <a:avLst/>
          </a:prstGeom>
          <a:noFill/>
          <a:ln w="571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a:extLst>
              <a:ext uri="{FF2B5EF4-FFF2-40B4-BE49-F238E27FC236}">
                <a16:creationId xmlns:a16="http://schemas.microsoft.com/office/drawing/2014/main" id="{7CDA1AEF-0278-D649-8FB1-7B8843D9062A}"/>
              </a:ext>
            </a:extLst>
          </p:cNvPr>
          <p:cNvSpPr>
            <a:spLocks noGrp="1" noChangeArrowheads="1"/>
          </p:cNvSpPr>
          <p:nvPr>
            <p:ph type="body" idx="1"/>
          </p:nvPr>
        </p:nvSpPr>
        <p:spPr>
          <a:xfrm>
            <a:off x="152400" y="1119188"/>
            <a:ext cx="8610600" cy="5129212"/>
          </a:xfrm>
        </p:spPr>
        <p:txBody>
          <a:bodyPr/>
          <a:lstStyle/>
          <a:p>
            <a:pPr algn="just" eaLnBrk="1" hangingPunct="1">
              <a:spcBef>
                <a:spcPct val="0"/>
              </a:spcBef>
              <a:buFontTx/>
              <a:buNone/>
            </a:pPr>
            <a:r>
              <a:rPr lang="it-IT" altLang="en-US" sz="2400" b="1">
                <a:ea typeface="ＭＳ Ｐゴシック" panose="020B0600070205080204" pitchFamily="34" charset="-128"/>
                <a:cs typeface="Arial" panose="020B0604020202020204" pitchFamily="34" charset="0"/>
              </a:rPr>
              <a:t>Il legame aminoacido-tRNA ha due </a:t>
            </a:r>
            <a:r>
              <a:rPr lang="it-IT" altLang="en-US" sz="2800" b="1">
                <a:ea typeface="ＭＳ Ｐゴシック" panose="020B0600070205080204" pitchFamily="34" charset="-128"/>
                <a:cs typeface="Arial" panose="020B0604020202020204" pitchFamily="34" charset="0"/>
              </a:rPr>
              <a:t>funzioni</a:t>
            </a:r>
            <a:r>
              <a:rPr lang="it-IT" altLang="en-US" sz="2400" b="1">
                <a:ea typeface="ＭＳ Ｐゴシック" panose="020B0600070205080204" pitchFamily="34" charset="-128"/>
                <a:cs typeface="Arial" panose="020B0604020202020204" pitchFamily="34" charset="0"/>
              </a:rPr>
              <a:t>:</a:t>
            </a:r>
          </a:p>
        </p:txBody>
      </p:sp>
      <p:sp>
        <p:nvSpPr>
          <p:cNvPr id="68610" name="Rectangle 3">
            <a:extLst>
              <a:ext uri="{FF2B5EF4-FFF2-40B4-BE49-F238E27FC236}">
                <a16:creationId xmlns:a16="http://schemas.microsoft.com/office/drawing/2014/main" id="{B80C39E6-7A08-3044-A820-82619D3567BB}"/>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400" b="0">
                <a:solidFill>
                  <a:schemeClr val="bg1"/>
                </a:solidFill>
              </a:rPr>
              <a:t>Legame tRNA - aminoacido</a:t>
            </a:r>
          </a:p>
        </p:txBody>
      </p:sp>
      <p:sp>
        <p:nvSpPr>
          <p:cNvPr id="68611" name="Rectangle 3">
            <a:extLst>
              <a:ext uri="{FF2B5EF4-FFF2-40B4-BE49-F238E27FC236}">
                <a16:creationId xmlns:a16="http://schemas.microsoft.com/office/drawing/2014/main" id="{AAECAA0F-E1EC-BA43-B87E-5A692E4713E7}"/>
              </a:ext>
            </a:extLst>
          </p:cNvPr>
          <p:cNvSpPr txBox="1">
            <a:spLocks noChangeArrowheads="1"/>
          </p:cNvSpPr>
          <p:nvPr/>
        </p:nvSpPr>
        <p:spPr bwMode="auto">
          <a:xfrm>
            <a:off x="152400" y="1652588"/>
            <a:ext cx="87630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indent="-457200" defTabSz="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just" eaLnBrk="1" hangingPunct="1">
              <a:lnSpc>
                <a:spcPts val="2575"/>
              </a:lnSpc>
              <a:spcBef>
                <a:spcPts val="600"/>
              </a:spcBef>
              <a:buFont typeface="Arial" panose="020B0604020202020204" pitchFamily="34" charset="0"/>
              <a:buAutoNum type="arabicPeriod"/>
            </a:pPr>
            <a:r>
              <a:rPr lang="it-IT" altLang="en-US" sz="2400">
                <a:solidFill>
                  <a:srgbClr val="0000FF"/>
                </a:solidFill>
                <a:cs typeface="Arial" panose="020B0604020202020204" pitchFamily="34" charset="0"/>
              </a:rPr>
              <a:t>Funzione adattatrice</a:t>
            </a:r>
          </a:p>
          <a:p>
            <a:pPr lvl="1" algn="just" eaLnBrk="1" hangingPunct="1">
              <a:lnSpc>
                <a:spcPts val="2575"/>
              </a:lnSpc>
              <a:spcBef>
                <a:spcPts val="600"/>
              </a:spcBef>
              <a:buFontTx/>
              <a:buNone/>
            </a:pPr>
            <a:r>
              <a:rPr lang="it-IT" altLang="en-US" sz="2000" b="0">
                <a:cs typeface="Arial" panose="020B0604020202020204" pitchFamily="34" charset="0"/>
              </a:rPr>
              <a:t>	L</a:t>
            </a:r>
            <a:r>
              <a:rPr lang="ja-JP" altLang="it-IT" sz="2000" b="0">
                <a:cs typeface="Arial" panose="020B0604020202020204" pitchFamily="34" charset="0"/>
              </a:rPr>
              <a:t>’</a:t>
            </a:r>
            <a:r>
              <a:rPr lang="it-IT" altLang="ja-JP" sz="2000" b="0">
                <a:cs typeface="Arial" panose="020B0604020202020204" pitchFamily="34" charset="0"/>
              </a:rPr>
              <a:t>aminoacido viene legato covalentemente mediante estremità COOH ad un tRNA contenente il corretto anticodone. </a:t>
            </a:r>
          </a:p>
          <a:p>
            <a:pPr lvl="1" algn="just" eaLnBrk="1" hangingPunct="1">
              <a:lnSpc>
                <a:spcPts val="2575"/>
              </a:lnSpc>
              <a:spcBef>
                <a:spcPts val="600"/>
              </a:spcBef>
              <a:buFont typeface="Arial" panose="020B0604020202020204" pitchFamily="34" charset="0"/>
              <a:buNone/>
            </a:pPr>
            <a:r>
              <a:rPr lang="it-IT" altLang="en-US" sz="2000" b="0">
                <a:cs typeface="Arial" panose="020B0604020202020204" pitchFamily="34" charset="0"/>
              </a:rPr>
              <a:t>	L</a:t>
            </a:r>
            <a:r>
              <a:rPr lang="ja-JP" altLang="it-IT" sz="2000" b="0">
                <a:cs typeface="Arial" panose="020B0604020202020204" pitchFamily="34" charset="0"/>
              </a:rPr>
              <a:t>’</a:t>
            </a:r>
            <a:r>
              <a:rPr lang="it-IT" altLang="ja-JP" sz="2000" b="0">
                <a:cs typeface="Arial" panose="020B0604020202020204" pitchFamily="34" charset="0"/>
              </a:rPr>
              <a:t>appaiamento codone-anticodone permette a ciascun aminoacido di essere incorporato in una catena proteica in base alle informazioni di sequenza del mRNA. </a:t>
            </a:r>
          </a:p>
          <a:p>
            <a:pPr lvl="1" algn="just" eaLnBrk="1" hangingPunct="1">
              <a:lnSpc>
                <a:spcPts val="2575"/>
              </a:lnSpc>
              <a:spcBef>
                <a:spcPts val="1800"/>
              </a:spcBef>
              <a:buFont typeface="Arial" panose="020B0604020202020204" pitchFamily="34" charset="0"/>
              <a:buNone/>
            </a:pPr>
            <a:r>
              <a:rPr lang="it-IT" altLang="en-US" sz="2000">
                <a:solidFill>
                  <a:srgbClr val="008000"/>
                </a:solidFill>
                <a:cs typeface="Arial" panose="020B0604020202020204" pitchFamily="34" charset="0"/>
              </a:rPr>
              <a:t>tRNA funziona da adattatore</a:t>
            </a:r>
            <a:r>
              <a:rPr lang="it-IT" altLang="en-US" sz="2000" b="0">
                <a:cs typeface="Arial" panose="020B0604020202020204" pitchFamily="34" charset="0"/>
              </a:rPr>
              <a:t>: permette di convertire sequenze nucleotidiche in sequenze aminoacidiche, legando con una estremità un aminoacido e con l</a:t>
            </a:r>
            <a:r>
              <a:rPr lang="ja-JP" altLang="it-IT" sz="2000" b="0">
                <a:cs typeface="Arial" panose="020B0604020202020204" pitchFamily="34" charset="0"/>
              </a:rPr>
              <a:t>’</a:t>
            </a:r>
            <a:r>
              <a:rPr lang="it-IT" altLang="ja-JP" sz="2000" b="0">
                <a:cs typeface="Arial" panose="020B0604020202020204" pitchFamily="34" charset="0"/>
              </a:rPr>
              <a:t>altra il codon del mRNA.</a:t>
            </a:r>
            <a:r>
              <a:rPr lang="it-IT" altLang="ja-JP" sz="2400">
                <a:solidFill>
                  <a:srgbClr val="0000FF"/>
                </a:solidFill>
                <a:cs typeface="Arial" panose="020B0604020202020204" pitchFamily="34" charset="0"/>
              </a:rPr>
              <a:t> </a:t>
            </a:r>
          </a:p>
          <a:p>
            <a:pPr lvl="1" algn="just" eaLnBrk="1" hangingPunct="1">
              <a:lnSpc>
                <a:spcPts val="2575"/>
              </a:lnSpc>
              <a:spcBef>
                <a:spcPts val="1800"/>
              </a:spcBef>
              <a:buFont typeface="Arial" panose="020B0604020202020204" pitchFamily="34" charset="0"/>
              <a:buNone/>
            </a:pPr>
            <a:r>
              <a:rPr lang="it-IT" altLang="en-US" sz="2400">
                <a:solidFill>
                  <a:srgbClr val="0000FF"/>
                </a:solidFill>
                <a:cs typeface="Arial" panose="020B0604020202020204" pitchFamily="34" charset="0"/>
              </a:rPr>
              <a:t>2.	Funzione energetica</a:t>
            </a:r>
          </a:p>
          <a:p>
            <a:pPr lvl="1" algn="just" eaLnBrk="1" hangingPunct="1">
              <a:lnSpc>
                <a:spcPts val="2575"/>
              </a:lnSpc>
              <a:spcBef>
                <a:spcPts val="600"/>
              </a:spcBef>
              <a:buFont typeface="Arial" panose="020B0604020202020204" pitchFamily="34" charset="0"/>
              <a:buNone/>
            </a:pPr>
            <a:r>
              <a:rPr lang="it-IT" altLang="en-US" sz="2000">
                <a:cs typeface="Arial" panose="020B0604020202020204" pitchFamily="34" charset="0"/>
              </a:rPr>
              <a:t>	</a:t>
            </a:r>
            <a:r>
              <a:rPr lang="it-IT" altLang="en-US" sz="2000">
                <a:solidFill>
                  <a:srgbClr val="008000"/>
                </a:solidFill>
                <a:cs typeface="Arial" panose="020B0604020202020204" pitchFamily="34" charset="0"/>
              </a:rPr>
              <a:t>L</a:t>
            </a:r>
            <a:r>
              <a:rPr lang="ja-JP" altLang="it-IT" sz="2000">
                <a:solidFill>
                  <a:srgbClr val="008000"/>
                </a:solidFill>
                <a:cs typeface="Arial" panose="020B0604020202020204" pitchFamily="34" charset="0"/>
              </a:rPr>
              <a:t>’</a:t>
            </a:r>
            <a:r>
              <a:rPr lang="it-IT" altLang="ja-JP" sz="2000">
                <a:solidFill>
                  <a:srgbClr val="008000"/>
                </a:solidFill>
                <a:cs typeface="Arial" panose="020B0604020202020204" pitchFamily="34" charset="0"/>
              </a:rPr>
              <a:t>aminoacido viene attivato</a:t>
            </a:r>
            <a:r>
              <a:rPr lang="it-IT" altLang="ja-JP" sz="2000" b="0">
                <a:cs typeface="Arial" panose="020B0604020202020204" pitchFamily="34" charset="0"/>
              </a:rPr>
              <a:t>, generando un legame ad alta energia all</a:t>
            </a:r>
            <a:r>
              <a:rPr lang="ja-JP" altLang="it-IT" sz="2000" b="0">
                <a:cs typeface="Arial" panose="020B0604020202020204" pitchFamily="34" charset="0"/>
              </a:rPr>
              <a:t>’</a:t>
            </a:r>
            <a:r>
              <a:rPr lang="it-IT" altLang="ja-JP" sz="2000" b="0">
                <a:cs typeface="Arial" panose="020B0604020202020204" pitchFamily="34" charset="0"/>
              </a:rPr>
              <a:t>estremità COOH, necessario per formare un legame peptidico con il gruppo NH</a:t>
            </a:r>
            <a:r>
              <a:rPr lang="it-IT" altLang="ja-JP" sz="2000" b="0" baseline="-25000">
                <a:cs typeface="Arial" panose="020B0604020202020204" pitchFamily="34" charset="0"/>
              </a:rPr>
              <a:t>2</a:t>
            </a:r>
            <a:r>
              <a:rPr lang="it-IT" altLang="ja-JP" sz="2000" b="0">
                <a:cs typeface="Arial" panose="020B0604020202020204" pitchFamily="34" charset="0"/>
              </a:rPr>
              <a:t> dell</a:t>
            </a:r>
            <a:r>
              <a:rPr lang="ja-JP" altLang="it-IT" sz="2000" b="0">
                <a:cs typeface="Arial" panose="020B0604020202020204" pitchFamily="34" charset="0"/>
              </a:rPr>
              <a:t>’</a:t>
            </a:r>
            <a:r>
              <a:rPr lang="it-IT" altLang="ja-JP" sz="2000" b="0">
                <a:cs typeface="Arial" panose="020B0604020202020204" pitchFamily="34" charset="0"/>
              </a:rPr>
              <a:t>aminoacido successivo durante la sintesi proteica. </a:t>
            </a:r>
          </a:p>
          <a:p>
            <a:pPr lvl="1" algn="just" eaLnBrk="1" hangingPunct="1">
              <a:lnSpc>
                <a:spcPts val="2575"/>
              </a:lnSpc>
              <a:spcBef>
                <a:spcPts val="600"/>
              </a:spcBef>
              <a:buFont typeface="Arial" panose="020B0604020202020204" pitchFamily="34" charset="0"/>
              <a:buNone/>
            </a:pPr>
            <a:endParaRPr lang="it-IT" altLang="en-US" sz="2000" b="0">
              <a:cs typeface="Arial" panose="020B0604020202020204" pitchFamily="34" charset="0"/>
            </a:endParaRPr>
          </a:p>
          <a:p>
            <a:pPr lvl="1" algn="just" eaLnBrk="1" hangingPunct="1">
              <a:lnSpc>
                <a:spcPts val="2575"/>
              </a:lnSpc>
              <a:spcBef>
                <a:spcPts val="600"/>
              </a:spcBef>
              <a:buFont typeface="Arial" panose="020B0604020202020204" pitchFamily="34" charset="0"/>
              <a:buNone/>
            </a:pPr>
            <a:endParaRPr lang="it-IT" altLang="en-US" sz="2000" b="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a:extLst>
              <a:ext uri="{FF2B5EF4-FFF2-40B4-BE49-F238E27FC236}">
                <a16:creationId xmlns:a16="http://schemas.microsoft.com/office/drawing/2014/main" id="{41A0ECD6-4F0E-0041-9892-2C8214106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628775"/>
            <a:ext cx="73437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3">
            <a:extLst>
              <a:ext uri="{FF2B5EF4-FFF2-40B4-BE49-F238E27FC236}">
                <a16:creationId xmlns:a16="http://schemas.microsoft.com/office/drawing/2014/main" id="{8D6E4BAA-4366-9345-A37D-85E01CD81FE5}"/>
              </a:ext>
            </a:extLst>
          </p:cNvPr>
          <p:cNvSpPr>
            <a:spLocks noChangeArrowheads="1"/>
          </p:cNvSpPr>
          <p:nvPr/>
        </p:nvSpPr>
        <p:spPr bwMode="auto">
          <a:xfrm>
            <a:off x="34925" y="41275"/>
            <a:ext cx="9074150" cy="720725"/>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Caricamento di un tRNA</a:t>
            </a:r>
          </a:p>
        </p:txBody>
      </p:sp>
      <p:sp>
        <p:nvSpPr>
          <p:cNvPr id="70659" name="Rectangle 4">
            <a:extLst>
              <a:ext uri="{FF2B5EF4-FFF2-40B4-BE49-F238E27FC236}">
                <a16:creationId xmlns:a16="http://schemas.microsoft.com/office/drawing/2014/main" id="{9D511B70-89C9-404D-B2B9-E9B7B13AE364}"/>
              </a:ext>
            </a:extLst>
          </p:cNvPr>
          <p:cNvSpPr>
            <a:spLocks noChangeArrowheads="1"/>
          </p:cNvSpPr>
          <p:nvPr/>
        </p:nvSpPr>
        <p:spPr bwMode="auto">
          <a:xfrm>
            <a:off x="107950" y="871538"/>
            <a:ext cx="8928100" cy="730250"/>
          </a:xfrm>
          <a:prstGeom prst="rect">
            <a:avLst/>
          </a:prstGeom>
          <a:solidFill>
            <a:srgbClr val="FFC5E2">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400"/>
              <a:t>Reazioni:</a:t>
            </a:r>
          </a:p>
          <a:p>
            <a:pPr eaLnBrk="1" hangingPunct="1">
              <a:spcBef>
                <a:spcPct val="0"/>
              </a:spcBef>
              <a:buFontTx/>
              <a:buAutoNum type="arabicPeriod"/>
            </a:pPr>
            <a:r>
              <a:rPr lang="it-IT" altLang="en-US" sz="1400"/>
              <a:t>amino acid + ATP → aminoacyl-AMP + PPi 		(attivazione AA) </a:t>
            </a:r>
          </a:p>
          <a:p>
            <a:pPr eaLnBrk="1" hangingPunct="1">
              <a:spcBef>
                <a:spcPct val="0"/>
              </a:spcBef>
              <a:buFontTx/>
              <a:buAutoNum type="arabicPeriod"/>
            </a:pPr>
            <a:r>
              <a:rPr lang="it-IT" altLang="en-US" sz="1400"/>
              <a:t>aminoacyl-AMP + tRNA → aminoacyl-tRNA + AMP	(caricamento sullo specifico tRNA) </a:t>
            </a:r>
          </a:p>
        </p:txBody>
      </p:sp>
      <p:sp>
        <p:nvSpPr>
          <p:cNvPr id="70660" name="Oval 5">
            <a:extLst>
              <a:ext uri="{FF2B5EF4-FFF2-40B4-BE49-F238E27FC236}">
                <a16:creationId xmlns:a16="http://schemas.microsoft.com/office/drawing/2014/main" id="{D1977181-15A8-C845-A547-F02D69FAE809}"/>
              </a:ext>
            </a:extLst>
          </p:cNvPr>
          <p:cNvSpPr>
            <a:spLocks noChangeArrowheads="1"/>
          </p:cNvSpPr>
          <p:nvPr/>
        </p:nvSpPr>
        <p:spPr bwMode="auto">
          <a:xfrm>
            <a:off x="2771775" y="2060575"/>
            <a:ext cx="1223963"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0661" name="Oval 6">
            <a:extLst>
              <a:ext uri="{FF2B5EF4-FFF2-40B4-BE49-F238E27FC236}">
                <a16:creationId xmlns:a16="http://schemas.microsoft.com/office/drawing/2014/main" id="{21D601C0-DBE6-8144-9EEA-09C1350FADD5}"/>
              </a:ext>
            </a:extLst>
          </p:cNvPr>
          <p:cNvSpPr>
            <a:spLocks noChangeArrowheads="1"/>
          </p:cNvSpPr>
          <p:nvPr/>
        </p:nvSpPr>
        <p:spPr bwMode="auto">
          <a:xfrm>
            <a:off x="6732588" y="4076700"/>
            <a:ext cx="1223962"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0662" name="Oval 7">
            <a:extLst>
              <a:ext uri="{FF2B5EF4-FFF2-40B4-BE49-F238E27FC236}">
                <a16:creationId xmlns:a16="http://schemas.microsoft.com/office/drawing/2014/main" id="{35AEE845-DA9B-AB44-B17F-57D145A73424}"/>
              </a:ext>
            </a:extLst>
          </p:cNvPr>
          <p:cNvSpPr>
            <a:spLocks noChangeArrowheads="1"/>
          </p:cNvSpPr>
          <p:nvPr/>
        </p:nvSpPr>
        <p:spPr bwMode="auto">
          <a:xfrm>
            <a:off x="539750" y="4508500"/>
            <a:ext cx="1223963"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uppo 42">
            <a:extLst>
              <a:ext uri="{FF2B5EF4-FFF2-40B4-BE49-F238E27FC236}">
                <a16:creationId xmlns:a16="http://schemas.microsoft.com/office/drawing/2014/main" id="{E908FF2D-E94A-CE4A-A29F-1BCD90EE01EC}"/>
              </a:ext>
            </a:extLst>
          </p:cNvPr>
          <p:cNvGrpSpPr>
            <a:grpSpLocks/>
          </p:cNvGrpSpPr>
          <p:nvPr/>
        </p:nvGrpSpPr>
        <p:grpSpPr bwMode="auto">
          <a:xfrm>
            <a:off x="914400" y="3255963"/>
            <a:ext cx="7467600" cy="3449637"/>
            <a:chOff x="838200" y="2133600"/>
            <a:chExt cx="7467600" cy="3449144"/>
          </a:xfrm>
        </p:grpSpPr>
        <p:pic>
          <p:nvPicPr>
            <p:cNvPr id="71684" name="Immagine 5" descr="adattat alb">
              <a:extLst>
                <a:ext uri="{FF2B5EF4-FFF2-40B4-BE49-F238E27FC236}">
                  <a16:creationId xmlns:a16="http://schemas.microsoft.com/office/drawing/2014/main" id="{5233C78E-5980-9945-B888-05F254172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7467600" cy="344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CasellaDiTesto 8">
              <a:extLst>
                <a:ext uri="{FF2B5EF4-FFF2-40B4-BE49-F238E27FC236}">
                  <a16:creationId xmlns:a16="http://schemas.microsoft.com/office/drawing/2014/main" id="{9853C0EC-CEC0-F740-B62E-0F5A15CB9DF9}"/>
                </a:ext>
              </a:extLst>
            </p:cNvPr>
            <p:cNvSpPr txBox="1">
              <a:spLocks noChangeArrowheads="1"/>
            </p:cNvSpPr>
            <p:nvPr/>
          </p:nvSpPr>
          <p:spPr bwMode="auto">
            <a:xfrm>
              <a:off x="3124200" y="4324290"/>
              <a:ext cx="1533537" cy="369332"/>
            </a:xfrm>
            <a:prstGeom prst="rect">
              <a:avLst/>
            </a:prstGeom>
            <a:solidFill>
              <a:srgbClr val="FFFB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900"/>
                <a:t>attacco</a:t>
              </a:r>
            </a:p>
            <a:p>
              <a:pPr algn="ctr" eaLnBrk="1" hangingPunct="1">
                <a:spcBef>
                  <a:spcPct val="0"/>
                </a:spcBef>
                <a:buFontTx/>
                <a:buNone/>
              </a:pPr>
              <a:r>
                <a:rPr lang="it-IT" altLang="en-US" sz="900"/>
                <a:t> dell</a:t>
              </a:r>
              <a:r>
                <a:rPr lang="ja-JP" altLang="it-IT" sz="900"/>
                <a:t>’</a:t>
              </a:r>
              <a:r>
                <a:rPr lang="it-IT" altLang="ja-JP" sz="900"/>
                <a:t>aminoacido al tRNA</a:t>
              </a:r>
              <a:endParaRPr lang="it-IT" altLang="en-US" sz="900"/>
            </a:p>
          </p:txBody>
        </p:sp>
        <p:sp>
          <p:nvSpPr>
            <p:cNvPr id="29" name="Rettangolo 28">
              <a:extLst>
                <a:ext uri="{FF2B5EF4-FFF2-40B4-BE49-F238E27FC236}">
                  <a16:creationId xmlns:a16="http://schemas.microsoft.com/office/drawing/2014/main" id="{179274DF-8991-CF41-A57C-CA87E6A00356}"/>
                </a:ext>
              </a:extLst>
            </p:cNvPr>
            <p:cNvSpPr/>
            <p:nvPr/>
          </p:nvSpPr>
          <p:spPr>
            <a:xfrm>
              <a:off x="5181600" y="2914538"/>
              <a:ext cx="114300" cy="166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grpSp>
          <p:nvGrpSpPr>
            <p:cNvPr id="71687" name="Gruppo 29">
              <a:extLst>
                <a:ext uri="{FF2B5EF4-FFF2-40B4-BE49-F238E27FC236}">
                  <a16:creationId xmlns:a16="http://schemas.microsoft.com/office/drawing/2014/main" id="{59009E61-BCEE-384B-BD2F-503A27B681AC}"/>
                </a:ext>
              </a:extLst>
            </p:cNvPr>
            <p:cNvGrpSpPr>
              <a:grpSpLocks/>
            </p:cNvGrpSpPr>
            <p:nvPr/>
          </p:nvGrpSpPr>
          <p:grpSpPr bwMode="auto">
            <a:xfrm>
              <a:off x="5215464" y="2929464"/>
              <a:ext cx="76200" cy="152406"/>
              <a:chOff x="5486400" y="3200400"/>
              <a:chExt cx="76200" cy="152406"/>
            </a:xfrm>
          </p:grpSpPr>
          <p:cxnSp>
            <p:nvCxnSpPr>
              <p:cNvPr id="21" name="Connettore 1 20">
                <a:extLst>
                  <a:ext uri="{FF2B5EF4-FFF2-40B4-BE49-F238E27FC236}">
                    <a16:creationId xmlns:a16="http://schemas.microsoft.com/office/drawing/2014/main" id="{DCB85ADA-6D2D-E748-A0E1-63379EC04251}"/>
                  </a:ext>
                </a:extLst>
              </p:cNvPr>
              <p:cNvCxnSpPr>
                <a:cxnSpLocks noChangeShapeType="1"/>
              </p:cNvCxnSpPr>
              <p:nvPr/>
            </p:nvCxnSpPr>
            <p:spPr bwMode="auto">
              <a:xfrm>
                <a:off x="5485874" y="3199759"/>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Connettore 1 21">
                <a:extLst>
                  <a:ext uri="{FF2B5EF4-FFF2-40B4-BE49-F238E27FC236}">
                    <a16:creationId xmlns:a16="http://schemas.microsoft.com/office/drawing/2014/main" id="{737D205E-2445-834C-969F-71F2C8A9A67B}"/>
                  </a:ext>
                </a:extLst>
              </p:cNvPr>
              <p:cNvCxnSpPr>
                <a:cxnSpLocks noChangeShapeType="1"/>
              </p:cNvCxnSpPr>
              <p:nvPr/>
            </p:nvCxnSpPr>
            <p:spPr bwMode="auto">
              <a:xfrm flipH="1">
                <a:off x="5485874" y="3217220"/>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Connettore 1 22">
                <a:extLst>
                  <a:ext uri="{FF2B5EF4-FFF2-40B4-BE49-F238E27FC236}">
                    <a16:creationId xmlns:a16="http://schemas.microsoft.com/office/drawing/2014/main" id="{2F2FE51A-CBAF-A04A-8281-748CFF3F91F0}"/>
                  </a:ext>
                </a:extLst>
              </p:cNvPr>
              <p:cNvCxnSpPr>
                <a:cxnSpLocks noChangeShapeType="1"/>
              </p:cNvCxnSpPr>
              <p:nvPr/>
            </p:nvCxnSpPr>
            <p:spPr bwMode="auto">
              <a:xfrm>
                <a:off x="5485874" y="3237854"/>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Connettore 1 23">
                <a:extLst>
                  <a:ext uri="{FF2B5EF4-FFF2-40B4-BE49-F238E27FC236}">
                    <a16:creationId xmlns:a16="http://schemas.microsoft.com/office/drawing/2014/main" id="{4B51A76D-2928-CC45-BA1F-A62BAAF2BE0D}"/>
                  </a:ext>
                </a:extLst>
              </p:cNvPr>
              <p:cNvCxnSpPr>
                <a:cxnSpLocks noChangeShapeType="1"/>
              </p:cNvCxnSpPr>
              <p:nvPr/>
            </p:nvCxnSpPr>
            <p:spPr bwMode="auto">
              <a:xfrm flipH="1">
                <a:off x="5485874" y="3255314"/>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1 24">
                <a:extLst>
                  <a:ext uri="{FF2B5EF4-FFF2-40B4-BE49-F238E27FC236}">
                    <a16:creationId xmlns:a16="http://schemas.microsoft.com/office/drawing/2014/main" id="{B59EFDCE-C2E0-4146-AD02-0F11E92B05A4}"/>
                  </a:ext>
                </a:extLst>
              </p:cNvPr>
              <p:cNvCxnSpPr>
                <a:cxnSpLocks noChangeShapeType="1"/>
              </p:cNvCxnSpPr>
              <p:nvPr/>
            </p:nvCxnSpPr>
            <p:spPr bwMode="auto">
              <a:xfrm>
                <a:off x="5485874" y="3275948"/>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Connettore 1 25">
                <a:extLst>
                  <a:ext uri="{FF2B5EF4-FFF2-40B4-BE49-F238E27FC236}">
                    <a16:creationId xmlns:a16="http://schemas.microsoft.com/office/drawing/2014/main" id="{4FAFB239-D565-EB41-8C0A-53F76BAFBE2C}"/>
                  </a:ext>
                </a:extLst>
              </p:cNvPr>
              <p:cNvCxnSpPr>
                <a:cxnSpLocks noChangeShapeType="1"/>
              </p:cNvCxnSpPr>
              <p:nvPr/>
            </p:nvCxnSpPr>
            <p:spPr bwMode="auto">
              <a:xfrm flipH="1">
                <a:off x="5485874" y="3293409"/>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Connettore 1 26">
                <a:extLst>
                  <a:ext uri="{FF2B5EF4-FFF2-40B4-BE49-F238E27FC236}">
                    <a16:creationId xmlns:a16="http://schemas.microsoft.com/office/drawing/2014/main" id="{BFED9AAB-1A00-274E-B58C-C9197D62132B}"/>
                  </a:ext>
                </a:extLst>
              </p:cNvPr>
              <p:cNvCxnSpPr>
                <a:cxnSpLocks noChangeShapeType="1"/>
              </p:cNvCxnSpPr>
              <p:nvPr/>
            </p:nvCxnSpPr>
            <p:spPr bwMode="auto">
              <a:xfrm>
                <a:off x="5485874" y="3314043"/>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Connettore 1 27">
                <a:extLst>
                  <a:ext uri="{FF2B5EF4-FFF2-40B4-BE49-F238E27FC236}">
                    <a16:creationId xmlns:a16="http://schemas.microsoft.com/office/drawing/2014/main" id="{E74B1CC2-98DF-5F47-AFBC-129C082A074B}"/>
                  </a:ext>
                </a:extLst>
              </p:cNvPr>
              <p:cNvCxnSpPr>
                <a:cxnSpLocks noChangeShapeType="1"/>
              </p:cNvCxnSpPr>
              <p:nvPr/>
            </p:nvCxnSpPr>
            <p:spPr bwMode="auto">
              <a:xfrm flipH="1">
                <a:off x="5485874" y="3333090"/>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1" name="Rettangolo 30">
              <a:extLst>
                <a:ext uri="{FF2B5EF4-FFF2-40B4-BE49-F238E27FC236}">
                  <a16:creationId xmlns:a16="http://schemas.microsoft.com/office/drawing/2014/main" id="{8F0A98B0-DF09-2945-ACAE-A8C6BCBA8195}"/>
                </a:ext>
              </a:extLst>
            </p:cNvPr>
            <p:cNvSpPr/>
            <p:nvPr/>
          </p:nvSpPr>
          <p:spPr>
            <a:xfrm>
              <a:off x="7543800" y="2917713"/>
              <a:ext cx="114300" cy="168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grpSp>
          <p:nvGrpSpPr>
            <p:cNvPr id="71689" name="Gruppo 31">
              <a:extLst>
                <a:ext uri="{FF2B5EF4-FFF2-40B4-BE49-F238E27FC236}">
                  <a16:creationId xmlns:a16="http://schemas.microsoft.com/office/drawing/2014/main" id="{4BBD0251-E8AB-D844-BC4B-9785BA62FE42}"/>
                </a:ext>
              </a:extLst>
            </p:cNvPr>
            <p:cNvGrpSpPr>
              <a:grpSpLocks/>
            </p:cNvGrpSpPr>
            <p:nvPr/>
          </p:nvGrpSpPr>
          <p:grpSpPr bwMode="auto">
            <a:xfrm>
              <a:off x="7577664" y="2933694"/>
              <a:ext cx="76200" cy="152406"/>
              <a:chOff x="5486400" y="3200400"/>
              <a:chExt cx="76200" cy="152406"/>
            </a:xfrm>
          </p:grpSpPr>
          <p:cxnSp>
            <p:nvCxnSpPr>
              <p:cNvPr id="33" name="Connettore 1 32">
                <a:extLst>
                  <a:ext uri="{FF2B5EF4-FFF2-40B4-BE49-F238E27FC236}">
                    <a16:creationId xmlns:a16="http://schemas.microsoft.com/office/drawing/2014/main" id="{D0AB1A5F-D579-904B-BE8A-388054D4E338}"/>
                  </a:ext>
                </a:extLst>
              </p:cNvPr>
              <p:cNvCxnSpPr>
                <a:cxnSpLocks noChangeShapeType="1"/>
              </p:cNvCxnSpPr>
              <p:nvPr/>
            </p:nvCxnSpPr>
            <p:spPr bwMode="auto">
              <a:xfrm>
                <a:off x="5485874" y="3200292"/>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Connettore 1 33">
                <a:extLst>
                  <a:ext uri="{FF2B5EF4-FFF2-40B4-BE49-F238E27FC236}">
                    <a16:creationId xmlns:a16="http://schemas.microsoft.com/office/drawing/2014/main" id="{3248F9FB-9BD7-D640-87CD-4FE07C76A930}"/>
                  </a:ext>
                </a:extLst>
              </p:cNvPr>
              <p:cNvCxnSpPr>
                <a:cxnSpLocks noChangeShapeType="1"/>
              </p:cNvCxnSpPr>
              <p:nvPr/>
            </p:nvCxnSpPr>
            <p:spPr bwMode="auto">
              <a:xfrm flipH="1">
                <a:off x="5485874" y="3217751"/>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Connettore 1 34">
                <a:extLst>
                  <a:ext uri="{FF2B5EF4-FFF2-40B4-BE49-F238E27FC236}">
                    <a16:creationId xmlns:a16="http://schemas.microsoft.com/office/drawing/2014/main" id="{B71DE4D9-28DC-C143-A97B-32A11DB1F345}"/>
                  </a:ext>
                </a:extLst>
              </p:cNvPr>
              <p:cNvCxnSpPr>
                <a:cxnSpLocks noChangeShapeType="1"/>
              </p:cNvCxnSpPr>
              <p:nvPr/>
            </p:nvCxnSpPr>
            <p:spPr bwMode="auto">
              <a:xfrm>
                <a:off x="5485874" y="3238387"/>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Connettore 1 35">
                <a:extLst>
                  <a:ext uri="{FF2B5EF4-FFF2-40B4-BE49-F238E27FC236}">
                    <a16:creationId xmlns:a16="http://schemas.microsoft.com/office/drawing/2014/main" id="{FB5DE8EB-E947-3548-B891-F9AD62782D5A}"/>
                  </a:ext>
                </a:extLst>
              </p:cNvPr>
              <p:cNvCxnSpPr>
                <a:cxnSpLocks noChangeShapeType="1"/>
              </p:cNvCxnSpPr>
              <p:nvPr/>
            </p:nvCxnSpPr>
            <p:spPr bwMode="auto">
              <a:xfrm flipH="1">
                <a:off x="5485874" y="3255846"/>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Connettore 1 36">
                <a:extLst>
                  <a:ext uri="{FF2B5EF4-FFF2-40B4-BE49-F238E27FC236}">
                    <a16:creationId xmlns:a16="http://schemas.microsoft.com/office/drawing/2014/main" id="{CA2612F1-D9E1-DA44-B099-66244953E772}"/>
                  </a:ext>
                </a:extLst>
              </p:cNvPr>
              <p:cNvCxnSpPr>
                <a:cxnSpLocks noChangeShapeType="1"/>
              </p:cNvCxnSpPr>
              <p:nvPr/>
            </p:nvCxnSpPr>
            <p:spPr bwMode="auto">
              <a:xfrm>
                <a:off x="5485874" y="3276481"/>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1 37">
                <a:extLst>
                  <a:ext uri="{FF2B5EF4-FFF2-40B4-BE49-F238E27FC236}">
                    <a16:creationId xmlns:a16="http://schemas.microsoft.com/office/drawing/2014/main" id="{1B1D24B0-8CB2-0142-9A84-625948C73BF3}"/>
                  </a:ext>
                </a:extLst>
              </p:cNvPr>
              <p:cNvCxnSpPr>
                <a:cxnSpLocks noChangeShapeType="1"/>
              </p:cNvCxnSpPr>
              <p:nvPr/>
            </p:nvCxnSpPr>
            <p:spPr bwMode="auto">
              <a:xfrm flipH="1">
                <a:off x="5485874" y="3293940"/>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Connettore 1 38">
                <a:extLst>
                  <a:ext uri="{FF2B5EF4-FFF2-40B4-BE49-F238E27FC236}">
                    <a16:creationId xmlns:a16="http://schemas.microsoft.com/office/drawing/2014/main" id="{63BDC3C1-770A-5E40-84AC-417E056C37BC}"/>
                  </a:ext>
                </a:extLst>
              </p:cNvPr>
              <p:cNvCxnSpPr>
                <a:cxnSpLocks noChangeShapeType="1"/>
              </p:cNvCxnSpPr>
              <p:nvPr/>
            </p:nvCxnSpPr>
            <p:spPr bwMode="auto">
              <a:xfrm>
                <a:off x="5485874" y="3314576"/>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1 39">
                <a:extLst>
                  <a:ext uri="{FF2B5EF4-FFF2-40B4-BE49-F238E27FC236}">
                    <a16:creationId xmlns:a16="http://schemas.microsoft.com/office/drawing/2014/main" id="{37379EC6-4E36-244E-B3E6-6EB83E659EF1}"/>
                  </a:ext>
                </a:extLst>
              </p:cNvPr>
              <p:cNvCxnSpPr>
                <a:cxnSpLocks noChangeShapeType="1"/>
              </p:cNvCxnSpPr>
              <p:nvPr/>
            </p:nvCxnSpPr>
            <p:spPr bwMode="auto">
              <a:xfrm flipH="1">
                <a:off x="5485874" y="3333623"/>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71690" name="CasellaDiTesto 40">
              <a:extLst>
                <a:ext uri="{FF2B5EF4-FFF2-40B4-BE49-F238E27FC236}">
                  <a16:creationId xmlns:a16="http://schemas.microsoft.com/office/drawing/2014/main" id="{1D67C949-A73B-EC49-9F19-4302DC51A8BE}"/>
                </a:ext>
              </a:extLst>
            </p:cNvPr>
            <p:cNvSpPr txBox="1">
              <a:spLocks noChangeArrowheads="1"/>
            </p:cNvSpPr>
            <p:nvPr/>
          </p:nvSpPr>
          <p:spPr bwMode="auto">
            <a:xfrm>
              <a:off x="5739222" y="4316968"/>
              <a:ext cx="1321978" cy="369332"/>
            </a:xfrm>
            <a:prstGeom prst="rect">
              <a:avLst/>
            </a:prstGeom>
            <a:solidFill>
              <a:srgbClr val="FFFB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900"/>
                <a:t>Il tRNA si lega al suo</a:t>
              </a:r>
            </a:p>
            <a:p>
              <a:pPr algn="ctr" eaLnBrk="1" hangingPunct="1">
                <a:spcBef>
                  <a:spcPct val="0"/>
                </a:spcBef>
                <a:buFontTx/>
                <a:buNone/>
              </a:pPr>
              <a:r>
                <a:rPr lang="it-IT" altLang="en-US" sz="900"/>
                <a:t>codone nell</a:t>
              </a:r>
              <a:r>
                <a:rPr lang="ja-JP" altLang="it-IT" sz="900"/>
                <a:t>’</a:t>
              </a:r>
              <a:r>
                <a:rPr lang="it-IT" altLang="ja-JP" sz="900"/>
                <a:t>RNA</a:t>
              </a:r>
              <a:endParaRPr lang="it-IT" altLang="en-US" sz="900"/>
            </a:p>
          </p:txBody>
        </p:sp>
        <p:sp>
          <p:nvSpPr>
            <p:cNvPr id="71691" name="CasellaDiTesto 41">
              <a:extLst>
                <a:ext uri="{FF2B5EF4-FFF2-40B4-BE49-F238E27FC236}">
                  <a16:creationId xmlns:a16="http://schemas.microsoft.com/office/drawing/2014/main" id="{58EE5F08-056B-6A44-8A7A-6E42957B2276}"/>
                </a:ext>
              </a:extLst>
            </p:cNvPr>
            <p:cNvSpPr txBox="1">
              <a:spLocks noChangeArrowheads="1"/>
            </p:cNvSpPr>
            <p:nvPr/>
          </p:nvSpPr>
          <p:spPr bwMode="auto">
            <a:xfrm>
              <a:off x="2057400" y="5011326"/>
              <a:ext cx="4567238" cy="2460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000">
                  <a:solidFill>
                    <a:srgbClr val="FF0000"/>
                  </a:solidFill>
                </a:rPr>
                <a:t>RISULTATO NETTO: L</a:t>
              </a:r>
              <a:r>
                <a:rPr lang="ja-JP" altLang="it-IT" sz="1000">
                  <a:solidFill>
                    <a:srgbClr val="FF0000"/>
                  </a:solidFill>
                </a:rPr>
                <a:t>’</a:t>
              </a:r>
              <a:r>
                <a:rPr lang="it-IT" altLang="ja-JP" sz="1000">
                  <a:solidFill>
                    <a:srgbClr val="FF0000"/>
                  </a:solidFill>
                </a:rPr>
                <a:t>AMINOACIDO È SELEZIONATO DAL SUO CODONE</a:t>
              </a:r>
              <a:endParaRPr lang="it-IT" altLang="en-US" sz="1000">
                <a:solidFill>
                  <a:srgbClr val="FF0000"/>
                </a:solidFill>
              </a:endParaRPr>
            </a:p>
          </p:txBody>
        </p:sp>
      </p:grpSp>
      <p:sp>
        <p:nvSpPr>
          <p:cNvPr id="71682" name="CasellaDiTesto 44">
            <a:extLst>
              <a:ext uri="{FF2B5EF4-FFF2-40B4-BE49-F238E27FC236}">
                <a16:creationId xmlns:a16="http://schemas.microsoft.com/office/drawing/2014/main" id="{6BEBC580-89BF-5846-B420-051567F5D411}"/>
              </a:ext>
            </a:extLst>
          </p:cNvPr>
          <p:cNvSpPr txBox="1">
            <a:spLocks noChangeArrowheads="1"/>
          </p:cNvSpPr>
          <p:nvPr/>
        </p:nvSpPr>
        <p:spPr bwMode="auto">
          <a:xfrm>
            <a:off x="304800" y="12192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None/>
            </a:pPr>
            <a:r>
              <a:rPr lang="it-IT" altLang="en-US" sz="2200"/>
              <a:t>Il codice genetico è tradotto mediante due sistemi adattatori</a:t>
            </a:r>
            <a:r>
              <a:rPr lang="it-IT" altLang="en-US" sz="2200" b="0"/>
              <a:t>: </a:t>
            </a:r>
          </a:p>
          <a:p>
            <a:pPr eaLnBrk="1" hangingPunct="1">
              <a:spcBef>
                <a:spcPts val="600"/>
              </a:spcBef>
              <a:buFontTx/>
              <a:buChar char="-"/>
            </a:pPr>
            <a:r>
              <a:rPr lang="it-IT" altLang="en-US" sz="2200" b="0"/>
              <a:t> </a:t>
            </a:r>
            <a:r>
              <a:rPr lang="it-IT" altLang="en-US" sz="2200"/>
              <a:t>aminoacil-tRNA sintetasi</a:t>
            </a:r>
            <a:r>
              <a:rPr lang="it-IT" altLang="en-US" sz="2200" b="0"/>
              <a:t>, che lega un aminoacido al suo corretto tRNA</a:t>
            </a:r>
          </a:p>
          <a:p>
            <a:pPr eaLnBrk="1" hangingPunct="1">
              <a:spcBef>
                <a:spcPts val="600"/>
              </a:spcBef>
              <a:buFontTx/>
              <a:buChar char="-"/>
            </a:pPr>
            <a:r>
              <a:rPr lang="it-IT" altLang="en-US" sz="2200" b="0"/>
              <a:t> </a:t>
            </a:r>
            <a:r>
              <a:rPr lang="it-IT" altLang="en-US" sz="2200"/>
              <a:t>tRNA</a:t>
            </a:r>
            <a:r>
              <a:rPr lang="it-IT" altLang="en-US" sz="2200" b="0"/>
              <a:t>, che con l</a:t>
            </a:r>
            <a:r>
              <a:rPr lang="ja-JP" altLang="it-IT" sz="2200" b="0"/>
              <a:t>’</a:t>
            </a:r>
            <a:r>
              <a:rPr lang="it-IT" altLang="ja-JP" sz="2200" b="0"/>
              <a:t>anticodone si appaia al corretto codone sul ribosoma</a:t>
            </a:r>
            <a:endParaRPr lang="it-IT" altLang="en-US" sz="2200" b="0"/>
          </a:p>
        </p:txBody>
      </p:sp>
      <p:sp>
        <p:nvSpPr>
          <p:cNvPr id="71683" name="Rectangle 6">
            <a:extLst>
              <a:ext uri="{FF2B5EF4-FFF2-40B4-BE49-F238E27FC236}">
                <a16:creationId xmlns:a16="http://schemas.microsoft.com/office/drawing/2014/main" id="{CDD2F59B-449D-7641-8AC1-D924F99D48C4}"/>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a:extLst>
              <a:ext uri="{FF2B5EF4-FFF2-40B4-BE49-F238E27FC236}">
                <a16:creationId xmlns:a16="http://schemas.microsoft.com/office/drawing/2014/main" id="{FC4F8E3D-F916-6844-9015-E1929E88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492375"/>
            <a:ext cx="905827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6">
            <a:extLst>
              <a:ext uri="{FF2B5EF4-FFF2-40B4-BE49-F238E27FC236}">
                <a16:creationId xmlns:a16="http://schemas.microsoft.com/office/drawing/2014/main" id="{4AB56FA5-310D-9343-87ED-5551F8358482}"/>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73731" name="Text Box 7">
            <a:extLst>
              <a:ext uri="{FF2B5EF4-FFF2-40B4-BE49-F238E27FC236}">
                <a16:creationId xmlns:a16="http://schemas.microsoft.com/office/drawing/2014/main" id="{B5FABFCF-56F2-7C42-AB24-0D285DDCEB11}"/>
              </a:ext>
            </a:extLst>
          </p:cNvPr>
          <p:cNvSpPr txBox="1">
            <a:spLocks noChangeArrowheads="1"/>
          </p:cNvSpPr>
          <p:nvPr/>
        </p:nvSpPr>
        <p:spPr bwMode="auto">
          <a:xfrm>
            <a:off x="250825" y="1268413"/>
            <a:ext cx="8353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Formazione di un legame peptidico</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a:extLst>
              <a:ext uri="{FF2B5EF4-FFF2-40B4-BE49-F238E27FC236}">
                <a16:creationId xmlns:a16="http://schemas.microsoft.com/office/drawing/2014/main" id="{68760131-FB5E-A348-B4EC-F7B902C92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1" r="2991" b="7600"/>
          <a:stretch>
            <a:fillRect/>
          </a:stretch>
        </p:blipFill>
        <p:spPr bwMode="auto">
          <a:xfrm>
            <a:off x="34925" y="581025"/>
            <a:ext cx="91090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8">
            <a:extLst>
              <a:ext uri="{FF2B5EF4-FFF2-40B4-BE49-F238E27FC236}">
                <a16:creationId xmlns:a16="http://schemas.microsoft.com/office/drawing/2014/main" id="{730DCC5A-9D49-0241-AB6F-E8A2814791DC}"/>
              </a:ext>
            </a:extLst>
          </p:cNvPr>
          <p:cNvSpPr>
            <a:spLocks noChangeArrowheads="1"/>
          </p:cNvSpPr>
          <p:nvPr/>
        </p:nvSpPr>
        <p:spPr bwMode="auto">
          <a:xfrm>
            <a:off x="34925" y="-26988"/>
            <a:ext cx="9074150" cy="863601"/>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a:extLst>
              <a:ext uri="{FF2B5EF4-FFF2-40B4-BE49-F238E27FC236}">
                <a16:creationId xmlns:a16="http://schemas.microsoft.com/office/drawing/2014/main" id="{900F20AA-91C9-FF40-B777-71C4BC61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1601788"/>
            <a:ext cx="90074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3">
            <a:extLst>
              <a:ext uri="{FF2B5EF4-FFF2-40B4-BE49-F238E27FC236}">
                <a16:creationId xmlns:a16="http://schemas.microsoft.com/office/drawing/2014/main" id="{A5ADCE54-6BC0-B44D-930E-37291913170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RIBOSOMI</a:t>
            </a:r>
          </a:p>
        </p:txBody>
      </p:sp>
      <p:sp>
        <p:nvSpPr>
          <p:cNvPr id="75779" name="Text Box 4">
            <a:extLst>
              <a:ext uri="{FF2B5EF4-FFF2-40B4-BE49-F238E27FC236}">
                <a16:creationId xmlns:a16="http://schemas.microsoft.com/office/drawing/2014/main" id="{53ACD4C4-773F-8C4D-9CC0-5F5518670FA2}"/>
              </a:ext>
            </a:extLst>
          </p:cNvPr>
          <p:cNvSpPr txBox="1">
            <a:spLocks noChangeArrowheads="1"/>
          </p:cNvSpPr>
          <p:nvPr/>
        </p:nvSpPr>
        <p:spPr bwMode="auto">
          <a:xfrm>
            <a:off x="5722938" y="5229225"/>
            <a:ext cx="41052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sz="1800"/>
              <a:t>E Exit</a:t>
            </a:r>
          </a:p>
          <a:p>
            <a:pPr eaLnBrk="1" hangingPunct="1">
              <a:spcBef>
                <a:spcPct val="50000"/>
              </a:spcBef>
              <a:buFontTx/>
              <a:buNone/>
            </a:pPr>
            <a:r>
              <a:rPr lang="en-GB" altLang="en-US" sz="1800"/>
              <a:t>P Peptidyl</a:t>
            </a:r>
          </a:p>
          <a:p>
            <a:pPr eaLnBrk="1" hangingPunct="1">
              <a:spcBef>
                <a:spcPct val="50000"/>
              </a:spcBef>
              <a:buFontTx/>
              <a:buNone/>
            </a:pPr>
            <a:r>
              <a:rPr lang="en-GB" altLang="en-US" sz="1800"/>
              <a:t>A Amminoacyl</a:t>
            </a:r>
          </a:p>
          <a:p>
            <a:pPr eaLnBrk="1" hangingPunct="1">
              <a:spcBef>
                <a:spcPct val="50000"/>
              </a:spcBef>
              <a:buFontTx/>
              <a:buNone/>
            </a:pPr>
            <a:r>
              <a:rPr lang="en-GB" altLang="en-US" sz="1800"/>
              <a:t>T Transfer</a:t>
            </a:r>
            <a:endParaRPr lang="en-US" altLang="en-US" sz="1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7D63B64-B35C-A848-80D2-A5FED0578937}"/>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pic>
        <p:nvPicPr>
          <p:cNvPr id="76802" name="Picture 3">
            <a:extLst>
              <a:ext uri="{FF2B5EF4-FFF2-40B4-BE49-F238E27FC236}">
                <a16:creationId xmlns:a16="http://schemas.microsoft.com/office/drawing/2014/main" id="{F0D974E6-18D0-EB46-ACA0-5D99BCA3A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1543"/>
          <a:stretch>
            <a:fillRect/>
          </a:stretch>
        </p:blipFill>
        <p:spPr bwMode="auto">
          <a:xfrm>
            <a:off x="4054475"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a:extLst>
              <a:ext uri="{FF2B5EF4-FFF2-40B4-BE49-F238E27FC236}">
                <a16:creationId xmlns:a16="http://schemas.microsoft.com/office/drawing/2014/main" id="{DE6EEF86-F5E7-7B47-84AC-751E573CF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66" r="57007" b="72491"/>
          <a:stretch>
            <a:fillRect/>
          </a:stretch>
        </p:blipFill>
        <p:spPr bwMode="auto">
          <a:xfrm>
            <a:off x="179388" y="2274888"/>
            <a:ext cx="310673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5">
            <a:extLst>
              <a:ext uri="{FF2B5EF4-FFF2-40B4-BE49-F238E27FC236}">
                <a16:creationId xmlns:a16="http://schemas.microsoft.com/office/drawing/2014/main" id="{0C01ED76-F45E-374D-AEEF-1DA4E666C768}"/>
              </a:ext>
            </a:extLst>
          </p:cNvPr>
          <p:cNvSpPr txBox="1">
            <a:spLocks noChangeArrowheads="1"/>
          </p:cNvSpPr>
          <p:nvPr/>
        </p:nvSpPr>
        <p:spPr bwMode="auto">
          <a:xfrm>
            <a:off x="250825" y="1268413"/>
            <a:ext cx="1944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INIZIO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1A947188-5AC8-B74F-A292-2CB88AA6BB01}"/>
              </a:ext>
            </a:extLst>
          </p:cNvPr>
          <p:cNvSpPr>
            <a:spLocks noGrp="1" noChangeArrowheads="1"/>
          </p:cNvSpPr>
          <p:nvPr>
            <p:ph type="title"/>
          </p:nvPr>
        </p:nvSpPr>
        <p:spPr>
          <a:xfrm>
            <a:off x="179388" y="1120775"/>
            <a:ext cx="8856662" cy="939800"/>
          </a:xfrm>
          <a:noFill/>
        </p:spPr>
        <p:txBody>
          <a:bodyPr/>
          <a:lstStyle/>
          <a:p>
            <a:pPr eaLnBrk="1" hangingPunct="1"/>
            <a:r>
              <a:rPr lang="en-US" altLang="en-US" sz="2800">
                <a:solidFill>
                  <a:schemeClr val="tx1"/>
                </a:solidFill>
                <a:ea typeface="ＭＳ Ｐゴシック" panose="020B0600070205080204" pitchFamily="34" charset="-128"/>
              </a:rPr>
              <a:t>L’espressione dell’informazione genica segue il PRINCIPIO DI COLINEARITA’</a:t>
            </a:r>
          </a:p>
        </p:txBody>
      </p:sp>
      <p:pic>
        <p:nvPicPr>
          <p:cNvPr id="19458" name="Picture 3">
            <a:extLst>
              <a:ext uri="{FF2B5EF4-FFF2-40B4-BE49-F238E27FC236}">
                <a16:creationId xmlns:a16="http://schemas.microsoft.com/office/drawing/2014/main" id="{1042D7E5-7E15-6345-9271-6D00AC219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966913"/>
            <a:ext cx="611981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a:extLst>
              <a:ext uri="{FF2B5EF4-FFF2-40B4-BE49-F238E27FC236}">
                <a16:creationId xmlns:a16="http://schemas.microsoft.com/office/drawing/2014/main" id="{7E690FBB-4B0D-1F4C-8132-CFB146C4A37F}"/>
              </a:ext>
            </a:extLst>
          </p:cNvPr>
          <p:cNvSpPr>
            <a:spLocks noChangeArrowheads="1"/>
          </p:cNvSpPr>
          <p:nvPr/>
        </p:nvSpPr>
        <p:spPr bwMode="auto">
          <a:xfrm>
            <a:off x="34925" y="115888"/>
            <a:ext cx="9074150" cy="9366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C98C7DFA-1CBA-6C4B-A5B0-935DEEBBE32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grpSp>
        <p:nvGrpSpPr>
          <p:cNvPr id="77826" name="Group 9">
            <a:extLst>
              <a:ext uri="{FF2B5EF4-FFF2-40B4-BE49-F238E27FC236}">
                <a16:creationId xmlns:a16="http://schemas.microsoft.com/office/drawing/2014/main" id="{1C9F6020-E2A6-9A47-9E80-F01AECD07CE2}"/>
              </a:ext>
            </a:extLst>
          </p:cNvPr>
          <p:cNvGrpSpPr>
            <a:grpSpLocks/>
          </p:cNvGrpSpPr>
          <p:nvPr/>
        </p:nvGrpSpPr>
        <p:grpSpPr bwMode="auto">
          <a:xfrm>
            <a:off x="0" y="1125538"/>
            <a:ext cx="9194800" cy="5589587"/>
            <a:chOff x="0" y="709"/>
            <a:chExt cx="5792" cy="3521"/>
          </a:xfrm>
        </p:grpSpPr>
        <p:sp>
          <p:nvSpPr>
            <p:cNvPr id="77828" name="Text Box 5">
              <a:extLst>
                <a:ext uri="{FF2B5EF4-FFF2-40B4-BE49-F238E27FC236}">
                  <a16:creationId xmlns:a16="http://schemas.microsoft.com/office/drawing/2014/main" id="{8035B4AD-AB99-554B-862D-DFB3ED311FD5}"/>
                </a:ext>
              </a:extLst>
            </p:cNvPr>
            <p:cNvSpPr txBox="1">
              <a:spLocks noChangeArrowheads="1"/>
            </p:cNvSpPr>
            <p:nvPr/>
          </p:nvSpPr>
          <p:spPr bwMode="auto">
            <a:xfrm>
              <a:off x="158" y="709"/>
              <a:ext cx="299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ALLUNGAMENTO</a:t>
              </a:r>
            </a:p>
          </p:txBody>
        </p:sp>
        <p:pic>
          <p:nvPicPr>
            <p:cNvPr id="77829" name="Picture 2">
              <a:extLst>
                <a:ext uri="{FF2B5EF4-FFF2-40B4-BE49-F238E27FC236}">
                  <a16:creationId xmlns:a16="http://schemas.microsoft.com/office/drawing/2014/main" id="{EE11EF08-BE8B-C44B-A9E2-E4144E154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639"/>
            <a:stretch>
              <a:fillRect/>
            </a:stretch>
          </p:blipFill>
          <p:spPr bwMode="auto">
            <a:xfrm>
              <a:off x="2971" y="1299"/>
              <a:ext cx="2821" cy="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0E9183AB-FA4A-1142-8500-98AE9B94F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48" b="55904"/>
            <a:stretch>
              <a:fillRect/>
            </a:stretch>
          </p:blipFill>
          <p:spPr bwMode="auto">
            <a:xfrm>
              <a:off x="0" y="1323"/>
              <a:ext cx="2925" cy="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7" name="Freeform 8">
            <a:extLst>
              <a:ext uri="{FF2B5EF4-FFF2-40B4-BE49-F238E27FC236}">
                <a16:creationId xmlns:a16="http://schemas.microsoft.com/office/drawing/2014/main" id="{E4DE15FF-08B1-B841-B8CF-EEE218DB7632}"/>
              </a:ext>
            </a:extLst>
          </p:cNvPr>
          <p:cNvSpPr>
            <a:spLocks/>
          </p:cNvSpPr>
          <p:nvPr/>
        </p:nvSpPr>
        <p:spPr bwMode="auto">
          <a:xfrm>
            <a:off x="3035300" y="620713"/>
            <a:ext cx="5221288" cy="6192837"/>
          </a:xfrm>
          <a:custGeom>
            <a:avLst/>
            <a:gdLst>
              <a:gd name="T0" fmla="*/ 2147483646 w 3289"/>
              <a:gd name="T1" fmla="*/ 2147483646 h 4340"/>
              <a:gd name="T2" fmla="*/ 2147483646 w 3289"/>
              <a:gd name="T3" fmla="*/ 2147483646 h 4340"/>
              <a:gd name="T4" fmla="*/ 2147483646 w 3289"/>
              <a:gd name="T5" fmla="*/ 2147483646 h 4340"/>
              <a:gd name="T6" fmla="*/ 2147483646 w 3289"/>
              <a:gd name="T7" fmla="*/ 2147483646 h 4340"/>
              <a:gd name="T8" fmla="*/ 0 60000 65536"/>
              <a:gd name="T9" fmla="*/ 0 60000 65536"/>
              <a:gd name="T10" fmla="*/ 0 60000 65536"/>
              <a:gd name="T11" fmla="*/ 0 60000 65536"/>
              <a:gd name="T12" fmla="*/ 0 w 3289"/>
              <a:gd name="T13" fmla="*/ 0 h 4340"/>
              <a:gd name="T14" fmla="*/ 3289 w 3289"/>
              <a:gd name="T15" fmla="*/ 4340 h 4340"/>
            </a:gdLst>
            <a:ahLst/>
            <a:cxnLst>
              <a:cxn ang="T8">
                <a:pos x="T0" y="T1"/>
              </a:cxn>
              <a:cxn ang="T9">
                <a:pos x="T2" y="T3"/>
              </a:cxn>
              <a:cxn ang="T10">
                <a:pos x="T4" y="T5"/>
              </a:cxn>
              <a:cxn ang="T11">
                <a:pos x="T6" y="T7"/>
              </a:cxn>
            </a:cxnLst>
            <a:rect l="T12" t="T13" r="T14" b="T15"/>
            <a:pathLst>
              <a:path w="3289" h="4340">
                <a:moveTo>
                  <a:pt x="61" y="3282"/>
                </a:moveTo>
                <a:cubicBezTo>
                  <a:pt x="30" y="3811"/>
                  <a:pt x="0" y="4340"/>
                  <a:pt x="469" y="3871"/>
                </a:cubicBezTo>
                <a:cubicBezTo>
                  <a:pt x="938" y="3402"/>
                  <a:pt x="2457" y="938"/>
                  <a:pt x="2873" y="469"/>
                </a:cubicBezTo>
                <a:cubicBezTo>
                  <a:pt x="3289" y="0"/>
                  <a:pt x="2949" y="961"/>
                  <a:pt x="2964" y="105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248F1089-4EBF-714C-B38B-A9F326BD7E5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78850" name="Text Box 4">
            <a:extLst>
              <a:ext uri="{FF2B5EF4-FFF2-40B4-BE49-F238E27FC236}">
                <a16:creationId xmlns:a16="http://schemas.microsoft.com/office/drawing/2014/main" id="{0A9C91BD-3169-9F45-8F2E-6077CF48F5E8}"/>
              </a:ext>
            </a:extLst>
          </p:cNvPr>
          <p:cNvSpPr txBox="1">
            <a:spLocks noChangeArrowheads="1"/>
          </p:cNvSpPr>
          <p:nvPr/>
        </p:nvSpPr>
        <p:spPr bwMode="auto">
          <a:xfrm>
            <a:off x="395288" y="1268413"/>
            <a:ext cx="4752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TERMINAZIONE</a:t>
            </a:r>
          </a:p>
        </p:txBody>
      </p:sp>
      <p:pic>
        <p:nvPicPr>
          <p:cNvPr id="78851" name="Picture 2">
            <a:extLst>
              <a:ext uri="{FF2B5EF4-FFF2-40B4-BE49-F238E27FC236}">
                <a16:creationId xmlns:a16="http://schemas.microsoft.com/office/drawing/2014/main" id="{4F3908E7-75EC-5445-B4BA-74B6A98F5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78"/>
          <a:stretch>
            <a:fillRect/>
          </a:stretch>
        </p:blipFill>
        <p:spPr bwMode="auto">
          <a:xfrm>
            <a:off x="4470400" y="44450"/>
            <a:ext cx="420528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1A0F271-BF7E-C940-A600-F124BB31749C}"/>
              </a:ext>
            </a:extLst>
          </p:cNvPr>
          <p:cNvSpPr>
            <a:spLocks noChangeArrowheads="1"/>
          </p:cNvSpPr>
          <p:nvPr/>
        </p:nvSpPr>
        <p:spPr bwMode="auto">
          <a:xfrm>
            <a:off x="34925" y="117475"/>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0">
                <a:solidFill>
                  <a:schemeClr val="bg1"/>
                </a:solidFill>
              </a:rPr>
              <a:t>Il ruolo dell</a:t>
            </a:r>
            <a:r>
              <a:rPr lang="ja-JP" altLang="it-IT" sz="3600" b="0">
                <a:solidFill>
                  <a:schemeClr val="bg1"/>
                </a:solidFill>
              </a:rPr>
              <a:t>’</a:t>
            </a:r>
            <a:r>
              <a:rPr lang="it-IT" altLang="ja-JP" sz="3600" b="0">
                <a:solidFill>
                  <a:schemeClr val="bg1"/>
                </a:solidFill>
              </a:rPr>
              <a:t>RNA nella sintesi proteica</a:t>
            </a:r>
            <a:endParaRPr lang="en-US" altLang="en-US" sz="3600" b="0">
              <a:solidFill>
                <a:schemeClr val="bg1"/>
              </a:solidFill>
            </a:endParaRPr>
          </a:p>
        </p:txBody>
      </p:sp>
      <p:sp>
        <p:nvSpPr>
          <p:cNvPr id="79874" name="Rectangle 3">
            <a:extLst>
              <a:ext uri="{FF2B5EF4-FFF2-40B4-BE49-F238E27FC236}">
                <a16:creationId xmlns:a16="http://schemas.microsoft.com/office/drawing/2014/main" id="{4F7EABF8-CEE5-D94D-BA45-CDEFC386EA4C}"/>
              </a:ext>
            </a:extLst>
          </p:cNvPr>
          <p:cNvSpPr>
            <a:spLocks noChangeArrowheads="1"/>
          </p:cNvSpPr>
          <p:nvPr/>
        </p:nvSpPr>
        <p:spPr bwMode="auto">
          <a:xfrm>
            <a:off x="0" y="762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4400" b="0">
              <a:solidFill>
                <a:srgbClr val="CC3300"/>
              </a:solidFill>
            </a:endParaRPr>
          </a:p>
        </p:txBody>
      </p:sp>
      <p:pic>
        <p:nvPicPr>
          <p:cNvPr id="79875" name="Picture 4" descr="F04-20">
            <a:extLst>
              <a:ext uri="{FF2B5EF4-FFF2-40B4-BE49-F238E27FC236}">
                <a16:creationId xmlns:a16="http://schemas.microsoft.com/office/drawing/2014/main" id="{FADE922A-84CC-644A-9002-5B9A52E51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060450"/>
            <a:ext cx="7056438"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Immagine 3" descr="f06075_ISBN88-08-07891-4.jpg">
            <a:extLst>
              <a:ext uri="{FF2B5EF4-FFF2-40B4-BE49-F238E27FC236}">
                <a16:creationId xmlns:a16="http://schemas.microsoft.com/office/drawing/2014/main" id="{B490EDAA-F57F-BD44-8965-8A00E720AB3A}"/>
              </a:ext>
            </a:extLst>
          </p:cNvPr>
          <p:cNvPicPr>
            <a:picLocks noChangeAspect="1"/>
          </p:cNvPicPr>
          <p:nvPr/>
        </p:nvPicPr>
        <p:blipFill>
          <a:blip r:embed="rId2">
            <a:extLst>
              <a:ext uri="{28A0092B-C50C-407E-A947-70E740481C1C}">
                <a14:useLocalDpi xmlns:a14="http://schemas.microsoft.com/office/drawing/2010/main" val="0"/>
              </a:ext>
            </a:extLst>
          </a:blip>
          <a:srcRect r="33894"/>
          <a:stretch>
            <a:fillRect/>
          </a:stretch>
        </p:blipFill>
        <p:spPr bwMode="auto">
          <a:xfrm>
            <a:off x="5181600" y="1752600"/>
            <a:ext cx="3810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E8CEF685-3BA8-714B-9ABC-909461A1EFFB}"/>
              </a:ext>
            </a:extLst>
          </p:cNvPr>
          <p:cNvSpPr/>
          <p:nvPr/>
        </p:nvSpPr>
        <p:spPr>
          <a:xfrm>
            <a:off x="6683375" y="6553200"/>
            <a:ext cx="2244725"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sp>
        <p:nvSpPr>
          <p:cNvPr id="80899" name="Rectangle 3">
            <a:extLst>
              <a:ext uri="{FF2B5EF4-FFF2-40B4-BE49-F238E27FC236}">
                <a16:creationId xmlns:a16="http://schemas.microsoft.com/office/drawing/2014/main" id="{C14665D2-ADF0-D745-87B7-1FE21D1647E1}"/>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80900" name="CasellaDiTesto 3">
            <a:extLst>
              <a:ext uri="{FF2B5EF4-FFF2-40B4-BE49-F238E27FC236}">
                <a16:creationId xmlns:a16="http://schemas.microsoft.com/office/drawing/2014/main" id="{13D894B2-E5D4-3F4C-8505-2A2B2B24DE5D}"/>
              </a:ext>
            </a:extLst>
          </p:cNvPr>
          <p:cNvSpPr txBox="1">
            <a:spLocks noChangeArrowheads="1"/>
          </p:cNvSpPr>
          <p:nvPr/>
        </p:nvSpPr>
        <p:spPr bwMode="auto">
          <a:xfrm>
            <a:off x="152400" y="1528763"/>
            <a:ext cx="487680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263"/>
              </a:lnSpc>
              <a:spcBef>
                <a:spcPts val="600"/>
              </a:spcBef>
              <a:spcAft>
                <a:spcPts val="1800"/>
              </a:spcAft>
              <a:buFontTx/>
              <a:buNone/>
            </a:pPr>
            <a:r>
              <a:rPr lang="it-IT" altLang="en-US" sz="2400"/>
              <a:t>Il riconoscimento del mRNA da parte del ribosoma coinvolge sia il cap che la coda del mRNA:</a:t>
            </a:r>
          </a:p>
          <a:p>
            <a:pPr algn="just" eaLnBrk="1" hangingPunct="1">
              <a:lnSpc>
                <a:spcPts val="2263"/>
              </a:lnSpc>
              <a:spcBef>
                <a:spcPts val="600"/>
              </a:spcBef>
              <a:spcAft>
                <a:spcPts val="1800"/>
              </a:spcAft>
              <a:buFontTx/>
              <a:buNone/>
            </a:pPr>
            <a:r>
              <a:rPr lang="it-IT" altLang="en-US" sz="2000" b="0"/>
              <a:t>• Il </a:t>
            </a:r>
            <a:r>
              <a:rPr lang="it-IT" altLang="en-US" sz="2000" b="0">
                <a:solidFill>
                  <a:srgbClr val="0000FF"/>
                </a:solidFill>
              </a:rPr>
              <a:t>cap </a:t>
            </a:r>
            <a:r>
              <a:rPr lang="it-IT" altLang="en-US" sz="2000" b="0"/>
              <a:t>viene riconosciuto da eIF4E</a:t>
            </a:r>
          </a:p>
          <a:p>
            <a:pPr algn="just" eaLnBrk="1" hangingPunct="1">
              <a:lnSpc>
                <a:spcPts val="2263"/>
              </a:lnSpc>
              <a:spcBef>
                <a:spcPts val="600"/>
              </a:spcBef>
              <a:spcAft>
                <a:spcPts val="1800"/>
              </a:spcAft>
              <a:buFontTx/>
              <a:buNone/>
            </a:pPr>
            <a:r>
              <a:rPr lang="it-IT" altLang="en-US" sz="2000" b="0"/>
              <a:t>• La </a:t>
            </a:r>
            <a:r>
              <a:rPr lang="it-IT" altLang="en-US" sz="2000" b="0">
                <a:solidFill>
                  <a:srgbClr val="0000FF"/>
                </a:solidFill>
              </a:rPr>
              <a:t>coda poli-A </a:t>
            </a:r>
            <a:r>
              <a:rPr lang="it-IT" altLang="en-US" sz="2000" b="0"/>
              <a:t>è legata a speciali proteine (</a:t>
            </a:r>
            <a:r>
              <a:rPr lang="it-IT" altLang="en-US" sz="2000" b="0" i="1"/>
              <a:t>PABI: poly-A binding proteins</a:t>
            </a:r>
            <a:r>
              <a:rPr lang="it-IT" altLang="en-US" sz="2000" b="0"/>
              <a:t>), che vengono riconosciute da eIF4G (a sua volta legato a eIF4E e al cap)</a:t>
            </a:r>
          </a:p>
          <a:p>
            <a:pPr algn="just" eaLnBrk="1" hangingPunct="1">
              <a:lnSpc>
                <a:spcPts val="2263"/>
              </a:lnSpc>
              <a:spcBef>
                <a:spcPts val="600"/>
              </a:spcBef>
              <a:spcAft>
                <a:spcPts val="1800"/>
              </a:spcAft>
              <a:buFontTx/>
              <a:buNone/>
            </a:pPr>
            <a:r>
              <a:rPr lang="it-IT" altLang="en-US" sz="2400" b="0"/>
              <a:t>In questo modo l</a:t>
            </a:r>
            <a:r>
              <a:rPr lang="ja-JP" altLang="it-IT" sz="2400" b="0"/>
              <a:t>’</a:t>
            </a:r>
            <a:r>
              <a:rPr lang="it-IT" altLang="ja-JP" sz="2400" b="0"/>
              <a:t>apparato di traduzione inizia la sintesi proteica solo se entrambe le estremità del mRNA sono intatte.</a:t>
            </a:r>
            <a:endParaRPr lang="it-IT" altLang="en-US" sz="2400" b="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E39C3587-43D0-3941-8711-0BFDB1BF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343025"/>
            <a:ext cx="900271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a:extLst>
              <a:ext uri="{FF2B5EF4-FFF2-40B4-BE49-F238E27FC236}">
                <a16:creationId xmlns:a16="http://schemas.microsoft.com/office/drawing/2014/main" id="{95FE28BB-1359-7745-AD69-7659A3B9E8C1}"/>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0F2505AB-DD10-AE4D-A65D-C99EC47ED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468438"/>
            <a:ext cx="899636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a:extLst>
              <a:ext uri="{FF2B5EF4-FFF2-40B4-BE49-F238E27FC236}">
                <a16:creationId xmlns:a16="http://schemas.microsoft.com/office/drawing/2014/main" id="{92D8A921-E99B-A640-9036-36EB4428BD02}"/>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TRAFFICO DELLE PROTEINE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5DED50C6-1880-7347-BF42-2A193A63D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916113"/>
            <a:ext cx="900271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3">
            <a:extLst>
              <a:ext uri="{FF2B5EF4-FFF2-40B4-BE49-F238E27FC236}">
                <a16:creationId xmlns:a16="http://schemas.microsoft.com/office/drawing/2014/main" id="{CD2D0A91-EEA9-A146-9B57-30FF3FD086B5}"/>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b="0">
                <a:solidFill>
                  <a:schemeClr val="bg1"/>
                </a:solidFill>
              </a:rPr>
              <a:t>MODIFICAZIONI POST-TRADUZIONALI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a:extLst>
              <a:ext uri="{FF2B5EF4-FFF2-40B4-BE49-F238E27FC236}">
                <a16:creationId xmlns:a16="http://schemas.microsoft.com/office/drawing/2014/main" id="{8769FB6E-AB92-0A42-900A-A330D5703886}"/>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a:t>
            </a:r>
          </a:p>
        </p:txBody>
      </p:sp>
      <p:sp>
        <p:nvSpPr>
          <p:cNvPr id="20482" name="Rectangle 5">
            <a:extLst>
              <a:ext uri="{FF2B5EF4-FFF2-40B4-BE49-F238E27FC236}">
                <a16:creationId xmlns:a16="http://schemas.microsoft.com/office/drawing/2014/main" id="{567609CA-499B-DC4B-8C99-0FD4B66D0E4D}"/>
              </a:ext>
            </a:extLst>
          </p:cNvPr>
          <p:cNvSpPr>
            <a:spLocks noChangeArrowheads="1"/>
          </p:cNvSpPr>
          <p:nvPr/>
        </p:nvSpPr>
        <p:spPr bwMode="auto">
          <a:xfrm>
            <a:off x="107950" y="1066800"/>
            <a:ext cx="8856663"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spcAft>
                <a:spcPts val="600"/>
              </a:spcAft>
            </a:pPr>
            <a:r>
              <a:rPr lang="en-US" altLang="en-US" sz="2400"/>
              <a:t> Solo una frazione minore del DNA presente nelle cellule viene trascritta ed e’ codificante</a:t>
            </a:r>
          </a:p>
          <a:p>
            <a:pPr eaLnBrk="1" hangingPunct="1">
              <a:spcBef>
                <a:spcPts val="600"/>
              </a:spcBef>
              <a:spcAft>
                <a:spcPts val="600"/>
              </a:spcAft>
            </a:pPr>
            <a:r>
              <a:rPr lang="en-US" altLang="en-US" sz="2000" b="0"/>
              <a:t> Evidenze recenti riportano che oltre la meta’ del genoma possa essere trascritto</a:t>
            </a:r>
          </a:p>
          <a:p>
            <a:pPr eaLnBrk="1" hangingPunct="1">
              <a:spcBef>
                <a:spcPts val="600"/>
              </a:spcBef>
              <a:spcAft>
                <a:spcPts val="600"/>
              </a:spcAft>
            </a:pPr>
            <a:r>
              <a:rPr lang="en-US" altLang="en-US" sz="2400" b="0"/>
              <a:t> A seconda delle loro necessita’, le cellule trascrivono specifici segmenti del DNA genomico (</a:t>
            </a:r>
            <a:r>
              <a:rPr lang="en-US" altLang="en-US" sz="2400"/>
              <a:t>I GENI</a:t>
            </a:r>
            <a:r>
              <a:rPr lang="en-US" altLang="en-US" sz="2400" b="0"/>
              <a:t>), sintetizzando molecole di RNA che hanno la stessa sequenza dei segmenti trascritti</a:t>
            </a:r>
          </a:p>
          <a:p>
            <a:pPr eaLnBrk="1" hangingPunct="1">
              <a:spcBef>
                <a:spcPts val="600"/>
              </a:spcBef>
              <a:spcAft>
                <a:spcPts val="600"/>
              </a:spcAft>
            </a:pPr>
            <a:r>
              <a:rPr lang="en-US" altLang="en-US" sz="2400" b="0"/>
              <a:t> Parte di questi RNA e’ codificante per proteine, cioe’ e’ in grado di specificare la sequenza amminoacidica di una data proteina</a:t>
            </a:r>
          </a:p>
          <a:p>
            <a:pPr lvl="1" eaLnBrk="1" hangingPunct="1">
              <a:spcBef>
                <a:spcPts val="600"/>
              </a:spcBef>
              <a:spcAft>
                <a:spcPts val="600"/>
              </a:spcAft>
              <a:buClr>
                <a:srgbClr val="FF0000"/>
              </a:buClr>
              <a:buFont typeface="Wingdings" pitchFamily="2" charset="2"/>
              <a:buChar char="§"/>
            </a:pPr>
            <a:r>
              <a:rPr lang="en-US" altLang="en-US" sz="2400" b="0"/>
              <a:t> negli Eucarioti, gli RNA codificanti, prima di essere tradotti, vengono modificati (trascritto primario -&gt; trascritto maturo)</a:t>
            </a:r>
          </a:p>
          <a:p>
            <a:pPr lvl="1" eaLnBrk="1" hangingPunct="1">
              <a:spcBef>
                <a:spcPts val="600"/>
              </a:spcBef>
              <a:spcAft>
                <a:spcPts val="600"/>
              </a:spcAft>
              <a:buClr>
                <a:srgbClr val="FF0000"/>
              </a:buClr>
              <a:buFont typeface="Wingdings" pitchFamily="2" charset="2"/>
              <a:buChar char="§"/>
            </a:pPr>
            <a:r>
              <a:rPr lang="en-US" altLang="en-US" sz="2400" b="0"/>
              <a:t> altri RNA hanno ruolo funzionale e non sono codificanti</a:t>
            </a:r>
            <a:endParaRPr lang="it-IT" altLang="en-US" sz="2400" b="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a:extLst>
              <a:ext uri="{FF2B5EF4-FFF2-40B4-BE49-F238E27FC236}">
                <a16:creationId xmlns:a16="http://schemas.microsoft.com/office/drawing/2014/main" id="{9EBB091E-86F6-164A-B957-B5748A51E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27" r="17192"/>
          <a:stretch>
            <a:fillRect/>
          </a:stretch>
        </p:blipFill>
        <p:spPr bwMode="auto">
          <a:xfrm>
            <a:off x="0" y="2124075"/>
            <a:ext cx="9144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5">
            <a:extLst>
              <a:ext uri="{FF2B5EF4-FFF2-40B4-BE49-F238E27FC236}">
                <a16:creationId xmlns:a16="http://schemas.microsoft.com/office/drawing/2014/main" id="{9B00CC18-C3F4-7147-8A1B-641D8D9A8B55}"/>
              </a:ext>
            </a:extLst>
          </p:cNvPr>
          <p:cNvSpPr>
            <a:spLocks noChangeArrowheads="1"/>
          </p:cNvSpPr>
          <p:nvPr/>
        </p:nvSpPr>
        <p:spPr bwMode="auto">
          <a:xfrm>
            <a:off x="34925" y="115888"/>
            <a:ext cx="9074150" cy="7207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69C6E35F-A52C-4B42-80FE-77506CF6CF81}"/>
              </a:ext>
            </a:extLst>
          </p:cNvPr>
          <p:cNvSpPr>
            <a:spLocks noChangeArrowheads="1"/>
          </p:cNvSpPr>
          <p:nvPr/>
        </p:nvSpPr>
        <p:spPr bwMode="auto">
          <a:xfrm>
            <a:off x="0" y="5300663"/>
            <a:ext cx="9144000" cy="155733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2530" name="Rectangle 6">
            <a:extLst>
              <a:ext uri="{FF2B5EF4-FFF2-40B4-BE49-F238E27FC236}">
                <a16:creationId xmlns:a16="http://schemas.microsoft.com/office/drawing/2014/main" id="{0FCD0258-4453-9A46-B4C2-D99950790BB0}"/>
              </a:ext>
            </a:extLst>
          </p:cNvPr>
          <p:cNvSpPr>
            <a:spLocks noChangeArrowheads="1"/>
          </p:cNvSpPr>
          <p:nvPr/>
        </p:nvSpPr>
        <p:spPr bwMode="auto">
          <a:xfrm>
            <a:off x="5364163" y="1052513"/>
            <a:ext cx="3779837" cy="580548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2531" name="Rectangle 2">
            <a:extLst>
              <a:ext uri="{FF2B5EF4-FFF2-40B4-BE49-F238E27FC236}">
                <a16:creationId xmlns:a16="http://schemas.microsoft.com/office/drawing/2014/main" id="{3C7ED03A-A667-8D46-9F15-B8E0BDF01CEC}"/>
              </a:ext>
            </a:extLst>
          </p:cNvPr>
          <p:cNvSpPr>
            <a:spLocks noGrp="1" noChangeArrowheads="1"/>
          </p:cNvSpPr>
          <p:nvPr>
            <p:ph type="title"/>
          </p:nvPr>
        </p:nvSpPr>
        <p:spPr>
          <a:xfrm>
            <a:off x="0" y="115888"/>
            <a:ext cx="9074150" cy="720725"/>
          </a:xfrm>
          <a:solidFill>
            <a:srgbClr val="009900"/>
          </a:solidFill>
        </p:spPr>
        <p:txBody>
          <a:bodyPr/>
          <a:lstStyle/>
          <a:p>
            <a:pPr eaLnBrk="1" hangingPunct="1"/>
            <a:r>
              <a:rPr lang="en-US" altLang="en-US" sz="4000">
                <a:solidFill>
                  <a:schemeClr val="bg1"/>
                </a:solidFill>
                <a:ea typeface="ＭＳ Ｐゴシック" panose="020B0600070205080204" pitchFamily="34" charset="-128"/>
              </a:rPr>
              <a:t>TRASCRIZIONE</a:t>
            </a:r>
          </a:p>
        </p:txBody>
      </p:sp>
      <p:pic>
        <p:nvPicPr>
          <p:cNvPr id="22532" name="Picture 3">
            <a:extLst>
              <a:ext uri="{FF2B5EF4-FFF2-40B4-BE49-F238E27FC236}">
                <a16:creationId xmlns:a16="http://schemas.microsoft.com/office/drawing/2014/main" id="{C98CDA29-251A-F44B-8264-BE059AC6B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5040312"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a:extLst>
              <a:ext uri="{FF2B5EF4-FFF2-40B4-BE49-F238E27FC236}">
                <a16:creationId xmlns:a16="http://schemas.microsoft.com/office/drawing/2014/main" id="{E1BBB4AF-B42D-C543-B47F-41EA4883B43A}"/>
              </a:ext>
            </a:extLst>
          </p:cNvPr>
          <p:cNvSpPr>
            <a:spLocks noChangeArrowheads="1"/>
          </p:cNvSpPr>
          <p:nvPr/>
        </p:nvSpPr>
        <p:spPr bwMode="auto">
          <a:xfrm>
            <a:off x="323850" y="5526088"/>
            <a:ext cx="5256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0"/>
              <a:t>Viene trascritto solo uno dei due strand</a:t>
            </a:r>
          </a:p>
        </p:txBody>
      </p:sp>
      <p:pic>
        <p:nvPicPr>
          <p:cNvPr id="22534" name="Picture 5">
            <a:extLst>
              <a:ext uri="{FF2B5EF4-FFF2-40B4-BE49-F238E27FC236}">
                <a16:creationId xmlns:a16="http://schemas.microsoft.com/office/drawing/2014/main" id="{93F2F059-C8F5-A34F-A52A-CC3540E0D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850" y="1125538"/>
            <a:ext cx="34337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Line 8">
            <a:extLst>
              <a:ext uri="{FF2B5EF4-FFF2-40B4-BE49-F238E27FC236}">
                <a16:creationId xmlns:a16="http://schemas.microsoft.com/office/drawing/2014/main" id="{30A9463A-E8C0-D144-9FDC-D8AD8CFAE523}"/>
              </a:ext>
            </a:extLst>
          </p:cNvPr>
          <p:cNvSpPr>
            <a:spLocks noChangeShapeType="1"/>
          </p:cNvSpPr>
          <p:nvPr/>
        </p:nvSpPr>
        <p:spPr bwMode="auto">
          <a:xfrm>
            <a:off x="2555875" y="6381750"/>
            <a:ext cx="280828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id="{7B3F5E14-C380-FC4A-9114-EB6E95404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57263"/>
            <a:ext cx="72009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5">
            <a:extLst>
              <a:ext uri="{FF2B5EF4-FFF2-40B4-BE49-F238E27FC236}">
                <a16:creationId xmlns:a16="http://schemas.microsoft.com/office/drawing/2014/main" id="{C1B27DA0-A619-5647-950F-C389C0BAEF5A}"/>
              </a:ext>
            </a:extLst>
          </p:cNvPr>
          <p:cNvSpPr>
            <a:spLocks noChangeArrowheads="1"/>
          </p:cNvSpPr>
          <p:nvPr/>
        </p:nvSpPr>
        <p:spPr bwMode="auto">
          <a:xfrm>
            <a:off x="34925" y="117475"/>
            <a:ext cx="9074150" cy="7905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 - BATTERI</a:t>
            </a:r>
          </a:p>
        </p:txBody>
      </p:sp>
      <p:sp>
        <p:nvSpPr>
          <p:cNvPr id="2" name="Goccia 1">
            <a:extLst>
              <a:ext uri="{FF2B5EF4-FFF2-40B4-BE49-F238E27FC236}">
                <a16:creationId xmlns:a16="http://schemas.microsoft.com/office/drawing/2014/main" id="{23316CF3-2303-A348-AFD2-475CAED4BBEE}"/>
              </a:ext>
            </a:extLst>
          </p:cNvPr>
          <p:cNvSpPr/>
          <p:nvPr/>
        </p:nvSpPr>
        <p:spPr bwMode="auto">
          <a:xfrm>
            <a:off x="7416800" y="1962150"/>
            <a:ext cx="1439863" cy="1368425"/>
          </a:xfrm>
          <a:prstGeom prst="teardrop">
            <a:avLst/>
          </a:prstGeom>
          <a:solidFill>
            <a:srgbClr val="66CCFF"/>
          </a:solidFill>
          <a:ln w="9525" cap="flat" cmpd="sng" algn="ctr">
            <a:solidFill>
              <a:srgbClr val="FFFFFF"/>
            </a:solidFill>
            <a:prstDash val="solid"/>
            <a:round/>
            <a:headEnd type="none" w="med" len="med"/>
            <a:tailEnd type="none" w="med" len="med"/>
          </a:ln>
          <a:effectLst/>
        </p:spPr>
        <p:txBody>
          <a:bodyPr/>
          <a:lstStyle/>
          <a:p>
            <a:pPr eaLnBrk="1" hangingPunct="1">
              <a:defRPr/>
            </a:pPr>
            <a:endParaRPr lang="it-IT">
              <a:latin typeface="Arial" pitchFamily="-108" charset="0"/>
              <a:ea typeface="ＭＳ Ｐゴシック" charset="0"/>
              <a:cs typeface="ＭＳ Ｐゴシック" charset="0"/>
            </a:endParaRPr>
          </a:p>
        </p:txBody>
      </p:sp>
      <p:sp>
        <p:nvSpPr>
          <p:cNvPr id="23556" name="Ovale 2">
            <a:extLst>
              <a:ext uri="{FF2B5EF4-FFF2-40B4-BE49-F238E27FC236}">
                <a16:creationId xmlns:a16="http://schemas.microsoft.com/office/drawing/2014/main" id="{0BC31B75-EDFD-6544-9AB5-785CC65C1236}"/>
              </a:ext>
            </a:extLst>
          </p:cNvPr>
          <p:cNvSpPr>
            <a:spLocks noChangeArrowheads="1"/>
          </p:cNvSpPr>
          <p:nvPr/>
        </p:nvSpPr>
        <p:spPr bwMode="auto">
          <a:xfrm rot="-976052">
            <a:off x="8366125" y="1889125"/>
            <a:ext cx="576263" cy="5048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57" name="CasellaDiTesto 3">
            <a:extLst>
              <a:ext uri="{FF2B5EF4-FFF2-40B4-BE49-F238E27FC236}">
                <a16:creationId xmlns:a16="http://schemas.microsoft.com/office/drawing/2014/main" id="{F56F003F-37A9-1242-8D6A-D54A8781A11E}"/>
              </a:ext>
            </a:extLst>
          </p:cNvPr>
          <p:cNvSpPr txBox="1">
            <a:spLocks noChangeArrowheads="1"/>
          </p:cNvSpPr>
          <p:nvPr/>
        </p:nvSpPr>
        <p:spPr bwMode="auto">
          <a:xfrm>
            <a:off x="7561263" y="2538413"/>
            <a:ext cx="108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a:t>RNA pol</a:t>
            </a:r>
          </a:p>
        </p:txBody>
      </p:sp>
      <p:sp>
        <p:nvSpPr>
          <p:cNvPr id="23558" name="CasellaDiTesto 6">
            <a:extLst>
              <a:ext uri="{FF2B5EF4-FFF2-40B4-BE49-F238E27FC236}">
                <a16:creationId xmlns:a16="http://schemas.microsoft.com/office/drawing/2014/main" id="{16989548-2D79-1043-B979-6D0722F0ACA5}"/>
              </a:ext>
            </a:extLst>
          </p:cNvPr>
          <p:cNvSpPr txBox="1">
            <a:spLocks noChangeArrowheads="1"/>
          </p:cNvSpPr>
          <p:nvPr/>
        </p:nvSpPr>
        <p:spPr bwMode="auto">
          <a:xfrm>
            <a:off x="8302625" y="1890713"/>
            <a:ext cx="698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70</a:t>
            </a:r>
          </a:p>
        </p:txBody>
      </p:sp>
      <p:sp>
        <p:nvSpPr>
          <p:cNvPr id="23559" name="Ovale 7">
            <a:extLst>
              <a:ext uri="{FF2B5EF4-FFF2-40B4-BE49-F238E27FC236}">
                <a16:creationId xmlns:a16="http://schemas.microsoft.com/office/drawing/2014/main" id="{2AB58F37-18BB-9749-A4AE-84CD7E40BDEF}"/>
              </a:ext>
            </a:extLst>
          </p:cNvPr>
          <p:cNvSpPr>
            <a:spLocks noChangeArrowheads="1"/>
          </p:cNvSpPr>
          <p:nvPr/>
        </p:nvSpPr>
        <p:spPr bwMode="auto">
          <a:xfrm rot="-976052">
            <a:off x="6899275" y="3328988"/>
            <a:ext cx="576263" cy="5048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0" name="CasellaDiTesto 8">
            <a:extLst>
              <a:ext uri="{FF2B5EF4-FFF2-40B4-BE49-F238E27FC236}">
                <a16:creationId xmlns:a16="http://schemas.microsoft.com/office/drawing/2014/main" id="{0197F996-5032-D04E-A6A8-B7E83AADAF8B}"/>
              </a:ext>
            </a:extLst>
          </p:cNvPr>
          <p:cNvSpPr txBox="1">
            <a:spLocks noChangeArrowheads="1"/>
          </p:cNvSpPr>
          <p:nvPr/>
        </p:nvSpPr>
        <p:spPr bwMode="auto">
          <a:xfrm>
            <a:off x="6856413" y="3330575"/>
            <a:ext cx="2360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70 </a:t>
            </a:r>
            <a:r>
              <a:rPr lang="it-IT" altLang="en-US" sz="2000" b="0"/>
              <a:t>housekeeping </a:t>
            </a:r>
            <a:endParaRPr lang="it-IT" altLang="en-US" sz="2800" b="0"/>
          </a:p>
        </p:txBody>
      </p:sp>
      <p:sp>
        <p:nvSpPr>
          <p:cNvPr id="23561" name="CasellaDiTesto 20">
            <a:extLst>
              <a:ext uri="{FF2B5EF4-FFF2-40B4-BE49-F238E27FC236}">
                <a16:creationId xmlns:a16="http://schemas.microsoft.com/office/drawing/2014/main" id="{66DD4FCB-C3AC-6C45-818D-EDD428A65183}"/>
              </a:ext>
            </a:extLst>
          </p:cNvPr>
          <p:cNvSpPr txBox="1">
            <a:spLocks noChangeArrowheads="1"/>
          </p:cNvSpPr>
          <p:nvPr/>
        </p:nvSpPr>
        <p:spPr bwMode="auto">
          <a:xfrm>
            <a:off x="6553200" y="1169988"/>
            <a:ext cx="2771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RNA polymerase holoenzyme complex</a:t>
            </a:r>
          </a:p>
        </p:txBody>
      </p:sp>
      <p:sp>
        <p:nvSpPr>
          <p:cNvPr id="23562" name="Ovale 21">
            <a:extLst>
              <a:ext uri="{FF2B5EF4-FFF2-40B4-BE49-F238E27FC236}">
                <a16:creationId xmlns:a16="http://schemas.microsoft.com/office/drawing/2014/main" id="{A98132FC-26DF-8E41-B0F3-BBBD6FB47067}"/>
              </a:ext>
            </a:extLst>
          </p:cNvPr>
          <p:cNvSpPr>
            <a:spLocks noChangeArrowheads="1"/>
          </p:cNvSpPr>
          <p:nvPr/>
        </p:nvSpPr>
        <p:spPr bwMode="auto">
          <a:xfrm rot="-976052">
            <a:off x="6973888" y="3908425"/>
            <a:ext cx="576262" cy="5032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4" name="Ovale 23">
            <a:extLst>
              <a:ext uri="{FF2B5EF4-FFF2-40B4-BE49-F238E27FC236}">
                <a16:creationId xmlns:a16="http://schemas.microsoft.com/office/drawing/2014/main" id="{D39E221A-DEC4-1D4C-BF7D-49EB8530A9D1}"/>
              </a:ext>
            </a:extLst>
          </p:cNvPr>
          <p:cNvSpPr/>
          <p:nvPr/>
        </p:nvSpPr>
        <p:spPr bwMode="auto">
          <a:xfrm rot="20623948">
            <a:off x="7118350" y="4481513"/>
            <a:ext cx="574675" cy="504825"/>
          </a:xfrm>
          <a:prstGeom prst="ellipse">
            <a:avLst/>
          </a:prstGeom>
          <a:solidFill>
            <a:schemeClr val="bg1">
              <a:lumMod val="75000"/>
            </a:schemeClr>
          </a:solidFill>
          <a:ln w="9525" cap="flat" cmpd="sng" algn="ctr">
            <a:noFill/>
            <a:prstDash val="solid"/>
            <a:round/>
            <a:headEnd type="none" w="med" len="med"/>
            <a:tailEnd type="none" w="med" len="med"/>
          </a:ln>
          <a:effectLst/>
        </p:spPr>
        <p:txBody>
          <a:bodyPr/>
          <a:lstStyle/>
          <a:p>
            <a:pPr eaLnBrk="1" hangingPunct="1">
              <a:defRPr/>
            </a:pPr>
            <a:endParaRPr lang="it-IT" dirty="0">
              <a:latin typeface="Arial" pitchFamily="-108" charset="0"/>
              <a:ea typeface="ＭＳ Ｐゴシック" charset="0"/>
              <a:cs typeface="ＭＳ Ｐゴシック" charset="0"/>
            </a:endParaRPr>
          </a:p>
        </p:txBody>
      </p:sp>
      <p:sp>
        <p:nvSpPr>
          <p:cNvPr id="23564" name="Ovale 25">
            <a:extLst>
              <a:ext uri="{FF2B5EF4-FFF2-40B4-BE49-F238E27FC236}">
                <a16:creationId xmlns:a16="http://schemas.microsoft.com/office/drawing/2014/main" id="{9200FB35-54F9-8043-A26B-304EDBFF8F72}"/>
              </a:ext>
            </a:extLst>
          </p:cNvPr>
          <p:cNvSpPr>
            <a:spLocks noChangeArrowheads="1"/>
          </p:cNvSpPr>
          <p:nvPr/>
        </p:nvSpPr>
        <p:spPr bwMode="auto">
          <a:xfrm rot="-976052">
            <a:off x="7358063" y="5060950"/>
            <a:ext cx="576262" cy="503238"/>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5" name="Ovale 27">
            <a:extLst>
              <a:ext uri="{FF2B5EF4-FFF2-40B4-BE49-F238E27FC236}">
                <a16:creationId xmlns:a16="http://schemas.microsoft.com/office/drawing/2014/main" id="{BF6D50A1-7926-C247-BB08-125F0FBDB969}"/>
              </a:ext>
            </a:extLst>
          </p:cNvPr>
          <p:cNvSpPr>
            <a:spLocks noChangeArrowheads="1"/>
          </p:cNvSpPr>
          <p:nvPr/>
        </p:nvSpPr>
        <p:spPr bwMode="auto">
          <a:xfrm rot="-976052">
            <a:off x="7645400" y="5637213"/>
            <a:ext cx="576263" cy="50323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6" name="CasellaDiTesto 28">
            <a:extLst>
              <a:ext uri="{FF2B5EF4-FFF2-40B4-BE49-F238E27FC236}">
                <a16:creationId xmlns:a16="http://schemas.microsoft.com/office/drawing/2014/main" id="{3D944204-E7E5-1A46-8338-0284760CBC20}"/>
              </a:ext>
            </a:extLst>
          </p:cNvPr>
          <p:cNvSpPr txBox="1">
            <a:spLocks noChangeArrowheads="1"/>
          </p:cNvSpPr>
          <p:nvPr/>
        </p:nvSpPr>
        <p:spPr bwMode="auto">
          <a:xfrm>
            <a:off x="6911975" y="3910013"/>
            <a:ext cx="2006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32 </a:t>
            </a:r>
            <a:r>
              <a:rPr lang="it-IT" altLang="en-US" sz="2000" b="0"/>
              <a:t>heat shock</a:t>
            </a:r>
            <a:endParaRPr lang="it-IT" altLang="en-US" sz="2800" b="0"/>
          </a:p>
        </p:txBody>
      </p:sp>
      <p:sp>
        <p:nvSpPr>
          <p:cNvPr id="23567" name="CasellaDiTesto 29">
            <a:extLst>
              <a:ext uri="{FF2B5EF4-FFF2-40B4-BE49-F238E27FC236}">
                <a16:creationId xmlns:a16="http://schemas.microsoft.com/office/drawing/2014/main" id="{4AD74A56-6D95-2247-9C48-040214F89857}"/>
              </a:ext>
            </a:extLst>
          </p:cNvPr>
          <p:cNvSpPr txBox="1">
            <a:spLocks noChangeArrowheads="1"/>
          </p:cNvSpPr>
          <p:nvPr/>
        </p:nvSpPr>
        <p:spPr bwMode="auto">
          <a:xfrm>
            <a:off x="7056438" y="4483100"/>
            <a:ext cx="18748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38 </a:t>
            </a:r>
            <a:r>
              <a:rPr lang="it-IT" altLang="en-US" sz="2000" b="0"/>
              <a:t>starvation</a:t>
            </a:r>
          </a:p>
          <a:p>
            <a:pPr eaLnBrk="1" hangingPunct="1">
              <a:spcBef>
                <a:spcPct val="0"/>
              </a:spcBef>
              <a:buFontTx/>
              <a:buNone/>
            </a:pPr>
            <a:endParaRPr lang="it-IT" altLang="en-US" sz="2000" b="0"/>
          </a:p>
          <a:p>
            <a:pPr eaLnBrk="1" hangingPunct="1">
              <a:spcBef>
                <a:spcPct val="0"/>
              </a:spcBef>
              <a:buFontTx/>
              <a:buNone/>
            </a:pPr>
            <a:r>
              <a:rPr lang="it-IT" altLang="en-US" sz="2000" b="0"/>
              <a:t>	…		   …</a:t>
            </a:r>
            <a:endParaRPr lang="it-IT" altLang="en-US" sz="2800" b="0"/>
          </a:p>
        </p:txBody>
      </p:sp>
    </p:spTree>
  </p:cSld>
  <p:clrMapOvr>
    <a:masterClrMapping/>
  </p:clrMapOvr>
  <p:transition/>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1633</TotalTime>
  <Words>2539</Words>
  <Application>Microsoft Macintosh PowerPoint</Application>
  <PresentationFormat>On-screen Show (4:3)</PresentationFormat>
  <Paragraphs>262</Paragraphs>
  <Slides>56</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5" baseType="lpstr">
      <vt:lpstr>Arial</vt:lpstr>
      <vt:lpstr>ＭＳ Ｐゴシック</vt:lpstr>
      <vt:lpstr>Calibri</vt:lpstr>
      <vt:lpstr>Wingdings</vt:lpstr>
      <vt:lpstr>Lucida Grande</vt:lpstr>
      <vt:lpstr>Times</vt:lpstr>
      <vt:lpstr>Struttura predefinita</vt:lpstr>
      <vt:lpstr>Image</vt:lpstr>
      <vt:lpstr>Grafica di CorelDRAW 11.0</vt:lpstr>
      <vt:lpstr>  Laurea Triennale in Ottica e Optometria  CORSO DI BIOLOGIA  Prof. Stefania Bortoluzzi  40 ore di lezione frontale 16 ore di esercitazione  Aula P2 Paolotti Martedì e Giovedì 11:30-13:15  </vt:lpstr>
      <vt:lpstr>PowerPoint Presentation</vt:lpstr>
      <vt:lpstr>PowerPoint Presentation</vt:lpstr>
      <vt:lpstr>PowerPoint Presentation</vt:lpstr>
      <vt:lpstr>L’espressione dell’informazione genica segue il PRINCIPIO DI COLINEARITA’</vt:lpstr>
      <vt:lpstr>PowerPoint Presentation</vt:lpstr>
      <vt:lpstr>PowerPoint Presentation</vt:lpstr>
      <vt:lpstr>TRASCRIZIONE</vt:lpstr>
      <vt:lpstr>PowerPoint Presentation</vt:lpstr>
      <vt:lpstr>PowerPoint Presentation</vt:lpstr>
      <vt:lpstr>PowerPoint Presentation</vt:lpstr>
      <vt:lpstr>Terminazione della trascr. - Palidromi/forcine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CODICE GENETICO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BioPD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creator>stefania</dc:creator>
  <cp:lastModifiedBy>Microsoft Office User</cp:lastModifiedBy>
  <cp:revision>50</cp:revision>
  <dcterms:created xsi:type="dcterms:W3CDTF">2012-12-05T12:54:49Z</dcterms:created>
  <dcterms:modified xsi:type="dcterms:W3CDTF">2019-09-26T14:09:23Z</dcterms:modified>
</cp:coreProperties>
</file>