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42" r:id="rId2"/>
    <p:sldId id="343" r:id="rId3"/>
    <p:sldId id="258" r:id="rId4"/>
    <p:sldId id="259" r:id="rId5"/>
    <p:sldId id="330" r:id="rId6"/>
    <p:sldId id="281" r:id="rId7"/>
    <p:sldId id="301" r:id="rId8"/>
    <p:sldId id="261" r:id="rId9"/>
    <p:sldId id="263" r:id="rId10"/>
    <p:sldId id="264" r:id="rId11"/>
    <p:sldId id="305" r:id="rId12"/>
    <p:sldId id="331" r:id="rId13"/>
    <p:sldId id="332" r:id="rId14"/>
    <p:sldId id="333" r:id="rId15"/>
    <p:sldId id="334" r:id="rId16"/>
    <p:sldId id="335" r:id="rId17"/>
    <p:sldId id="336" r:id="rId18"/>
    <p:sldId id="337" r:id="rId19"/>
    <p:sldId id="338" r:id="rId20"/>
    <p:sldId id="339" r:id="rId21"/>
    <p:sldId id="340" r:id="rId22"/>
    <p:sldId id="341" r:id="rId23"/>
    <p:sldId id="306" r:id="rId24"/>
    <p:sldId id="307" r:id="rId25"/>
    <p:sldId id="324" r:id="rId26"/>
    <p:sldId id="308" r:id="rId27"/>
    <p:sldId id="309" r:id="rId28"/>
    <p:sldId id="310" r:id="rId29"/>
    <p:sldId id="311" r:id="rId30"/>
    <p:sldId id="312" r:id="rId31"/>
    <p:sldId id="313" r:id="rId32"/>
    <p:sldId id="314" r:id="rId33"/>
    <p:sldId id="315" r:id="rId34"/>
    <p:sldId id="323" r:id="rId35"/>
    <p:sldId id="325" r:id="rId36"/>
    <p:sldId id="327" r:id="rId37"/>
    <p:sldId id="316" r:id="rId38"/>
    <p:sldId id="328" r:id="rId39"/>
    <p:sldId id="329" r:id="rId40"/>
    <p:sldId id="317" r:id="rId41"/>
    <p:sldId id="318" r:id="rId42"/>
    <p:sldId id="319" r:id="rId43"/>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84"/>
    <p:restoredTop sz="93958"/>
  </p:normalViewPr>
  <p:slideViewPr>
    <p:cSldViewPr>
      <p:cViewPr varScale="1">
        <p:scale>
          <a:sx n="190" d="100"/>
          <a:sy n="190" d="100"/>
        </p:scale>
        <p:origin x="-3928"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15A35C1A-D5C8-7D4B-9D9B-5857921AFD8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Segnaposto data 2">
            <a:extLst>
              <a:ext uri="{FF2B5EF4-FFF2-40B4-BE49-F238E27FC236}">
                <a16:creationId xmlns:a16="http://schemas.microsoft.com/office/drawing/2014/main" xmlns="" id="{E444F779-260D-EF49-8A69-4B28099D73F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439DE7F-7003-9440-A975-E5ACCDD3B4DE}" type="datetime1">
              <a:rPr lang="it-IT"/>
              <a:pPr/>
              <a:t>26/09/19</a:t>
            </a:fld>
            <a:endParaRPr lang="it-IT"/>
          </a:p>
        </p:txBody>
      </p:sp>
      <p:sp>
        <p:nvSpPr>
          <p:cNvPr id="4" name="Segnaposto immagine diapositiva 3">
            <a:extLst>
              <a:ext uri="{FF2B5EF4-FFF2-40B4-BE49-F238E27FC236}">
                <a16:creationId xmlns:a16="http://schemas.microsoft.com/office/drawing/2014/main" xmlns="" id="{BB5B6805-ADF0-D24B-B119-117DD0468D2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xmlns="" id="{453C8D68-7B28-D44D-B2DF-A01738ECCE7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xmlns="" id="{BDEDA1FC-5EEA-E946-9344-CCF2E9B2801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 name="Segnaposto numero diapositiva 6">
            <a:extLst>
              <a:ext uri="{FF2B5EF4-FFF2-40B4-BE49-F238E27FC236}">
                <a16:creationId xmlns:a16="http://schemas.microsoft.com/office/drawing/2014/main" xmlns="" id="{6D08806E-2ECF-5C4E-9D57-8B860265AB5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1B12E6D-79A4-4542-9495-2F8110302833}" type="slidenum">
              <a:rPr lang="it-IT"/>
              <a:pPr/>
              <a:t>‹n.›</a:t>
            </a:fld>
            <a:endParaRPr lang="it-IT"/>
          </a:p>
        </p:txBody>
      </p:sp>
    </p:spTree>
    <p:extLst>
      <p:ext uri="{BB962C8B-B14F-4D97-AF65-F5344CB8AC3E}">
        <p14:creationId xmlns:p14="http://schemas.microsoft.com/office/powerpoint/2010/main" val="35915694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E44E5ED-C749-3946-A5E9-1E2E7D17DCD1}" type="slidenum">
              <a:rPr lang="it-IT">
                <a:latin typeface="Arial" charset="0"/>
              </a:rPr>
              <a:pPr/>
              <a:t>34</a:t>
            </a:fld>
            <a:endParaRPr lang="it-IT">
              <a:latin typeface="Arial" charset="0"/>
            </a:endParaRPr>
          </a:p>
        </p:txBody>
      </p:sp>
      <p:sp>
        <p:nvSpPr>
          <p:cNvPr id="50178" name="Rectangle 2"/>
          <p:cNvSpPr>
            <a:spLocks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179"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799424B-12A7-DE40-AB1F-25490A3D5EB9}" type="slidenum">
              <a:rPr lang="it-IT">
                <a:latin typeface="Arial" charset="0"/>
              </a:rPr>
              <a:pPr/>
              <a:t>36</a:t>
            </a:fld>
            <a:endParaRPr lang="it-IT">
              <a:latin typeface="Arial" charset="0"/>
            </a:endParaRPr>
          </a:p>
        </p:txBody>
      </p:sp>
      <p:sp>
        <p:nvSpPr>
          <p:cNvPr id="53250" name="Rectangle 2"/>
          <p:cNvSpPr>
            <a:spLocks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
        <p:nvSpPr>
          <p:cNvPr id="552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741BCAC-DBDD-694E-8105-0F0F06AD7F54}" type="slidenum">
              <a:rPr lang="it-IT">
                <a:latin typeface="Arial" charset="0"/>
              </a:rPr>
              <a:pPr/>
              <a:t>37</a:t>
            </a:fld>
            <a:endParaRPr lang="it-IT">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CF5B0108-039C-0A43-A796-C2E5D351C439}" type="slidenum">
              <a:rPr lang="it-IT"/>
              <a:pPr/>
              <a:t>‹n.›</a:t>
            </a:fld>
            <a:endParaRPr lang="it-IT"/>
          </a:p>
        </p:txBody>
      </p:sp>
    </p:spTree>
    <p:extLst>
      <p:ext uri="{BB962C8B-B14F-4D97-AF65-F5344CB8AC3E}">
        <p14:creationId xmlns:p14="http://schemas.microsoft.com/office/powerpoint/2010/main" val="263277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B288DB00-04F6-134B-B909-16FC3D5F16F5}" type="slidenum">
              <a:rPr lang="it-IT"/>
              <a:pPr/>
              <a:t>‹n.›</a:t>
            </a:fld>
            <a:endParaRPr lang="it-IT"/>
          </a:p>
        </p:txBody>
      </p:sp>
    </p:spTree>
    <p:extLst>
      <p:ext uri="{BB962C8B-B14F-4D97-AF65-F5344CB8AC3E}">
        <p14:creationId xmlns:p14="http://schemas.microsoft.com/office/powerpoint/2010/main" val="144242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2DA02326-B975-684A-883F-2DAD571E129E}" type="slidenum">
              <a:rPr lang="it-IT"/>
              <a:pPr/>
              <a:t>‹n.›</a:t>
            </a:fld>
            <a:endParaRPr lang="it-IT"/>
          </a:p>
        </p:txBody>
      </p:sp>
    </p:spTree>
    <p:extLst>
      <p:ext uri="{BB962C8B-B14F-4D97-AF65-F5344CB8AC3E}">
        <p14:creationId xmlns:p14="http://schemas.microsoft.com/office/powerpoint/2010/main" val="159303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4CB8160A-791F-2B4C-8B94-CB425C02691D}" type="slidenum">
              <a:rPr lang="it-IT"/>
              <a:pPr/>
              <a:t>‹n.›</a:t>
            </a:fld>
            <a:endParaRPr lang="it-IT"/>
          </a:p>
        </p:txBody>
      </p:sp>
    </p:spTree>
    <p:extLst>
      <p:ext uri="{BB962C8B-B14F-4D97-AF65-F5344CB8AC3E}">
        <p14:creationId xmlns:p14="http://schemas.microsoft.com/office/powerpoint/2010/main" val="156254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4E47C5B1-8DA4-574C-B5A2-CFB8C649C914}" type="slidenum">
              <a:rPr lang="it-IT"/>
              <a:pPr/>
              <a:t>‹n.›</a:t>
            </a:fld>
            <a:endParaRPr lang="it-IT"/>
          </a:p>
        </p:txBody>
      </p:sp>
    </p:spTree>
    <p:extLst>
      <p:ext uri="{BB962C8B-B14F-4D97-AF65-F5344CB8AC3E}">
        <p14:creationId xmlns:p14="http://schemas.microsoft.com/office/powerpoint/2010/main" val="426513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190B2D61-D986-EE44-AA28-99BDCD8EF448}" type="slidenum">
              <a:rPr lang="it-IT"/>
              <a:pPr/>
              <a:t>‹n.›</a:t>
            </a:fld>
            <a:endParaRPr lang="it-IT"/>
          </a:p>
        </p:txBody>
      </p:sp>
    </p:spTree>
    <p:extLst>
      <p:ext uri="{BB962C8B-B14F-4D97-AF65-F5344CB8AC3E}">
        <p14:creationId xmlns:p14="http://schemas.microsoft.com/office/powerpoint/2010/main" val="70236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CEC9D416-ACBD-374B-98FE-CFA2963656F0}" type="slidenum">
              <a:rPr lang="it-IT"/>
              <a:pPr/>
              <a:t>‹n.›</a:t>
            </a:fld>
            <a:endParaRPr lang="it-IT"/>
          </a:p>
        </p:txBody>
      </p:sp>
    </p:spTree>
    <p:extLst>
      <p:ext uri="{BB962C8B-B14F-4D97-AF65-F5344CB8AC3E}">
        <p14:creationId xmlns:p14="http://schemas.microsoft.com/office/powerpoint/2010/main" val="64466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8"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911F6203-223E-9747-9E61-ABEC5A51B71B}" type="slidenum">
              <a:rPr lang="it-IT"/>
              <a:pPr/>
              <a:t>‹n.›</a:t>
            </a:fld>
            <a:endParaRPr lang="it-IT"/>
          </a:p>
        </p:txBody>
      </p:sp>
    </p:spTree>
    <p:extLst>
      <p:ext uri="{BB962C8B-B14F-4D97-AF65-F5344CB8AC3E}">
        <p14:creationId xmlns:p14="http://schemas.microsoft.com/office/powerpoint/2010/main" val="42553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DA02297B-CDC7-7C45-A1AD-4FED95D7038E}" type="slidenum">
              <a:rPr lang="it-IT"/>
              <a:pPr/>
              <a:t>‹n.›</a:t>
            </a:fld>
            <a:endParaRPr lang="it-IT"/>
          </a:p>
        </p:txBody>
      </p:sp>
    </p:spTree>
    <p:extLst>
      <p:ext uri="{BB962C8B-B14F-4D97-AF65-F5344CB8AC3E}">
        <p14:creationId xmlns:p14="http://schemas.microsoft.com/office/powerpoint/2010/main" val="379894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3"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B45CD89E-2905-924A-ACC3-3BFAB9CBFA54}" type="slidenum">
              <a:rPr lang="it-IT"/>
              <a:pPr/>
              <a:t>‹n.›</a:t>
            </a:fld>
            <a:endParaRPr lang="it-IT"/>
          </a:p>
        </p:txBody>
      </p:sp>
    </p:spTree>
    <p:extLst>
      <p:ext uri="{BB962C8B-B14F-4D97-AF65-F5344CB8AC3E}">
        <p14:creationId xmlns:p14="http://schemas.microsoft.com/office/powerpoint/2010/main" val="211225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7BBD8ABB-1C76-144A-A905-8818A654DFC5}" type="slidenum">
              <a:rPr lang="it-IT"/>
              <a:pPr/>
              <a:t>‹n.›</a:t>
            </a:fld>
            <a:endParaRPr lang="it-IT"/>
          </a:p>
        </p:txBody>
      </p:sp>
    </p:spTree>
    <p:extLst>
      <p:ext uri="{BB962C8B-B14F-4D97-AF65-F5344CB8AC3E}">
        <p14:creationId xmlns:p14="http://schemas.microsoft.com/office/powerpoint/2010/main" val="391792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xmlns=""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xmlns=""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12"/>
          </p:nvPr>
        </p:nvSpPr>
        <p:spPr>
          <a:ln/>
        </p:spPr>
        <p:txBody>
          <a:bodyPr/>
          <a:lstStyle>
            <a:lvl1pPr>
              <a:defRPr/>
            </a:lvl1pPr>
          </a:lstStyle>
          <a:p>
            <a:fld id="{E2C82146-BC4B-3C44-8F9A-2103AEF24DDF}" type="slidenum">
              <a:rPr lang="it-IT"/>
              <a:pPr/>
              <a:t>‹n.›</a:t>
            </a:fld>
            <a:endParaRPr lang="it-IT"/>
          </a:p>
        </p:txBody>
      </p:sp>
    </p:spTree>
    <p:extLst>
      <p:ext uri="{BB962C8B-B14F-4D97-AF65-F5344CB8AC3E}">
        <p14:creationId xmlns:p14="http://schemas.microsoft.com/office/powerpoint/2010/main" val="16963513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xmlns="" id="{E775F24C-F9EB-6946-8412-A1304DDA0E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029" name="Rectangle 5">
            <a:extLst>
              <a:ext uri="{FF2B5EF4-FFF2-40B4-BE49-F238E27FC236}">
                <a16:creationId xmlns:a16="http://schemas.microsoft.com/office/drawing/2014/main" xmlns="" id="{17D53ABA-1B85-8243-A5E0-BB39347F39A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1030" name="Rectangle 6">
            <a:extLst>
              <a:ext uri="{FF2B5EF4-FFF2-40B4-BE49-F238E27FC236}">
                <a16:creationId xmlns:a16="http://schemas.microsoft.com/office/drawing/2014/main" xmlns="" id="{207944B2-0337-1941-B692-9F073642CF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45DF9A-49C5-3340-82C9-C353DA2185A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5.emf"/><Relationship Id="rId5" Type="http://schemas.openxmlformats.org/officeDocument/2006/relationships/oleObject" Target="../embeddings/oleObject3.bin"/><Relationship Id="rId6" Type="http://schemas.openxmlformats.org/officeDocument/2006/relationships/image" Target="../media/image16.emf"/><Relationship Id="rId7"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 xmlns:a16="http://schemas.microsoft.com/office/drawing/2014/main" id="{7B6AE949-5A7A-CE4E-98F3-4E00296E05F5}"/>
              </a:ext>
            </a:extLst>
          </p:cNvPr>
          <p:cNvSpPr>
            <a:spLocks noGrp="1" noChangeArrowheads="1"/>
          </p:cNvSpPr>
          <p:nvPr>
            <p:ph type="title"/>
          </p:nvPr>
        </p:nvSpPr>
        <p:spPr>
          <a:xfrm>
            <a:off x="179388" y="850900"/>
            <a:ext cx="8642350" cy="5530850"/>
          </a:xfrm>
        </p:spPr>
        <p:txBody>
          <a:bodyPr/>
          <a:lstStyle/>
          <a:p>
            <a:pPr eaLnBrk="1" hangingPunct="1"/>
            <a:r>
              <a:rPr lang="it-IT" altLang="en-US" sz="1600" b="1" i="1">
                <a:solidFill>
                  <a:srgbClr val="000066"/>
                </a:solidFill>
                <a:ea typeface="ＭＳ Ｐゴシック" panose="020B0600070205080204" pitchFamily="34" charset="-128"/>
              </a:rPr>
              <a:t/>
            </a:r>
            <a:br>
              <a:rPr lang="it-IT" altLang="en-US" sz="1600" b="1" i="1">
                <a:solidFill>
                  <a:srgbClr val="000066"/>
                </a:solidFill>
                <a:ea typeface="ＭＳ Ｐゴシック" panose="020B0600070205080204" pitchFamily="34" charset="-128"/>
              </a:rPr>
            </a:br>
            <a:r>
              <a:rPr lang="it-IT" altLang="en-US" sz="1600" i="1">
                <a:ea typeface="ＭＳ Ｐゴシック" panose="020B0600070205080204" pitchFamily="34" charset="-128"/>
              </a:rPr>
              <a:t/>
            </a:r>
            <a:br>
              <a:rPr lang="it-IT" altLang="en-US" sz="1600" i="1">
                <a:ea typeface="ＭＳ Ｐゴシック" panose="020B0600070205080204" pitchFamily="34" charset="-128"/>
              </a:rPr>
            </a:br>
            <a:r>
              <a:rPr lang="it-IT" altLang="en-US" sz="3600">
                <a:ea typeface="ＭＳ Ｐゴシック" panose="020B0600070205080204" pitchFamily="34" charset="-128"/>
              </a:rPr>
              <a:t>Laurea Triennale in Ottica e Optometria</a:t>
            </a:r>
            <a:r>
              <a:rPr lang="it-IT" altLang="en-US" sz="4000">
                <a:ea typeface="ＭＳ Ｐゴシック" panose="020B0600070205080204" pitchFamily="34" charset="-128"/>
              </a:rPr>
              <a:t/>
            </a:r>
            <a:br>
              <a:rPr lang="it-IT" altLang="en-US" sz="4000">
                <a:ea typeface="ＭＳ Ｐゴシック" panose="020B0600070205080204" pitchFamily="34" charset="-128"/>
              </a:rPr>
            </a:br>
            <a:r>
              <a:rPr lang="it-IT" altLang="en-US" sz="4000">
                <a:ea typeface="ＭＳ Ｐゴシック" panose="020B0600070205080204" pitchFamily="34" charset="-128"/>
              </a:rPr>
              <a:t/>
            </a:r>
            <a:br>
              <a:rPr lang="it-IT" altLang="en-US" sz="4000">
                <a:ea typeface="ＭＳ Ｐゴシック" panose="020B0600070205080204" pitchFamily="34" charset="-128"/>
              </a:rPr>
            </a:br>
            <a:r>
              <a:rPr lang="it-IT" altLang="en-US" sz="6000" b="1">
                <a:solidFill>
                  <a:srgbClr val="980000"/>
                </a:solidFill>
                <a:ea typeface="ＭＳ Ｐゴシック" panose="020B0600070205080204" pitchFamily="34" charset="-128"/>
              </a:rPr>
              <a:t>CORSO DI BIOLOGIA</a:t>
            </a:r>
            <a:r>
              <a:rPr lang="it-IT" altLang="en-US" sz="6000" b="1">
                <a:ea typeface="ＭＳ Ｐゴシック" panose="020B0600070205080204" pitchFamily="34" charset="-128"/>
              </a:rPr>
              <a:t/>
            </a:r>
            <a:br>
              <a:rPr lang="it-IT" altLang="en-US" sz="6000" b="1">
                <a:ea typeface="ＭＳ Ｐゴシック" panose="020B0600070205080204" pitchFamily="34" charset="-128"/>
              </a:rPr>
            </a:br>
            <a:r>
              <a:rPr lang="it-IT" altLang="en-US" sz="3200" b="1" i="1">
                <a:ea typeface="ＭＳ Ｐゴシック" panose="020B0600070205080204" pitchFamily="34" charset="-128"/>
              </a:rPr>
              <a:t/>
            </a:r>
            <a:br>
              <a:rPr lang="it-IT" altLang="en-US" sz="3200" b="1" i="1">
                <a:ea typeface="ＭＳ Ｐゴシック" panose="020B0600070205080204" pitchFamily="34" charset="-128"/>
              </a:rPr>
            </a:br>
            <a:r>
              <a:rPr lang="it-IT" altLang="en-US" i="1">
                <a:ea typeface="ＭＳ Ｐゴシック" panose="020B0600070205080204" pitchFamily="34" charset="-128"/>
              </a:rPr>
              <a:t>Prof. Stefania Bortoluzzi</a:t>
            </a:r>
            <a:r>
              <a:rPr lang="it-IT" altLang="en-US" sz="3600" b="1">
                <a:ea typeface="ＭＳ Ｐゴシック" panose="020B0600070205080204" pitchFamily="34" charset="-128"/>
              </a:rPr>
              <a:t/>
            </a:r>
            <a:br>
              <a:rPr lang="it-IT" altLang="en-US" sz="3600" b="1">
                <a:ea typeface="ＭＳ Ｐゴシック" panose="020B0600070205080204" pitchFamily="34" charset="-128"/>
              </a:rPr>
            </a:br>
            <a:r>
              <a:rPr lang="it-IT" altLang="en-US" sz="3600" b="1">
                <a:ea typeface="ＭＳ Ｐゴシック" panose="020B0600070205080204" pitchFamily="34" charset="-128"/>
              </a:rPr>
              <a:t/>
            </a:r>
            <a:br>
              <a:rPr lang="it-IT" altLang="en-US" sz="3600" b="1">
                <a:ea typeface="ＭＳ Ｐゴシック" panose="020B0600070205080204" pitchFamily="34" charset="-128"/>
              </a:rPr>
            </a:br>
            <a:r>
              <a:rPr lang="it-IT" altLang="en-US" sz="2800" b="1">
                <a:ea typeface="ＭＳ Ｐゴシック" panose="020B0600070205080204" pitchFamily="34" charset="-128"/>
              </a:rPr>
              <a:t>40 ore di lezione frontale</a:t>
            </a:r>
            <a:br>
              <a:rPr lang="it-IT" altLang="en-US" sz="2800" b="1">
                <a:ea typeface="ＭＳ Ｐゴシック" panose="020B0600070205080204" pitchFamily="34" charset="-128"/>
              </a:rPr>
            </a:br>
            <a:r>
              <a:rPr lang="it-IT" altLang="en-US" sz="2800" b="1">
                <a:ea typeface="ＭＳ Ｐゴシック" panose="020B0600070205080204" pitchFamily="34" charset="-128"/>
              </a:rPr>
              <a:t>16 ore di esercitazione</a:t>
            </a:r>
            <a:br>
              <a:rPr lang="it-IT" altLang="en-US" sz="2800" b="1">
                <a:ea typeface="ＭＳ Ｐゴシック" panose="020B0600070205080204" pitchFamily="34" charset="-128"/>
              </a:rPr>
            </a:br>
            <a:r>
              <a:rPr lang="it-IT" altLang="en-US" sz="1100" b="1">
                <a:ea typeface="ＭＳ Ｐゴシック" panose="020B0600070205080204" pitchFamily="34" charset="-128"/>
              </a:rPr>
              <a:t/>
            </a:r>
            <a:br>
              <a:rPr lang="it-IT" altLang="en-US" sz="1100" b="1">
                <a:ea typeface="ＭＳ Ｐゴシック" panose="020B0600070205080204" pitchFamily="34" charset="-128"/>
              </a:rPr>
            </a:br>
            <a:r>
              <a:rPr lang="it-IT" altLang="ja-JP" sz="2400" b="1">
                <a:solidFill>
                  <a:srgbClr val="000090"/>
                </a:solidFill>
                <a:ea typeface="ＭＳ Ｐゴシック" panose="020B0600070205080204" pitchFamily="34" charset="-128"/>
              </a:rPr>
              <a:t>Aula P2 Paolotti</a:t>
            </a:r>
            <a:br>
              <a:rPr lang="it-IT" altLang="ja-JP" sz="2400" b="1">
                <a:solidFill>
                  <a:srgbClr val="000090"/>
                </a:solidFill>
                <a:ea typeface="ＭＳ Ｐゴシック" panose="020B0600070205080204" pitchFamily="34" charset="-128"/>
              </a:rPr>
            </a:br>
            <a:r>
              <a:rPr lang="it-IT" altLang="ja-JP" sz="2400" b="1">
                <a:solidFill>
                  <a:srgbClr val="000090"/>
                </a:solidFill>
                <a:ea typeface="ＭＳ Ｐゴシック" panose="020B0600070205080204" pitchFamily="34" charset="-128"/>
              </a:rPr>
              <a:t>Martedì e Giovedì 11:30-13:15 </a:t>
            </a:r>
            <a:r>
              <a:rPr lang="it-IT" altLang="ja-JP" sz="2400" b="1">
                <a:ea typeface="ＭＳ Ｐゴシック" panose="020B0600070205080204" pitchFamily="34" charset="-128"/>
              </a:rPr>
              <a:t/>
            </a:r>
            <a:br>
              <a:rPr lang="it-IT" altLang="ja-JP" sz="2400" b="1">
                <a:ea typeface="ＭＳ Ｐゴシック" panose="020B0600070205080204" pitchFamily="34" charset="-128"/>
              </a:rPr>
            </a:br>
            <a:endParaRPr lang="it-IT" altLang="en-US" sz="2400" b="1">
              <a:ea typeface="ＭＳ Ｐゴシック" panose="020B0600070205080204" pitchFamily="34" charset="-128"/>
            </a:endParaRPr>
          </a:p>
        </p:txBody>
      </p:sp>
      <p:graphicFrame>
        <p:nvGraphicFramePr>
          <p:cNvPr id="14338" name="Object 2">
            <a:extLst>
              <a:ext uri="{FF2B5EF4-FFF2-40B4-BE49-F238E27FC236}">
                <a16:creationId xmlns="" xmlns:a16="http://schemas.microsoft.com/office/drawing/2014/main" id="{66F53FDF-8E0E-284A-92C0-BDD437177FEC}"/>
              </a:ext>
            </a:extLst>
          </p:cNvPr>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73729" name="CorelDRAW" r:id="rId3" imgW="20040600" imgH="1066800" progId="CorelDRAW.Graphic.11">
                  <p:embed/>
                </p:oleObj>
              </mc:Choice>
              <mc:Fallback>
                <p:oleObj name="CorelDRAW" r:id="rId3" imgW="20040600" imgH="1066800"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39" name="Picture 4">
            <a:extLst>
              <a:ext uri="{FF2B5EF4-FFF2-40B4-BE49-F238E27FC236}">
                <a16:creationId xmlns="" xmlns:a16="http://schemas.microsoft.com/office/drawing/2014/main" id="{F3A93889-69FC-7149-9FDB-5DF0335B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88240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6840537"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p:cNvSpPr>
            <a:spLocks noChangeArrowheads="1"/>
          </p:cNvSpPr>
          <p:nvPr/>
        </p:nvSpPr>
        <p:spPr bwMode="auto">
          <a:xfrm>
            <a:off x="0" y="71438"/>
            <a:ext cx="3635375"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sp>
        <p:nvSpPr>
          <p:cNvPr id="24579" name="Rectangle 6"/>
          <p:cNvSpPr>
            <a:spLocks noChangeArrowheads="1"/>
          </p:cNvSpPr>
          <p:nvPr/>
        </p:nvSpPr>
        <p:spPr bwMode="auto">
          <a:xfrm>
            <a:off x="7885113" y="71438"/>
            <a:ext cx="12954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rgbClr val="D60093"/>
                </a:solidFill>
              </a:rPr>
              <a:t>ELICA</a:t>
            </a:r>
          </a:p>
        </p:txBody>
      </p:sp>
      <p:sp>
        <p:nvSpPr>
          <p:cNvPr id="24580" name="Rectangle 5"/>
          <p:cNvSpPr>
            <a:spLocks noChangeArrowheads="1"/>
          </p:cNvSpPr>
          <p:nvPr/>
        </p:nvSpPr>
        <p:spPr bwMode="auto">
          <a:xfrm>
            <a:off x="144463" y="5300663"/>
            <a:ext cx="334803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a:t>APPAIAMENTO DELLE BASI COMPLEMENTARI</a:t>
            </a:r>
            <a:endParaRPr lang="el-G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0"/>
            <a:ext cx="44196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grpSp>
        <p:nvGrpSpPr>
          <p:cNvPr id="20485" name="Rectangle 5"/>
          <p:cNvGrpSpPr>
            <a:grpSpLocks/>
          </p:cNvGrpSpPr>
          <p:nvPr/>
        </p:nvGrpSpPr>
        <p:grpSpPr bwMode="auto">
          <a:xfrm>
            <a:off x="546100" y="546100"/>
            <a:ext cx="4533900" cy="6388100"/>
            <a:chOff x="344" y="344"/>
            <a:chExt cx="2856" cy="4024"/>
          </a:xfrm>
        </p:grpSpPr>
        <p:pic>
          <p:nvPicPr>
            <p:cNvPr id="25602" name="Rectangl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 y="344"/>
              <a:ext cx="2856" cy="4024"/>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384" y="384"/>
              <a:ext cx="2784" cy="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142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FF0000"/>
                  </a:solidFill>
                  <a:latin typeface="Courier" charset="0"/>
                </a:rPr>
                <a:t>&gt;</a:t>
              </a:r>
              <a:r>
                <a:rPr lang="it-IT" sz="1400" b="1">
                  <a:solidFill>
                    <a:srgbClr val="FF0000"/>
                  </a:solidFill>
                </a:rPr>
                <a:t>epsilon globin Human</a:t>
              </a:r>
              <a:endParaRPr lang="it-IT" sz="1400" b="1">
                <a:solidFill>
                  <a:srgbClr val="FF0000"/>
                </a:solidFill>
                <a:latin typeface="Courier" charset="0"/>
              </a:endParaRPr>
            </a:p>
            <a:p>
              <a:pPr eaLnBrk="1" hangingPunct="1"/>
              <a:r>
                <a:rPr lang="it-IT" sz="1000">
                  <a:solidFill>
                    <a:srgbClr val="FFFFFF"/>
                  </a:solidFill>
                  <a:latin typeface="Courier" charset="0"/>
                </a:rPr>
                <a:t>ATAGATGAGGAGCCAACAAAAAAGAGCCTCAGGATCCAGCACACATTATC ACAAACTTAGTGTCCATCCATCACTGCTGACCCTCTCCGGACCTGACTCC ACCCCTGAGGGACACAGGTCAGCCTTGACCAATGACTTTTAAGTACCATG GAGAACAGGGGGCCAGAACTTCGGCAGTAAAGAATAAAAGGCCAGACAGA GAGGCAGCAGCACATATCTGCTTCCGACACAGCTGCAATCACTAGCAAGC TCTCAGGCCTGGCATCATGGTGCATTTTACTGCTGAGGAGAAGGCTGCCG TCACTAGCCTGTGGAGCAAGATGAATGTGGAAGAGGCTGGAGGTGAAGCC TTGGGCAGgtaagcattggttctcaatgcatgggaatgaagggtgaatat taccctagcaagttgattgggaaagtcctcaagattttttgcatctctaa ttttgtatctgatatggtgtcatttcatagACTCCTCGTTGTTTACCCCT GGACCCAGAGATTTTTTGACAGCTTTGGAAACCTGTCGTCTCCCTCTGCC ATCCTGGGCAACCCCAAGGTCAAGGCCCATGGCAAGAAGGTGCTGACTTC CTTTGGAGATGCTATTAAAAACATGGACAACCTCAAGCCCGCCTTTGCTA AGCTGAGTGAGCTGCACTGTGACAAGCTGCATGTGGATCCTGAGAACTTC AAGgtgagttcaggtgctggtgatgtgattttttggctttatattttgac attaattgaagctcataatcttattggaaagaccaacaaagatctcagaa atcatgggtcgagcttgatgttagaacagcagacttctagtgagcataac caaaacttacatgattcagaactagtgacagtaaaggactactaacagcc tgaattggcttaacttttcaggaaatcttgccagaacttgatgtgtttat cccagagaattgtattatagaattgtagacttgtgaaagaagaatgaaat ttggcttttggtagatgaaagtccatttcaaggaaatagaaatgccttat tttatgtgggtcatgataattgaggtttagaaagagatttttgcaaaaaa aataaaagatttgctcaaagaaaaataagacacattttctaaaatatgtt aaatttcccatcagtattgtgaccaagtgaaggcttgtttccgaatttgt tggggattttaaactcccgctgagaactcttgcagcactcacattctaca tttacaaaaattagacaattgcttaaagaaaaacagggagagagggaacc caataatactggtaaaatggggaagggggtgagggtgtaggtaggtagaa tgttgaatgtagggctcatagaataaaattgaacctaagctcatctgaat tttttgggtgggcacaaaccttggaacagtttgaggtcagggttgtctag gaatgtaggtataaagccgtttttgtttgtttgtttgttttttcatcaag ttgttttcggaaacttctactcaacatgcctgtgtgttattttgtctttt gcctaacagCTCCTGGGTAACGTGATGGTGATTATTCTGGCTACTCACTT TGGCAAGGAGTTCACCCCTGAAGTGCAGGCTGCCTGGCAGAAGCTGGTGT CTGCTGTCGCCATTGCCCTGGCCCATAAGTACCACTGAGTTCTCTTCCAG TTTGCAGGTGTTCCTGTGACCCTGACACCCTCCTTCTGCACATGGGGACT GGGCTTGGCCTTGAGAGAAAGCCTTCTGTTTAATAAAGTACATTTTCTTC AGTAATC </a:t>
              </a:r>
              <a:endParaRPr lang="el-GR" sz="1000">
                <a:solidFill>
                  <a:srgbClr val="FFFFFF"/>
                </a:solidFill>
                <a:latin typeface="Courier" charset="0"/>
              </a:endParaRPr>
            </a:p>
          </p:txBody>
        </p:sp>
      </p:grpSp>
      <p:pic>
        <p:nvPicPr>
          <p:cNvPr id="2560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153568" y="3094832"/>
            <a:ext cx="67992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p:cNvCxnSpPr>
            <a:cxnSpLocks noChangeShapeType="1"/>
          </p:cNvCxnSpPr>
          <p:nvPr/>
        </p:nvCxnSpPr>
        <p:spPr bwMode="auto">
          <a:xfrm rot="16200000" flipH="1">
            <a:off x="3048000" y="2590800"/>
            <a:ext cx="5181600" cy="12192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Connettore 1 10"/>
          <p:cNvCxnSpPr>
            <a:cxnSpLocks noChangeShapeType="1"/>
          </p:cNvCxnSpPr>
          <p:nvPr/>
        </p:nvCxnSpPr>
        <p:spPr bwMode="auto">
          <a:xfrm flipV="1">
            <a:off x="5029200" y="5943600"/>
            <a:ext cx="1219200" cy="9144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ED I CROMOSOMI</a:t>
            </a:r>
          </a:p>
        </p:txBody>
      </p:sp>
      <p:sp>
        <p:nvSpPr>
          <p:cNvPr id="26626" name="Rectangle 4"/>
          <p:cNvSpPr>
            <a:spLocks noChangeArrowheads="1"/>
          </p:cNvSpPr>
          <p:nvPr/>
        </p:nvSpPr>
        <p:spPr bwMode="auto">
          <a:xfrm>
            <a:off x="107950" y="4418013"/>
            <a:ext cx="9144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457200" indent="-457200" eaLnBrk="1" hangingPunct="1"/>
            <a:r>
              <a:rPr lang="it-IT" sz="2200" b="1"/>
              <a:t>Different levels of DNA condensation. </a:t>
            </a:r>
          </a:p>
          <a:p>
            <a:pPr marL="457200" indent="-457200" eaLnBrk="1" hangingPunct="1">
              <a:buFontTx/>
              <a:buAutoNum type="arabicPeriod"/>
            </a:pPr>
            <a:r>
              <a:rPr lang="it-IT" sz="2200"/>
              <a:t>Double-strand DNA. </a:t>
            </a:r>
          </a:p>
          <a:p>
            <a:pPr marL="457200" indent="-457200" eaLnBrk="1" hangingPunct="1">
              <a:buFontTx/>
              <a:buAutoNum type="arabicPeriod"/>
            </a:pPr>
            <a:r>
              <a:rPr lang="it-IT" sz="2200"/>
              <a:t>Chromatin strand (DNA with histones). </a:t>
            </a:r>
          </a:p>
          <a:p>
            <a:pPr marL="457200" indent="-457200" eaLnBrk="1" hangingPunct="1">
              <a:buFontTx/>
              <a:buAutoNum type="arabicPeriod"/>
            </a:pPr>
            <a:r>
              <a:rPr lang="it-IT" sz="2200"/>
              <a:t>Chromatin during interphase with centromere. </a:t>
            </a:r>
          </a:p>
          <a:p>
            <a:pPr marL="457200" indent="-457200" eaLnBrk="1" hangingPunct="1">
              <a:buFontTx/>
              <a:buAutoNum type="arabicPeriod"/>
            </a:pPr>
            <a:r>
              <a:rPr lang="it-IT" sz="2200"/>
              <a:t>Condensed chromatin during prophase. (Two copies of the DNA molecule are now present)</a:t>
            </a:r>
          </a:p>
          <a:p>
            <a:pPr marL="457200" indent="-457200" eaLnBrk="1" hangingPunct="1">
              <a:buFontTx/>
              <a:buAutoNum type="arabicPeriod"/>
            </a:pPr>
            <a:r>
              <a:rPr lang="it-IT" sz="2200"/>
              <a:t>Chromosome during metaphase.</a:t>
            </a:r>
            <a:r>
              <a:rPr lang="it-IT"/>
              <a:t> </a:t>
            </a:r>
          </a:p>
        </p:txBody>
      </p:sp>
      <p:pic>
        <p:nvPicPr>
          <p:cNvPr id="266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41350"/>
            <a:ext cx="799147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111250"/>
            <a:ext cx="619442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a:solidFill>
                  <a:schemeClr val="bg1"/>
                </a:solidFill>
              </a:rPr>
              <a:t>Cromosomi umani condensati</a:t>
            </a:r>
            <a:endParaRPr lang="it-IT" sz="2400" b="1">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34925" y="890588"/>
            <a:ext cx="8929688"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500" b="1">
                <a:solidFill>
                  <a:srgbClr val="FF3399"/>
                </a:solidFill>
              </a:rPr>
              <a:t>Istoni</a:t>
            </a:r>
            <a:r>
              <a:rPr lang="it-IT" sz="2500">
                <a:solidFill>
                  <a:srgbClr val="FF3399"/>
                </a:solidFill>
              </a:rPr>
              <a:t>:</a:t>
            </a:r>
            <a:r>
              <a:rPr lang="it-IT" sz="2500"/>
              <a:t> </a:t>
            </a:r>
          </a:p>
          <a:p>
            <a:pPr eaLnBrk="1" hangingPunct="1">
              <a:buFont typeface="Wingdings" charset="0"/>
              <a:buChar char="§"/>
            </a:pPr>
            <a:r>
              <a:rPr lang="it-IT" sz="2400"/>
              <a:t> sono le proteine + abbondanti nei cromosomi. Il loro ruolo è di legarsi al DNA cromosomico carico negativamente, infatti sono proteine molto basiche (25% LYS ed ARG)</a:t>
            </a:r>
          </a:p>
          <a:p>
            <a:pPr eaLnBrk="1" hangingPunct="1">
              <a:buFont typeface="Wingdings" charset="0"/>
              <a:buChar char="§"/>
            </a:pPr>
            <a:r>
              <a:rPr lang="it-IT" sz="2400"/>
              <a:t> 5 tipi di istoni sono associati al DNA eucariotico (H1, H2A, H2B, H3 ed H4). Sono tra le proteine più altamente conservate (un solo aa di differenza in H3 di riccio di mare e vitello!).</a:t>
            </a:r>
          </a:p>
          <a:p>
            <a:pPr algn="just" eaLnBrk="1" hangingPunct="1"/>
            <a:r>
              <a:rPr lang="it-IT" sz="2500" b="1">
                <a:solidFill>
                  <a:srgbClr val="FF3399"/>
                </a:solidFill>
              </a:rPr>
              <a:t>Proteine</a:t>
            </a:r>
            <a:r>
              <a:rPr lang="it-IT" sz="2500">
                <a:solidFill>
                  <a:srgbClr val="FF3399"/>
                </a:solidFill>
              </a:rPr>
              <a:t> </a:t>
            </a:r>
            <a:r>
              <a:rPr lang="it-IT" sz="2500" b="1">
                <a:solidFill>
                  <a:srgbClr val="FF3399"/>
                </a:solidFill>
              </a:rPr>
              <a:t>non istoniche</a:t>
            </a:r>
            <a:r>
              <a:rPr lang="it-IT" sz="2500">
                <a:solidFill>
                  <a:srgbClr val="FF3399"/>
                </a:solidFill>
              </a:rPr>
              <a:t>:</a:t>
            </a:r>
            <a:r>
              <a:rPr lang="it-IT" sz="2500"/>
              <a:t> </a:t>
            </a:r>
          </a:p>
          <a:p>
            <a:pPr algn="just" eaLnBrk="1" hangingPunct="1">
              <a:buFont typeface="Wingdings" charset="0"/>
              <a:buChar char="§"/>
            </a:pPr>
            <a:r>
              <a:rPr lang="it-IT" sz="2400"/>
              <a:t> ne esistono di diversi tipi; alcune hanno ruolo strutturale, altre sono implicate nella regolazione dell</a:t>
            </a:r>
            <a:r>
              <a:rPr lang="ja-JP" altLang="it-IT" sz="2400"/>
              <a:t>’</a:t>
            </a:r>
            <a:r>
              <a:rPr lang="it-IT" altLang="ja-JP" sz="2400"/>
              <a:t>espressione genica (per es. RNA polimerasi). </a:t>
            </a:r>
          </a:p>
          <a:p>
            <a:pPr algn="just" eaLnBrk="1" hangingPunct="1">
              <a:buFont typeface="Wingdings" charset="0"/>
              <a:buChar char="§"/>
            </a:pPr>
            <a:r>
              <a:rPr lang="it-IT" sz="2400"/>
              <a:t> Al contrario degli istoni differiscono notevolmente in numero e tipo, tra un tipo cellulare ed un altro entro un organismo, in momenti diversi nello stesso tipo cellulare ed in organismi diversi.</a:t>
            </a:r>
          </a:p>
        </p:txBody>
      </p:sp>
      <p:sp>
        <p:nvSpPr>
          <p:cNvPr id="28674" name="Rectangle 3"/>
          <p:cNvSpPr>
            <a:spLocks noChangeArrowheads="1"/>
          </p:cNvSpPr>
          <p:nvPr/>
        </p:nvSpPr>
        <p:spPr bwMode="auto">
          <a:xfrm>
            <a:off x="0" y="115888"/>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Proteine associate al DNA</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p:cNvGraphicFramePr>
            <a:graphicFrameLocks noChangeAspect="1"/>
          </p:cNvGraphicFramePr>
          <p:nvPr/>
        </p:nvGraphicFramePr>
        <p:xfrm>
          <a:off x="4633913" y="2895600"/>
          <a:ext cx="4060825" cy="3962400"/>
        </p:xfrm>
        <a:graphic>
          <a:graphicData uri="http://schemas.openxmlformats.org/presentationml/2006/ole">
            <mc:AlternateContent xmlns:mc="http://schemas.openxmlformats.org/markup-compatibility/2006">
              <mc:Choice xmlns:v="urn:schemas-microsoft-com:vml" Requires="v">
                <p:oleObj spid="_x0000_s29703" name="CorelDRAW" r:id="rId3" imgW="0" imgH="0" progId="CorelDRAW.Graphic.11">
                  <p:embed/>
                </p:oleObj>
              </mc:Choice>
              <mc:Fallback>
                <p:oleObj name="CorelDRAW" r:id="rId3" imgW="0" imgH="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2895600"/>
                        <a:ext cx="40608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8" name="Text Box 2"/>
          <p:cNvSpPr txBox="1">
            <a:spLocks noChangeArrowheads="1"/>
          </p:cNvSpPr>
          <p:nvPr/>
        </p:nvSpPr>
        <p:spPr bwMode="auto">
          <a:xfrm>
            <a:off x="152400" y="304800"/>
            <a:ext cx="600075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endParaRPr lang="it-IT" sz="2400" b="1"/>
          </a:p>
          <a:p>
            <a:pPr algn="just" eaLnBrk="1" hangingPunct="1">
              <a:spcBef>
                <a:spcPct val="50000"/>
              </a:spcBef>
              <a:buFontTx/>
              <a:buAutoNum type="arabicPeriod"/>
            </a:pPr>
            <a:r>
              <a:rPr lang="it-IT" sz="2400"/>
              <a:t>Nucleosoma: è la struttura fondamentale della cromatina</a:t>
            </a:r>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pPr>
            <a:endParaRPr lang="it-IT" sz="2400"/>
          </a:p>
          <a:p>
            <a:pPr algn="just" eaLnBrk="1" hangingPunct="1">
              <a:spcBef>
                <a:spcPct val="50000"/>
              </a:spcBef>
              <a:buFontTx/>
              <a:buAutoNum type="arabicPeriod"/>
            </a:pPr>
            <a:r>
              <a:rPr lang="it-IT" sz="2400"/>
              <a:t>Fibra di cromatina di 30 nm</a:t>
            </a:r>
          </a:p>
          <a:p>
            <a:pPr algn="just" eaLnBrk="1" hangingPunct="1">
              <a:spcBef>
                <a:spcPct val="50000"/>
              </a:spcBef>
            </a:pPr>
            <a:r>
              <a:rPr lang="it-IT" sz="2400"/>
              <a:t>(avvolgimenti destrorsi impilati</a:t>
            </a:r>
          </a:p>
          <a:p>
            <a:pPr algn="just" eaLnBrk="1" hangingPunct="1">
              <a:spcBef>
                <a:spcPct val="50000"/>
              </a:spcBef>
            </a:pPr>
            <a:r>
              <a:rPr lang="it-IT" sz="2400"/>
              <a:t>della </a:t>
            </a:r>
            <a:r>
              <a:rPr lang="ja-JP" altLang="it-IT" sz="2400"/>
              <a:t>“</a:t>
            </a:r>
            <a:r>
              <a:rPr lang="it-IT" altLang="ja-JP" sz="2400"/>
              <a:t>collana di perle</a:t>
            </a:r>
            <a:r>
              <a:rPr lang="ja-JP" altLang="it-IT" sz="2400"/>
              <a:t>”</a:t>
            </a:r>
            <a:r>
              <a:rPr lang="it-IT" altLang="ja-JP" sz="2400"/>
              <a:t>)</a:t>
            </a:r>
          </a:p>
          <a:p>
            <a:pPr algn="just" eaLnBrk="1" hangingPunct="1">
              <a:spcBef>
                <a:spcPct val="50000"/>
              </a:spcBef>
              <a:buFontTx/>
              <a:buAutoNum type="arabicPeriod"/>
            </a:pPr>
            <a:endParaRPr lang="it-IT" sz="2400"/>
          </a:p>
        </p:txBody>
      </p:sp>
      <p:graphicFrame>
        <p:nvGraphicFramePr>
          <p:cNvPr id="29699" name="Object 3"/>
          <p:cNvGraphicFramePr>
            <a:graphicFrameLocks noChangeAspect="1"/>
          </p:cNvGraphicFramePr>
          <p:nvPr/>
        </p:nvGraphicFramePr>
        <p:xfrm>
          <a:off x="-36513" y="1679575"/>
          <a:ext cx="5184776" cy="2239963"/>
        </p:xfrm>
        <a:graphic>
          <a:graphicData uri="http://schemas.openxmlformats.org/presentationml/2006/ole">
            <mc:AlternateContent xmlns:mc="http://schemas.openxmlformats.org/markup-compatibility/2006">
              <mc:Choice xmlns:v="urn:schemas-microsoft-com:vml" Requires="v">
                <p:oleObj spid="_x0000_s29704" name="CorelDRAW" r:id="rId5" imgW="0" imgH="0" progId="CorelDRAW.Graphic.11">
                  <p:embed/>
                </p:oleObj>
              </mc:Choice>
              <mc:Fallback>
                <p:oleObj name="CorelDRAW" r:id="rId5" imgW="0" imgH="0" progId="CorelDRAW.Graphic.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679575"/>
                        <a:ext cx="5184776"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29701" name="Text Box 8"/>
          <p:cNvSpPr txBox="1">
            <a:spLocks noChangeArrowheads="1"/>
          </p:cNvSpPr>
          <p:nvPr/>
        </p:nvSpPr>
        <p:spPr bwMode="auto">
          <a:xfrm>
            <a:off x="3505200" y="3276600"/>
            <a:ext cx="2643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400" b="1"/>
              <a:t>11 nm</a:t>
            </a:r>
          </a:p>
          <a:p>
            <a:pPr eaLnBrk="1" hangingPunct="1"/>
            <a:r>
              <a:rPr lang="en-GB" sz="1400"/>
              <a:t>200 bp = 145 bp avvolte + 55 bp di DNA linker</a:t>
            </a:r>
            <a:endParaRPr lang="en-US" sz="1400"/>
          </a:p>
        </p:txBody>
      </p:sp>
      <p:pic>
        <p:nvPicPr>
          <p:cNvPr id="29702"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8275" y="838200"/>
            <a:ext cx="2371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23850" y="981075"/>
            <a:ext cx="8569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50000"/>
              </a:spcBef>
              <a:buFontTx/>
              <a:buAutoNum type="arabicPeriod" startAt="3"/>
            </a:pPr>
            <a:r>
              <a:rPr lang="it-IT" sz="2400"/>
              <a:t>Domini ad anse</a:t>
            </a:r>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pPr>
            <a:endParaRPr lang="it-IT" sz="2400"/>
          </a:p>
        </p:txBody>
      </p:sp>
      <p:graphicFrame>
        <p:nvGraphicFramePr>
          <p:cNvPr id="30722" name="Object 2"/>
          <p:cNvGraphicFramePr>
            <a:graphicFrameLocks noChangeAspect="1"/>
          </p:cNvGraphicFramePr>
          <p:nvPr/>
        </p:nvGraphicFramePr>
        <p:xfrm>
          <a:off x="34925" y="1854200"/>
          <a:ext cx="7993063" cy="4162425"/>
        </p:xfrm>
        <a:graphic>
          <a:graphicData uri="http://schemas.openxmlformats.org/presentationml/2006/ole">
            <mc:AlternateContent xmlns:mc="http://schemas.openxmlformats.org/markup-compatibility/2006">
              <mc:Choice xmlns:v="urn:schemas-microsoft-com:vml" Requires="v">
                <p:oleObj spid="_x0000_s30726" name="CorelDRAW" r:id="rId3" imgW="0" imgH="0" progId="CorelDRAW.Graphic.11">
                  <p:embed/>
                </p:oleObj>
              </mc:Choice>
              <mc:Fallback>
                <p:oleObj name="CorelDRAW" r:id="rId3" imgW="0" imgH="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854200"/>
                        <a:ext cx="799306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3" name="Rectangle 4"/>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30724" name="Text Box 5"/>
          <p:cNvSpPr txBox="1">
            <a:spLocks noChangeArrowheads="1"/>
          </p:cNvSpPr>
          <p:nvPr/>
        </p:nvSpPr>
        <p:spPr bwMode="auto">
          <a:xfrm>
            <a:off x="7956550" y="3908425"/>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b="1"/>
              <a:t>300 nm</a:t>
            </a:r>
            <a:endParaRPr lang="en-US" sz="2400" b="1"/>
          </a:p>
        </p:txBody>
      </p:sp>
      <p:sp>
        <p:nvSpPr>
          <p:cNvPr id="30725" name="Line 6"/>
          <p:cNvSpPr>
            <a:spLocks noChangeShapeType="1"/>
          </p:cNvSpPr>
          <p:nvPr/>
        </p:nvSpPr>
        <p:spPr bwMode="auto">
          <a:xfrm>
            <a:off x="8027988" y="2924175"/>
            <a:ext cx="0" cy="2447925"/>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645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65175"/>
            <a:ext cx="60483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492375"/>
            <a:ext cx="3671887"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2"/>
          <p:cNvSpPr txBox="1">
            <a:spLocks noChangeArrowheads="1"/>
          </p:cNvSpPr>
          <p:nvPr/>
        </p:nvSpPr>
        <p:spPr bwMode="auto">
          <a:xfrm>
            <a:off x="107950" y="765175"/>
            <a:ext cx="8713788"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30000"/>
              </a:spcBef>
            </a:pPr>
            <a:r>
              <a:rPr lang="it-IT" sz="2800" b="1">
                <a:solidFill>
                  <a:srgbClr val="FF3399"/>
                </a:solidFill>
              </a:rPr>
              <a:t>Centromeri</a:t>
            </a:r>
            <a:r>
              <a:rPr lang="it-IT" sz="2800">
                <a:solidFill>
                  <a:srgbClr val="FF3399"/>
                </a:solidFill>
              </a:rPr>
              <a:t>: </a:t>
            </a:r>
            <a:r>
              <a:rPr lang="it-IT" sz="2800"/>
              <a:t>sono le costrizioni primarie,</a:t>
            </a:r>
            <a:r>
              <a:rPr lang="it-IT" sz="2800">
                <a:solidFill>
                  <a:srgbClr val="FF3399"/>
                </a:solidFill>
              </a:rPr>
              <a:t> le regioni di associazione tra i cromatidi fratelli</a:t>
            </a:r>
          </a:p>
          <a:p>
            <a:pPr algn="just" eaLnBrk="1" hangingPunct="1">
              <a:lnSpc>
                <a:spcPct val="105000"/>
              </a:lnSpc>
              <a:spcBef>
                <a:spcPct val="20000"/>
              </a:spcBef>
              <a:buFontTx/>
              <a:buChar char="•"/>
            </a:pPr>
            <a:r>
              <a:rPr lang="it-IT" sz="2400"/>
              <a:t> essenziali per la segregazione dei cromosomi durante la divisione cellulare (i frammenti acentrici vengono persi)</a:t>
            </a:r>
          </a:p>
          <a:p>
            <a:pPr algn="just" eaLnBrk="1" hangingPunct="1">
              <a:lnSpc>
                <a:spcPct val="105000"/>
              </a:lnSpc>
              <a:spcBef>
                <a:spcPct val="20000"/>
              </a:spcBef>
              <a:buFontTx/>
              <a:buChar char="•"/>
            </a:pPr>
            <a:r>
              <a:rPr lang="it-IT" sz="2400"/>
              <a:t> il </a:t>
            </a:r>
            <a:r>
              <a:rPr lang="it-IT" sz="2400" b="1"/>
              <a:t>cinetocore</a:t>
            </a:r>
            <a:r>
              <a:rPr lang="it-IT" sz="2400"/>
              <a:t> e</a:t>
            </a:r>
            <a:r>
              <a:rPr lang="ja-JP" altLang="it-IT" sz="2400"/>
              <a:t>’</a:t>
            </a:r>
            <a:r>
              <a:rPr lang="it-IT" altLang="ja-JP" sz="2400"/>
              <a:t> il complesso </a:t>
            </a:r>
          </a:p>
          <a:p>
            <a:pPr algn="just" eaLnBrk="1" hangingPunct="1">
              <a:lnSpc>
                <a:spcPct val="105000"/>
              </a:lnSpc>
              <a:spcBef>
                <a:spcPct val="20000"/>
              </a:spcBef>
            </a:pPr>
            <a:r>
              <a:rPr lang="it-IT" sz="2400"/>
              <a:t>proteico ponte tra centromero </a:t>
            </a:r>
          </a:p>
          <a:p>
            <a:pPr algn="just" eaLnBrk="1" hangingPunct="1">
              <a:lnSpc>
                <a:spcPct val="105000"/>
              </a:lnSpc>
              <a:spcBef>
                <a:spcPct val="20000"/>
              </a:spcBef>
            </a:pPr>
            <a:r>
              <a:rPr lang="it-IT" sz="2400"/>
              <a:t>e microtubuli del fuso mitotico</a:t>
            </a:r>
          </a:p>
          <a:p>
            <a:pPr algn="just" eaLnBrk="1" hangingPunct="1">
              <a:lnSpc>
                <a:spcPct val="105000"/>
              </a:lnSpc>
              <a:spcBef>
                <a:spcPct val="20000"/>
              </a:spcBef>
              <a:buFontTx/>
              <a:buChar char="•"/>
            </a:pPr>
            <a:r>
              <a:rPr lang="it-IT" sz="2400"/>
              <a:t> le sequenze centromeriche sono sequenze di DNA ripetitivo, nei mammiferi uno dei componenti principali dei centromeri e</a:t>
            </a:r>
            <a:r>
              <a:rPr lang="ja-JP" altLang="it-IT" sz="2400"/>
              <a:t>’</a:t>
            </a:r>
            <a:r>
              <a:rPr lang="it-IT" altLang="ja-JP" sz="2400"/>
              <a:t> il DNA </a:t>
            </a:r>
            <a:r>
              <a:rPr lang="el-GR" altLang="ja-JP" sz="2400">
                <a:cs typeface="Arial" charset="0"/>
              </a:rPr>
              <a:t>α</a:t>
            </a:r>
            <a:r>
              <a:rPr lang="it-IT" altLang="ja-JP" sz="2400">
                <a:cs typeface="Arial" charset="0"/>
              </a:rPr>
              <a:t>-satellite</a:t>
            </a:r>
          </a:p>
          <a:p>
            <a:pPr algn="just" eaLnBrk="1" hangingPunct="1">
              <a:lnSpc>
                <a:spcPct val="105000"/>
              </a:lnSpc>
              <a:spcBef>
                <a:spcPct val="20000"/>
              </a:spcBef>
              <a:buFontTx/>
              <a:buChar char="•"/>
            </a:pPr>
            <a:r>
              <a:rPr lang="it-IT" sz="2400">
                <a:cs typeface="Arial" charset="0"/>
              </a:rPr>
              <a:t> esistono proteine che sono in grado di associarsi in maniera specifica alle sequenze del DNA centromerico, quali CENP-B</a:t>
            </a:r>
          </a:p>
          <a:p>
            <a:pPr algn="just" eaLnBrk="1" hangingPunct="1">
              <a:lnSpc>
                <a:spcPct val="105000"/>
              </a:lnSpc>
              <a:spcBef>
                <a:spcPct val="20000"/>
              </a:spcBef>
              <a:buFontTx/>
              <a:buChar char="•"/>
            </a:pPr>
            <a:r>
              <a:rPr lang="it-IT" sz="2400">
                <a:cs typeface="Arial" charset="0"/>
              </a:rPr>
              <a:t> le differenze nel DNA centromerico sono all</a:t>
            </a:r>
            <a:r>
              <a:rPr lang="ja-JP" altLang="it-IT" sz="2400">
                <a:cs typeface="Arial" charset="0"/>
              </a:rPr>
              <a:t>’</a:t>
            </a:r>
            <a:r>
              <a:rPr lang="it-IT" altLang="ja-JP" sz="2400">
                <a:cs typeface="Arial" charset="0"/>
              </a:rPr>
              <a:t>origine della separazione di specie emergenti</a:t>
            </a:r>
            <a:endParaRPr lang="el-GR" sz="2400">
              <a:cs typeface="Arial" charset="0"/>
            </a:endParaRPr>
          </a:p>
        </p:txBody>
      </p:sp>
      <p:sp>
        <p:nvSpPr>
          <p:cNvPr id="33795"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 xmlns:a16="http://schemas.microsoft.com/office/drawing/2014/main" id="{8273E0C7-A989-7349-9434-718357BA0193}"/>
              </a:ext>
            </a:extLst>
          </p:cNvPr>
          <p:cNvSpPr/>
          <p:nvPr/>
        </p:nvSpPr>
        <p:spPr>
          <a:xfrm>
            <a:off x="467544" y="2204864"/>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91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7950" y="692150"/>
            <a:ext cx="8964613"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10000"/>
              </a:spcBef>
            </a:pPr>
            <a:r>
              <a:rPr lang="it-IT" sz="2800" b="1">
                <a:solidFill>
                  <a:srgbClr val="FF3399"/>
                </a:solidFill>
              </a:rPr>
              <a:t>Telomeri</a:t>
            </a:r>
            <a:r>
              <a:rPr lang="it-IT" sz="2800">
                <a:solidFill>
                  <a:srgbClr val="FF3399"/>
                </a:solidFill>
              </a:rPr>
              <a:t>:</a:t>
            </a:r>
            <a:r>
              <a:rPr lang="it-IT" sz="2400">
                <a:solidFill>
                  <a:srgbClr val="FF3399"/>
                </a:solidFill>
              </a:rPr>
              <a:t> </a:t>
            </a:r>
            <a:r>
              <a:rPr lang="it-IT" sz="2400"/>
              <a:t>regioni terminali dei cromosomi, composte di DNA altamente ripetuto, non codificante. </a:t>
            </a:r>
          </a:p>
          <a:p>
            <a:pPr algn="just" eaLnBrk="1" hangingPunct="1">
              <a:spcBef>
                <a:spcPct val="10000"/>
              </a:spcBef>
            </a:pPr>
            <a:r>
              <a:rPr lang="it-IT" sz="2400"/>
              <a:t>Strutture specializzate costituite da DNA e proteine che </a:t>
            </a:r>
            <a:r>
              <a:rPr lang="ja-JP" altLang="it-IT" sz="2400"/>
              <a:t>“</a:t>
            </a:r>
            <a:r>
              <a:rPr lang="it-IT" altLang="ja-JP" sz="2400"/>
              <a:t>incappucciano</a:t>
            </a:r>
            <a:r>
              <a:rPr lang="ja-JP" altLang="it-IT" sz="2400"/>
              <a:t>”</a:t>
            </a:r>
            <a:r>
              <a:rPr lang="it-IT" altLang="ja-JP" sz="2400"/>
              <a:t> le estremità dei cromosomi eucariotici. </a:t>
            </a:r>
          </a:p>
          <a:p>
            <a:pPr algn="just" eaLnBrk="1" hangingPunct="1">
              <a:spcBef>
                <a:spcPct val="10000"/>
              </a:spcBef>
            </a:pPr>
            <a:r>
              <a:rPr lang="it-IT" sz="2400"/>
              <a:t>Hanno diverse funzioni:</a:t>
            </a:r>
          </a:p>
          <a:p>
            <a:pPr algn="just" eaLnBrk="1" hangingPunct="1">
              <a:spcBef>
                <a:spcPct val="10000"/>
              </a:spcBef>
              <a:buFontTx/>
              <a:buChar char="•"/>
            </a:pPr>
            <a:r>
              <a:rPr lang="it-IT" sz="2400"/>
              <a:t> Mantenimento </a:t>
            </a:r>
            <a:r>
              <a:rPr lang="it-IT" sz="2400" b="1"/>
              <a:t>dell</a:t>
            </a:r>
            <a:r>
              <a:rPr lang="ja-JP" altLang="it-IT" sz="2400" b="1"/>
              <a:t>’</a:t>
            </a:r>
            <a:r>
              <a:rPr lang="it-IT" altLang="ja-JP" sz="2400" b="1"/>
              <a:t>integrità strutturale;</a:t>
            </a:r>
            <a:r>
              <a:rPr lang="it-IT" altLang="ja-JP" sz="2400"/>
              <a:t> </a:t>
            </a:r>
          </a:p>
          <a:p>
            <a:pPr algn="just" eaLnBrk="1" hangingPunct="1">
              <a:spcBef>
                <a:spcPct val="10000"/>
              </a:spcBef>
              <a:buFontTx/>
              <a:buChar char="•"/>
            </a:pPr>
            <a:r>
              <a:rPr lang="it-IT" sz="2400"/>
              <a:t> Assicurare la </a:t>
            </a:r>
            <a:r>
              <a:rPr lang="it-IT" sz="2400" b="1"/>
              <a:t>replicazione</a:t>
            </a:r>
            <a:r>
              <a:rPr lang="it-IT" sz="2400"/>
              <a:t> dell</a:t>
            </a:r>
            <a:r>
              <a:rPr lang="ja-JP" altLang="it-IT" sz="2400"/>
              <a:t>’</a:t>
            </a:r>
            <a:r>
              <a:rPr lang="it-IT" altLang="ja-JP" sz="2400"/>
              <a:t>intero DNA;</a:t>
            </a:r>
          </a:p>
          <a:p>
            <a:pPr algn="just" eaLnBrk="1" hangingPunct="1">
              <a:spcBef>
                <a:spcPct val="10000"/>
              </a:spcBef>
              <a:buFontTx/>
              <a:buChar char="•"/>
            </a:pPr>
            <a:r>
              <a:rPr lang="it-IT" sz="2400"/>
              <a:t> Preservare </a:t>
            </a:r>
            <a:r>
              <a:rPr lang="it-IT" sz="2400" b="1"/>
              <a:t>l</a:t>
            </a:r>
            <a:r>
              <a:rPr lang="ja-JP" altLang="it-IT" sz="2400" b="1"/>
              <a:t>’</a:t>
            </a:r>
            <a:r>
              <a:rPr lang="it-IT" altLang="ja-JP" sz="2400" b="1"/>
              <a:t>architettura</a:t>
            </a:r>
            <a:r>
              <a:rPr lang="it-IT" altLang="ja-JP" sz="2400"/>
              <a:t> 3D del nucleo.</a:t>
            </a:r>
          </a:p>
          <a:p>
            <a:pPr algn="just" eaLnBrk="1" hangingPunct="1">
              <a:spcBef>
                <a:spcPct val="10000"/>
              </a:spcBef>
            </a:pPr>
            <a:endParaRPr lang="it-IT" sz="1200"/>
          </a:p>
          <a:p>
            <a:pPr algn="just" eaLnBrk="1" hangingPunct="1">
              <a:spcBef>
                <a:spcPct val="10000"/>
              </a:spcBef>
            </a:pPr>
            <a:r>
              <a:rPr lang="it-IT" sz="2400"/>
              <a:t>Nell'uomo ad ogni replicazione, i telomeri si accorciano di un certo numero di paia di basi. Le telomerasi sono attive nelle cellule germinali; il continuo accorciarsi dei telomeri e</a:t>
            </a:r>
            <a:r>
              <a:rPr lang="ja-JP" altLang="it-IT" sz="2400"/>
              <a:t>’</a:t>
            </a:r>
            <a:r>
              <a:rPr lang="it-IT" altLang="ja-JP" sz="2400"/>
              <a:t> in relazione con la senescenza delle cellule somatiche e con la prevenzione del cancro. </a:t>
            </a:r>
          </a:p>
          <a:p>
            <a:pPr algn="just" eaLnBrk="1" hangingPunct="1">
              <a:spcBef>
                <a:spcPct val="10000"/>
              </a:spcBef>
            </a:pPr>
            <a:r>
              <a:rPr lang="it-IT" sz="2400"/>
              <a:t>Tutti i telomeri di una determinata specie presentano sequenze comuni.</a:t>
            </a:r>
          </a:p>
        </p:txBody>
      </p:sp>
      <p:sp>
        <p:nvSpPr>
          <p:cNvPr id="34818"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276475"/>
            <a:ext cx="30384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
        <p:nvSpPr>
          <p:cNvPr id="35842" name="Text Box 4"/>
          <p:cNvSpPr txBox="1">
            <a:spLocks noChangeArrowheads="1"/>
          </p:cNvSpPr>
          <p:nvPr/>
        </p:nvSpPr>
        <p:spPr bwMode="auto">
          <a:xfrm>
            <a:off x="179388" y="836613"/>
            <a:ext cx="8713787"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25000"/>
              </a:spcBef>
            </a:pPr>
            <a:r>
              <a:rPr lang="it-IT" sz="2800" b="1">
                <a:solidFill>
                  <a:srgbClr val="FF3399"/>
                </a:solidFill>
              </a:rPr>
              <a:t>Origini di replicazione:</a:t>
            </a:r>
          </a:p>
          <a:p>
            <a:pPr algn="just" eaLnBrk="1" hangingPunct="1">
              <a:spcBef>
                <a:spcPct val="25000"/>
              </a:spcBef>
              <a:buFontTx/>
              <a:buChar char="•"/>
            </a:pPr>
            <a:r>
              <a:rPr lang="it-IT" sz="2600"/>
              <a:t> ARS (Autonomously Replicating Sequences) sono sequenze in grado di dare inizio alla replicazione del DNA. </a:t>
            </a:r>
          </a:p>
          <a:p>
            <a:pPr algn="just" eaLnBrk="1" hangingPunct="1">
              <a:spcBef>
                <a:spcPct val="25000"/>
              </a:spcBef>
              <a:buFontTx/>
              <a:buChar char="•"/>
            </a:pPr>
            <a:r>
              <a:rPr lang="it-IT" sz="2600"/>
              <a:t> Ad esse si legano proteine che formano il complesso di pre-replicazione, in grado di reclutare le proteine coinvolte nella replicazione del DNA.</a:t>
            </a:r>
          </a:p>
          <a:p>
            <a:pPr algn="just" eaLnBrk="1" hangingPunct="1">
              <a:spcBef>
                <a:spcPct val="25000"/>
              </a:spcBef>
              <a:buFontTx/>
              <a:buChar char="•"/>
            </a:pPr>
            <a:r>
              <a:rPr lang="it-IT" sz="2600"/>
              <a:t> Negli Eucarioti ci </a:t>
            </a:r>
          </a:p>
          <a:p>
            <a:pPr algn="just" eaLnBrk="1" hangingPunct="1">
              <a:spcBef>
                <a:spcPct val="25000"/>
              </a:spcBef>
            </a:pPr>
            <a:r>
              <a:rPr lang="it-IT" sz="2600"/>
              <a:t>sono diverse ARS </a:t>
            </a:r>
          </a:p>
          <a:p>
            <a:pPr algn="just" eaLnBrk="1" hangingPunct="1">
              <a:spcBef>
                <a:spcPct val="25000"/>
              </a:spcBef>
            </a:pPr>
            <a:r>
              <a:rPr lang="it-IT" sz="2600"/>
              <a:t>per cromosoma.</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800475"/>
            <a:ext cx="519906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179388" y="765175"/>
            <a:ext cx="8713787"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r>
              <a:rPr lang="it-IT" sz="2800" b="1">
                <a:solidFill>
                  <a:srgbClr val="FF3399"/>
                </a:solidFill>
              </a:rPr>
              <a:t>Cromatina:</a:t>
            </a:r>
          </a:p>
          <a:p>
            <a:pPr algn="just" eaLnBrk="1" hangingPunct="1"/>
            <a:endParaRPr lang="it-IT" sz="2800" b="1">
              <a:solidFill>
                <a:srgbClr val="FF3399"/>
              </a:solidFill>
            </a:endParaRPr>
          </a:p>
          <a:p>
            <a:pPr algn="just" eaLnBrk="1" hangingPunct="1"/>
            <a:r>
              <a:rPr lang="it-IT" sz="2800">
                <a:solidFill>
                  <a:srgbClr val="FF3399"/>
                </a:solidFill>
              </a:rPr>
              <a:t>Eterocromatina</a:t>
            </a:r>
          </a:p>
          <a:p>
            <a:pPr algn="just" eaLnBrk="1" hangingPunct="1">
              <a:buFontTx/>
              <a:buChar char="•"/>
            </a:pPr>
            <a:r>
              <a:rPr lang="it-IT" sz="2800"/>
              <a:t> regioni cromosomiche sempre altamente condensate, che appaiono scure in tutte le fasi del ciclo cellulare;</a:t>
            </a:r>
          </a:p>
          <a:p>
            <a:pPr algn="just" eaLnBrk="1" hangingPunct="1">
              <a:buFontTx/>
              <a:buChar char="•"/>
            </a:pPr>
            <a:r>
              <a:rPr lang="it-IT" sz="2800"/>
              <a:t> spesso adiacenti ai centromeri o ai telomeri;</a:t>
            </a:r>
          </a:p>
          <a:p>
            <a:pPr algn="just" eaLnBrk="1" hangingPunct="1">
              <a:buFontTx/>
              <a:buChar char="•"/>
            </a:pPr>
            <a:r>
              <a:rPr lang="it-IT" sz="2800"/>
              <a:t> contengono DNA ripetitivo;</a:t>
            </a:r>
          </a:p>
          <a:p>
            <a:pPr algn="just" eaLnBrk="1" hangingPunct="1">
              <a:buFontTx/>
              <a:buChar char="•"/>
            </a:pPr>
            <a:r>
              <a:rPr lang="it-IT" sz="2800"/>
              <a:t> povere in geni e poco trascritte.</a:t>
            </a:r>
            <a:endParaRPr lang="it-IT" sz="2800">
              <a:solidFill>
                <a:srgbClr val="FF3399"/>
              </a:solidFill>
            </a:endParaRPr>
          </a:p>
          <a:p>
            <a:pPr algn="just" eaLnBrk="1" hangingPunct="1"/>
            <a:r>
              <a:rPr lang="it-IT" sz="2800">
                <a:solidFill>
                  <a:srgbClr val="FF3399"/>
                </a:solidFill>
              </a:rPr>
              <a:t>Eucromatina</a:t>
            </a:r>
          </a:p>
          <a:p>
            <a:pPr algn="just" eaLnBrk="1" hangingPunct="1">
              <a:buFontTx/>
              <a:buChar char="•"/>
            </a:pPr>
            <a:r>
              <a:rPr lang="it-IT" sz="2800"/>
              <a:t> regioni cromosomiche condensate solo durante la mitosi e la meiosi;</a:t>
            </a:r>
          </a:p>
          <a:p>
            <a:pPr algn="just" eaLnBrk="1" hangingPunct="1">
              <a:buFontTx/>
              <a:buChar char="•"/>
            </a:pPr>
            <a:r>
              <a:rPr lang="it-IT" sz="2800"/>
              <a:t> ricche in geni ed attivamente trascritte.</a:t>
            </a:r>
            <a:r>
              <a:rPr lang="it-IT" sz="2400"/>
              <a:t> </a:t>
            </a:r>
            <a:endParaRPr lang="el-GR" sz="2400">
              <a:cs typeface="Arial" charset="0"/>
            </a:endParaRPr>
          </a:p>
        </p:txBody>
      </p:sp>
      <p:sp>
        <p:nvSpPr>
          <p:cNvPr id="36866"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692150"/>
            <a:ext cx="3770313"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4"/>
          <p:cNvSpPr>
            <a:spLocks noChangeArrowheads="1"/>
          </p:cNvSpPr>
          <p:nvPr/>
        </p:nvSpPr>
        <p:spPr bwMode="auto">
          <a:xfrm>
            <a:off x="144463" y="622300"/>
            <a:ext cx="91805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r>
              <a:rPr lang="it-IT" sz="2800"/>
              <a:t>POSSIBILI </a:t>
            </a:r>
          </a:p>
          <a:p>
            <a:pPr marL="90488" indent="14288" eaLnBrk="1" hangingPunct="1"/>
            <a:r>
              <a:rPr lang="it-IT" sz="2800"/>
              <a:t>IPOTESI </a:t>
            </a:r>
          </a:p>
          <a:p>
            <a:pPr marL="90488" indent="14288" eaLnBrk="1" hangingPunct="1"/>
            <a:r>
              <a:rPr lang="it-IT" sz="2800"/>
              <a:t>ALTERNATIVE</a:t>
            </a:r>
            <a:endParaRPr lang="el-GR" sz="2800"/>
          </a:p>
        </p:txBody>
      </p:sp>
      <p:sp>
        <p:nvSpPr>
          <p:cNvPr id="37891" name="Line 5"/>
          <p:cNvSpPr>
            <a:spLocks noChangeShapeType="1"/>
          </p:cNvSpPr>
          <p:nvPr/>
        </p:nvSpPr>
        <p:spPr bwMode="auto">
          <a:xfrm flipV="1">
            <a:off x="3059113" y="1844675"/>
            <a:ext cx="1584325" cy="1584325"/>
          </a:xfrm>
          <a:prstGeom prst="line">
            <a:avLst/>
          </a:prstGeom>
          <a:noFill/>
          <a:ln w="28575">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2" name="Line 6"/>
          <p:cNvSpPr>
            <a:spLocks noChangeShapeType="1"/>
          </p:cNvSpPr>
          <p:nvPr/>
        </p:nvSpPr>
        <p:spPr bwMode="auto">
          <a:xfrm>
            <a:off x="3059113" y="3789363"/>
            <a:ext cx="1441450" cy="0"/>
          </a:xfrm>
          <a:prstGeom prst="line">
            <a:avLst/>
          </a:prstGeom>
          <a:noFill/>
          <a:ln w="28575">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3" name="Line 7"/>
          <p:cNvSpPr>
            <a:spLocks noChangeShapeType="1"/>
          </p:cNvSpPr>
          <p:nvPr/>
        </p:nvSpPr>
        <p:spPr bwMode="auto">
          <a:xfrm>
            <a:off x="3059113" y="4221163"/>
            <a:ext cx="1512887" cy="1152525"/>
          </a:xfrm>
          <a:prstGeom prst="line">
            <a:avLst/>
          </a:prstGeom>
          <a:noFill/>
          <a:ln w="28575">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4" name="Rectangle 8"/>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
          <p:cNvPicPr>
            <a:picLocks noChangeAspect="1" noChangeArrowheads="1"/>
          </p:cNvPicPr>
          <p:nvPr/>
        </p:nvPicPr>
        <p:blipFill>
          <a:blip r:embed="rId2">
            <a:extLst>
              <a:ext uri="{28A0092B-C50C-407E-A947-70E740481C1C}">
                <a14:useLocalDpi xmlns:a14="http://schemas.microsoft.com/office/drawing/2010/main" val="0"/>
              </a:ext>
            </a:extLst>
          </a:blip>
          <a:srcRect l="1637" t="9709" r="1205" b="6105"/>
          <a:stretch>
            <a:fillRect/>
          </a:stretch>
        </p:blipFill>
        <p:spPr bwMode="auto">
          <a:xfrm>
            <a:off x="34925" y="1196975"/>
            <a:ext cx="90360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9"/>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8915" name="Rectangle 4"/>
          <p:cNvSpPr>
            <a:spLocks noChangeArrowheads="1"/>
          </p:cNvSpPr>
          <p:nvPr/>
        </p:nvSpPr>
        <p:spPr bwMode="auto">
          <a:xfrm>
            <a:off x="0" y="622300"/>
            <a:ext cx="9144000"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b="1"/>
              <a:t>Replicazione Semiconservativa</a:t>
            </a:r>
            <a:r>
              <a:rPr lang="it-IT"/>
              <a:t> (Meselson e Stahl, 1957)</a:t>
            </a:r>
            <a:endParaRPr lang="el-G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9938" name="Rectangle 4"/>
          <p:cNvSpPr>
            <a:spLocks noChangeArrowheads="1"/>
          </p:cNvSpPr>
          <p:nvPr/>
        </p:nvSpPr>
        <p:spPr bwMode="auto">
          <a:xfrm>
            <a:off x="-36513" y="609600"/>
            <a:ext cx="77041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sz="2800"/>
              <a:t> Durante la sintesi del DNA (replicazione) i due filamenti che costituiscono l</a:t>
            </a:r>
            <a:r>
              <a:rPr lang="ja-JP" altLang="it-IT" sz="2800"/>
              <a:t>’</a:t>
            </a:r>
            <a:r>
              <a:rPr lang="it-IT" altLang="ja-JP" sz="2800"/>
              <a:t>elica vengono prima denaturati e poi srotolati da un enzima (</a:t>
            </a:r>
            <a:r>
              <a:rPr lang="it-IT" altLang="ja-JP" sz="2800" b="1"/>
              <a:t>elicasi</a:t>
            </a:r>
            <a:r>
              <a:rPr lang="it-IT" altLang="ja-JP" sz="2800"/>
              <a:t>)</a:t>
            </a:r>
          </a:p>
          <a:p>
            <a:pPr marL="90488" indent="14288" eaLnBrk="1" hangingPunct="1">
              <a:spcBef>
                <a:spcPct val="40000"/>
              </a:spcBef>
              <a:buFontTx/>
              <a:buChar char="•"/>
            </a:pPr>
            <a:r>
              <a:rPr lang="it-IT" sz="2800"/>
              <a:t> Ciascuno dei due filamenti fa da stampo per la sintesi di un filamento ad esso complementare </a:t>
            </a:r>
          </a:p>
          <a:p>
            <a:pPr marL="90488" indent="14288" eaLnBrk="1" hangingPunct="1">
              <a:spcBef>
                <a:spcPct val="40000"/>
              </a:spcBef>
              <a:buFontTx/>
              <a:buChar char="•"/>
            </a:pPr>
            <a:r>
              <a:rPr lang="it-IT" sz="2800"/>
              <a:t> L</a:t>
            </a:r>
            <a:r>
              <a:rPr lang="ja-JP" altLang="it-IT" sz="2800"/>
              <a:t>’</a:t>
            </a:r>
            <a:r>
              <a:rPr lang="it-IT" altLang="ja-JP" sz="2800"/>
              <a:t>enzima che catalizza la sintesi di nuovi nucleotidi e</a:t>
            </a:r>
            <a:r>
              <a:rPr lang="ja-JP" altLang="it-IT" sz="2800"/>
              <a:t>’</a:t>
            </a:r>
            <a:r>
              <a:rPr lang="it-IT" altLang="ja-JP" sz="2800"/>
              <a:t> la </a:t>
            </a:r>
            <a:r>
              <a:rPr lang="it-IT" altLang="ja-JP" sz="2800" b="1"/>
              <a:t>DNA polimerasi</a:t>
            </a:r>
            <a:endParaRPr lang="it-IT" altLang="ja-JP" sz="2800"/>
          </a:p>
          <a:p>
            <a:pPr marL="90488" indent="14288" eaLnBrk="1" hangingPunct="1">
              <a:spcBef>
                <a:spcPct val="40000"/>
              </a:spcBef>
              <a:buFontTx/>
              <a:buChar char="•"/>
            </a:pPr>
            <a:r>
              <a:rPr lang="it-IT" sz="2800"/>
              <a:t> Le due eliche di DNA generate dalla replicazione hanno sequenza identica all</a:t>
            </a:r>
            <a:r>
              <a:rPr lang="ja-JP" altLang="it-IT" sz="2800"/>
              <a:t>’</a:t>
            </a:r>
            <a:r>
              <a:rPr lang="it-IT" altLang="ja-JP" sz="2800"/>
              <a:t>elica originaria e contengono ciascuna un solo filamento presente nella doppia elica parentale</a:t>
            </a:r>
          </a:p>
          <a:p>
            <a:pPr marL="90488" indent="14288" eaLnBrk="1" hangingPunct="1">
              <a:spcBef>
                <a:spcPct val="40000"/>
              </a:spcBef>
              <a:buFontTx/>
              <a:buChar char="•"/>
            </a:pPr>
            <a:r>
              <a:rPr lang="it-IT" sz="2800"/>
              <a:t> </a:t>
            </a:r>
            <a:endParaRPr lang="it-IT" sz="2800" b="1"/>
          </a:p>
        </p:txBody>
      </p:sp>
      <p:grpSp>
        <p:nvGrpSpPr>
          <p:cNvPr id="39939" name="Group 13"/>
          <p:cNvGrpSpPr>
            <a:grpSpLocks/>
          </p:cNvGrpSpPr>
          <p:nvPr/>
        </p:nvGrpSpPr>
        <p:grpSpPr bwMode="auto">
          <a:xfrm>
            <a:off x="7667625" y="1412875"/>
            <a:ext cx="1370013" cy="3924300"/>
            <a:chOff x="5057" y="890"/>
            <a:chExt cx="636" cy="1968"/>
          </a:xfrm>
        </p:grpSpPr>
        <p:sp>
          <p:nvSpPr>
            <p:cNvPr id="39940" name="Rectangle 5"/>
            <p:cNvSpPr>
              <a:spLocks noChangeArrowheads="1"/>
            </p:cNvSpPr>
            <p:nvPr/>
          </p:nvSpPr>
          <p:spPr bwMode="auto">
            <a:xfrm>
              <a:off x="5329" y="890"/>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0" name="Rectangle 6">
              <a:extLst>
                <a:ext uri="{FF2B5EF4-FFF2-40B4-BE49-F238E27FC236}">
                  <a16:creationId xmlns:a16="http://schemas.microsoft.com/office/drawing/2014/main" xmlns="" id="{8DF16AEA-E55E-FF48-B5D0-D0113E0BDAC1}"/>
                </a:ext>
              </a:extLst>
            </p:cNvPr>
            <p:cNvSpPr>
              <a:spLocks noChangeArrowheads="1"/>
            </p:cNvSpPr>
            <p:nvPr/>
          </p:nvSpPr>
          <p:spPr bwMode="auto">
            <a:xfrm>
              <a:off x="5420" y="890"/>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2" name="Rectangle 7"/>
            <p:cNvSpPr>
              <a:spLocks noChangeArrowheads="1"/>
            </p:cNvSpPr>
            <p:nvPr/>
          </p:nvSpPr>
          <p:spPr bwMode="auto">
            <a:xfrm>
              <a:off x="5057" y="2033"/>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2" name="Rectangle 8">
              <a:extLst>
                <a:ext uri="{FF2B5EF4-FFF2-40B4-BE49-F238E27FC236}">
                  <a16:creationId xmlns:a16="http://schemas.microsoft.com/office/drawing/2014/main" xmlns="" id="{D911FB4B-10D2-0142-BD08-BFB21A5024F7}"/>
                </a:ext>
              </a:extLst>
            </p:cNvPr>
            <p:cNvSpPr>
              <a:spLocks noChangeArrowheads="1"/>
            </p:cNvSpPr>
            <p:nvPr/>
          </p:nvSpPr>
          <p:spPr bwMode="auto">
            <a:xfrm>
              <a:off x="5148" y="2024"/>
              <a:ext cx="58" cy="834"/>
            </a:xfrm>
            <a:prstGeom prst="rect">
              <a:avLst/>
            </a:prstGeom>
            <a:solidFill>
              <a:schemeClr val="accent6"/>
            </a:solidFill>
            <a:ln w="19050" cap="flat" cmpd="sng" algn="ctr">
              <a:solidFill>
                <a:srgbClr val="FFFF00"/>
              </a:solidFill>
              <a:prstDash val="solid"/>
              <a:miter lim="800000"/>
              <a:headEnd type="none" w="med" len="med"/>
              <a:tailEnd type="none" w="med" len="med"/>
            </a:ln>
          </p:spPr>
          <p:txBody>
            <a:bodyPr wrap="none" anchor="ctr"/>
            <a:lstStyle/>
            <a:p>
              <a:pPr eaLnBrk="1" hangingPunct="1"/>
              <a:endParaRPr lang="en-US"/>
            </a:p>
          </p:txBody>
        </p:sp>
        <p:sp>
          <p:nvSpPr>
            <p:cNvPr id="39944" name="Rectangle 9"/>
            <p:cNvSpPr>
              <a:spLocks noChangeArrowheads="1"/>
            </p:cNvSpPr>
            <p:nvPr/>
          </p:nvSpPr>
          <p:spPr bwMode="auto">
            <a:xfrm>
              <a:off x="5557" y="2024"/>
              <a:ext cx="58" cy="834"/>
            </a:xfrm>
            <a:prstGeom prst="rect">
              <a:avLst/>
            </a:prstGeom>
            <a:solidFill>
              <a:srgbClr val="008000"/>
            </a:solidFill>
            <a:ln w="19050">
              <a:solidFill>
                <a:srgbClr val="FFFF00"/>
              </a:solidFill>
              <a:miter lim="800000"/>
              <a:headEnd/>
              <a:tailEnd/>
            </a:ln>
          </p:spPr>
          <p:txBody>
            <a:bodyPr wrap="none" anchor="ctr"/>
            <a:lstStyle/>
            <a:p>
              <a:pPr eaLnBrk="1" hangingPunct="1"/>
              <a:endParaRPr lang="en-US"/>
            </a:p>
          </p:txBody>
        </p:sp>
        <p:sp>
          <p:nvSpPr>
            <p:cNvPr id="26634" name="Rectangle 10">
              <a:extLst>
                <a:ext uri="{FF2B5EF4-FFF2-40B4-BE49-F238E27FC236}">
                  <a16:creationId xmlns:a16="http://schemas.microsoft.com/office/drawing/2014/main" xmlns="" id="{9D6BAD05-8BA3-8849-9C11-93E4B03148F7}"/>
                </a:ext>
              </a:extLst>
            </p:cNvPr>
            <p:cNvSpPr>
              <a:spLocks noChangeArrowheads="1"/>
            </p:cNvSpPr>
            <p:nvPr/>
          </p:nvSpPr>
          <p:spPr bwMode="auto">
            <a:xfrm>
              <a:off x="5648" y="2033"/>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6" name="Line 11"/>
            <p:cNvSpPr>
              <a:spLocks noChangeShapeType="1"/>
            </p:cNvSpPr>
            <p:nvPr/>
          </p:nvSpPr>
          <p:spPr bwMode="auto">
            <a:xfrm>
              <a:off x="5420" y="1752"/>
              <a:ext cx="182" cy="22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7" name="Line 12"/>
            <p:cNvSpPr>
              <a:spLocks noChangeShapeType="1"/>
            </p:cNvSpPr>
            <p:nvPr/>
          </p:nvSpPr>
          <p:spPr bwMode="auto">
            <a:xfrm flipH="1">
              <a:off x="5193" y="1752"/>
              <a:ext cx="182" cy="22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40962" name="Immagine 13"/>
          <p:cNvPicPr>
            <a:picLocks noChangeAspect="1"/>
          </p:cNvPicPr>
          <p:nvPr/>
        </p:nvPicPr>
        <p:blipFill>
          <a:blip r:embed="rId2">
            <a:extLst>
              <a:ext uri="{28A0092B-C50C-407E-A947-70E740481C1C}">
                <a14:useLocalDpi xmlns:a14="http://schemas.microsoft.com/office/drawing/2010/main" val="0"/>
              </a:ext>
            </a:extLst>
          </a:blip>
          <a:srcRect l="20268" t="83070" b="395"/>
          <a:stretch>
            <a:fillRect/>
          </a:stretch>
        </p:blipFill>
        <p:spPr bwMode="auto">
          <a:xfrm>
            <a:off x="161925" y="5632450"/>
            <a:ext cx="34734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115888" y="660400"/>
            <a:ext cx="89519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a:t> La replicazione inizia da punti specifici, le</a:t>
            </a:r>
            <a:r>
              <a:rPr lang="it-IT" b="1"/>
              <a:t> origini di replicazione </a:t>
            </a:r>
            <a:r>
              <a:rPr lang="it-IT"/>
              <a:t>in corrispondenza dei quali inizia l</a:t>
            </a:r>
            <a:r>
              <a:rPr lang="ja-JP" altLang="it-IT"/>
              <a:t>’</a:t>
            </a:r>
            <a:r>
              <a:rPr lang="it-IT" altLang="ja-JP"/>
              <a:t>apertura delle due eliche (</a:t>
            </a:r>
            <a:r>
              <a:rPr lang="it-IT" altLang="ja-JP" b="1"/>
              <a:t>forchetta o bolla di replicazione</a:t>
            </a:r>
            <a:r>
              <a:rPr lang="it-IT" altLang="ja-JP"/>
              <a:t>)</a:t>
            </a:r>
            <a:endParaRPr lang="it-IT" altLang="ja-JP" b="1"/>
          </a:p>
          <a:p>
            <a:pPr marL="90488" indent="14288" eaLnBrk="1" hangingPunct="1">
              <a:spcBef>
                <a:spcPct val="40000"/>
              </a:spcBef>
            </a:pPr>
            <a:r>
              <a:rPr lang="it-IT" sz="2200" b="1" i="1"/>
              <a:t>Eucarioti </a:t>
            </a:r>
            <a:r>
              <a:rPr lang="ja-JP" altLang="it-IT" sz="2200" b="1" i="1"/>
              <a:t>“</a:t>
            </a:r>
            <a:r>
              <a:rPr lang="it-IT" altLang="ja-JP" sz="2200" b="1" i="1"/>
              <a:t>superiori</a:t>
            </a:r>
            <a:r>
              <a:rPr lang="ja-JP" altLang="it-IT" sz="2200" b="1" i="1"/>
              <a:t>”</a:t>
            </a:r>
            <a:endParaRPr lang="it-IT" altLang="ja-JP" sz="2200" b="1" i="1"/>
          </a:p>
          <a:p>
            <a:pPr marL="90488" indent="14288" eaLnBrk="1" hangingPunct="1">
              <a:spcBef>
                <a:spcPct val="40000"/>
              </a:spcBef>
            </a:pPr>
            <a:r>
              <a:rPr lang="it-IT" sz="2200"/>
              <a:t>Omologhi di ORC e M</a:t>
            </a:r>
          </a:p>
          <a:p>
            <a:pPr marL="90488" indent="14288" eaLnBrk="1" hangingPunct="1">
              <a:spcBef>
                <a:spcPct val="40000"/>
              </a:spcBef>
            </a:pPr>
            <a:endParaRPr lang="el-GR" sz="220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b="38580"/>
          <a:stretch>
            <a:fillRect/>
          </a:stretch>
        </p:blipFill>
        <p:spPr bwMode="auto">
          <a:xfrm>
            <a:off x="144463" y="1828800"/>
            <a:ext cx="3240087"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b="43552"/>
          <a:stretch>
            <a:fillRect/>
          </a:stretch>
        </p:blipFill>
        <p:spPr bwMode="auto">
          <a:xfrm>
            <a:off x="144463" y="3781425"/>
            <a:ext cx="324008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3816350" y="1854200"/>
            <a:ext cx="5292725"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0488" indent="14288" eaLnBrk="1" hangingPunct="1">
              <a:spcBef>
                <a:spcPct val="40000"/>
              </a:spcBef>
            </a:pPr>
            <a:r>
              <a:rPr lang="it-IT" b="1" i="1"/>
              <a:t>Procarioti</a:t>
            </a:r>
          </a:p>
          <a:p>
            <a:pPr marL="90488" indent="14288" eaLnBrk="1" hangingPunct="1">
              <a:spcBef>
                <a:spcPct val="40000"/>
              </a:spcBef>
            </a:pPr>
            <a:r>
              <a:rPr lang="it-IT"/>
              <a:t>Regione OriC 245 nt contenente sequenze riconosciute da proteine Dna A (iniziatrice), Dna B (elicasi) e Dna C (reclutatore)</a:t>
            </a:r>
          </a:p>
          <a:p>
            <a:pPr marL="90488" indent="14288" eaLnBrk="1" hangingPunct="1">
              <a:spcBef>
                <a:spcPct val="40000"/>
              </a:spcBef>
            </a:pPr>
            <a:r>
              <a:rPr lang="it-IT" b="1" i="1"/>
              <a:t>Eucarioti </a:t>
            </a:r>
            <a:r>
              <a:rPr lang="ja-JP" altLang="it-IT" b="1" i="1"/>
              <a:t>“</a:t>
            </a:r>
            <a:r>
              <a:rPr lang="it-IT" altLang="ja-JP" b="1" i="1"/>
              <a:t>inferiori</a:t>
            </a:r>
            <a:r>
              <a:rPr lang="ja-JP" altLang="it-IT" b="1" i="1"/>
              <a:t>”</a:t>
            </a:r>
            <a:endParaRPr lang="it-IT" altLang="ja-JP" b="1" i="1"/>
          </a:p>
          <a:p>
            <a:pPr marL="90488" indent="14288" eaLnBrk="1" hangingPunct="1">
              <a:spcBef>
                <a:spcPct val="40000"/>
              </a:spcBef>
            </a:pPr>
            <a:r>
              <a:rPr lang="it-IT"/>
              <a:t>ARS in lievito, 200 nt con sottodomini riconosciuti da ORC, bersagli delle Kinasi ciclina-dipendenti, e da ABF1 (</a:t>
            </a:r>
            <a:r>
              <a:rPr lang="it-IT" i="1"/>
              <a:t>che agisce come </a:t>
            </a:r>
            <a:r>
              <a:rPr lang="it-IT"/>
              <a:t>DNA A) ed elicasi (MCM)</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162175"/>
            <a:ext cx="6948487"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1987" name="Rectangle 4"/>
          <p:cNvSpPr>
            <a:spLocks noChangeArrowheads="1"/>
          </p:cNvSpPr>
          <p:nvPr/>
        </p:nvSpPr>
        <p:spPr bwMode="auto">
          <a:xfrm>
            <a:off x="-36513" y="622300"/>
            <a:ext cx="91805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a:t>La polimerizzazione del DNA avviene sempre in direzione 5</a:t>
            </a:r>
            <a:r>
              <a:rPr lang="ja-JP" altLang="it-IT"/>
              <a:t>’</a:t>
            </a:r>
            <a:r>
              <a:rPr lang="it-IT" altLang="ja-JP"/>
              <a:t>-3</a:t>
            </a:r>
            <a:r>
              <a:rPr lang="ja-JP" altLang="it-IT"/>
              <a:t>’</a:t>
            </a:r>
            <a:r>
              <a:rPr lang="it-IT" altLang="ja-JP"/>
              <a:t>: </a:t>
            </a:r>
          </a:p>
          <a:p>
            <a:pPr marL="90488" indent="14288" eaLnBrk="1" hangingPunct="1"/>
            <a:r>
              <a:rPr lang="it-IT" b="1"/>
              <a:t>i nucleotidi vengono aggiunti sempre all</a:t>
            </a:r>
            <a:r>
              <a:rPr lang="ja-JP" altLang="it-IT" b="1"/>
              <a:t>’</a:t>
            </a:r>
            <a:r>
              <a:rPr lang="it-IT" altLang="ja-JP" b="1"/>
              <a:t>estremita</a:t>
            </a:r>
            <a:r>
              <a:rPr lang="ja-JP" altLang="it-IT" b="1"/>
              <a:t>’</a:t>
            </a:r>
            <a:r>
              <a:rPr lang="it-IT" altLang="ja-JP" b="1"/>
              <a:t> 3</a:t>
            </a:r>
            <a:r>
              <a:rPr lang="ja-JP" altLang="it-IT" b="1"/>
              <a:t>’</a:t>
            </a:r>
            <a:r>
              <a:rPr lang="it-IT" altLang="ja-JP" b="1"/>
              <a:t>-OH del filamento che si sta sintetizzando</a:t>
            </a:r>
            <a:r>
              <a:rPr lang="it-IT" altLang="ja-JP"/>
              <a:t> come copia del filamento stampo (velocità = 500-1000 nt al secondo)</a:t>
            </a:r>
            <a:endParaRPr lang="el-G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3010" name="Rectangle 3"/>
          <p:cNvSpPr>
            <a:spLocks noChangeArrowheads="1"/>
          </p:cNvSpPr>
          <p:nvPr/>
        </p:nvSpPr>
        <p:spPr bwMode="auto">
          <a:xfrm>
            <a:off x="-36513" y="765175"/>
            <a:ext cx="68405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spcAft>
                <a:spcPts val="600"/>
              </a:spcAft>
              <a:buFontTx/>
              <a:buChar char="•"/>
            </a:pPr>
            <a:r>
              <a:rPr lang="it-IT" sz="2600"/>
              <a:t> </a:t>
            </a:r>
            <a:r>
              <a:rPr lang="it-IT"/>
              <a:t>La polimerizzazione del DNA avviene sempre in direzione 5</a:t>
            </a:r>
            <a:r>
              <a:rPr lang="ja-JP" altLang="it-IT"/>
              <a:t>’</a:t>
            </a:r>
            <a:r>
              <a:rPr lang="it-IT" altLang="ja-JP"/>
              <a:t>-3</a:t>
            </a:r>
            <a:r>
              <a:rPr lang="ja-JP" altLang="it-IT"/>
              <a:t>’</a:t>
            </a:r>
            <a:endParaRPr lang="it-IT" altLang="ja-JP"/>
          </a:p>
          <a:p>
            <a:pPr marL="90488" indent="14288" eaLnBrk="1" hangingPunct="1">
              <a:spcAft>
                <a:spcPts val="600"/>
              </a:spcAft>
              <a:buFontTx/>
              <a:buChar char="•"/>
            </a:pPr>
            <a:r>
              <a:rPr lang="it-IT"/>
              <a:t> L</a:t>
            </a:r>
            <a:r>
              <a:rPr lang="ja-JP" altLang="it-IT"/>
              <a:t>’</a:t>
            </a:r>
            <a:r>
              <a:rPr lang="it-IT" altLang="ja-JP"/>
              <a:t>elicasi si muove in una sola direzione, srotolando progressivamente l</a:t>
            </a:r>
            <a:r>
              <a:rPr lang="ja-JP" altLang="it-IT"/>
              <a:t>’</a:t>
            </a:r>
            <a:r>
              <a:rPr lang="it-IT" altLang="ja-JP"/>
              <a:t>elica</a:t>
            </a:r>
          </a:p>
          <a:p>
            <a:pPr marL="90488" indent="14288" eaLnBrk="1" hangingPunct="1">
              <a:spcAft>
                <a:spcPts val="600"/>
              </a:spcAft>
            </a:pPr>
            <a:r>
              <a:rPr lang="it-IT" b="1">
                <a:solidFill>
                  <a:srgbClr val="000090"/>
                </a:solidFill>
                <a:sym typeface="Wingdings" charset="0"/>
              </a:rPr>
              <a:t></a:t>
            </a:r>
            <a:r>
              <a:rPr lang="it-IT" b="1">
                <a:solidFill>
                  <a:srgbClr val="000090"/>
                </a:solidFill>
              </a:rPr>
              <a:t>I due filamenti antiparalleli non possono essere duplicati nello stesso modo</a:t>
            </a:r>
          </a:p>
          <a:p>
            <a:pPr marL="90488" indent="14288" eaLnBrk="1" hangingPunct="1">
              <a:spcAft>
                <a:spcPts val="600"/>
              </a:spcAft>
              <a:buFontTx/>
              <a:buChar char="•"/>
            </a:pPr>
            <a:r>
              <a:rPr lang="it-IT"/>
              <a:t> uno puo</a:t>
            </a:r>
            <a:r>
              <a:rPr lang="ja-JP" altLang="it-IT"/>
              <a:t>’</a:t>
            </a:r>
            <a:r>
              <a:rPr lang="it-IT" altLang="ja-JP"/>
              <a:t> essere sintetizzato nella stessa direzione in cui si muove l</a:t>
            </a:r>
            <a:r>
              <a:rPr lang="ja-JP" altLang="it-IT"/>
              <a:t>’</a:t>
            </a:r>
            <a:r>
              <a:rPr lang="it-IT" altLang="ja-JP"/>
              <a:t>elicasi, in direzione 5</a:t>
            </a:r>
            <a:r>
              <a:rPr lang="ja-JP" altLang="it-IT"/>
              <a:t>’</a:t>
            </a:r>
            <a:r>
              <a:rPr lang="it-IT" altLang="ja-JP"/>
              <a:t>-3</a:t>
            </a:r>
            <a:r>
              <a:rPr lang="ja-JP" altLang="it-IT"/>
              <a:t>’</a:t>
            </a:r>
            <a:r>
              <a:rPr lang="it-IT" altLang="ja-JP"/>
              <a:t> (</a:t>
            </a:r>
            <a:r>
              <a:rPr lang="it-IT" altLang="ja-JP" b="1">
                <a:solidFill>
                  <a:srgbClr val="FF0000"/>
                </a:solidFill>
              </a:rPr>
              <a:t>filamento </a:t>
            </a:r>
            <a:r>
              <a:rPr lang="ja-JP" altLang="it-IT" b="1">
                <a:solidFill>
                  <a:srgbClr val="FF0000"/>
                </a:solidFill>
              </a:rPr>
              <a:t>“</a:t>
            </a:r>
            <a:r>
              <a:rPr lang="it-IT" altLang="ja-JP" b="1">
                <a:solidFill>
                  <a:srgbClr val="FF0000"/>
                </a:solidFill>
              </a:rPr>
              <a:t>leading</a:t>
            </a:r>
            <a:r>
              <a:rPr lang="ja-JP" altLang="it-IT" b="1">
                <a:solidFill>
                  <a:srgbClr val="FF0000"/>
                </a:solidFill>
              </a:rPr>
              <a:t>”</a:t>
            </a:r>
            <a:r>
              <a:rPr lang="it-IT" altLang="ja-JP" b="1">
                <a:solidFill>
                  <a:srgbClr val="FF0000"/>
                </a:solidFill>
              </a:rPr>
              <a:t> o guida</a:t>
            </a:r>
            <a:r>
              <a:rPr lang="it-IT" altLang="ja-JP"/>
              <a:t>)</a:t>
            </a:r>
          </a:p>
          <a:p>
            <a:pPr marL="90488" indent="14288" eaLnBrk="1" hangingPunct="1">
              <a:spcAft>
                <a:spcPts val="600"/>
              </a:spcAft>
              <a:buFontTx/>
              <a:buChar char="•"/>
            </a:pPr>
            <a:r>
              <a:rPr lang="it-IT"/>
              <a:t> l</a:t>
            </a:r>
            <a:r>
              <a:rPr lang="ja-JP" altLang="it-IT"/>
              <a:t>’</a:t>
            </a:r>
            <a:r>
              <a:rPr lang="it-IT" altLang="ja-JP"/>
              <a:t>altro non possiede un gruppo ossidrile 3</a:t>
            </a:r>
            <a:r>
              <a:rPr lang="ja-JP" altLang="it-IT"/>
              <a:t>’</a:t>
            </a:r>
            <a:r>
              <a:rPr lang="it-IT" altLang="ja-JP"/>
              <a:t> al punto di biforcazione, non puo</a:t>
            </a:r>
            <a:r>
              <a:rPr lang="ja-JP" altLang="it-IT"/>
              <a:t>’</a:t>
            </a:r>
            <a:r>
              <a:rPr lang="it-IT" altLang="ja-JP"/>
              <a:t> essere sintetizzato in maniera continua, in direzione 3</a:t>
            </a:r>
            <a:r>
              <a:rPr lang="ja-JP" altLang="it-IT"/>
              <a:t>’</a:t>
            </a:r>
            <a:r>
              <a:rPr lang="it-IT" altLang="ja-JP"/>
              <a:t>-5</a:t>
            </a:r>
            <a:r>
              <a:rPr lang="ja-JP" altLang="it-IT"/>
              <a:t>’</a:t>
            </a:r>
            <a:r>
              <a:rPr lang="it-IT" altLang="ja-JP"/>
              <a:t> (</a:t>
            </a:r>
            <a:r>
              <a:rPr lang="it-IT" altLang="ja-JP" b="1">
                <a:solidFill>
                  <a:srgbClr val="FF3399"/>
                </a:solidFill>
              </a:rPr>
              <a:t>filamento in </a:t>
            </a:r>
            <a:r>
              <a:rPr lang="ja-JP" altLang="it-IT" b="1">
                <a:solidFill>
                  <a:srgbClr val="FF3399"/>
                </a:solidFill>
              </a:rPr>
              <a:t>“</a:t>
            </a:r>
            <a:r>
              <a:rPr lang="it-IT" altLang="ja-JP" b="1">
                <a:solidFill>
                  <a:srgbClr val="FF3399"/>
                </a:solidFill>
              </a:rPr>
              <a:t>lagging</a:t>
            </a:r>
            <a:r>
              <a:rPr lang="ja-JP" altLang="it-IT" b="1">
                <a:solidFill>
                  <a:srgbClr val="FF3399"/>
                </a:solidFill>
              </a:rPr>
              <a:t>”</a:t>
            </a:r>
            <a:r>
              <a:rPr lang="it-IT" altLang="ja-JP" b="1">
                <a:solidFill>
                  <a:srgbClr val="FF3399"/>
                </a:solidFill>
              </a:rPr>
              <a:t> o in ritardo</a:t>
            </a:r>
            <a:r>
              <a:rPr lang="it-IT" altLang="ja-JP"/>
              <a:t>), seguendo l</a:t>
            </a:r>
            <a:r>
              <a:rPr lang="ja-JP" altLang="it-IT"/>
              <a:t>’</a:t>
            </a:r>
            <a:r>
              <a:rPr lang="it-IT" altLang="ja-JP"/>
              <a:t>elicasi</a:t>
            </a:r>
            <a:endParaRPr lang="it-IT"/>
          </a:p>
        </p:txBody>
      </p:sp>
      <p:sp>
        <p:nvSpPr>
          <p:cNvPr id="43011" name="Text Box 7"/>
          <p:cNvSpPr txBox="1">
            <a:spLocks noChangeArrowheads="1"/>
          </p:cNvSpPr>
          <p:nvPr/>
        </p:nvSpPr>
        <p:spPr bwMode="auto">
          <a:xfrm>
            <a:off x="8775700" y="6111875"/>
            <a:ext cx="620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grpSp>
        <p:nvGrpSpPr>
          <p:cNvPr id="43012" name="Group 22"/>
          <p:cNvGrpSpPr>
            <a:grpSpLocks/>
          </p:cNvGrpSpPr>
          <p:nvPr/>
        </p:nvGrpSpPr>
        <p:grpSpPr bwMode="auto">
          <a:xfrm>
            <a:off x="6516688" y="836613"/>
            <a:ext cx="2592387" cy="5602287"/>
            <a:chOff x="4249" y="618"/>
            <a:chExt cx="1489" cy="3438"/>
          </a:xfrm>
        </p:grpSpPr>
        <p:sp>
          <p:nvSpPr>
            <p:cNvPr id="43013" name="Rectangle 4"/>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14" name="Text Box 5"/>
            <p:cNvSpPr txBox="1">
              <a:spLocks noChangeArrowheads="1"/>
            </p:cNvSpPr>
            <p:nvPr/>
          </p:nvSpPr>
          <p:spPr bwMode="auto">
            <a:xfrm>
              <a:off x="4583" y="981"/>
              <a:ext cx="39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15" name="Text Box 6"/>
            <p:cNvSpPr txBox="1">
              <a:spLocks noChangeArrowheads="1"/>
            </p:cNvSpPr>
            <p:nvPr/>
          </p:nvSpPr>
          <p:spPr bwMode="auto">
            <a:xfrm>
              <a:off x="5194" y="981"/>
              <a:ext cx="39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6" name="Text Box 8"/>
            <p:cNvSpPr txBox="1">
              <a:spLocks noChangeArrowheads="1"/>
            </p:cNvSpPr>
            <p:nvPr/>
          </p:nvSpPr>
          <p:spPr bwMode="auto">
            <a:xfrm>
              <a:off x="4249" y="3832"/>
              <a:ext cx="39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7" name="Line 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8" name="Text Box 10"/>
            <p:cNvSpPr txBox="1">
              <a:spLocks noChangeArrowheads="1"/>
            </p:cNvSpPr>
            <p:nvPr/>
          </p:nvSpPr>
          <p:spPr bwMode="auto">
            <a:xfrm>
              <a:off x="4695" y="2620"/>
              <a:ext cx="39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9" name="Text Box 11"/>
            <p:cNvSpPr txBox="1">
              <a:spLocks noChangeArrowheads="1"/>
            </p:cNvSpPr>
            <p:nvPr/>
          </p:nvSpPr>
          <p:spPr bwMode="auto">
            <a:xfrm>
              <a:off x="4471" y="3850"/>
              <a:ext cx="391"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0" name="Text Box 12"/>
            <p:cNvSpPr txBox="1">
              <a:spLocks noChangeArrowheads="1"/>
            </p:cNvSpPr>
            <p:nvPr/>
          </p:nvSpPr>
          <p:spPr bwMode="auto">
            <a:xfrm>
              <a:off x="5084" y="2603"/>
              <a:ext cx="39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1" name="Text Box 13"/>
            <p:cNvSpPr txBox="1">
              <a:spLocks noChangeArrowheads="1"/>
            </p:cNvSpPr>
            <p:nvPr/>
          </p:nvSpPr>
          <p:spPr bwMode="auto">
            <a:xfrm>
              <a:off x="5306" y="3850"/>
              <a:ext cx="391"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22" name="Rectangle 14"/>
            <p:cNvSpPr>
              <a:spLocks noChangeArrowheads="1"/>
            </p:cNvSpPr>
            <p:nvPr/>
          </p:nvSpPr>
          <p:spPr bwMode="auto">
            <a:xfrm>
              <a:off x="4663" y="1227"/>
              <a:ext cx="103" cy="1230"/>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3" name="Rectangle 15"/>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4" name="Line 16"/>
            <p:cNvSpPr>
              <a:spLocks noChangeShapeType="1"/>
            </p:cNvSpPr>
            <p:nvPr/>
          </p:nvSpPr>
          <p:spPr bwMode="auto">
            <a:xfrm rot="21023701" flipV="1">
              <a:off x="5306" y="2879"/>
              <a:ext cx="1" cy="895"/>
            </a:xfrm>
            <a:prstGeom prst="line">
              <a:avLst/>
            </a:prstGeom>
            <a:noFill/>
            <a:ln w="76200">
              <a:solidFill>
                <a:srgbClr val="FF3399"/>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5" name="Rectangle 17"/>
            <p:cNvSpPr>
              <a:spLocks noChangeArrowheads="1"/>
            </p:cNvSpPr>
            <p:nvPr/>
          </p:nvSpPr>
          <p:spPr bwMode="auto">
            <a:xfrm flipH="1">
              <a:off x="5233" y="1227"/>
              <a:ext cx="103" cy="1230"/>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6" name="Oval 18"/>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3027" name="Text Box 19"/>
            <p:cNvSpPr txBox="1">
              <a:spLocks noChangeArrowheads="1"/>
            </p:cNvSpPr>
            <p:nvPr/>
          </p:nvSpPr>
          <p:spPr bwMode="auto">
            <a:xfrm>
              <a:off x="4638" y="618"/>
              <a:ext cx="699"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3028" name="Text Box 20"/>
            <p:cNvSpPr txBox="1">
              <a:spLocks noChangeArrowheads="1"/>
            </p:cNvSpPr>
            <p:nvPr/>
          </p:nvSpPr>
          <p:spPr bwMode="auto">
            <a:xfrm>
              <a:off x="5125" y="3106"/>
              <a:ext cx="613"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4800" b="1"/>
                <a:t>?</a:t>
              </a:r>
            </a:p>
          </p:txBody>
        </p:sp>
        <p:sp>
          <p:nvSpPr>
            <p:cNvPr id="43029" name="Line 21"/>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4034" name="Rectangle 4"/>
          <p:cNvSpPr>
            <a:spLocks noChangeArrowheads="1"/>
          </p:cNvSpPr>
          <p:nvPr/>
        </p:nvSpPr>
        <p:spPr bwMode="auto">
          <a:xfrm>
            <a:off x="-36513" y="765175"/>
            <a:ext cx="6264276"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800"/>
              <a:t> Il </a:t>
            </a:r>
            <a:r>
              <a:rPr lang="it-IT" sz="2800" b="1">
                <a:solidFill>
                  <a:srgbClr val="FF0080"/>
                </a:solidFill>
              </a:rPr>
              <a:t>filamento in ritardo</a:t>
            </a:r>
            <a:r>
              <a:rPr lang="it-IT" sz="2800">
                <a:solidFill>
                  <a:srgbClr val="FF0080"/>
                </a:solidFill>
              </a:rPr>
              <a:t> </a:t>
            </a:r>
            <a:r>
              <a:rPr lang="it-IT" sz="2800"/>
              <a:t>viene invece sintetizzato in direzione opposta a quella in cui si muove la forchetta di replicazione, mediante la sintesi progressiva di una serie di piccoli frammenti (</a:t>
            </a:r>
            <a:r>
              <a:rPr lang="it-IT" sz="2800" b="1"/>
              <a:t>frammenti di Okazaki, </a:t>
            </a:r>
            <a:r>
              <a:rPr lang="it-IT" sz="2800">
                <a:solidFill>
                  <a:srgbClr val="000090"/>
                </a:solidFill>
              </a:rPr>
              <a:t>200 nt</a:t>
            </a:r>
            <a:r>
              <a:rPr lang="it-IT" sz="2800"/>
              <a:t>), ciascuno polimerizzato in direzione 5</a:t>
            </a:r>
            <a:r>
              <a:rPr lang="ja-JP" altLang="it-IT" sz="2800"/>
              <a:t>’</a:t>
            </a:r>
            <a:r>
              <a:rPr lang="it-IT" altLang="ja-JP" sz="2800"/>
              <a:t>-3</a:t>
            </a:r>
            <a:r>
              <a:rPr lang="ja-JP" altLang="it-IT" sz="2800"/>
              <a:t>’</a:t>
            </a:r>
            <a:endParaRPr lang="it-IT" altLang="ja-JP" sz="2800"/>
          </a:p>
          <a:p>
            <a:pPr marL="90488" indent="14288" eaLnBrk="1" hangingPunct="1">
              <a:buFontTx/>
              <a:buChar char="•"/>
            </a:pPr>
            <a:r>
              <a:rPr lang="it-IT" sz="2800"/>
              <a:t> le estremita</a:t>
            </a:r>
            <a:r>
              <a:rPr lang="ja-JP" altLang="it-IT" sz="2800"/>
              <a:t>’</a:t>
            </a:r>
            <a:r>
              <a:rPr lang="it-IT" altLang="ja-JP" sz="2800"/>
              <a:t> dei frammenti di Okazaki vengono ricongiunte mediante formazione di legami covalenti ad opera dell</a:t>
            </a:r>
            <a:r>
              <a:rPr lang="ja-JP" altLang="it-IT" sz="2800"/>
              <a:t>’</a:t>
            </a:r>
            <a:r>
              <a:rPr lang="it-IT" altLang="ja-JP" sz="2800"/>
              <a:t>enzima </a:t>
            </a:r>
            <a:r>
              <a:rPr lang="it-IT" altLang="ja-JP" sz="2800" b="1"/>
              <a:t>DNA ligasi</a:t>
            </a:r>
            <a:endParaRPr lang="it-IT" sz="2800" b="1"/>
          </a:p>
        </p:txBody>
      </p:sp>
      <p:grpSp>
        <p:nvGrpSpPr>
          <p:cNvPr id="44035" name="Group 40"/>
          <p:cNvGrpSpPr>
            <a:grpSpLocks/>
          </p:cNvGrpSpPr>
          <p:nvPr/>
        </p:nvGrpSpPr>
        <p:grpSpPr bwMode="auto">
          <a:xfrm>
            <a:off x="6011863" y="836613"/>
            <a:ext cx="3132137" cy="5810250"/>
            <a:chOff x="4249" y="618"/>
            <a:chExt cx="1670" cy="3430"/>
          </a:xfrm>
        </p:grpSpPr>
        <p:sp>
          <p:nvSpPr>
            <p:cNvPr id="44037" name="Rectangle 6"/>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38" name="Text Box 14"/>
            <p:cNvSpPr txBox="1">
              <a:spLocks noChangeArrowheads="1"/>
            </p:cNvSpPr>
            <p:nvPr/>
          </p:nvSpPr>
          <p:spPr bwMode="auto">
            <a:xfrm>
              <a:off x="4583" y="981"/>
              <a:ext cx="39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39" name="Text Box 15"/>
            <p:cNvSpPr txBox="1">
              <a:spLocks noChangeArrowheads="1"/>
            </p:cNvSpPr>
            <p:nvPr/>
          </p:nvSpPr>
          <p:spPr bwMode="auto">
            <a:xfrm>
              <a:off x="5194" y="981"/>
              <a:ext cx="39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0" name="Text Box 16"/>
            <p:cNvSpPr txBox="1">
              <a:spLocks noChangeArrowheads="1"/>
            </p:cNvSpPr>
            <p:nvPr/>
          </p:nvSpPr>
          <p:spPr bwMode="auto">
            <a:xfrm>
              <a:off x="5528" y="3850"/>
              <a:ext cx="39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1" name="Text Box 17"/>
            <p:cNvSpPr txBox="1">
              <a:spLocks noChangeArrowheads="1"/>
            </p:cNvSpPr>
            <p:nvPr/>
          </p:nvSpPr>
          <p:spPr bwMode="auto">
            <a:xfrm>
              <a:off x="4249" y="3832"/>
              <a:ext cx="3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2" name="Line 1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3" name="Text Box 20"/>
            <p:cNvSpPr txBox="1">
              <a:spLocks noChangeArrowheads="1"/>
            </p:cNvSpPr>
            <p:nvPr/>
          </p:nvSpPr>
          <p:spPr bwMode="auto">
            <a:xfrm>
              <a:off x="4695" y="2620"/>
              <a:ext cx="3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4" name="Text Box 21"/>
            <p:cNvSpPr txBox="1">
              <a:spLocks noChangeArrowheads="1"/>
            </p:cNvSpPr>
            <p:nvPr/>
          </p:nvSpPr>
          <p:spPr bwMode="auto">
            <a:xfrm>
              <a:off x="4471" y="3850"/>
              <a:ext cx="39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5" name="Text Box 23"/>
            <p:cNvSpPr txBox="1">
              <a:spLocks noChangeArrowheads="1"/>
            </p:cNvSpPr>
            <p:nvPr/>
          </p:nvSpPr>
          <p:spPr bwMode="auto">
            <a:xfrm>
              <a:off x="5084" y="2603"/>
              <a:ext cx="3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6" name="Text Box 24"/>
            <p:cNvSpPr txBox="1">
              <a:spLocks noChangeArrowheads="1"/>
            </p:cNvSpPr>
            <p:nvPr/>
          </p:nvSpPr>
          <p:spPr bwMode="auto">
            <a:xfrm>
              <a:off x="5306" y="3850"/>
              <a:ext cx="39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7" name="Rectangle 25"/>
            <p:cNvSpPr>
              <a:spLocks noChangeArrowheads="1"/>
            </p:cNvSpPr>
            <p:nvPr/>
          </p:nvSpPr>
          <p:spPr bwMode="auto">
            <a:xfrm>
              <a:off x="4662" y="1261"/>
              <a:ext cx="89" cy="1230"/>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8" name="Rectangle 27"/>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9" name="Line 28"/>
            <p:cNvSpPr>
              <a:spLocks noChangeShapeType="1"/>
            </p:cNvSpPr>
            <p:nvPr/>
          </p:nvSpPr>
          <p:spPr bwMode="auto">
            <a:xfrm rot="-576299" flipH="1" flipV="1">
              <a:off x="5239" y="2880"/>
              <a:ext cx="22" cy="278"/>
            </a:xfrm>
            <a:prstGeom prst="line">
              <a:avLst/>
            </a:prstGeom>
            <a:noFill/>
            <a:ln w="76200">
              <a:solidFill>
                <a:srgbClr val="FF3399"/>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4050" name="Rectangle 29"/>
            <p:cNvSpPr>
              <a:spLocks noChangeArrowheads="1"/>
            </p:cNvSpPr>
            <p:nvPr/>
          </p:nvSpPr>
          <p:spPr bwMode="auto">
            <a:xfrm flipH="1">
              <a:off x="5262" y="1261"/>
              <a:ext cx="90" cy="1230"/>
            </a:xfrm>
            <a:prstGeom prst="rect">
              <a:avLst/>
            </a:prstGeom>
            <a:solidFill>
              <a:srgbClr val="690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51" name="Oval 30"/>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4052" name="Text Box 31"/>
            <p:cNvSpPr txBox="1">
              <a:spLocks noChangeArrowheads="1"/>
            </p:cNvSpPr>
            <p:nvPr/>
          </p:nvSpPr>
          <p:spPr bwMode="auto">
            <a:xfrm>
              <a:off x="4663" y="618"/>
              <a:ext cx="64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4053" name="Line 36"/>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37"/>
            <p:cNvSpPr>
              <a:spLocks noChangeShapeType="1"/>
            </p:cNvSpPr>
            <p:nvPr/>
          </p:nvSpPr>
          <p:spPr bwMode="auto">
            <a:xfrm rot="-576299" flipH="1" flipV="1">
              <a:off x="5335" y="3201"/>
              <a:ext cx="21" cy="320"/>
            </a:xfrm>
            <a:prstGeom prst="line">
              <a:avLst/>
            </a:prstGeom>
            <a:noFill/>
            <a:ln w="76200">
              <a:solidFill>
                <a:srgbClr val="FF3399"/>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4055" name="Line 38"/>
            <p:cNvSpPr>
              <a:spLocks noChangeShapeType="1"/>
            </p:cNvSpPr>
            <p:nvPr/>
          </p:nvSpPr>
          <p:spPr bwMode="auto">
            <a:xfrm rot="-576299" flipH="1" flipV="1">
              <a:off x="5417" y="3564"/>
              <a:ext cx="21" cy="229"/>
            </a:xfrm>
            <a:prstGeom prst="line">
              <a:avLst/>
            </a:prstGeom>
            <a:noFill/>
            <a:ln w="76200">
              <a:solidFill>
                <a:srgbClr val="FF3399"/>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44036" name="Oval 39"/>
          <p:cNvSpPr>
            <a:spLocks noChangeArrowheads="1"/>
          </p:cNvSpPr>
          <p:nvPr/>
        </p:nvSpPr>
        <p:spPr bwMode="auto">
          <a:xfrm>
            <a:off x="7380288" y="3817938"/>
            <a:ext cx="1730375" cy="2924175"/>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7410" name="Rectangle 4"/>
          <p:cNvSpPr>
            <a:spLocks noChangeArrowheads="1"/>
          </p:cNvSpPr>
          <p:nvPr/>
        </p:nvSpPr>
        <p:spPr bwMode="auto">
          <a:xfrm>
            <a:off x="179388" y="1054100"/>
            <a:ext cx="87852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it-IT" sz="2800"/>
              <a:t>Sin dall</a:t>
            </a:r>
            <a:r>
              <a:rPr lang="ja-JP" altLang="it-IT" sz="2800"/>
              <a:t>’</a:t>
            </a:r>
            <a:r>
              <a:rPr lang="it-IT" altLang="ja-JP" sz="2800"/>
              <a:t>inizio del </a:t>
            </a:r>
            <a:r>
              <a:rPr lang="ja-JP" altLang="it-IT" sz="2800"/>
              <a:t>‘</a:t>
            </a:r>
            <a:r>
              <a:rPr lang="it-IT" altLang="ja-JP" sz="2800"/>
              <a:t>900 era noto che i determinanti delle caratteristiche ereditarie, detti geni, risiedessero nei cromosomi</a:t>
            </a:r>
          </a:p>
          <a:p>
            <a:pPr marL="342900" indent="-342900" eaLnBrk="1" hangingPunct="1">
              <a:spcBef>
                <a:spcPct val="20000"/>
              </a:spcBef>
              <a:buFontTx/>
              <a:buChar char="•"/>
            </a:pPr>
            <a:r>
              <a:rPr lang="it-IT" sz="2800"/>
              <a:t>Al microscopio erano osservabili il nucleo cellulare, e la meccanica dei cromosomi durante la divisione cellulare, la gametogenesi e la fecondazione</a:t>
            </a:r>
          </a:p>
          <a:p>
            <a:pPr marL="342900" indent="-342900" eaLnBrk="1" hangingPunct="1">
              <a:spcBef>
                <a:spcPct val="20000"/>
              </a:spcBef>
              <a:buFontTx/>
              <a:buChar char="•"/>
            </a:pPr>
            <a:r>
              <a:rPr lang="it-IT" sz="2800"/>
              <a:t>Dagli anni </a:t>
            </a:r>
            <a:r>
              <a:rPr lang="ja-JP" altLang="it-IT" sz="2800"/>
              <a:t>’</a:t>
            </a:r>
            <a:r>
              <a:rPr lang="it-IT" altLang="ja-JP" sz="2800"/>
              <a:t>20 era noto che i cromosomi erano costituiti di DNA e proteine</a:t>
            </a:r>
          </a:p>
          <a:p>
            <a:pPr marL="342900" indent="-342900" eaLnBrk="1" hangingPunct="1">
              <a:spcBef>
                <a:spcPct val="20000"/>
              </a:spcBef>
              <a:buFontTx/>
              <a:buChar char="•"/>
            </a:pPr>
            <a:r>
              <a:rPr lang="it-IT" sz="2800"/>
              <a:t>Il DNA appariva semplice, privo di variabilita</a:t>
            </a:r>
            <a:r>
              <a:rPr lang="ja-JP" altLang="it-IT" sz="2800"/>
              <a:t>’</a:t>
            </a:r>
            <a:r>
              <a:rPr lang="it-IT" altLang="ja-JP" sz="2800"/>
              <a:t>, mentre le proteine erano note come una categoria di molecole molto diverse tra loro</a:t>
            </a:r>
          </a:p>
          <a:p>
            <a:pPr marL="342900" indent="-342900" eaLnBrk="1" hangingPunct="1">
              <a:spcBef>
                <a:spcPct val="20000"/>
              </a:spcBef>
              <a:buFontTx/>
              <a:buChar char="•"/>
            </a:pPr>
            <a:endParaRPr lang="el-GR" sz="28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5058" name="Rectangle 3"/>
          <p:cNvSpPr>
            <a:spLocks noChangeArrowheads="1"/>
          </p:cNvSpPr>
          <p:nvPr/>
        </p:nvSpPr>
        <p:spPr bwMode="auto">
          <a:xfrm>
            <a:off x="-36513" y="765175"/>
            <a:ext cx="91805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600"/>
              <a:t> Le </a:t>
            </a:r>
            <a:r>
              <a:rPr lang="it-IT" sz="2600" b="1"/>
              <a:t>DNA polimerasi DNA-dipendenti</a:t>
            </a:r>
            <a:r>
              <a:rPr lang="it-IT" sz="2600"/>
              <a:t> sono gli enzimi responsabili della sintesi di polideossinucleotidi in direzione 5</a:t>
            </a:r>
            <a:r>
              <a:rPr lang="ja-JP" altLang="it-IT" sz="2600"/>
              <a:t>’</a:t>
            </a:r>
            <a:r>
              <a:rPr lang="it-IT" altLang="ja-JP" sz="2600"/>
              <a:t>-3</a:t>
            </a:r>
            <a:r>
              <a:rPr lang="ja-JP" altLang="it-IT" sz="2600"/>
              <a:t>’</a:t>
            </a:r>
            <a:endParaRPr lang="it-IT" altLang="ja-JP" sz="2600"/>
          </a:p>
          <a:p>
            <a:pPr marL="90488" indent="14288" eaLnBrk="1" hangingPunct="1">
              <a:buFontTx/>
              <a:buChar char="•"/>
            </a:pPr>
            <a:r>
              <a:rPr lang="it-IT" sz="2600"/>
              <a:t> Esse necessitano sempre di un filamento </a:t>
            </a:r>
            <a:r>
              <a:rPr lang="it-IT" sz="2600" b="1"/>
              <a:t>primer </a:t>
            </a:r>
            <a:r>
              <a:rPr lang="it-IT" sz="2600"/>
              <a:t>(</a:t>
            </a:r>
            <a:r>
              <a:rPr lang="it-IT" sz="2600" b="1"/>
              <a:t>innesco</a:t>
            </a:r>
            <a:r>
              <a:rPr lang="it-IT" sz="2600"/>
              <a:t>) per iniziare la sintesi, ovvero sono in grado di aggiungere nucleotidi ad un 3</a:t>
            </a:r>
            <a:r>
              <a:rPr lang="ja-JP" altLang="it-IT" sz="2600"/>
              <a:t>’</a:t>
            </a:r>
            <a:r>
              <a:rPr lang="it-IT" altLang="ja-JP" sz="2600"/>
              <a:t>-OH</a:t>
            </a:r>
          </a:p>
          <a:p>
            <a:pPr marL="90488" indent="14288" eaLnBrk="1" hangingPunct="1">
              <a:buFontTx/>
              <a:buChar char="•"/>
            </a:pPr>
            <a:r>
              <a:rPr lang="it-IT" sz="2600"/>
              <a:t> per dare inizio alla sintesi del DNA sono necessari </a:t>
            </a:r>
            <a:r>
              <a:rPr lang="it-IT" sz="2600" b="1"/>
              <a:t>primer a RNA (RNA+DNA)</a:t>
            </a:r>
            <a:r>
              <a:rPr lang="it-IT" sz="2600"/>
              <a:t>, sintetizzati dall</a:t>
            </a:r>
            <a:r>
              <a:rPr lang="ja-JP" altLang="it-IT" sz="2600"/>
              <a:t>’</a:t>
            </a:r>
            <a:r>
              <a:rPr lang="it-IT" altLang="ja-JP" sz="2600"/>
              <a:t>enzima </a:t>
            </a:r>
          </a:p>
          <a:p>
            <a:pPr marL="90488" indent="14288" eaLnBrk="1" hangingPunct="1">
              <a:buFontTx/>
              <a:buChar char="-"/>
            </a:pPr>
            <a:r>
              <a:rPr lang="it-IT" altLang="ja-JP" sz="2600" b="1"/>
              <a:t>DNA primasi, poi estesi da DNA polII (procarioti)</a:t>
            </a:r>
          </a:p>
          <a:p>
            <a:pPr marL="90488" indent="14288" eaLnBrk="1" hangingPunct="1">
              <a:buFontTx/>
              <a:buChar char="-"/>
            </a:pPr>
            <a:r>
              <a:rPr lang="it-IT" sz="2600" b="1"/>
              <a:t>DNA polimerasi α, poi δ (eucarioti)</a:t>
            </a:r>
          </a:p>
        </p:txBody>
      </p:sp>
      <p:sp>
        <p:nvSpPr>
          <p:cNvPr id="45059" name="Rectangle 25"/>
          <p:cNvSpPr>
            <a:spLocks noChangeArrowheads="1"/>
          </p:cNvSpPr>
          <p:nvPr/>
        </p:nvSpPr>
        <p:spPr bwMode="auto">
          <a:xfrm>
            <a:off x="0" y="4916488"/>
            <a:ext cx="9144000" cy="431800"/>
          </a:xfrm>
          <a:prstGeom prst="rect">
            <a:avLst/>
          </a:prstGeom>
          <a:solidFill>
            <a:srgbClr val="6900B0"/>
          </a:solidFill>
          <a:ln w="9525">
            <a:solidFill>
              <a:srgbClr val="000066"/>
            </a:solidFill>
            <a:miter lim="800000"/>
            <a:headEnd/>
            <a:tailEnd/>
          </a:ln>
        </p:spPr>
        <p:txBody>
          <a:bodyPr wrap="none" anchor="ctr"/>
          <a:lstStyle/>
          <a:p>
            <a:pPr eaLnBrk="1" hangingPunct="1"/>
            <a:endParaRPr lang="en-US"/>
          </a:p>
        </p:txBody>
      </p:sp>
      <p:sp>
        <p:nvSpPr>
          <p:cNvPr id="45060" name="Rectangle 26"/>
          <p:cNvSpPr>
            <a:spLocks noChangeArrowheads="1"/>
          </p:cNvSpPr>
          <p:nvPr/>
        </p:nvSpPr>
        <p:spPr bwMode="auto">
          <a:xfrm>
            <a:off x="1116013" y="5467350"/>
            <a:ext cx="1800225" cy="431800"/>
          </a:xfrm>
          <a:prstGeom prst="rect">
            <a:avLst/>
          </a:prstGeom>
          <a:solidFill>
            <a:srgbClr val="114311"/>
          </a:solidFill>
          <a:ln w="9525">
            <a:solidFill>
              <a:schemeClr val="tx1"/>
            </a:solidFill>
            <a:miter lim="800000"/>
            <a:headEnd/>
            <a:tailEnd/>
          </a:ln>
        </p:spPr>
        <p:txBody>
          <a:bodyPr wrap="none" anchor="ctr"/>
          <a:lstStyle/>
          <a:p>
            <a:pPr algn="ctr" eaLnBrk="1" hangingPunct="1"/>
            <a:endParaRPr lang="en-US"/>
          </a:p>
        </p:txBody>
      </p:sp>
      <p:sp>
        <p:nvSpPr>
          <p:cNvPr id="45061" name="Text Box 29"/>
          <p:cNvSpPr txBox="1">
            <a:spLocks noChangeArrowheads="1"/>
          </p:cNvSpPr>
          <p:nvPr/>
        </p:nvSpPr>
        <p:spPr bwMode="auto">
          <a:xfrm>
            <a:off x="2916238" y="5492750"/>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3</a:t>
            </a:r>
            <a:r>
              <a:rPr lang="ja-JP" altLang="it-IT" sz="2400"/>
              <a:t>’</a:t>
            </a:r>
            <a:r>
              <a:rPr lang="it-IT" altLang="ja-JP" sz="2400"/>
              <a:t>-OH</a:t>
            </a:r>
            <a:endParaRPr lang="it-IT" sz="2400"/>
          </a:p>
        </p:txBody>
      </p:sp>
      <p:sp>
        <p:nvSpPr>
          <p:cNvPr id="45062" name="Text Box 30"/>
          <p:cNvSpPr txBox="1">
            <a:spLocks noChangeArrowheads="1"/>
          </p:cNvSpPr>
          <p:nvPr/>
        </p:nvSpPr>
        <p:spPr bwMode="auto">
          <a:xfrm>
            <a:off x="684213" y="5492750"/>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5</a:t>
            </a:r>
            <a:r>
              <a:rPr lang="ja-JP" altLang="it-IT" sz="2400"/>
              <a:t>’</a:t>
            </a:r>
            <a:endParaRPr lang="it-IT" sz="2400"/>
          </a:p>
        </p:txBody>
      </p:sp>
      <p:sp>
        <p:nvSpPr>
          <p:cNvPr id="45063" name="Text Box 31"/>
          <p:cNvSpPr txBox="1">
            <a:spLocks noChangeArrowheads="1"/>
          </p:cNvSpPr>
          <p:nvPr/>
        </p:nvSpPr>
        <p:spPr bwMode="auto">
          <a:xfrm>
            <a:off x="3203575" y="4916488"/>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DNA stampo</a:t>
            </a:r>
          </a:p>
        </p:txBody>
      </p:sp>
      <p:sp>
        <p:nvSpPr>
          <p:cNvPr id="45064" name="Text Box 32"/>
          <p:cNvSpPr txBox="1">
            <a:spLocks noChangeArrowheads="1"/>
          </p:cNvSpPr>
          <p:nvPr/>
        </p:nvSpPr>
        <p:spPr bwMode="auto">
          <a:xfrm>
            <a:off x="1117600" y="5419725"/>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RNA primer</a:t>
            </a:r>
          </a:p>
        </p:txBody>
      </p:sp>
      <p:sp>
        <p:nvSpPr>
          <p:cNvPr id="45065" name="Line 33"/>
          <p:cNvSpPr>
            <a:spLocks noChangeShapeType="1"/>
          </p:cNvSpPr>
          <p:nvPr/>
        </p:nvSpPr>
        <p:spPr bwMode="auto">
          <a:xfrm>
            <a:off x="3924300" y="5734050"/>
            <a:ext cx="4465638" cy="0"/>
          </a:xfrm>
          <a:prstGeom prst="line">
            <a:avLst/>
          </a:prstGeom>
          <a:noFill/>
          <a:ln w="406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6" name="Text Box 34"/>
          <p:cNvSpPr txBox="1">
            <a:spLocks noChangeArrowheads="1"/>
          </p:cNvSpPr>
          <p:nvPr/>
        </p:nvSpPr>
        <p:spPr bwMode="auto">
          <a:xfrm>
            <a:off x="4067175" y="546735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Nuovo filamento di DNA</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 </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b="2226"/>
          <a:stretch>
            <a:fillRect/>
          </a:stretch>
        </p:blipFill>
        <p:spPr bwMode="auto">
          <a:xfrm>
            <a:off x="898525" y="720725"/>
            <a:ext cx="5761038"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6083" name="Rectangle 5"/>
          <p:cNvSpPr>
            <a:spLocks noChangeArrowheads="1"/>
          </p:cNvSpPr>
          <p:nvPr/>
        </p:nvSpPr>
        <p:spPr bwMode="auto">
          <a:xfrm>
            <a:off x="6096000" y="765175"/>
            <a:ext cx="24590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0000"/>
                </a:solidFill>
              </a:rPr>
              <a:t>filamento guida</a:t>
            </a: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r>
              <a:rPr lang="it-IT" sz="1800">
                <a:solidFill>
                  <a:srgbClr val="000090"/>
                </a:solidFill>
              </a:rPr>
              <a:t>DNA pol δ (eucarioti)</a:t>
            </a:r>
            <a:endParaRPr lang="en-US" sz="180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a:t>
            </a:r>
          </a:p>
        </p:txBody>
      </p:sp>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l="-1726" t="42552" r="46886"/>
          <a:stretch>
            <a:fillRect/>
          </a:stretch>
        </p:blipFill>
        <p:spPr bwMode="auto">
          <a:xfrm>
            <a:off x="4395788" y="2133600"/>
            <a:ext cx="47847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r="46886" b="49019"/>
          <a:stretch>
            <a:fillRect/>
          </a:stretch>
        </p:blipFill>
        <p:spPr bwMode="auto">
          <a:xfrm>
            <a:off x="36513" y="693738"/>
            <a:ext cx="44640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47108" name="Freeform 8"/>
          <p:cNvSpPr>
            <a:spLocks/>
          </p:cNvSpPr>
          <p:nvPr/>
        </p:nvSpPr>
        <p:spPr bwMode="auto">
          <a:xfrm>
            <a:off x="1547813" y="115888"/>
            <a:ext cx="4608512" cy="6408737"/>
          </a:xfrm>
          <a:custGeom>
            <a:avLst/>
            <a:gdLst>
              <a:gd name="T0" fmla="*/ 0 w 2903"/>
              <a:gd name="T1" fmla="*/ 2147483646 h 4483"/>
              <a:gd name="T2" fmla="*/ 2147483646 w 2903"/>
              <a:gd name="T3" fmla="*/ 2147483646 h 4483"/>
              <a:gd name="T4" fmla="*/ 2147483646 w 2903"/>
              <a:gd name="T5" fmla="*/ 2147483646 h 4483"/>
              <a:gd name="T6" fmla="*/ 2147483646 w 2903"/>
              <a:gd name="T7" fmla="*/ 2147483646 h 4483"/>
              <a:gd name="T8" fmla="*/ 0 60000 65536"/>
              <a:gd name="T9" fmla="*/ 0 60000 65536"/>
              <a:gd name="T10" fmla="*/ 0 60000 65536"/>
              <a:gd name="T11" fmla="*/ 0 60000 65536"/>
              <a:gd name="T12" fmla="*/ 0 w 2903"/>
              <a:gd name="T13" fmla="*/ 0 h 4483"/>
              <a:gd name="T14" fmla="*/ 2903 w 2903"/>
              <a:gd name="T15" fmla="*/ 4483 h 4483"/>
            </a:gdLst>
            <a:ahLst/>
            <a:cxnLst>
              <a:cxn ang="T8">
                <a:pos x="T0" y="T1"/>
              </a:cxn>
              <a:cxn ang="T9">
                <a:pos x="T2" y="T3"/>
              </a:cxn>
              <a:cxn ang="T10">
                <a:pos x="T4" y="T5"/>
              </a:cxn>
              <a:cxn ang="T11">
                <a:pos x="T6" y="T7"/>
              </a:cxn>
            </a:cxnLst>
            <a:rect l="T12" t="T13" r="T14" b="T15"/>
            <a:pathLst>
              <a:path w="2903" h="4483">
                <a:moveTo>
                  <a:pt x="0" y="2933"/>
                </a:moveTo>
                <a:cubicBezTo>
                  <a:pt x="0" y="3708"/>
                  <a:pt x="0" y="4483"/>
                  <a:pt x="408" y="4067"/>
                </a:cubicBezTo>
                <a:cubicBezTo>
                  <a:pt x="816" y="3651"/>
                  <a:pt x="2033" y="876"/>
                  <a:pt x="2449" y="438"/>
                </a:cubicBezTo>
                <a:cubicBezTo>
                  <a:pt x="2865" y="0"/>
                  <a:pt x="2827" y="1270"/>
                  <a:pt x="2903" y="1436"/>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09" name="Rectangle 9"/>
          <p:cNvSpPr>
            <a:spLocks noChangeArrowheads="1"/>
          </p:cNvSpPr>
          <p:nvPr/>
        </p:nvSpPr>
        <p:spPr bwMode="auto">
          <a:xfrm>
            <a:off x="0" y="4076700"/>
            <a:ext cx="1331913"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7110" name="Rectangle 10"/>
          <p:cNvSpPr>
            <a:spLocks noChangeArrowheads="1"/>
          </p:cNvSpPr>
          <p:nvPr/>
        </p:nvSpPr>
        <p:spPr bwMode="auto">
          <a:xfrm>
            <a:off x="6202363" y="836613"/>
            <a:ext cx="294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3399"/>
                </a:solidFill>
              </a:rPr>
              <a:t>filamento in ritardo</a:t>
            </a:r>
            <a:endParaRPr lang="en-US" b="1">
              <a:solidFill>
                <a:srgbClr val="FF3399"/>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071563"/>
            <a:ext cx="899636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304800" y="650875"/>
            <a:ext cx="8458200" cy="1143000"/>
          </a:xfrm>
        </p:spPr>
        <p:txBody>
          <a:bodyPr/>
          <a:lstStyle/>
          <a:p>
            <a:pPr eaLnBrk="1" hangingPunct="1"/>
            <a:r>
              <a:rPr lang="it-IT" sz="3200">
                <a:latin typeface="Arial" charset="0"/>
                <a:ea typeface="ＭＳ Ｐゴシック" charset="0"/>
                <a:cs typeface="ＭＳ Ｐゴシック" charset="0"/>
              </a:rPr>
              <a:t>Attività </a:t>
            </a:r>
            <a:r>
              <a:rPr lang="it-IT" sz="3200">
                <a:solidFill>
                  <a:srgbClr val="000090"/>
                </a:solidFill>
                <a:latin typeface="Arial" charset="0"/>
                <a:ea typeface="ＭＳ Ｐゴシック" charset="0"/>
                <a:cs typeface="ＭＳ Ｐゴシック" charset="0"/>
              </a:rPr>
              <a:t>esonucleasica </a:t>
            </a:r>
            <a:r>
              <a:rPr lang="it-IT" sz="3200">
                <a:latin typeface="Arial" charset="0"/>
                <a:ea typeface="ＭＳ Ｐゴシック" charset="0"/>
                <a:cs typeface="ＭＳ Ｐゴシック" charset="0"/>
              </a:rPr>
              <a:t>di correzione delle bozze (proofreading) della DNA polimerasi</a:t>
            </a:r>
          </a:p>
        </p:txBody>
      </p:sp>
      <p:pic>
        <p:nvPicPr>
          <p:cNvPr id="49154" name="Picture 3" descr="050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b="20912"/>
          <a:stretch>
            <a:fillRect/>
          </a:stretch>
        </p:blipFill>
        <p:spPr bwMode="auto">
          <a:xfrm>
            <a:off x="609600" y="1905000"/>
            <a:ext cx="778192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9156" name="Rettangolo 4"/>
          <p:cNvSpPr>
            <a:spLocks noChangeArrowheads="1"/>
          </p:cNvSpPr>
          <p:nvPr/>
        </p:nvSpPr>
        <p:spPr bwMode="auto">
          <a:xfrm>
            <a:off x="3124200" y="5181600"/>
            <a:ext cx="117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sz="1800">
                <a:solidFill>
                  <a:srgbClr val="000090"/>
                </a:solidFill>
              </a:rPr>
              <a:t>Mismatch</a:t>
            </a:r>
          </a:p>
          <a:p>
            <a:pPr eaLnBrk="1" hangingPunct="1"/>
            <a:r>
              <a:rPr lang="it-IT" sz="1800">
                <a:solidFill>
                  <a:srgbClr val="000090"/>
                </a:solidFill>
              </a:rPr>
              <a:t>  </a:t>
            </a:r>
            <a:r>
              <a:rPr lang="it-IT" sz="1800">
                <a:solidFill>
                  <a:srgbClr val="000090"/>
                </a:solidFill>
                <a:sym typeface="Wingdings" charset="0"/>
              </a:rPr>
              <a:t> </a:t>
            </a:r>
            <a:endParaRPr lang="en-US" sz="180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descr="ma668.jpg"/>
          <p:cNvPicPr>
            <a:picLocks noChangeAspect="1"/>
          </p:cNvPicPr>
          <p:nvPr/>
        </p:nvPicPr>
        <p:blipFill>
          <a:blip r:embed="rId2">
            <a:lum bright="2000"/>
            <a:extLst>
              <a:ext uri="{28A0092B-C50C-407E-A947-70E740481C1C}">
                <a14:useLocalDpi xmlns:a14="http://schemas.microsoft.com/office/drawing/2010/main" val="0"/>
              </a:ext>
            </a:extLst>
          </a:blip>
          <a:srcRect r="3564" b="58293"/>
          <a:stretch>
            <a:fillRect/>
          </a:stretch>
        </p:blipFill>
        <p:spPr bwMode="auto">
          <a:xfrm>
            <a:off x="1817688" y="1066800"/>
            <a:ext cx="72913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5"/>
          <p:cNvSpPr txBox="1">
            <a:spLocks noChangeArrowheads="1"/>
          </p:cNvSpPr>
          <p:nvPr/>
        </p:nvSpPr>
        <p:spPr bwMode="auto">
          <a:xfrm>
            <a:off x="228600" y="757238"/>
            <a:ext cx="8685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400" b="1"/>
              <a:t>Il problema del superavvolgimento durante la replicazione</a:t>
            </a:r>
          </a:p>
        </p:txBody>
      </p:sp>
      <p:sp>
        <p:nvSpPr>
          <p:cNvPr id="51203" name="Rettangolo 6"/>
          <p:cNvSpPr>
            <a:spLocks noChangeArrowheads="1"/>
          </p:cNvSpPr>
          <p:nvPr/>
        </p:nvSpPr>
        <p:spPr bwMode="auto">
          <a:xfrm>
            <a:off x="1143000" y="2057400"/>
            <a:ext cx="4724400" cy="4038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p>
        </p:txBody>
      </p:sp>
      <p:sp>
        <p:nvSpPr>
          <p:cNvPr id="51204"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1205" name="Picture 5" descr="1306"/>
          <p:cNvPicPr>
            <a:picLocks noChangeAspect="1" noChangeArrowheads="1"/>
          </p:cNvPicPr>
          <p:nvPr/>
        </p:nvPicPr>
        <p:blipFill>
          <a:blip r:embed="rId3">
            <a:extLst>
              <a:ext uri="{28A0092B-C50C-407E-A947-70E740481C1C}">
                <a14:useLocalDpi xmlns:a14="http://schemas.microsoft.com/office/drawing/2010/main" val="0"/>
              </a:ext>
            </a:extLst>
          </a:blip>
          <a:srcRect l="195" t="3261" r="-195" b="39456"/>
          <a:stretch>
            <a:fillRect/>
          </a:stretch>
        </p:blipFill>
        <p:spPr bwMode="auto">
          <a:xfrm>
            <a:off x="250825" y="2133600"/>
            <a:ext cx="46085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1807"/>
          <p:cNvPicPr>
            <a:picLocks noChangeAspect="1" noChangeArrowheads="1"/>
          </p:cNvPicPr>
          <p:nvPr>
            <p:ph/>
          </p:nvPr>
        </p:nvPicPr>
        <p:blipFill>
          <a:blip r:embed="rId3">
            <a:extLst>
              <a:ext uri="{28A0092B-C50C-407E-A947-70E740481C1C}">
                <a14:useLocalDpi xmlns:a14="http://schemas.microsoft.com/office/drawing/2010/main" val="0"/>
              </a:ext>
            </a:extLst>
          </a:blip>
          <a:srcRect l="1709" t="3328" r="854" b="11606"/>
          <a:stretch>
            <a:fillRect/>
          </a:stretch>
        </p:blipFill>
        <p:spPr>
          <a:xfrm>
            <a:off x="268288" y="800100"/>
            <a:ext cx="8723312" cy="5905500"/>
          </a:xfrm>
        </p:spPr>
      </p:pic>
      <p:sp>
        <p:nvSpPr>
          <p:cNvPr id="5222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4274" name="Rectangle 4"/>
          <p:cNvSpPr>
            <a:spLocks noChangeArrowheads="1"/>
          </p:cNvSpPr>
          <p:nvPr/>
        </p:nvSpPr>
        <p:spPr bwMode="auto">
          <a:xfrm>
            <a:off x="179388" y="609600"/>
            <a:ext cx="896461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it-IT" sz="2000" b="1"/>
              <a:t>Poiché i cromosomi sono lineari </a:t>
            </a:r>
            <a:endParaRPr lang="it-IT" sz="2000"/>
          </a:p>
          <a:p>
            <a:pPr eaLnBrk="1" hangingPunct="1">
              <a:buFontTx/>
              <a:buAutoNum type="arabicPeriod"/>
            </a:pPr>
            <a:r>
              <a:rPr lang="it-IT" sz="2000"/>
              <a:t> L</a:t>
            </a:r>
            <a:r>
              <a:rPr lang="ja-JP" altLang="it-IT" sz="2000"/>
              <a:t>’</a:t>
            </a:r>
            <a:r>
              <a:rPr lang="it-IT" altLang="ja-JP" sz="2000"/>
              <a:t>innesco, una volta degradato,	2.  Manca lo spazio per l</a:t>
            </a:r>
            <a:r>
              <a:rPr lang="ja-JP" altLang="it-IT" sz="2000"/>
              <a:t>’</a:t>
            </a:r>
            <a:r>
              <a:rPr lang="it-IT" altLang="ja-JP" sz="2000"/>
              <a:t>innesco </a:t>
            </a:r>
          </a:p>
          <a:p>
            <a:pPr eaLnBrk="1" hangingPunct="1"/>
            <a:r>
              <a:rPr lang="it-IT" sz="2000"/>
              <a:t>non può</a:t>
            </a:r>
            <a:r>
              <a:rPr lang="it-IT" altLang="ja-JP" sz="2000"/>
              <a:t> essere sostituito		</a:t>
            </a:r>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buFont typeface="Wingdings" charset="0"/>
              <a:buChar char="à"/>
            </a:pPr>
            <a:r>
              <a:rPr lang="it-IT" sz="2000"/>
              <a:t> Quindi un frammento terminale di un cromosoma resta a </a:t>
            </a:r>
            <a:r>
              <a:rPr lang="it-IT" sz="2000" b="1"/>
              <a:t>singola elica </a:t>
            </a:r>
          </a:p>
          <a:p>
            <a:pPr eaLnBrk="1" hangingPunct="1">
              <a:buFont typeface="Wingdings" charset="0"/>
              <a:buChar char="à"/>
            </a:pPr>
            <a:r>
              <a:rPr lang="it-IT" sz="2000"/>
              <a:t> </a:t>
            </a:r>
            <a:r>
              <a:rPr lang="it-IT" sz="2000" b="1"/>
              <a:t>La replicazione del DNA terminale rimane incompleta…</a:t>
            </a:r>
          </a:p>
          <a:p>
            <a:pPr eaLnBrk="1" hangingPunct="1">
              <a:buFontTx/>
              <a:buChar char="•"/>
            </a:pPr>
            <a:endParaRPr lang="it-IT" sz="2000"/>
          </a:p>
        </p:txBody>
      </p:sp>
      <p:pic>
        <p:nvPicPr>
          <p:cNvPr id="542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7675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44069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76525"/>
            <a:ext cx="8151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6323" name="Rectangle 4"/>
          <p:cNvSpPr>
            <a:spLocks noChangeArrowheads="1"/>
          </p:cNvSpPr>
          <p:nvPr/>
        </p:nvSpPr>
        <p:spPr bwMode="auto">
          <a:xfrm>
            <a:off x="179388" y="768350"/>
            <a:ext cx="89646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a:t>… </a:t>
            </a:r>
            <a:r>
              <a:rPr lang="it-IT" b="1"/>
              <a:t>La replicazione del DNA terminale rimane incompleta</a:t>
            </a:r>
          </a:p>
          <a:p>
            <a:pPr eaLnBrk="1" hangingPunct="1"/>
            <a:r>
              <a:rPr lang="it-IT"/>
              <a:t>a questo ovvia la </a:t>
            </a:r>
            <a:r>
              <a:rPr lang="it-IT" b="1"/>
              <a:t>replicazione dei telomeri </a:t>
            </a:r>
            <a:r>
              <a:rPr lang="it-IT"/>
              <a:t>ad opera dell</a:t>
            </a:r>
            <a:r>
              <a:rPr lang="ja-JP" altLang="it-IT"/>
              <a:t>’</a:t>
            </a:r>
            <a:r>
              <a:rPr lang="it-IT" altLang="ja-JP"/>
              <a:t>enzima</a:t>
            </a:r>
            <a:r>
              <a:rPr lang="it-IT" altLang="ja-JP" b="1"/>
              <a:t> telomerasi</a:t>
            </a:r>
            <a:r>
              <a:rPr lang="it-IT" altLang="ja-JP"/>
              <a:t>, che utilizza come stampo un </a:t>
            </a:r>
            <a:r>
              <a:rPr lang="it-IT" altLang="ja-JP" b="1"/>
              <a:t>RNA parte dell</a:t>
            </a:r>
            <a:r>
              <a:rPr lang="ja-JP" altLang="it-IT" b="1"/>
              <a:t>’</a:t>
            </a:r>
            <a:r>
              <a:rPr lang="it-IT" altLang="ja-JP" b="1"/>
              <a:t>enzima stesso</a:t>
            </a:r>
            <a:endParaRPr lang="it-IT" b="1"/>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37401" y="4941887"/>
            <a:ext cx="1255712"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73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46228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4191000" y="685800"/>
            <a:ext cx="50292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sz="2300" b="1"/>
              <a:t>Invecchiamento</a:t>
            </a:r>
            <a:r>
              <a:rPr lang="it-IT" sz="2300" b="1">
                <a:sym typeface="Wingdings" charset="0"/>
              </a:rPr>
              <a:t>  accorciamento dei telomeri</a:t>
            </a:r>
          </a:p>
          <a:p>
            <a:pPr eaLnBrk="1" hangingPunct="1"/>
            <a:endParaRPr lang="it-IT" sz="2300">
              <a:sym typeface="Wingdings" charset="0"/>
            </a:endParaRPr>
          </a:p>
          <a:p>
            <a:pPr eaLnBrk="1" hangingPunct="1"/>
            <a:endParaRPr lang="it-IT" sz="2300"/>
          </a:p>
          <a:p>
            <a:pPr eaLnBrk="1" hangingPunct="1"/>
            <a:r>
              <a:rPr lang="it-IT" sz="2300"/>
              <a:t>	</a:t>
            </a:r>
          </a:p>
          <a:p>
            <a:pPr eaLnBrk="1" hangingPunct="1"/>
            <a:endParaRPr lang="it-IT" sz="2300"/>
          </a:p>
          <a:p>
            <a:pPr eaLnBrk="1" hangingPunct="1"/>
            <a:endParaRPr lang="it-IT" sz="2300"/>
          </a:p>
          <a:p>
            <a:pPr eaLnBrk="1" hangingPunct="1"/>
            <a:endParaRPr lang="it-IT" sz="2300"/>
          </a:p>
          <a:p>
            <a:pPr eaLnBrk="1" hangingPunct="1"/>
            <a:endParaRPr lang="it-IT" sz="2300"/>
          </a:p>
          <a:p>
            <a:pPr eaLnBrk="1" hangingPunct="1"/>
            <a:r>
              <a:rPr lang="it-IT" sz="2300"/>
              <a:t>La telomerasi nei mammiferi e</a:t>
            </a:r>
            <a:r>
              <a:rPr lang="ja-JP" altLang="it-IT" sz="2300"/>
              <a:t>’</a:t>
            </a:r>
            <a:r>
              <a:rPr lang="it-IT" altLang="ja-JP" sz="2300"/>
              <a:t> attiva solo nelle cellule embrionali, staminali, cancerose e nei linfociti</a:t>
            </a:r>
          </a:p>
          <a:p>
            <a:pPr eaLnBrk="1" hangingPunct="1"/>
            <a:endParaRPr lang="it-IT" sz="2300"/>
          </a:p>
          <a:p>
            <a:pPr eaLnBrk="1" hangingPunct="1"/>
            <a:r>
              <a:rPr lang="it-IT" sz="2300"/>
              <a:t>Sempre attiva negli </a:t>
            </a:r>
          </a:p>
          <a:p>
            <a:pPr eaLnBrk="1" hangingPunct="1"/>
            <a:r>
              <a:rPr lang="it-IT" sz="2300"/>
              <a:t>animali a crescita </a:t>
            </a:r>
          </a:p>
          <a:p>
            <a:pPr eaLnBrk="1" hangingPunct="1"/>
            <a:r>
              <a:rPr lang="it-IT" sz="2300"/>
              <a:t>Indefinita</a:t>
            </a:r>
          </a:p>
          <a:p>
            <a:pPr eaLnBrk="1" hangingPunct="1"/>
            <a:r>
              <a:rPr lang="it-IT" sz="2000" i="1">
                <a:sym typeface="Wingdings" charset="0"/>
              </a:rPr>
              <a:t>Le Aragoste … </a:t>
            </a:r>
            <a:r>
              <a:rPr lang="ja-JP" altLang="it-IT" sz="2000" i="1">
                <a:sym typeface="Wingdings" charset="0"/>
              </a:rPr>
              <a:t>“</a:t>
            </a:r>
            <a:r>
              <a:rPr lang="it-IT" altLang="ja-JP" sz="2000" i="1">
                <a:sym typeface="Wingdings" charset="0"/>
              </a:rPr>
              <a:t>non invecchiano mai</a:t>
            </a:r>
            <a:r>
              <a:rPr lang="ja-JP" altLang="it-IT" sz="2000" i="1">
                <a:sym typeface="Wingdings" charset="0"/>
              </a:rPr>
              <a:t>”</a:t>
            </a:r>
            <a:endParaRPr lang="it-IT" sz="2000" i="1"/>
          </a:p>
        </p:txBody>
      </p:sp>
      <p:pic>
        <p:nvPicPr>
          <p:cNvPr id="57349"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76375"/>
            <a:ext cx="39147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8434"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8435" name="Rectangle 5"/>
          <p:cNvSpPr>
            <a:spLocks noChangeArrowheads="1"/>
          </p:cNvSpPr>
          <p:nvPr/>
        </p:nvSpPr>
        <p:spPr bwMode="auto">
          <a:xfrm>
            <a:off x="971550" y="838200"/>
            <a:ext cx="7705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Esperimento di Frederick Griffith</a:t>
            </a:r>
            <a:r>
              <a:rPr lang="it-IT"/>
              <a:t> (1928) </a:t>
            </a:r>
          </a:p>
          <a:p>
            <a:pPr marL="90488" indent="14288" eaLnBrk="1" hangingPunct="1"/>
            <a:r>
              <a:rPr lang="it-IT">
                <a:sym typeface="Wingdings" charset="0"/>
              </a:rPr>
              <a:t> </a:t>
            </a:r>
            <a:r>
              <a:rPr lang="it-IT"/>
              <a:t>dimostro’</a:t>
            </a:r>
            <a:r>
              <a:rPr lang="it-IT" altLang="ja-JP"/>
              <a:t> l</a:t>
            </a:r>
            <a:r>
              <a:rPr lang="it-IT"/>
              <a:t>’</a:t>
            </a:r>
            <a:r>
              <a:rPr lang="it-IT" altLang="ja-JP"/>
              <a:t>esistenza del </a:t>
            </a:r>
            <a:r>
              <a:rPr lang="it-IT"/>
              <a:t>“</a:t>
            </a:r>
            <a:r>
              <a:rPr lang="it-IT" altLang="ja-JP" b="1"/>
              <a:t>principio trasformante</a:t>
            </a:r>
            <a:r>
              <a:rPr lang="it-IT" b="1"/>
              <a:t>”</a:t>
            </a:r>
            <a:endParaRPr lang="it-IT"/>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733550"/>
            <a:ext cx="822325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258888" y="5702300"/>
            <a:ext cx="820896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i="1"/>
              <a:t>La natura chimica del PT era ignota:</a:t>
            </a:r>
          </a:p>
          <a:p>
            <a:pPr marL="90488" indent="14288" eaLnBrk="1" hangingPunct="1"/>
            <a:r>
              <a:rPr lang="it-IT" i="1"/>
              <a:t>DNA? Proteine? RNA? Altre molecole?</a:t>
            </a:r>
            <a:endParaRPr lang="el-GR" b="1" i="1"/>
          </a:p>
        </p:txBody>
      </p:sp>
      <p:sp>
        <p:nvSpPr>
          <p:cNvPr id="18438" name="Rettangolo 6"/>
          <p:cNvSpPr>
            <a:spLocks noChangeArrowheads="1"/>
          </p:cNvSpPr>
          <p:nvPr/>
        </p:nvSpPr>
        <p:spPr bwMode="auto">
          <a:xfrm rot="-5400000">
            <a:off x="-1993106" y="2505869"/>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0488" indent="14288" eaLnBrk="1" hangingPunct="1"/>
            <a:r>
              <a:rPr lang="it-IT" sz="1800" i="1">
                <a:solidFill>
                  <a:srgbClr val="008000"/>
                </a:solidFill>
              </a:rPr>
              <a:t>Streptococcus pneumoniae</a:t>
            </a:r>
            <a:endParaRPr lang="el-GR" sz="1800" i="1">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8370" name="Rectangle 4"/>
          <p:cNvSpPr>
            <a:spLocks noChangeArrowheads="1"/>
          </p:cNvSpPr>
          <p:nvPr/>
        </p:nvSpPr>
        <p:spPr bwMode="auto">
          <a:xfrm>
            <a:off x="179388" y="865188"/>
            <a:ext cx="8748712"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La sequenza del DNA deve essere mantenuta costante con il procedere delle generazioni cellulari</a:t>
            </a:r>
          </a:p>
          <a:p>
            <a:pPr eaLnBrk="1" hangingPunct="1">
              <a:spcBef>
                <a:spcPct val="25000"/>
              </a:spcBef>
              <a:buClr>
                <a:srgbClr val="009900"/>
              </a:buClr>
              <a:buFont typeface="Wingdings" charset="0"/>
              <a:buChar char="Ø"/>
            </a:pPr>
            <a:r>
              <a:rPr lang="it-IT" sz="2800"/>
              <a:t> Mutazioni nella sequenza del DNA possono avere conseguenze devastanti</a:t>
            </a:r>
          </a:p>
          <a:p>
            <a:pPr eaLnBrk="1" hangingPunct="1">
              <a:spcBef>
                <a:spcPct val="25000"/>
              </a:spcBef>
              <a:buClr>
                <a:srgbClr val="009900"/>
              </a:buClr>
              <a:buFont typeface="Wingdings" charset="0"/>
              <a:buChar char="Ø"/>
            </a:pPr>
            <a:r>
              <a:rPr lang="it-IT" sz="2800"/>
              <a:t> Tuttavia il DNA e</a:t>
            </a:r>
            <a:r>
              <a:rPr lang="ja-JP" altLang="it-IT" sz="2800"/>
              <a:t>’</a:t>
            </a:r>
            <a:r>
              <a:rPr lang="it-IT" altLang="ja-JP" sz="2800"/>
              <a:t> soggetto ad </a:t>
            </a:r>
            <a:r>
              <a:rPr lang="it-IT" altLang="ja-JP" sz="2800" b="1"/>
              <a:t>errori di replicazione</a:t>
            </a:r>
            <a:r>
              <a:rPr lang="it-IT" altLang="ja-JP" sz="2800"/>
              <a:t>, poiche</a:t>
            </a:r>
            <a:r>
              <a:rPr lang="ja-JP" altLang="it-IT" sz="2800"/>
              <a:t>’</a:t>
            </a:r>
            <a:r>
              <a:rPr lang="it-IT" altLang="ja-JP" sz="2800"/>
              <a:t> il meccanismo e</a:t>
            </a:r>
            <a:r>
              <a:rPr lang="ja-JP" altLang="it-IT" sz="2800"/>
              <a:t>’</a:t>
            </a:r>
            <a:r>
              <a:rPr lang="it-IT" altLang="ja-JP" sz="2800"/>
              <a:t> ad alta fedelta</a:t>
            </a:r>
            <a:r>
              <a:rPr lang="ja-JP" altLang="it-IT" sz="2800"/>
              <a:t>’</a:t>
            </a:r>
            <a:r>
              <a:rPr lang="it-IT" altLang="ja-JP" sz="2800"/>
              <a:t> ma non perfetto, ed e</a:t>
            </a:r>
            <a:r>
              <a:rPr lang="ja-JP" altLang="it-IT" sz="2800"/>
              <a:t>’</a:t>
            </a:r>
            <a:r>
              <a:rPr lang="it-IT" altLang="ja-JP" sz="2800"/>
              <a:t> soggetto a </a:t>
            </a:r>
            <a:r>
              <a:rPr lang="it-IT" altLang="ja-JP" sz="2800" b="1"/>
              <a:t>danni</a:t>
            </a:r>
            <a:r>
              <a:rPr lang="it-IT" altLang="ja-JP" sz="2800"/>
              <a:t>, dovuti all</a:t>
            </a:r>
            <a:r>
              <a:rPr lang="ja-JP" altLang="it-IT" sz="2800"/>
              <a:t>’</a:t>
            </a:r>
            <a:r>
              <a:rPr lang="it-IT" altLang="ja-JP" sz="2800"/>
              <a:t>azione di </a:t>
            </a:r>
            <a:r>
              <a:rPr lang="it-IT" altLang="ja-JP" sz="2800" b="1"/>
              <a:t>agenti ambientali fisici o chimici</a:t>
            </a:r>
            <a:r>
              <a:rPr lang="it-IT" altLang="ja-JP" sz="2800"/>
              <a:t>:</a:t>
            </a:r>
          </a:p>
          <a:p>
            <a:pPr eaLnBrk="1" hangingPunct="1">
              <a:spcBef>
                <a:spcPct val="25000"/>
              </a:spcBef>
              <a:buClr>
                <a:schemeClr val="tx1"/>
              </a:buClr>
              <a:buFontTx/>
              <a:buChar char="•"/>
            </a:pPr>
            <a:r>
              <a:rPr lang="it-IT" sz="2800"/>
              <a:t> radiazioni ionizzanti</a:t>
            </a:r>
          </a:p>
          <a:p>
            <a:pPr eaLnBrk="1" hangingPunct="1">
              <a:spcBef>
                <a:spcPct val="25000"/>
              </a:spcBef>
              <a:buClr>
                <a:schemeClr val="tx1"/>
              </a:buClr>
              <a:buFontTx/>
              <a:buChar char="•"/>
            </a:pPr>
            <a:r>
              <a:rPr lang="it-IT" sz="2800"/>
              <a:t> luce ultravioletta</a:t>
            </a:r>
          </a:p>
          <a:p>
            <a:pPr eaLnBrk="1" hangingPunct="1">
              <a:spcBef>
                <a:spcPct val="25000"/>
              </a:spcBef>
              <a:buClr>
                <a:schemeClr val="tx1"/>
              </a:buClr>
              <a:buFontTx/>
              <a:buChar char="•"/>
            </a:pPr>
            <a:r>
              <a:rPr lang="it-IT" sz="2800"/>
              <a:t> composti mutageni (agenti alchilanti,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9394" name="Rectangle 3"/>
          <p:cNvSpPr>
            <a:spLocks noChangeArrowheads="1"/>
          </p:cNvSpPr>
          <p:nvPr/>
        </p:nvSpPr>
        <p:spPr bwMode="auto">
          <a:xfrm>
            <a:off x="107950" y="1046163"/>
            <a:ext cx="89281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Le cellule normali sono dotate di tutta una serie di meccanismi </a:t>
            </a:r>
          </a:p>
          <a:p>
            <a:pPr lvl="1" eaLnBrk="1" hangingPunct="1">
              <a:spcBef>
                <a:spcPct val="25000"/>
              </a:spcBef>
              <a:buClr>
                <a:srgbClr val="009900"/>
              </a:buClr>
              <a:buFont typeface="Wingdings" charset="0"/>
              <a:buChar char="Ø"/>
            </a:pPr>
            <a:r>
              <a:rPr lang="it-IT" sz="2800"/>
              <a:t> per la </a:t>
            </a:r>
            <a:r>
              <a:rPr lang="it-IT" sz="2800" b="1"/>
              <a:t>rilevazione di errori</a:t>
            </a:r>
            <a:r>
              <a:rPr lang="it-IT" sz="2800"/>
              <a:t> (incorporazione di nucleotidi errati) </a:t>
            </a:r>
            <a:r>
              <a:rPr lang="it-IT" sz="2800" b="1"/>
              <a:t>e danni al DNA</a:t>
            </a:r>
            <a:r>
              <a:rPr lang="it-IT" sz="2800"/>
              <a:t> (depurinazione, deaminazione, alchilazione, …) </a:t>
            </a:r>
          </a:p>
          <a:p>
            <a:pPr lvl="1" eaLnBrk="1" hangingPunct="1">
              <a:spcBef>
                <a:spcPct val="25000"/>
              </a:spcBef>
              <a:buClr>
                <a:srgbClr val="009900"/>
              </a:buClr>
              <a:buFont typeface="Wingdings" charset="0"/>
              <a:buChar char="Ø"/>
            </a:pPr>
            <a:r>
              <a:rPr lang="it-IT" sz="2800"/>
              <a:t> e per la </a:t>
            </a:r>
            <a:r>
              <a:rPr lang="it-IT" sz="2800" b="1"/>
              <a:t>riparazione del DNA</a:t>
            </a:r>
          </a:p>
          <a:p>
            <a:pPr eaLnBrk="1" hangingPunct="1">
              <a:spcBef>
                <a:spcPct val="25000"/>
              </a:spcBef>
              <a:buClr>
                <a:srgbClr val="009900"/>
              </a:buClr>
              <a:buFont typeface="Wingdings" charset="0"/>
              <a:buChar char="Ø"/>
            </a:pPr>
            <a:r>
              <a:rPr lang="it-IT" sz="2800"/>
              <a:t> difetti nel sistema di rilevazione o di riparazione del DNA causano tumori e patologie genetiche </a:t>
            </a:r>
          </a:p>
          <a:p>
            <a:pPr eaLnBrk="1" hangingPunct="1">
              <a:spcBef>
                <a:spcPct val="25000"/>
              </a:spcBef>
              <a:buClr>
                <a:schemeClr val="tx1"/>
              </a:buClr>
              <a:buFontTx/>
              <a:buChar char="•"/>
            </a:pPr>
            <a:r>
              <a:rPr lang="it-IT" sz="2800"/>
              <a:t> Xeroderma Pigmentoso </a:t>
            </a:r>
            <a:r>
              <a:rPr lang="it-IT" sz="1800"/>
              <a:t>(Nucleotide excision repair gene mutation)</a:t>
            </a:r>
            <a:endParaRPr lang="it-IT" sz="2800"/>
          </a:p>
          <a:p>
            <a:pPr eaLnBrk="1" hangingPunct="1">
              <a:spcBef>
                <a:spcPct val="25000"/>
              </a:spcBef>
              <a:buClr>
                <a:schemeClr val="tx1"/>
              </a:buClr>
              <a:buFontTx/>
              <a:buChar char="•"/>
            </a:pPr>
            <a:r>
              <a:rPr lang="it-IT" sz="2800"/>
              <a:t> Ataxia teleangiectasia </a:t>
            </a:r>
            <a:r>
              <a:rPr lang="it-IT" sz="2000"/>
              <a:t>(</a:t>
            </a:r>
            <a:r>
              <a:rPr lang="it-IT" sz="2000" i="1"/>
              <a:t>ATM</a:t>
            </a:r>
            <a:r>
              <a:rPr lang="it-IT" sz="2000"/>
              <a:t> gene, response DSBs)</a:t>
            </a:r>
          </a:p>
          <a:p>
            <a:pPr eaLnBrk="1" hangingPunct="1">
              <a:spcBef>
                <a:spcPct val="25000"/>
              </a:spcBef>
              <a:buClr>
                <a:schemeClr val="tx1"/>
              </a:buClr>
              <a:buFontTx/>
              <a:buChar char="•"/>
            </a:pPr>
            <a:r>
              <a:rPr lang="it-IT" sz="2800"/>
              <a:t> Breast cancer BRCA1 e 2 </a:t>
            </a:r>
            <a:r>
              <a:rPr lang="it-IT" sz="1800"/>
              <a:t>(Response to DSBs ang mismatch repair)</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60418" name="Rectangle 3"/>
          <p:cNvSpPr>
            <a:spLocks noChangeArrowheads="1"/>
          </p:cNvSpPr>
          <p:nvPr/>
        </p:nvSpPr>
        <p:spPr bwMode="auto">
          <a:xfrm>
            <a:off x="179388" y="620713"/>
            <a:ext cx="8964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a:t>Le </a:t>
            </a:r>
            <a:r>
              <a:rPr lang="it-IT" b="1"/>
              <a:t>DNA polimerasi DNA-dipendenti</a:t>
            </a:r>
            <a:r>
              <a:rPr lang="it-IT"/>
              <a:t> hanno anche attivita</a:t>
            </a:r>
            <a:r>
              <a:rPr lang="ja-JP" altLang="it-IT"/>
              <a:t>’</a:t>
            </a:r>
            <a:r>
              <a:rPr lang="it-IT" altLang="ja-JP"/>
              <a:t> esonucleasica e di correzione di bozze</a:t>
            </a:r>
            <a:endParaRPr lang="it-IT"/>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2400"/>
            <a:ext cx="84963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9458"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9459" name="Rectangle 5"/>
          <p:cNvSpPr>
            <a:spLocks noChangeArrowheads="1"/>
          </p:cNvSpPr>
          <p:nvPr/>
        </p:nvSpPr>
        <p:spPr bwMode="auto">
          <a:xfrm>
            <a:off x="107950" y="836613"/>
            <a:ext cx="792003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lnSpc>
                <a:spcPct val="120000"/>
              </a:lnSpc>
            </a:pPr>
            <a:r>
              <a:rPr lang="it-IT"/>
              <a:t>In seguito, </a:t>
            </a:r>
            <a:r>
              <a:rPr lang="it-IT" b="1"/>
              <a:t>Avery e coll. (1944) dimostrarono che proprio il DNA era il principio trasformante </a:t>
            </a:r>
            <a:r>
              <a:rPr lang="it-IT"/>
              <a:t>Trattarono i campioni contenenti lisati acellulari di cellule S uccise in modo da degradare selettivamente :</a:t>
            </a:r>
          </a:p>
          <a:p>
            <a:pPr marL="90488" indent="14288" eaLnBrk="1" hangingPunct="1">
              <a:lnSpc>
                <a:spcPct val="120000"/>
              </a:lnSpc>
              <a:buFontTx/>
              <a:buChar char="•"/>
            </a:pPr>
            <a:r>
              <a:rPr lang="it-IT"/>
              <a:t>Proteine </a:t>
            </a:r>
          </a:p>
          <a:p>
            <a:pPr marL="90488" indent="14288" eaLnBrk="1" hangingPunct="1">
              <a:lnSpc>
                <a:spcPct val="120000"/>
              </a:lnSpc>
              <a:buFontTx/>
              <a:buChar char="•"/>
            </a:pPr>
            <a:r>
              <a:rPr lang="it-IT"/>
              <a:t>Carboidrati</a:t>
            </a:r>
          </a:p>
          <a:p>
            <a:pPr marL="90488" indent="14288" eaLnBrk="1" hangingPunct="1">
              <a:lnSpc>
                <a:spcPct val="120000"/>
              </a:lnSpc>
              <a:buFontTx/>
              <a:buChar char="•"/>
            </a:pPr>
            <a:r>
              <a:rPr lang="it-IT"/>
              <a:t>Lipidi</a:t>
            </a:r>
          </a:p>
          <a:p>
            <a:pPr marL="90488" indent="14288" eaLnBrk="1" hangingPunct="1">
              <a:lnSpc>
                <a:spcPct val="120000"/>
              </a:lnSpc>
              <a:buFontTx/>
              <a:buChar char="•"/>
            </a:pPr>
            <a:r>
              <a:rPr lang="it-IT"/>
              <a:t>Acidi nucleici</a:t>
            </a:r>
          </a:p>
          <a:p>
            <a:pPr marL="90488" indent="14288" eaLnBrk="1" hangingPunct="1">
              <a:lnSpc>
                <a:spcPct val="120000"/>
              </a:lnSpc>
            </a:pPr>
            <a:r>
              <a:rPr lang="it-IT" b="1"/>
              <a:t>Osservarono che solo distruggendo gli acidi nucleici si perdeva la capacità trasformante.</a:t>
            </a:r>
          </a:p>
          <a:p>
            <a:pPr marL="90488" indent="14288" eaLnBrk="1" hangingPunct="1">
              <a:lnSpc>
                <a:spcPct val="120000"/>
              </a:lnSpc>
            </a:pPr>
            <a:r>
              <a:rPr lang="it-IT" b="1" i="1"/>
              <a:t>Un ulteriore trattamento con RNAasi fornì la dimostrazione “definitiva”.</a:t>
            </a:r>
            <a:endParaRPr lang="el-GR" b="1" i="1"/>
          </a:p>
        </p:txBody>
      </p:sp>
      <p:pic>
        <p:nvPicPr>
          <p:cNvPr id="19460" name="Picture 6"/>
          <p:cNvPicPr>
            <a:picLocks noChangeAspect="1" noChangeArrowheads="1"/>
          </p:cNvPicPr>
          <p:nvPr/>
        </p:nvPicPr>
        <p:blipFill>
          <a:blip r:embed="rId2">
            <a:extLst>
              <a:ext uri="{28A0092B-C50C-407E-A947-70E740481C1C}">
                <a14:useLocalDpi xmlns:a14="http://schemas.microsoft.com/office/drawing/2010/main" val="0"/>
              </a:ext>
            </a:extLst>
          </a:blip>
          <a:srcRect l="74377" t="27309" r="2087" b="6941"/>
          <a:stretch>
            <a:fillRect/>
          </a:stretch>
        </p:blipFill>
        <p:spPr bwMode="auto">
          <a:xfrm>
            <a:off x="7100888" y="2420938"/>
            <a:ext cx="193516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620713"/>
            <a:ext cx="4608512"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0483"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0484" name="Rectangle 5"/>
          <p:cNvSpPr>
            <a:spLocks noChangeArrowheads="1"/>
          </p:cNvSpPr>
          <p:nvPr/>
        </p:nvSpPr>
        <p:spPr bwMode="auto">
          <a:xfrm>
            <a:off x="0" y="838200"/>
            <a:ext cx="48593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Esperimenti di Hershey e Chase</a:t>
            </a:r>
            <a:r>
              <a:rPr lang="it-IT"/>
              <a:t> (1952) </a:t>
            </a:r>
          </a:p>
          <a:p>
            <a:pPr marL="90488" indent="14288" eaLnBrk="1" hangingPunct="1"/>
            <a:r>
              <a:rPr lang="it-IT"/>
              <a:t>sulla replicazione virale:</a:t>
            </a:r>
          </a:p>
          <a:p>
            <a:pPr marL="90488" indent="14288" eaLnBrk="1" hangingPunct="1"/>
            <a:endParaRPr lang="it-IT"/>
          </a:p>
          <a:p>
            <a:pPr marL="90488" indent="14288" eaLnBrk="1" hangingPunct="1">
              <a:buFontTx/>
              <a:buChar char="•"/>
            </a:pPr>
            <a:r>
              <a:rPr lang="it-IT"/>
              <a:t> Utilizzando batteriofagi T2 marcati con </a:t>
            </a:r>
            <a:r>
              <a:rPr lang="it-IT" baseline="30000"/>
              <a:t>35</a:t>
            </a:r>
            <a:r>
              <a:rPr lang="it-IT"/>
              <a:t>S o </a:t>
            </a:r>
            <a:r>
              <a:rPr lang="it-IT" baseline="30000"/>
              <a:t>32</a:t>
            </a:r>
            <a:r>
              <a:rPr lang="it-IT"/>
              <a:t>P dimostrarono che </a:t>
            </a:r>
            <a:r>
              <a:rPr lang="it-IT" b="1"/>
              <a:t>era il DNA virale ad entrare nelle cellule batteriche ospiti e a modificarne il programma genetico</a:t>
            </a:r>
            <a:endParaRPr lang="el-GR" b="1"/>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HERSH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73246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1507"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1508" name="Rectangle 7"/>
          <p:cNvSpPr>
            <a:spLocks noChangeArrowheads="1"/>
          </p:cNvSpPr>
          <p:nvPr/>
        </p:nvSpPr>
        <p:spPr bwMode="auto">
          <a:xfrm>
            <a:off x="38100" y="692150"/>
            <a:ext cx="2397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35</a:t>
            </a:r>
            <a:r>
              <a:rPr lang="it-IT" sz="2000" b="1"/>
              <a:t>S </a:t>
            </a:r>
          </a:p>
          <a:p>
            <a:pPr algn="ctr" eaLnBrk="1" hangingPunct="1"/>
            <a:r>
              <a:rPr lang="it-IT" sz="2000" b="1"/>
              <a:t>(proteine marcate)</a:t>
            </a:r>
            <a:endParaRPr lang="en-US" sz="2000" b="1"/>
          </a:p>
        </p:txBody>
      </p:sp>
      <p:sp>
        <p:nvSpPr>
          <p:cNvPr id="21509" name="Rectangle 9"/>
          <p:cNvSpPr>
            <a:spLocks noChangeArrowheads="1"/>
          </p:cNvSpPr>
          <p:nvPr/>
        </p:nvSpPr>
        <p:spPr bwMode="auto">
          <a:xfrm>
            <a:off x="7002463" y="692150"/>
            <a:ext cx="196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32</a:t>
            </a:r>
            <a:r>
              <a:rPr lang="it-IT" sz="2000" b="1"/>
              <a:t>P</a:t>
            </a:r>
          </a:p>
          <a:p>
            <a:pPr algn="ctr" eaLnBrk="1" hangingPunct="1"/>
            <a:r>
              <a:rPr lang="it-IT" sz="2000" b="1"/>
              <a:t>(DNA marcato)</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3357563"/>
            <a:ext cx="90138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2531" name="Rectangle 4"/>
          <p:cNvSpPr>
            <a:spLocks noChangeArrowheads="1"/>
          </p:cNvSpPr>
          <p:nvPr/>
        </p:nvSpPr>
        <p:spPr bwMode="auto">
          <a:xfrm>
            <a:off x="-36513" y="660400"/>
            <a:ext cx="9144001"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a:t> La </a:t>
            </a:r>
            <a:r>
              <a:rPr lang="it-IT" b="1"/>
              <a:t>composizione chimica</a:t>
            </a:r>
            <a:r>
              <a:rPr lang="it-IT"/>
              <a:t> del DNA era nota a meta</a:t>
            </a:r>
            <a:r>
              <a:rPr lang="ja-JP" altLang="it-IT"/>
              <a:t>’</a:t>
            </a:r>
            <a:r>
              <a:rPr lang="it-IT" altLang="ja-JP"/>
              <a:t> del secolo scorso</a:t>
            </a:r>
          </a:p>
          <a:p>
            <a:pPr marL="90488" indent="14288" eaLnBrk="1" hangingPunct="1">
              <a:buFontTx/>
              <a:buChar char="•"/>
            </a:pPr>
            <a:r>
              <a:rPr lang="it-IT"/>
              <a:t> Inoltre era stato osservato che, in tutti i</a:t>
            </a:r>
          </a:p>
          <a:p>
            <a:pPr marL="90488" indent="14288" eaLnBrk="1" hangingPunct="1"/>
            <a:r>
              <a:rPr lang="it-IT"/>
              <a:t>campioni considerati era valida la </a:t>
            </a:r>
            <a:r>
              <a:rPr lang="it-IT" b="1"/>
              <a:t>regola </a:t>
            </a:r>
          </a:p>
          <a:p>
            <a:pPr marL="90488" indent="14288" eaLnBrk="1" hangingPunct="1"/>
            <a:r>
              <a:rPr lang="it-IT" b="1"/>
              <a:t>di Chargaff</a:t>
            </a:r>
            <a:r>
              <a:rPr lang="it-IT"/>
              <a:t> (A=T, C=G, A+G = T+C)</a:t>
            </a:r>
          </a:p>
          <a:p>
            <a:pPr marL="90488" indent="14288" eaLnBrk="1" hangingPunct="1">
              <a:buFontTx/>
              <a:buChar char="•"/>
            </a:pPr>
            <a:r>
              <a:rPr lang="it-IT"/>
              <a:t> La struttura del DNA fu determinata</a:t>
            </a:r>
          </a:p>
          <a:p>
            <a:pPr marL="90488" indent="14288" eaLnBrk="1" hangingPunct="1"/>
            <a:r>
              <a:rPr lang="it-IT"/>
              <a:t>mediante </a:t>
            </a:r>
            <a:r>
              <a:rPr lang="it-IT" b="1"/>
              <a:t>cristallografia ai raggi X.</a:t>
            </a:r>
            <a:r>
              <a:rPr lang="it-IT"/>
              <a:t> </a:t>
            </a:r>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r>
              <a:rPr lang="it-IT"/>
              <a:t> </a:t>
            </a:r>
            <a:r>
              <a:rPr lang="it-IT" b="1"/>
              <a:t>Watson e Crick descrissero la struttura della doppia elica del DNA nel 1953.</a:t>
            </a:r>
            <a:endParaRPr lang="el-GR" b="1"/>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l="27998" r="26479"/>
          <a:stretch>
            <a:fillRect/>
          </a:stretch>
        </p:blipFill>
        <p:spPr bwMode="auto">
          <a:xfrm>
            <a:off x="6011863" y="1052513"/>
            <a:ext cx="266541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r="1544"/>
          <a:stretch>
            <a:fillRect/>
          </a:stretch>
        </p:blipFill>
        <p:spPr bwMode="auto">
          <a:xfrm>
            <a:off x="0" y="1754188"/>
            <a:ext cx="9144000"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DOPPIA ELICA</a:t>
            </a:r>
          </a:p>
        </p:txBody>
      </p:sp>
      <p:sp>
        <p:nvSpPr>
          <p:cNvPr id="23555" name="Rectangle 4"/>
          <p:cNvSpPr>
            <a:spLocks noChangeArrowheads="1"/>
          </p:cNvSpPr>
          <p:nvPr/>
        </p:nvSpPr>
        <p:spPr bwMode="auto">
          <a:xfrm>
            <a:off x="431800" y="693738"/>
            <a:ext cx="42846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14288" eaLnBrk="1" hangingPunct="1">
              <a:spcBef>
                <a:spcPct val="50000"/>
              </a:spcBef>
              <a:buClr>
                <a:srgbClr val="FF3399"/>
              </a:buClr>
              <a:buFont typeface="Wingdings" charset="0"/>
              <a:buChar char="Ø"/>
            </a:pPr>
            <a:r>
              <a:rPr lang="it-IT"/>
              <a:t> A DOPPIO FILAMENTO</a:t>
            </a:r>
          </a:p>
          <a:p>
            <a:pPr marL="90488" indent="14288" eaLnBrk="1" hangingPunct="1">
              <a:spcBef>
                <a:spcPct val="50000"/>
              </a:spcBef>
              <a:buClr>
                <a:srgbClr val="FF3399"/>
              </a:buClr>
              <a:buFont typeface="Wingdings" charset="0"/>
              <a:buChar char="Ø"/>
            </a:pPr>
            <a:r>
              <a:rPr lang="it-IT"/>
              <a:t> DIAMETRO UNIFORME</a:t>
            </a:r>
          </a:p>
        </p:txBody>
      </p:sp>
      <p:sp>
        <p:nvSpPr>
          <p:cNvPr id="23556" name="Rectangle 6"/>
          <p:cNvSpPr>
            <a:spLocks noChangeArrowheads="1"/>
          </p:cNvSpPr>
          <p:nvPr/>
        </p:nvSpPr>
        <p:spPr bwMode="auto">
          <a:xfrm>
            <a:off x="4752975" y="695325"/>
            <a:ext cx="4572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FF3399"/>
              </a:buClr>
              <a:buFont typeface="Wingdings" charset="0"/>
              <a:buChar char="Ø"/>
            </a:pPr>
            <a:r>
              <a:rPr lang="it-IT"/>
              <a:t> DESTRORSA</a:t>
            </a:r>
          </a:p>
          <a:p>
            <a:pPr eaLnBrk="1" hangingPunct="1">
              <a:spcBef>
                <a:spcPct val="50000"/>
              </a:spcBef>
              <a:buClr>
                <a:srgbClr val="FF3399"/>
              </a:buClr>
              <a:buFont typeface="Wingdings" charset="0"/>
              <a:buChar char="Ø"/>
            </a:pPr>
            <a:r>
              <a:rPr lang="it-IT"/>
              <a:t> ANTIPARALLELA</a:t>
            </a:r>
            <a:endParaRPr lang="el-G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1063</TotalTime>
  <Words>1963</Words>
  <Application>Microsoft Macintosh PowerPoint</Application>
  <PresentationFormat>Presentazione su schermo (4:3)</PresentationFormat>
  <Paragraphs>277</Paragraphs>
  <Slides>42</Slides>
  <Notes>3</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2</vt:i4>
      </vt:variant>
      <vt:variant>
        <vt:lpstr>Titoli diapositive</vt:lpstr>
      </vt:variant>
      <vt:variant>
        <vt:i4>42</vt:i4>
      </vt:variant>
    </vt:vector>
  </HeadingPairs>
  <TitlesOfParts>
    <vt:vector size="50" baseType="lpstr">
      <vt:lpstr>Arial</vt:lpstr>
      <vt:lpstr>ＭＳ Ｐゴシック</vt:lpstr>
      <vt:lpstr>Calibri</vt:lpstr>
      <vt:lpstr>Wingdings</vt:lpstr>
      <vt:lpstr>Courier</vt:lpstr>
      <vt:lpstr>Struttura predefinita</vt:lpstr>
      <vt:lpstr>Grafica di CorelDRAW 11.0</vt:lpstr>
      <vt:lpstr>CorelDRAW</vt:lpstr>
      <vt:lpstr>  Laurea Triennale in Ottica e Optometria  CORSO DI BIOLOGIA  Prof. Stefania Bortoluzzi  40 ore di lezione frontale 16 ore di esercitazione  Aula P2 Paolotti Martedì e Giovedì 11:30-13:15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Attività esonucleasica di correzione delle bozze (proofreading) della DNA polimerasi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BioPD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subject/>
  <dc:creator>stefania</dc:creator>
  <cp:keywords/>
  <dc:description/>
  <cp:lastModifiedBy>Stefania Bortoluzzi</cp:lastModifiedBy>
  <cp:revision>61</cp:revision>
  <dcterms:created xsi:type="dcterms:W3CDTF">2012-12-05T11:17:27Z</dcterms:created>
  <dcterms:modified xsi:type="dcterms:W3CDTF">2019-09-26T14:06:33Z</dcterms:modified>
  <cp:category/>
</cp:coreProperties>
</file>