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23" r:id="rId12"/>
    <p:sldId id="439" r:id="rId13"/>
    <p:sldId id="364" r:id="rId14"/>
    <p:sldId id="399" r:id="rId15"/>
    <p:sldId id="383" r:id="rId16"/>
    <p:sldId id="426" r:id="rId17"/>
    <p:sldId id="448" r:id="rId18"/>
    <p:sldId id="390" r:id="rId19"/>
    <p:sldId id="401" r:id="rId20"/>
    <p:sldId id="398" r:id="rId21"/>
    <p:sldId id="427" r:id="rId22"/>
    <p:sldId id="428" r:id="rId23"/>
    <p:sldId id="394" r:id="rId24"/>
    <p:sldId id="395" r:id="rId25"/>
    <p:sldId id="396" r:id="rId26"/>
    <p:sldId id="384" r:id="rId27"/>
    <p:sldId id="385" r:id="rId28"/>
    <p:sldId id="366" r:id="rId29"/>
    <p:sldId id="440" r:id="rId30"/>
    <p:sldId id="441" r:id="rId31"/>
    <p:sldId id="442" r:id="rId32"/>
    <p:sldId id="443" r:id="rId33"/>
    <p:sldId id="444" r:id="rId34"/>
    <p:sldId id="445" r:id="rId35"/>
    <p:sldId id="373" r:id="rId36"/>
    <p:sldId id="374" r:id="rId37"/>
    <p:sldId id="375" r:id="rId38"/>
    <p:sldId id="376" r:id="rId39"/>
    <p:sldId id="449" r:id="rId40"/>
    <p:sldId id="377" r:id="rId41"/>
    <p:sldId id="379" r:id="rId42"/>
    <p:sldId id="380" r:id="rId43"/>
    <p:sldId id="381" r:id="rId44"/>
    <p:sldId id="432" r:id="rId45"/>
    <p:sldId id="416" r:id="rId46"/>
    <p:sldId id="446" r:id="rId47"/>
    <p:sldId id="447" r:id="rId48"/>
    <p:sldId id="458" r:id="rId49"/>
    <p:sldId id="450" r:id="rId50"/>
    <p:sldId id="417" r:id="rId51"/>
    <p:sldId id="452" r:id="rId52"/>
    <p:sldId id="465" r:id="rId53"/>
    <p:sldId id="453" r:id="rId54"/>
    <p:sldId id="464" r:id="rId55"/>
    <p:sldId id="456" r:id="rId56"/>
    <p:sldId id="457" r:id="rId57"/>
    <p:sldId id="418" r:id="rId58"/>
    <p:sldId id="433" r:id="rId59"/>
    <p:sldId id="430" r:id="rId60"/>
    <p:sldId id="431" r:id="rId61"/>
    <p:sldId id="414" r:id="rId62"/>
    <p:sldId id="403" r:id="rId63"/>
    <p:sldId id="404" r:id="rId64"/>
    <p:sldId id="413" r:id="rId65"/>
    <p:sldId id="419" r:id="rId66"/>
    <p:sldId id="405" r:id="rId67"/>
    <p:sldId id="406" r:id="rId68"/>
    <p:sldId id="415" r:id="rId69"/>
    <p:sldId id="425" r:id="rId70"/>
    <p:sldId id="459" r:id="rId71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86"/>
    <p:restoredTop sz="93975"/>
  </p:normalViewPr>
  <p:slideViewPr>
    <p:cSldViewPr snapToGrid="0" snapToObjects="1">
      <p:cViewPr varScale="1">
        <p:scale>
          <a:sx n="210" d="100"/>
          <a:sy n="210" d="100"/>
        </p:scale>
        <p:origin x="22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6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6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6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6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19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22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47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67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28/09/18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www.ebi.ac.uk/uniprot/database/download.html" TargetMode="External"/><Relationship Id="rId4" Type="http://schemas.openxmlformats.org/officeDocument/2006/relationships/hyperlink" Target="http://www.ebi.ac.uk/blas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6FE1016-ED11-9142-8B3B-CE802E781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3025794"/>
            <a:ext cx="8458200" cy="1470025"/>
          </a:xfrm>
        </p:spPr>
        <p:txBody>
          <a:bodyPr>
            <a:normAutofit fontScale="90000"/>
          </a:bodyPr>
          <a:lstStyle/>
          <a:p>
            <a:pPr lvl="1">
              <a:spcAft>
                <a:spcPts val="1200"/>
              </a:spcAft>
              <a:defRPr/>
            </a:pPr>
            <a:r>
              <a:rPr lang="it-IT" altLang="en-US" sz="28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A.A. 2018-2019</a:t>
            </a:r>
            <a:br>
              <a:rPr lang="it-IT" altLang="en-US" sz="28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4800" b="1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CORSO DI METODI MOLECOLARI E </a:t>
            </a:r>
            <a:r>
              <a:rPr lang="it-IT" altLang="en-US" sz="4800" b="1" u="sng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BIOINFORMATICA</a:t>
            </a:r>
            <a:br>
              <a:rPr lang="it-IT" altLang="en-US" sz="4800" b="1" u="sng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per il CLM in BIOLOGIA EVOLUZIONISTICA</a:t>
            </a: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Scuola di Scienze, Università di Padova</a:t>
            </a: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endParaRPr lang="it-IT" altLang="en-US" sz="3200" b="1" dirty="0">
              <a:solidFill>
                <a:srgbClr val="CC0000"/>
              </a:solidFill>
              <a:latin typeface="Arial" panose="020B0604020202020204" pitchFamily="34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9841-BD82-134F-87FB-5CAB310A2AD4}"/>
              </a:ext>
            </a:extLst>
          </p:cNvPr>
          <p:cNvSpPr txBox="1"/>
          <p:nvPr/>
        </p:nvSpPr>
        <p:spPr>
          <a:xfrm>
            <a:off x="1331640" y="4231762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Prof. STEFANIA BORTOLUZZI</a:t>
            </a:r>
            <a:b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br>
              <a:rPr lang="it-IT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5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GenBank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Bases			Sequences		Bases				Sequence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Dec 1982	680338			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  <a:endParaRPr lang="it-IT" altLang="en-US" sz="16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209, Aug 2015	199823644287		187066846		1163275601001		302955543</a:t>
            </a:r>
            <a:endParaRPr lang="it-IT" altLang="en-US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824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DATABASE DI SEQUENZE NUCLEOTIDICHE – </a:t>
            </a: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magine 1" descr="Screen Shot 2015-10-09 at 2.18.03 PM.png">
            <a:extLst>
              <a:ext uri="{FF2B5EF4-FFF2-40B4-BE49-F238E27FC236}">
                <a16:creationId xmlns:a16="http://schemas.microsoft.com/office/drawing/2014/main" id="{41B83314-DCEC-E14F-ACBC-3F877721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9404"/>
          <a:stretch>
            <a:fillRect/>
          </a:stretch>
        </p:blipFill>
        <p:spPr bwMode="auto">
          <a:xfrm>
            <a:off x="3175" y="3633788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668713"/>
            <a:ext cx="970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magine 3" descr="Screen Shot 2015-10-09 at 2.28.48 PM.png">
            <a:extLst>
              <a:ext uri="{FF2B5EF4-FFF2-40B4-BE49-F238E27FC236}">
                <a16:creationId xmlns:a16="http://schemas.microsoft.com/office/drawing/2014/main" id="{C1314871-96DB-F840-A342-74B75636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4963"/>
            <a:ext cx="97075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6091963" y="4384275"/>
            <a:ext cx="133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5425843" y="963853"/>
            <a:ext cx="229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Metagenome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1600"/>
            <a:ext cx="88677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Illumina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454,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Complete Genomics,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PacBio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OxfordNanopores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</a:t>
            </a:r>
            <a:r>
              <a:rPr lang="it-IT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PROTEICHE</a:t>
            </a:r>
          </a:p>
          <a:p>
            <a:pPr algn="ctr" eaLnBrk="1" hangingPunct="1">
              <a:buFontTx/>
              <a:buNone/>
            </a:pPr>
            <a:r>
              <a:rPr lang="it-IT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proteiche annotate, “scarsamente” ridondanti e cross-referenced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Contiene: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TrEMBL, supplemento a SWISS-PROT costituito dalle sequenze annotate al computer, come traduzione di tutte le sequenze codificanti presenti all’EMBL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	TrEMBL contiene due sezioni: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SP-TrEMBL, sequenze da incorporare in SWISSPROT, con AC.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REM-TrEMBL, remaining (immunoglobuline, proteine sintetiche, ...), senza AC.</a:t>
            </a:r>
            <a:endParaRPr lang="en-GB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Oggi </a:t>
            </a: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parte di Universal Protein Knowledgebase (UniProt)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9717A2A-E5BF-C243-820B-DE7CDD8A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001">
            <a:off x="5791200" y="214313"/>
            <a:ext cx="32845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olo 1">
            <a:extLst>
              <a:ext uri="{FF2B5EF4-FFF2-40B4-BE49-F238E27FC236}">
                <a16:creationId xmlns:a16="http://schemas.microsoft.com/office/drawing/2014/main" id="{5C58CCD0-18D7-EC46-9085-EA2AA0ED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" y="144463"/>
            <a:ext cx="8229600" cy="1143000"/>
          </a:xfrm>
        </p:spPr>
        <p:txBody>
          <a:bodyPr/>
          <a:lstStyle/>
          <a:p>
            <a:pPr algn="l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PDB</a:t>
            </a:r>
            <a:endParaRPr lang="it-IT" altLang="en-US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374775"/>
            <a:ext cx="8797925" cy="4525963"/>
          </a:xfrm>
        </p:spPr>
        <p:txBody>
          <a:bodyPr/>
          <a:lstStyle/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strutture 3-D di proteine e acidi nucleici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Dati ottenuti sperimentalmente e sottomessi direttamente dai ricercatori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Fondato nel 1971</a:t>
            </a: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3796" name="Immagine 3" descr="Screen Shot 2014-09-10 at 1.04.28 PM.png">
            <a:extLst>
              <a:ext uri="{FF2B5EF4-FFF2-40B4-BE49-F238E27FC236}">
                <a16:creationId xmlns:a16="http://schemas.microsoft.com/office/drawing/2014/main" id="{C29C13AA-210E-934A-86CA-EF9DC197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282950"/>
            <a:ext cx="53133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ttangolo 4">
            <a:extLst>
              <a:ext uri="{FF2B5EF4-FFF2-40B4-BE49-F238E27FC236}">
                <a16:creationId xmlns:a16="http://schemas.microsoft.com/office/drawing/2014/main" id="{1EA61A5B-473E-8148-B836-8E3C48B4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063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3798" name="Immagine 5" descr="Screen Shot 2014-09-10 at 1.04.08 PM.png">
            <a:extLst>
              <a:ext uri="{FF2B5EF4-FFF2-40B4-BE49-F238E27FC236}">
                <a16:creationId xmlns:a16="http://schemas.microsoft.com/office/drawing/2014/main" id="{9FDD774A-24B6-774E-A2CA-B92FA4C9D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556000"/>
            <a:ext cx="45227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6" descr="Screen Shot 2014-09-10 at 1.05.01 PM.png">
            <a:extLst>
              <a:ext uri="{FF2B5EF4-FFF2-40B4-BE49-F238E27FC236}">
                <a16:creationId xmlns:a16="http://schemas.microsoft.com/office/drawing/2014/main" id="{0EF3F0C5-A90C-2045-B5D3-E7324839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449763"/>
            <a:ext cx="42719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 structure</a:t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atom positions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models</a:t>
            </a:r>
            <a:endParaRPr lang="it-IT" sz="2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primari e secondari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di </a:t>
            </a:r>
            <a:r>
              <a:rPr lang="it-IT" altLang="en-US" sz="4000" dirty="0" err="1">
                <a:latin typeface="Arial" panose="020B0604020202020204" pitchFamily="34" charset="0"/>
              </a:rPr>
              <a:t>biosequenze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Dati strutturali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5" descr="Screen Shot 2014-09-10 at 12.58.05 PM.png">
            <a:extLst>
              <a:ext uri="{FF2B5EF4-FFF2-40B4-BE49-F238E27FC236}">
                <a16:creationId xmlns:a16="http://schemas.microsoft.com/office/drawing/2014/main" id="{8750A3F4-62AB-C048-8DB7-E4FA06099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6E672420-6AC2-CD41-8CC6-0E40260E8860}"/>
              </a:ext>
            </a:extLst>
          </p:cNvPr>
          <p:cNvSpPr>
            <a:spLocks noChangeArrowheads="1"/>
          </p:cNvSpPr>
          <p:nvPr/>
        </p:nvSpPr>
        <p:spPr bwMode="auto">
          <a:xfrm rot="-2345986">
            <a:off x="6351588" y="3257550"/>
            <a:ext cx="747712" cy="877888"/>
          </a:xfrm>
          <a:prstGeom prst="curvedRightArrow">
            <a:avLst>
              <a:gd name="adj1" fmla="val 24999"/>
              <a:gd name="adj2" fmla="val 50002"/>
              <a:gd name="adj3" fmla="val 25000"/>
            </a:avLst>
          </a:prstGeom>
          <a:solidFill>
            <a:srgbClr val="333399"/>
          </a:solidFill>
          <a:ln w="9525">
            <a:solidFill>
              <a:srgbClr val="66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8130" name="Immagine 1" descr="Screen Shot 2014-09-10 at 12.57.00 PM.png">
            <a:extLst>
              <a:ext uri="{FF2B5EF4-FFF2-40B4-BE49-F238E27FC236}">
                <a16:creationId xmlns:a16="http://schemas.microsoft.com/office/drawing/2014/main" id="{9BC1B569-2A91-7F4F-A9B6-D1E26CD1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192088"/>
            <a:ext cx="6192837" cy="54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054475"/>
            <a:ext cx="5741987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magine 4" descr="Screen Shot 2014-09-10 at 1.21.17 PM.png">
            <a:extLst>
              <a:ext uri="{FF2B5EF4-FFF2-40B4-BE49-F238E27FC236}">
                <a16:creationId xmlns:a16="http://schemas.microsoft.com/office/drawing/2014/main" id="{433AC714-2D18-F842-AFC5-A154973A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67" r="3012"/>
          <a:stretch>
            <a:fillRect/>
          </a:stretch>
        </p:blipFill>
        <p:spPr bwMode="auto">
          <a:xfrm>
            <a:off x="6157913" y="260350"/>
            <a:ext cx="2852737" cy="3198813"/>
          </a:xfrm>
          <a:prstGeom prst="rect">
            <a:avLst/>
          </a:prstGeom>
          <a:noFill/>
          <a:ln w="1905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12AE17AC-C80E-8648-BD80-110E2E4C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3119438"/>
            <a:ext cx="1557337" cy="339725"/>
          </a:xfrm>
          <a:prstGeom prst="ellipse">
            <a:avLst/>
          </a:prstGeom>
          <a:noFill/>
          <a:ln w="28575">
            <a:solidFill>
              <a:srgbClr val="6666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 descr="Screen Shot 2014-09-10 at 12.55.55 PM.png">
            <a:extLst>
              <a:ext uri="{FF2B5EF4-FFF2-40B4-BE49-F238E27FC236}">
                <a16:creationId xmlns:a16="http://schemas.microsoft.com/office/drawing/2014/main" id="{D50BA907-66A1-F340-9616-FB9CF2BE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624205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4" descr="Screen Shot 2014-09-10 at 12.56.04 PM.png">
            <a:extLst>
              <a:ext uri="{FF2B5EF4-FFF2-40B4-BE49-F238E27FC236}">
                <a16:creationId xmlns:a16="http://schemas.microsoft.com/office/drawing/2014/main" id="{C268C0C1-8075-3946-9127-36FC6311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8752" r="9792"/>
          <a:stretch>
            <a:fillRect/>
          </a:stretch>
        </p:blipFill>
        <p:spPr bwMode="auto">
          <a:xfrm>
            <a:off x="5935663" y="3916363"/>
            <a:ext cx="30686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900" y="33924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Subunits view</a:t>
            </a: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320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(Universal Protein Resource)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Il più grande catalogo di informazioni sulle proteine.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Contiene informazioni sulla sequenza e sulla funzione di proteine ed e’ ottenuto dall’insieme delle informazioni contenute in Swiss-Prot, TrEMBL e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annotati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manualmente</a:t>
            </a:r>
            <a:r>
              <a:rPr lang="en-GB" sz="2800" dirty="0">
                <a:latin typeface="Arial" charset="0"/>
              </a:rPr>
              <a:t>, </a:t>
            </a:r>
            <a:r>
              <a:rPr lang="en-GB" sz="2800" dirty="0" err="1">
                <a:latin typeface="Arial" charset="0"/>
              </a:rPr>
              <a:t>informazioni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dalla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letteratura</a:t>
            </a: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risultato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analisi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computazionali</a:t>
            </a:r>
            <a:r>
              <a:rPr lang="en-GB" sz="2800" dirty="0">
                <a:latin typeface="Arial" charset="0"/>
              </a:rPr>
              <a:t>, in </a:t>
            </a:r>
            <a:r>
              <a:rPr lang="en-GB" sz="2800" dirty="0" err="1">
                <a:latin typeface="Arial" charset="0"/>
              </a:rPr>
              <a:t>attesa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annotazione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completa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1905000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 Knowledgebase</a:t>
            </a:r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(UniProt)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Non-redundant Reference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(UniRef)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Archive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(UniParc) is a comprehensive repository, reflecting the history of all protein sequences. </a:t>
            </a:r>
            <a:b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UniProt is accessible via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3252" name="Immagine 24" descr="Screen Shot 2017-10-11 at 9.57.08 AM.png">
            <a:extLst>
              <a:ext uri="{FF2B5EF4-FFF2-40B4-BE49-F238E27FC236}">
                <a16:creationId xmlns:a16="http://schemas.microsoft.com/office/drawing/2014/main" id="{2E380A05-E77B-4B47-81F2-1B6E8DD63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9562" r="2515" b="35880"/>
          <a:stretch>
            <a:fillRect/>
          </a:stretch>
        </p:blipFill>
        <p:spPr bwMode="auto">
          <a:xfrm>
            <a:off x="168275" y="3302000"/>
            <a:ext cx="87391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74650"/>
            <a:ext cx="8394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Databases consisting of data derived experimentally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nucleotide sequences and three dimensional structures are known as primary databases.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Those data that are derived from the analysis, treatment or integration of primary data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secondary structures, hydrophobicity plots, and domain are stored in secondary databases.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35075"/>
            <a:ext cx="853598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352800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22250"/>
            <a:ext cx="571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</a:rPr>
              <a:t>Interfaccia unificata per cercare informazioni su sequenze e loci genetici. Presenta informazioni sulla nomenclatura ufficiale, accession numbers, fenotipi, </a:t>
            </a:r>
            <a:r>
              <a:rPr lang="en-GB" altLang="en-US" sz="1800">
                <a:latin typeface="Arial" panose="020B0604020202020204" pitchFamily="34" charset="0"/>
              </a:rPr>
              <a:t>MIM numbers, UniGene clusters, omolog</a:t>
            </a:r>
            <a:r>
              <a:rPr lang="it-IT" altLang="en-US" sz="1800">
                <a:latin typeface="Arial" panose="020B0604020202020204" pitchFamily="34" charset="0"/>
              </a:rPr>
              <a:t>ia</a:t>
            </a:r>
            <a:r>
              <a:rPr lang="en-GB" altLang="en-US" sz="1800">
                <a:latin typeface="Arial" panose="020B0604020202020204" pitchFamily="34" charset="0"/>
              </a:rPr>
              <a:t>, </a:t>
            </a:r>
            <a:r>
              <a:rPr lang="it-IT" altLang="en-US" sz="1800">
                <a:latin typeface="Arial" panose="020B0604020202020204" pitchFamily="34" charset="0"/>
              </a:rPr>
              <a:t>posizioni di mappa e link a numerosi altri siti web.</a:t>
            </a:r>
            <a:endParaRPr lang="it-IT" altLang="en-US" sz="200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NUCLEOTIDICHE</a:t>
            </a:r>
            <a:endParaRPr lang="it-IT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Collezioni di singoli record, ognuno dei quali contiene un tratto di DNA o RNA con delle annotazioni. Ogni record viene anche chiamato ENTRY, e ha un codice che lo identifica univocamente (ACCESSION NUMBER).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B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anche dati primarie di sequenze nucleotidiche 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EMBL nucleotide database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, ora gestita dall’EBI (1980)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EMBL = European Molecular Biology Laboratory (Heidelberg)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EBI = European Bioinformatics Institute (Hinxton,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GenBank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dell NIH gestita dal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Institutes of Health (Stuttura 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for Biotechnology Information, Bethesda, Maryland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DNA giapponese (1986)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DDBJ = DNA DataBase of Japan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4518" name="Immagine 28" descr="Picture 15.png">
            <a:extLst>
              <a:ext uri="{FF2B5EF4-FFF2-40B4-BE49-F238E27FC236}">
                <a16:creationId xmlns:a16="http://schemas.microsoft.com/office/drawing/2014/main" id="{8EE97F27-BD8E-3847-B0D1-5E8D196C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3038"/>
            <a:ext cx="87455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>
                <a:solidFill>
                  <a:schemeClr val="accent1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2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800" b="1">
                <a:solidFill>
                  <a:srgbClr val="8000FF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>
                <a:solidFill>
                  <a:srgbClr val="3333FF"/>
                </a:solidFill>
                <a:latin typeface="Arial" panose="020B0604020202020204" pitchFamily="34" charset="0"/>
              </a:rPr>
              <a:t>Information retrieval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E' stato sviluppato all’NCBI (National Center for Biotechnology Information, USA) per permettere l'accesso a dati di biologia molecolare e citazioni bibliografiche.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Sfrutta il concetto di “</a:t>
            </a:r>
            <a:r>
              <a:rPr lang="it-IT" altLang="ja-JP" sz="1800">
                <a:latin typeface="Arial" panose="020B0604020202020204" pitchFamily="34" charset="0"/>
              </a:rPr>
              <a:t>neighbouring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: possibilita' di collegare tra loro oggetti diversi di database differenti, indipendentemente dal fatto che essi siano direttamente </a:t>
            </a:r>
            <a:r>
              <a:rPr lang="it-IT" altLang="en-US" sz="1800">
                <a:latin typeface="Arial" panose="020B0604020202020204" pitchFamily="34" charset="0"/>
              </a:rPr>
              <a:t>“</a:t>
            </a:r>
            <a:r>
              <a:rPr lang="it-IT" altLang="ja-JP" sz="1800">
                <a:latin typeface="Arial" panose="020B0604020202020204" pitchFamily="34" charset="0"/>
              </a:rPr>
              <a:t>cross-referenced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Tipicamente, permette l'accesso a database di sequenze nucleotidiche, di sequenze proteiche, di mappaggio di cromosomi e di genomi, di struttura 3D e bibliografici (PubMed).</a:t>
            </a:r>
            <a:r>
              <a:rPr lang="it-IT" altLang="en-US" sz="200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992313"/>
            <a:ext cx="6140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 di strutture</a:t>
            </a: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Organizzano strutture in base a criteri gerarchici, evoluzionistici e di similarità strutturale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Banche dati secondarie derivate da PDB</a:t>
            </a: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Peptidylprolyl isomerases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cyclosporin binding-protein modulating immunosuppression</a:t>
            </a:r>
            <a:endParaRPr lang="it-I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Aspartyl-tRNA Synthetase 1 </a:t>
            </a:r>
          </a:p>
          <a:p>
            <a:pPr algn="just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It has two domains</a:t>
            </a:r>
          </a:p>
          <a:p>
            <a:pPr algn="just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Each domain belong to a distinct family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aaRS and biotin synthetases” superfamily </a:t>
            </a:r>
            <a:endParaRPr lang="en-US" altLang="en-US" sz="180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8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1501796"/>
            <a:ext cx="8763000" cy="5282709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SUBMISSION DIRETTA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 gran parte delle sequenze finisce in uno dei tre database perché l’autore (il laboratorio dove tale sequenza è stata ottenuta) la invia direttamente. La sequenza viene quindi inserita e il record corrispondente resta di proprietà solo di quel database, l’unico con il diritto di modificarlo. Il database che riceve la sequenza la invia poi agli altri due.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ANNOTAZIONE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Ci sono poi anche degli “annotatori” che prendono le sequenze dalle riviste scientifiche e le trasferiscono nel database.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Problema della ridondanza</a:t>
            </a: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SCAMBIO DI DATI</a:t>
            </a:r>
            <a:r>
              <a:rPr lang="it-IT" altLang="en-US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 Databases (1988)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formato comune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scambio </a:t>
            </a:r>
            <a:r>
              <a:rPr lang="it-IT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giornalmiero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 di sequenze. </a:t>
            </a:r>
            <a:endParaRPr lang="it-IT" altLang="ja-JP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The Pfam database is a large collection of </a:t>
            </a:r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Models)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i="1">
                <a:latin typeface="Arial" panose="020B0604020202020204" pitchFamily="34" charset="0"/>
                <a:ea typeface="ＭＳ Ｐゴシック" panose="020B0600070205080204" pitchFamily="34" charset="-128"/>
              </a:rPr>
              <a:t>-&gt; modelli probabilistici qui usati per descrivere evoluzione e conservazione di famiglie proteiche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3663"/>
            <a:ext cx="8859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613150"/>
            <a:ext cx="8859838" cy="295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states. 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34778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6463"/>
            <a:ext cx="8382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Insieme di stati: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Il processo va da uno stato all’altro generando una sequenza di stati:   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Proprietà delle Catene di Markov: la probabilità di un certo stato dipende solo da qual è lo stato precedente:</a:t>
            </a:r>
          </a:p>
          <a:p>
            <a:pPr eaLnBrk="1" hangingPunct="1"/>
            <a:r>
              <a:rPr lang="en-US" altLang="en-US"/>
              <a:t>	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Per definire un Markov model, dobbiamo definire le seguenti probabilità: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transition probabilities                               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initial probabilities</a:t>
            </a:r>
          </a:p>
          <a:p>
            <a:pPr eaLnBrk="1" hangingPunct="1">
              <a:buFontTx/>
              <a:buChar char="•"/>
            </a:pPr>
            <a:endParaRPr lang="en-US" altLang="en-US"/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5763" y="21209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9" name="Equation" r:id="rId3" imgW="9798050" imgH="2635250" progId="Equation.3">
                  <p:embed/>
                </p:oleObj>
              </mc:Choice>
              <mc:Fallback>
                <p:oleObj name="Equation" r:id="rId3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21209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62263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0" name="Equation" r:id="rId5" imgW="11410950" imgH="2635250" progId="Equation.3">
                  <p:embed/>
                </p:oleObj>
              </mc:Choice>
              <mc:Fallback>
                <p:oleObj name="Equation" r:id="rId5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62263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081463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1" name="Equation" r:id="rId7" imgW="24866600" imgH="2635250" progId="Equation.3">
                  <p:embed/>
                </p:oleObj>
              </mc:Choice>
              <mc:Fallback>
                <p:oleObj name="Equation" r:id="rId7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081463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389563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2" name="Equation" r:id="rId9" imgW="10096500" imgH="2781300" progId="Equation.3">
                  <p:embed/>
                </p:oleObj>
              </mc:Choice>
              <mc:Fallback>
                <p:oleObj name="Equation" r:id="rId9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89563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953125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" name="Equation" r:id="rId11" imgW="7461250" imgH="2635250" progId="Equation.3">
                  <p:embed/>
                </p:oleObj>
              </mc:Choice>
              <mc:Fallback>
                <p:oleObj name="Equation" r:id="rId11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953125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ttangolo 3">
            <a:extLst>
              <a:ext uri="{FF2B5EF4-FFF2-40B4-BE49-F238E27FC236}">
                <a16:creationId xmlns:a16="http://schemas.microsoft.com/office/drawing/2014/main" id="{1CF60D86-31A2-0F40-B8A2-9C9A485B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765175"/>
            <a:ext cx="8859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solidFill>
                  <a:srgbClr val="0000FF"/>
                </a:solidFill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,Rain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</a:t>
            </a:r>
          </a:p>
          <a:p>
            <a:pPr eaLnBrk="1" hangingPunct="1">
              <a:buFontTx/>
              <a:buChar char="•"/>
            </a:pP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/>
              <a:t>Nei</a:t>
            </a:r>
            <a:r>
              <a:rPr lang="it-IT" altLang="en-US" b="1"/>
              <a:t> Modelli di Markov Nascosti </a:t>
            </a:r>
            <a:r>
              <a:rPr lang="it-IT" altLang="en-US"/>
              <a:t>le osservazioni che abbiamo sono collegate agli stati, ma questi non li conosciamo, sono nascosti, e possiamo dedurne la probabilità in base alle osservazioni. </a:t>
            </a:r>
          </a:p>
          <a:p>
            <a:pPr eaLnBrk="1" hangingPunct="1"/>
            <a:r>
              <a:rPr lang="it-IT" altLang="en-US"/>
              <a:t>Qui definiscono il modello: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matrix of transition probabilities A=(a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), 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= P(s</a:t>
            </a:r>
            <a:r>
              <a:rPr lang="en-US" altLang="en-US" baseline="-16000">
                <a:solidFill>
                  <a:srgbClr val="FF0000"/>
                </a:solidFill>
              </a:rPr>
              <a:t>i</a:t>
            </a:r>
            <a:r>
              <a:rPr lang="en-US" altLang="en-US" baseline="-26000">
                <a:solidFill>
                  <a:srgbClr val="FF0000"/>
                </a:solidFill>
              </a:rPr>
              <a:t> </a:t>
            </a:r>
            <a:r>
              <a:rPr lang="en-US" altLang="en-US">
                <a:solidFill>
                  <a:srgbClr val="FF0000"/>
                </a:solidFill>
              </a:rPr>
              <a:t>| s</a:t>
            </a:r>
            <a:r>
              <a:rPr lang="en-US" altLang="en-US" baseline="-16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matrix of observation probabilities B=(b</a:t>
            </a:r>
            <a:r>
              <a:rPr lang="en-US" altLang="en-US" baseline="-16000">
                <a:solidFill>
                  <a:srgbClr val="0000FF"/>
                </a:solidFill>
              </a:rPr>
              <a:t>i 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)), b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= P(v</a:t>
            </a:r>
            <a:r>
              <a:rPr lang="en-US" altLang="en-US" baseline="-16000">
                <a:solidFill>
                  <a:srgbClr val="0000FF"/>
                </a:solidFill>
              </a:rPr>
              <a:t>m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| s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>
                <a:solidFill>
                  <a:srgbClr val="0000FF"/>
                </a:solidFill>
              </a:rPr>
              <a:t>(probabilità associata a ciascuno stato di produrre una certa osservazione</a:t>
            </a:r>
            <a:r>
              <a:rPr lang="it-IT" altLang="en-US" sz="2200">
                <a:solidFill>
                  <a:srgbClr val="0000FF"/>
                </a:solidFill>
              </a:rPr>
              <a:t>)</a:t>
            </a:r>
            <a:endParaRPr lang="en-US" altLang="en-US" sz="2200">
              <a:solidFill>
                <a:srgbClr val="0000FF"/>
              </a:solidFill>
            </a:endParaRP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2" name="Equation" r:id="rId3" imgW="10096500" imgH="2489200" progId="Equation.3">
                  <p:embed/>
                </p:oleObj>
              </mc:Choice>
              <mc:Fallback>
                <p:oleObj name="Equation" r:id="rId3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48434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Allineamento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profilo HMM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23">
            <a:extLst>
              <a:ext uri="{FF2B5EF4-FFF2-40B4-BE49-F238E27FC236}">
                <a16:creationId xmlns:a16="http://schemas.microsoft.com/office/drawing/2014/main" id="{98874A93-F8D8-5C4E-9693-41F7CC21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225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ttangolo 1">
            <a:extLst>
              <a:ext uri="{FF2B5EF4-FFF2-40B4-BE49-F238E27FC236}">
                <a16:creationId xmlns:a16="http://schemas.microsoft.com/office/drawing/2014/main" id="{ABD82E9D-8BB2-F44E-A2FE-2474D31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82575"/>
            <a:ext cx="4635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Procedura per la costruzione degli allineamenti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Allineamenti seed, curati, di membri rappresentativi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Profilo HMM dell’allineamento seed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All. full contengono tutti i membri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Pfam classification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Pfam-A   </a:t>
            </a:r>
            <a:r>
              <a:rPr lang="it-IT" altLang="en-US" sz="4000" i="1">
                <a:latin typeface="Arial" panose="020B0604020202020204" pitchFamily="34" charset="0"/>
                <a:ea typeface="ＭＳ Ｐゴシック" panose="020B0600070205080204" pitchFamily="34" charset="-128"/>
              </a:rPr>
              <a:t>Allineamenti seed e full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Pfam-B  Famiglie “incomplete”</a:t>
            </a:r>
            <a:endParaRPr lang="it-IT" altLang="ja-JP" sz="4000"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it-IT" altLang="en-US" sz="4000" i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Due sezioni: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(based on known structures)</a:t>
            </a:r>
          </a:p>
          <a:p>
            <a:pPr lvl="2" algn="just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dominio maggiore serina idrossimetiltransferasi umana</a:t>
            </a: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latin typeface="Arial" panose="020B0604020202020204" pitchFamily="34" charset="0"/>
                <a:ea typeface="ＭＳ Ｐゴシック" panose="020B0600070205080204" pitchFamily="34" charset="-128"/>
              </a:rPr>
              <a:t>Saranno trattati nella parte del corso riguardante la Genomica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271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articoli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scelti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dal NAR DB issue 2018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00C08-7023-AB40-BB72-0A888D80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10" y="806155"/>
            <a:ext cx="5317207" cy="5882287"/>
          </a:xfrm>
          <a:prstGeom prst="rect">
            <a:avLst/>
          </a:prstGeom>
        </p:spPr>
      </p:pic>
      <p:pic>
        <p:nvPicPr>
          <p:cNvPr id="96262" name="Picture 6" descr="Image result for nar 2018 db issue">
            <a:extLst>
              <a:ext uri="{FF2B5EF4-FFF2-40B4-BE49-F238E27FC236}">
                <a16:creationId xmlns:a16="http://schemas.microsoft.com/office/drawing/2014/main" id="{A4129249-3A34-7B46-A354-A8C15042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2" y="4239698"/>
            <a:ext cx="3981913" cy="22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magine 1" descr="Screen Shot 2017-10-16 at 10.18.22 AM.png">
            <a:extLst>
              <a:ext uri="{FF2B5EF4-FFF2-40B4-BE49-F238E27FC236}">
                <a16:creationId xmlns:a16="http://schemas.microsoft.com/office/drawing/2014/main" id="{91B64AE1-89EF-7A49-8DE4-8C15B4DF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01600"/>
            <a:ext cx="68453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Immagine 2" descr="Screen Shot 2017-10-16 at 10.18.45 AM.png">
            <a:extLst>
              <a:ext uri="{FF2B5EF4-FFF2-40B4-BE49-F238E27FC236}">
                <a16:creationId xmlns:a16="http://schemas.microsoft.com/office/drawing/2014/main" id="{6A198610-356E-B644-B67A-797A7A934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998663"/>
            <a:ext cx="669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Immagine 3" descr="Screen Shot 2017-10-16 at 10.19.18 AM.png">
            <a:extLst>
              <a:ext uri="{FF2B5EF4-FFF2-40B4-BE49-F238E27FC236}">
                <a16:creationId xmlns:a16="http://schemas.microsoft.com/office/drawing/2014/main" id="{FBFA254E-F2A8-7E4B-995F-EF2C04B50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225925"/>
            <a:ext cx="6223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solidFill>
            <a:srgbClr val="F8F8F8">
              <a:alpha val="67058"/>
            </a:srgbClr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23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Un po’ di storia …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/>
              <a:t>2002 </a:t>
            </a:r>
            <a:r>
              <a:rPr lang="it-IT" altLang="en-US" sz="2800">
                <a:sym typeface="Wingdings" pitchFamily="2" charset="2"/>
              </a:rPr>
              <a:t> fondato </a:t>
            </a:r>
            <a:r>
              <a:rPr lang="it-IT" altLang="en-US" sz="3200">
                <a:solidFill>
                  <a:srgbClr val="000090"/>
                </a:solidFill>
              </a:rPr>
              <a:t>WGS (</a:t>
            </a:r>
            <a:r>
              <a:rPr lang="it-IT" altLang="en-US" sz="2800">
                <a:solidFill>
                  <a:srgbClr val="000090"/>
                </a:solidFill>
              </a:rPr>
              <a:t>Whole Genome Shotgun</a:t>
            </a:r>
            <a:r>
              <a:rPr lang="it-IT" altLang="en-US" sz="320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38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10145</TotalTime>
  <Words>3480</Words>
  <Application>Microsoft Macintosh PowerPoint</Application>
  <PresentationFormat>On-screen Show (4:3)</PresentationFormat>
  <Paragraphs>507</Paragraphs>
  <Slides>70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Calibri</vt:lpstr>
      <vt:lpstr>ＭＳ Ｐゴシック</vt:lpstr>
      <vt:lpstr>Arial</vt:lpstr>
      <vt:lpstr>Times New Roman</vt:lpstr>
      <vt:lpstr>Wingdings</vt:lpstr>
      <vt:lpstr>Courier New</vt:lpstr>
      <vt:lpstr>Times</vt:lpstr>
      <vt:lpstr>Courier</vt:lpstr>
      <vt:lpstr>ＭＳ 明朝</vt:lpstr>
      <vt:lpstr>Monotype Sorts</vt:lpstr>
      <vt:lpstr>Calibri (Body)</vt:lpstr>
      <vt:lpstr>Tema di Office</vt:lpstr>
      <vt:lpstr>Microsoft Equation</vt:lpstr>
      <vt:lpstr>Microsoft Equation 3.0</vt:lpstr>
      <vt:lpstr>A.A. 2018-2019 CORSO DI METODI MOLECOLARI E BIOINFORMATICA  per il CLM in BIOLOGIA EVOLUZIONISTICA Scuola di Scienze, Università di Padova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PDB</vt:lpstr>
      <vt:lpstr>Myoglobin structure        ribbon   vs   atom positions </vt:lpstr>
      <vt:lpstr>PowerPoint Presentation</vt:lpstr>
      <vt:lpstr>PDB files</vt:lpstr>
      <vt:lpstr>PowerPoint Presentation</vt:lpstr>
      <vt:lpstr>PowerPoint Presentation</vt:lpstr>
      <vt:lpstr>Occupancy </vt:lpstr>
      <vt:lpstr>Temperature factor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PubMed</vt:lpstr>
      <vt:lpstr>Bookshelf</vt:lpstr>
      <vt:lpstr>Database secondari di strutture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Markov Models  </vt:lpstr>
      <vt:lpstr>Example of Markov Model</vt:lpstr>
      <vt:lpstr>PowerPoint Presentation</vt:lpstr>
      <vt:lpstr>Hidden Markov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CATH Protein Structure Classification Database at UCL</vt:lpstr>
      <vt:lpstr>CATH hierarchy</vt:lpstr>
      <vt:lpstr>PowerPoint Presentation</vt:lpstr>
      <vt:lpstr>CATH – dominio maggiore serina idrossimetiltransferasi umana</vt:lpstr>
      <vt:lpstr>SCOP Structural Classification of Proteins</vt:lpstr>
      <vt:lpstr>Hierarchy in SCOP</vt:lpstr>
      <vt:lpstr>What about Genomic databases?   Saranno trattati nella parte del corso riguardante la Genomica</vt:lpstr>
      <vt:lpstr>Homework: articoli scelti dal NAR DB issue 2018</vt:lpstr>
      <vt:lpstr>PowerPoint Presentation</vt:lpstr>
    </vt:vector>
  </TitlesOfParts>
  <Manager/>
  <Company>Università di Padova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Microsoft Office User</cp:lastModifiedBy>
  <cp:revision>133</cp:revision>
  <dcterms:created xsi:type="dcterms:W3CDTF">2013-01-15T08:13:34Z</dcterms:created>
  <dcterms:modified xsi:type="dcterms:W3CDTF">2018-10-01T07:49:06Z</dcterms:modified>
  <cp:category/>
</cp:coreProperties>
</file>