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1" r:id="rId27"/>
    <p:sldId id="282" r:id="rId28"/>
    <p:sldId id="29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
    <p:restoredTop sz="93958"/>
  </p:normalViewPr>
  <p:slideViewPr>
    <p:cSldViewPr snapToGrid="0" snapToObjects="1">
      <p:cViewPr varScale="1">
        <p:scale>
          <a:sx n="210" d="100"/>
          <a:sy n="210" d="100"/>
        </p:scale>
        <p:origin x="3744" y="17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9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pt>
    <dgm:pt modelId="{29B4102A-FDE5-B84B-A828-EDFD2C1BEE95}" type="pres">
      <dgm:prSet presAssocID="{B9B227EF-BE8E-7942-880F-A2436F8C0F9E}" presName="centerShape" presStyleLbl="node0" presStyleIdx="0" presStyleCnt="1" custScaleX="167326" custScaleY="113312"/>
      <dgm:spPr/>
    </dgm:pt>
    <dgm:pt modelId="{31852F63-56DE-F54D-A0AC-D4D2F6926F94}" type="pres">
      <dgm:prSet presAssocID="{11F4A6D6-94CF-1E4B-89D6-89D1D4E825EC}" presName="parTrans" presStyleLbl="sibTrans2D1" presStyleIdx="0" presStyleCnt="6"/>
      <dgm:spPr/>
    </dgm:pt>
    <dgm:pt modelId="{F9DEBB12-1B08-784E-AAE1-F01FB48F1E32}" type="pres">
      <dgm:prSet presAssocID="{11F4A6D6-94CF-1E4B-89D6-89D1D4E825EC}" presName="connectorText" presStyleLbl="sibTrans2D1" presStyleIdx="0" presStyleCnt="6"/>
      <dgm:spPr/>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pt>
    <dgm:pt modelId="{F6254196-3855-424A-A7C1-29364611EF71}" type="pres">
      <dgm:prSet presAssocID="{B4F99A1C-E389-9D40-B736-277546153BC0}" presName="parTrans" presStyleLbl="sibTrans2D1" presStyleIdx="1" presStyleCnt="6"/>
      <dgm:spPr/>
    </dgm:pt>
    <dgm:pt modelId="{6ECFC042-CE83-2445-8920-574F0944F200}" type="pres">
      <dgm:prSet presAssocID="{B4F99A1C-E389-9D40-B736-277546153BC0}" presName="connectorText" presStyleLbl="sibTrans2D1" presStyleIdx="1" presStyleCnt="6"/>
      <dgm:spPr/>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pt>
    <dgm:pt modelId="{8D297D70-0884-5240-B00B-60E6CB04B378}" type="pres">
      <dgm:prSet presAssocID="{1BE12539-084A-B94A-AFFB-7D7C056670BF}" presName="parTrans" presStyleLbl="sibTrans2D1" presStyleIdx="2" presStyleCnt="6"/>
      <dgm:spPr/>
    </dgm:pt>
    <dgm:pt modelId="{CFAD554A-214F-FF42-9A25-03940C8D13A3}" type="pres">
      <dgm:prSet presAssocID="{1BE12539-084A-B94A-AFFB-7D7C056670BF}" presName="connectorText" presStyleLbl="sibTrans2D1" presStyleIdx="2" presStyleCnt="6"/>
      <dgm:spPr/>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pt>
    <dgm:pt modelId="{B602CD86-D96D-E14F-B8CC-7B323CFB263D}" type="pres">
      <dgm:prSet presAssocID="{D680617E-FBC4-1D42-A28D-7C0F30607FAA}" presName="parTrans" presStyleLbl="sibTrans2D1" presStyleIdx="3" presStyleCnt="6"/>
      <dgm:spPr/>
    </dgm:pt>
    <dgm:pt modelId="{0E129EE6-2AB3-8D48-A301-3ED298556E79}" type="pres">
      <dgm:prSet presAssocID="{D680617E-FBC4-1D42-A28D-7C0F30607FAA}" presName="connectorText" presStyleLbl="sibTrans2D1" presStyleIdx="3" presStyleCnt="6"/>
      <dgm:spPr/>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pt>
    <dgm:pt modelId="{5A1FE189-2A26-7345-A02D-A0607C8FCC1F}" type="pres">
      <dgm:prSet presAssocID="{63074930-B1BE-A247-A513-F4C58BA328DA}" presName="parTrans" presStyleLbl="sibTrans2D1" presStyleIdx="4" presStyleCnt="6"/>
      <dgm:spPr/>
    </dgm:pt>
    <dgm:pt modelId="{5A1DEF06-1DFC-114F-AAB3-20503A34D31E}" type="pres">
      <dgm:prSet presAssocID="{63074930-B1BE-A247-A513-F4C58BA328DA}" presName="connectorText" presStyleLbl="sibTrans2D1" presStyleIdx="4" presStyleCnt="6"/>
      <dgm:spPr/>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pt>
    <dgm:pt modelId="{FBBB38E9-C7A8-094F-92AE-3FB3BA93F876}" type="pres">
      <dgm:prSet presAssocID="{78F33E0A-EB57-C243-8F4C-2262657FF575}" presName="parTrans" presStyleLbl="sibTrans2D1" presStyleIdx="5" presStyleCnt="6"/>
      <dgm:spPr/>
    </dgm:pt>
    <dgm:pt modelId="{7B3BEBE2-B994-374C-8361-FE436303DB28}" type="pres">
      <dgm:prSet presAssocID="{78F33E0A-EB57-C243-8F4C-2262657FF575}" presName="connectorText" presStyleLbl="sibTrans2D1" presStyleIdx="5" presStyleCnt="6"/>
      <dgm:spPr/>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pt>
  </dgm:ptLst>
  <dgm:cxnLst>
    <dgm:cxn modelId="{FF753D01-2866-1D46-8BE0-1CAEB3DEDDE7}" type="presOf" srcId="{4655593C-E2AA-334B-86C1-735F8BF1F15D}" destId="{5C5F93AB-0A7C-E940-AA51-91291775EFD5}" srcOrd="0"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08414E1B-FBB5-BB4A-94C1-DCF2538800EF}" type="presOf" srcId="{B9B227EF-BE8E-7942-880F-A2436F8C0F9E}" destId="{29B4102A-FDE5-B84B-A828-EDFD2C1BEE95}"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6A58014D-9434-3343-ACFA-CE9C66F21D3D}" type="presOf" srcId="{B2736AD4-4684-3948-A524-11FA931067F8}" destId="{AD13FE5C-130E-904F-BEC3-66973F1EE2DC}"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1B698E61-B4CD-9440-BBFE-43CD2B20F961}" srcId="{B9B227EF-BE8E-7942-880F-A2436F8C0F9E}" destId="{3DCAA089-4E42-2D42-BE04-ADC19A366EA8}" srcOrd="5" destOrd="0" parTransId="{78F33E0A-EB57-C243-8F4C-2262657FF575}" sibTransId="{EC2FAAA1-D86A-7C4B-8752-C67DC585D989}"/>
    <dgm:cxn modelId="{AF721471-393E-CE4D-B190-BC94090D098A}" type="presOf" srcId="{BE7AED8B-61F9-344B-B25E-86BAE8CB380E}" destId="{12A1D72B-5F2B-9E4A-B69A-2922BE22C4ED}"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E7545397-445F-4E45-9CF6-C4F735068052}" type="presOf" srcId="{1BE12539-084A-B94A-AFFB-7D7C056670BF}" destId="{CFAD554A-214F-FF42-9A25-03940C8D13A3}" srcOrd="1" destOrd="0" presId="urn:microsoft.com/office/officeart/2005/8/layout/radial5"/>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B8ABF6B2-9937-B944-8CBF-37B8D5628A61}" srcId="{B9B227EF-BE8E-7942-880F-A2436F8C0F9E}" destId="{D42253BB-1112-D546-99B8-358982C161D6}" srcOrd="4" destOrd="0" parTransId="{63074930-B1BE-A247-A513-F4C58BA328DA}" sibTransId="{E177DC3B-F16E-7D43-B123-0F00D5BF9272}"/>
    <dgm:cxn modelId="{89C5E2B4-6E1D-0844-B6D5-FE207D2DB329}" type="presOf" srcId="{11F4A6D6-94CF-1E4B-89D6-89D1D4E825EC}" destId="{31852F63-56DE-F54D-A0AC-D4D2F6926F94}"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906495E2-94AA-404A-AEE1-21047433574A}" type="presOf" srcId="{D475A4DC-36B7-A144-9C4B-A35884519B61}" destId="{91126E6F-AB7A-0245-887F-DF5F53D9D2E0}"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E3374B10-6600-DF43-A79B-46D860C5D2C4}" srcId="{6BCEC30D-DB71-0743-BC55-14DBDA591146}" destId="{0818A341-132D-734A-844C-F0DA06F42F60}" srcOrd="2" destOrd="0" parTransId="{803F237A-BCB1-CD41-A6FF-CCDEF10F8B61}" sibTransId="{D433C579-8C4E-D545-9F3B-8AD83D90F207}"/>
    <dgm:cxn modelId="{45F29D16-A07C-9E43-8DF6-E8C2B5ECA291}" type="presOf" srcId="{F5ED8F17-8E36-4446-B8B6-8B090E98574C}" destId="{6E37D3E9-4BBA-B242-B2C4-F92EE44EC71F}"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2106285A-E3EE-9742-985D-76E8A5BD48BF}" type="presOf" srcId="{0818A341-132D-734A-844C-F0DA06F42F60}" destId="{D5C9AE38-E4F2-5240-8162-C8C586177AFA}"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7316676D-2F2F-F046-A3F1-128688A3821F}" type="presOf" srcId="{A66692A1-502E-4340-AFFF-48EC09ABED49}" destId="{E5C26295-E4CF-4343-B57C-0DB0A2AC386E}"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1A62DC7F-A1D0-554B-A87A-D50C0BCB94A1}" srcId="{6BCEC30D-DB71-0743-BC55-14DBDA591146}" destId="{A66692A1-502E-4340-AFFF-48EC09ABED49}" srcOrd="5" destOrd="0" parTransId="{242CAC88-5861-0B4A-82F3-768F1FEBA6F2}" sibTransId="{ABF1D253-1A8F-244D-835D-7D45C8AE0AB0}"/>
    <dgm:cxn modelId="{A2CE4381-27A7-4543-8B05-5870042C7806}" srcId="{6BCEC30D-DB71-0743-BC55-14DBDA591146}" destId="{F5ED8F17-8E36-4446-B8B6-8B090E98574C}" srcOrd="1" destOrd="0" parTransId="{CB6A0FB0-2AAF-0E42-9F84-946BD4F85C0A}" sibTransId="{A523822A-D692-F547-ADC4-C9AA14EA0E3F}"/>
    <dgm:cxn modelId="{C8E885A4-2A80-D943-A767-897187C2C675}" srcId="{6BCEC30D-DB71-0743-BC55-14DBDA591146}" destId="{DE2FD7FF-F793-8843-B36C-21FBA0FEEF6A}" srcOrd="3" destOrd="0" parTransId="{EE4241A5-020C-334D-AAEB-718CDB0EBB34}" sibTransId="{E262A4B2-8D5E-994C-9761-BBBDEEFE50A4}"/>
    <dgm:cxn modelId="{9864E5AE-F792-6F41-881D-5E906EF79DF7}" type="presOf" srcId="{7DCB1D44-27E6-C64B-A64D-A9CFCBE0E32A}" destId="{F52A89B5-9D8D-784C-93B9-C91E8FF79EDD}" srcOrd="0" destOrd="0" presId="urn:microsoft.com/office/officeart/2008/layout/VerticalCurvedList"/>
    <dgm:cxn modelId="{AA4348C2-5ADB-EA43-8F9B-C1DBD9D2F71B}" type="presOf" srcId="{4315671D-5E22-5D4B-9874-E60899C4CC7C}" destId="{7539C581-D8FB-3141-B530-19BC18681EAA}" srcOrd="0" destOrd="0" presId="urn:microsoft.com/office/officeart/2008/layout/VerticalCurvedList"/>
    <dgm:cxn modelId="{9DA592CF-15D6-1F40-9FA0-108CCC64C994}" type="presOf" srcId="{A8EA3FE5-395F-1440-9CFC-CBE814AC309C}" destId="{0FCFF7E2-E467-444A-9216-F2D3F76B3C5F}" srcOrd="0" destOrd="0" presId="urn:microsoft.com/office/officeart/2008/layout/VerticalCurvedList"/>
    <dgm:cxn modelId="{A06DBADC-CAEC-B44C-96AE-EFF1C4AF4867}" srcId="{6BCEC30D-DB71-0743-BC55-14DBDA591146}" destId="{7DCB1D44-27E6-C64B-A64D-A9CFCBE0E32A}" srcOrd="6" destOrd="0" parTransId="{D0A5100F-C7A4-6A41-8240-A918066278F1}" sibTransId="{8B4C99FC-3C03-974E-98F9-4E39603871C3}"/>
    <dgm:cxn modelId="{76450EEF-8BE6-374A-BC2D-3EDFFC2E17EC}" srcId="{6BCEC30D-DB71-0743-BC55-14DBDA591146}" destId="{7768F404-2A00-1240-814B-40D81A82EE53}" srcOrd="0" destOrd="0" parTransId="{390B8B4E-0F5C-614D-B1EE-AD76D3F9E0F8}" sibTransId="{4315671D-5E22-5D4B-9874-E60899C4CC7C}"/>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a:t>ORGANISMO</a:t>
          </a:r>
          <a:endParaRPr lang="en-US" sz="3600" dirty="0"/>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a:t>ALBERO DELLA VITA</a:t>
          </a:r>
          <a:endParaRPr lang="en-US" sz="3600" dirty="0"/>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a:t>CELLULA</a:t>
          </a:r>
          <a:endParaRPr lang="en-US" sz="3600" dirty="0"/>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pt>
    <dgm:pt modelId="{6BD66129-9E0C-1143-809B-C74319D8697A}" type="pres">
      <dgm:prSet presAssocID="{FAB73F50-AAC6-EF4B-8418-BB398320F069}" presName="wedge1" presStyleLbl="node1" presStyleIdx="0" presStyleCnt="3"/>
      <dgm:spPr/>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pt>
    <dgm:pt modelId="{50883B25-6D02-2841-98EE-1E1DD8016969}" type="pres">
      <dgm:prSet presAssocID="{FAB73F50-AAC6-EF4B-8418-BB398320F069}" presName="wedge2" presStyleLbl="node1" presStyleIdx="1" presStyleCnt="3"/>
      <dgm:spPr/>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pt>
    <dgm:pt modelId="{B60C405A-253D-A64B-8952-32145DFCFA18}" type="pres">
      <dgm:prSet presAssocID="{FAB73F50-AAC6-EF4B-8418-BB398320F069}" presName="wedge3" presStyleLbl="node1" presStyleIdx="2" presStyleCnt="3"/>
      <dgm:spPr/>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dgm:spPr/>
    </dgm:pt>
  </dgm:ptLst>
  <dgm:cxnLst>
    <dgm:cxn modelId="{DFE53816-A8F6-6A4B-A408-07D686A952E0}" type="presOf" srcId="{BD5239F6-A75F-3143-A378-28937C423190}" destId="{3527AA97-B312-7C4C-B1CC-E8D441427899}" srcOrd="1" destOrd="0" presId="urn:microsoft.com/office/officeart/2005/8/layout/cycle8"/>
    <dgm:cxn modelId="{3E0E0C45-B556-4243-B843-AD58B1A276EE}" type="presOf" srcId="{598DF5FF-3F00-E146-930B-570F38D6EFC0}" destId="{6BD66129-9E0C-1143-809B-C74319D8697A}"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9A1EE86E-5842-C847-92E0-31C193C59182}" type="presOf" srcId="{598DF5FF-3F00-E146-930B-570F38D6EFC0}" destId="{C9EAD63D-E821-CC4B-BAD9-F668A372E8E2}" srcOrd="1" destOrd="0" presId="urn:microsoft.com/office/officeart/2005/8/layout/cycle8"/>
    <dgm:cxn modelId="{117AE77C-E2EF-9941-9D0C-8A89C965E5A5}" srcId="{FAB73F50-AAC6-EF4B-8418-BB398320F069}" destId="{BD5239F6-A75F-3143-A378-28937C423190}" srcOrd="1" destOrd="0" parTransId="{6F696416-1CE9-A444-A3BE-2A54EACECC99}" sibTransId="{37EF4D78-2EBB-2C4F-BF10-E5655BF9D742}"/>
    <dgm:cxn modelId="{5F620F81-2E0A-4642-9A76-BF0C5ABB207A}" type="presOf" srcId="{0BCFBF56-7473-5740-B2E7-D3BDCD9D3AF0}" destId="{B60C405A-253D-A64B-8952-32145DFCFA18}" srcOrd="0" destOrd="0" presId="urn:microsoft.com/office/officeart/2005/8/layout/cycle8"/>
    <dgm:cxn modelId="{A1B12CA4-6BC9-9449-908A-4B88A31F0723}" srcId="{FAB73F50-AAC6-EF4B-8418-BB398320F069}" destId="{0BCFBF56-7473-5740-B2E7-D3BDCD9D3AF0}" srcOrd="2" destOrd="0" parTransId="{7F199A7A-20B8-584D-A83D-8D599CEE50AD}" sibTransId="{2EEAFD87-F610-7543-8D3C-E8703E979D9B}"/>
    <dgm:cxn modelId="{451F3AAC-65A9-5344-9A61-5BB143A87D34}" type="presOf" srcId="{0BCFBF56-7473-5740-B2E7-D3BDCD9D3AF0}" destId="{7B95F6D6-3A09-514C-8894-B609874C12F6}" srcOrd="1"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pt>
    <dgm:pt modelId="{470E9906-8A35-41A6-8BC7-408A6E2FA743}" type="pres">
      <dgm:prSet presAssocID="{A5001FF1-CA00-43E5-9773-13A65B265BD3}" presName="childTextHidden" presStyleLbl="bgAccFollowNode1" presStyleIdx="0" presStyleCnt="3"/>
      <dgm:spPr/>
    </dgm:pt>
    <dgm:pt modelId="{340424D9-06EF-4460-9485-7F9A1C86E5E4}" type="pres">
      <dgm:prSet presAssocID="{A5001FF1-CA00-43E5-9773-13A65B265BD3}" presName="parentText" presStyleLbl="node1" presStyleIdx="0" presStyleCnt="3">
        <dgm:presLayoutVars>
          <dgm:chMax val="1"/>
          <dgm:bulletEnabled val="1"/>
        </dgm:presLayoutVars>
      </dgm:prSet>
      <dgm:spPr/>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pt>
    <dgm:pt modelId="{330CE5CF-866B-4417-8B1E-62A09F4942B0}" type="pres">
      <dgm:prSet presAssocID="{3810E89D-36B6-4391-9A41-286E67644E92}" presName="childTextHidden" presStyleLbl="bgAccFollowNode1" presStyleIdx="1" presStyleCnt="3"/>
      <dgm:spPr/>
    </dgm:pt>
    <dgm:pt modelId="{C3284166-21C8-4B0F-9BB4-CCC80C860291}" type="pres">
      <dgm:prSet presAssocID="{3810E89D-36B6-4391-9A41-286E67644E92}" presName="parentText" presStyleLbl="node1" presStyleIdx="1" presStyleCnt="3">
        <dgm:presLayoutVars>
          <dgm:chMax val="1"/>
          <dgm:bulletEnabled val="1"/>
        </dgm:presLayoutVars>
      </dgm:prSet>
      <dgm:spPr/>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pt>
    <dgm:pt modelId="{86C26404-1939-4736-B2DA-A687D0E8F933}" type="pres">
      <dgm:prSet presAssocID="{34392F78-13BF-41A7-9686-626D3CCDADE4}" presName="childTextHidden" presStyleLbl="bgAccFollowNode1" presStyleIdx="2" presStyleCnt="3"/>
      <dgm:spPr/>
    </dgm:pt>
    <dgm:pt modelId="{75F3D143-8C35-44CE-8FB9-A035B6E64C91}" type="pres">
      <dgm:prSet presAssocID="{34392F78-13BF-41A7-9686-626D3CCDADE4}" presName="parentText" presStyleLbl="node1" presStyleIdx="2" presStyleCnt="3">
        <dgm:presLayoutVars>
          <dgm:chMax val="1"/>
          <dgm:bulletEnabled val="1"/>
        </dgm:presLayoutVars>
      </dgm:prSet>
      <dgm:spPr/>
    </dgm:pt>
  </dgm:ptLst>
  <dgm:cxnLst>
    <dgm:cxn modelId="{817A6008-3E96-9745-BD33-AB7E72B80FB1}" type="presOf" srcId="{34392F78-13BF-41A7-9686-626D3CCDADE4}" destId="{75F3D143-8C35-44CE-8FB9-A035B6E64C91}" srcOrd="0" destOrd="0" presId="urn:microsoft.com/office/officeart/2005/8/layout/hProcess6"/>
    <dgm:cxn modelId="{68DB3015-A1BE-F04C-88D7-F0D24CFCDEDC}" type="presOf" srcId="{1F9E1009-3371-4D81-9365-3F1901D9E870}" destId="{330CE5CF-866B-4417-8B1E-62A09F4942B0}" srcOrd="1" destOrd="0" presId="urn:microsoft.com/office/officeart/2005/8/layout/hProcess6"/>
    <dgm:cxn modelId="{21776D1B-BD74-FE47-BFBE-56BF91C1E04B}" type="presOf" srcId="{243DFAB1-6084-4247-908D-E6FE0CACD85C}" destId="{8300005E-3C6B-4675-B46A-13F4036BCF9E}"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5251E558-6636-46BB-8A99-D4143B6B691F}" srcId="{CED06354-86AC-499E-B3F4-9F3B061276F1}" destId="{34392F78-13BF-41A7-9686-626D3CCDADE4}" srcOrd="2" destOrd="0" parTransId="{694600E3-6991-444D-B3DE-33A252D53FBD}" sibTransId="{523CA9EB-B6CB-4BBC-A05A-CDF4081EC110}"/>
    <dgm:cxn modelId="{08FD7C68-A2BF-9140-87C1-F235B8A79870}" type="presOf" srcId="{243DFAB1-6084-4247-908D-E6FE0CACD85C}" destId="{470E9906-8A35-41A6-8BC7-408A6E2FA743}" srcOrd="1"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97CAC4B0-2E3C-5746-98D8-88DE7EABDB1B}" type="presOf" srcId="{CED06354-86AC-499E-B3F4-9F3B061276F1}" destId="{3C3A2E95-965A-400B-9C86-1B69219A01E0}" srcOrd="0" destOrd="0" presId="urn:microsoft.com/office/officeart/2005/8/layout/hProcess6"/>
    <dgm:cxn modelId="{F18A57B1-47E8-4CFD-A6D9-73783DFAD9D5}" srcId="{3810E89D-36B6-4391-9A41-286E67644E92}" destId="{1F9E1009-3371-4D81-9365-3F1901D9E870}" srcOrd="0" destOrd="0" parTransId="{6600B02A-025D-4B1C-8572-8BDE19751508}" sibTransId="{9164C54C-1E68-427B-B286-B37F77490A2A}"/>
    <dgm:cxn modelId="{0CD6B3BA-2739-A442-B9EF-793E56DD74D4}" type="presOf" srcId="{1F9E1009-3371-4D81-9365-3F1901D9E870}" destId="{3EA9119B-EFBF-4A44-89D0-A84C9BFAA066}" srcOrd="0" destOrd="0" presId="urn:microsoft.com/office/officeart/2005/8/layout/hProcess6"/>
    <dgm:cxn modelId="{351289C4-04E1-4542-87CB-7FD157AD62A3}" srcId="{CED06354-86AC-499E-B3F4-9F3B061276F1}" destId="{A5001FF1-CA00-43E5-9773-13A65B265BD3}" srcOrd="0" destOrd="0" parTransId="{6BB6B81A-DBA8-455A-9FAA-178520E52AD5}" sibTransId="{3968C1B6-8AB6-4467-8D38-0F80E6911AB6}"/>
    <dgm:cxn modelId="{D5AB94D5-8CC6-47A4-84DD-03F441336AED}" srcId="{34392F78-13BF-41A7-9686-626D3CCDADE4}" destId="{1EA5400F-5CF3-4E9E-B2C2-C96D41523F1F}" srcOrd="0" destOrd="0" parTransId="{E0454F34-CBC5-4935-BD89-582B0682CB6F}" sibTransId="{E48FA9D4-9A9E-425B-A2E4-8EF495087FA0}"/>
    <dgm:cxn modelId="{63B279D9-E84F-4A44-BC35-4B19F864D77E}" srcId="{A5001FF1-CA00-43E5-9773-13A65B265BD3}" destId="{243DFAB1-6084-4247-908D-E6FE0CACD85C}" srcOrd="0" destOrd="0" parTransId="{8E429D68-C8F9-4988-A81B-8BB911CF815D}" sibTransId="{33630089-E333-41AB-A382-92F0CA2EFDBF}"/>
    <dgm:cxn modelId="{4862AAFF-4717-D64B-BCF8-461B0DD18A53}" type="presOf" srcId="{3810E89D-36B6-4391-9A41-286E67644E92}" destId="{C3284166-21C8-4B0F-9BB4-CCC80C860291}" srcOrd="0"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CELLULA</a:t>
          </a:r>
          <a:endParaRPr lang="en-US" sz="3600" kern="1200" dirty="0"/>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ORGANISMO</a:t>
          </a:r>
          <a:endParaRPr lang="en-US" sz="3600" kern="1200" dirty="0"/>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ALBERO DELLA VITA</a:t>
          </a:r>
          <a:endParaRPr lang="en-US" sz="3600" kern="1200" dirty="0"/>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74845"/>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it-IT" sz="1500" b="1" kern="1200" dirty="0" err="1"/>
            <a:t>Next</a:t>
          </a:r>
          <a:r>
            <a:rPr lang="it-IT" sz="1500" b="1" kern="1200" dirty="0"/>
            <a:t> Generation </a:t>
          </a:r>
          <a:r>
            <a:rPr lang="it-IT" sz="1500" b="1" kern="1200" dirty="0" err="1"/>
            <a:t>Sequencing</a:t>
          </a:r>
          <a:r>
            <a:rPr lang="it-IT" sz="1500" b="1" kern="1200" dirty="0"/>
            <a:t> </a:t>
          </a:r>
          <a:r>
            <a:rPr lang="it-IT" sz="1500" kern="1200" dirty="0"/>
            <a:t>(</a:t>
          </a:r>
          <a:r>
            <a:rPr lang="it-IT" sz="1500" b="1" kern="1200" dirty="0"/>
            <a:t>NGS</a:t>
          </a:r>
          <a:r>
            <a:rPr lang="it-IT" sz="15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ts val="0"/>
            </a:spcAft>
            <a:buNone/>
          </a:pPr>
          <a:r>
            <a:rPr lang="it-IT" sz="1500" kern="1200" dirty="0"/>
            <a:t>Real time single </a:t>
          </a:r>
          <a:r>
            <a:rPr lang="it-IT" sz="1500" kern="1200" dirty="0" err="1"/>
            <a:t>molecule</a:t>
          </a:r>
          <a:r>
            <a:rPr lang="it-IT" sz="1500" kern="1200" dirty="0"/>
            <a:t>,</a:t>
          </a:r>
        </a:p>
        <a:p>
          <a:pPr marL="0" lvl="0" indent="0" algn="ctr" defTabSz="666750">
            <a:lnSpc>
              <a:spcPct val="90000"/>
            </a:lnSpc>
            <a:spcBef>
              <a:spcPct val="0"/>
            </a:spcBef>
            <a:spcAft>
              <a:spcPts val="0"/>
            </a:spcAft>
            <a:buNone/>
          </a:pPr>
          <a:r>
            <a:rPr lang="it-IT" sz="1500" kern="1200" dirty="0" err="1"/>
            <a:t>Nanopore</a:t>
          </a:r>
          <a:r>
            <a:rPr lang="it-IT" sz="1500" kern="1200" dirty="0"/>
            <a:t>, </a:t>
          </a:r>
          <a:r>
            <a:rPr lang="it-IT" sz="1500" kern="1200" dirty="0" err="1"/>
            <a:t>sequencing</a:t>
          </a:r>
          <a:endParaRPr lang="it-IT" sz="15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28/09/18</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21</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l’idea di evoluzione nella concettualizzazione dei fenomeni biologici e la sua progressiva ridefinizione sulla base degli sviluppi teorici e tecnici delle scienze biologiche sono tra le più significative conquiste intellettuali della scienza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1527208-CFE6-3647-8396-C2F0AE2745AE}"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23</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Se oltre 7 minuti saltare quella dopo</a:t>
            </a:r>
          </a:p>
        </p:txBody>
      </p:sp>
      <p:sp>
        <p:nvSpPr>
          <p:cNvPr id="55299"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29</a:t>
            </a:fld>
            <a:endParaRPr lang="it-IT"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100">
                <a:latin typeface="Arial" charset="0"/>
              </a:rPr>
              <a:t>Cominciamo con uno scorcio sull’evoluzione delle tecnologie di sequenziamento.</a:t>
            </a:r>
          </a:p>
          <a:p>
            <a:pPr eaLnBrk="1" hangingPunct="1">
              <a:spcBef>
                <a:spcPct val="0"/>
              </a:spcBef>
            </a:pPr>
            <a:r>
              <a:rPr lang="it-IT" sz="1100">
                <a:latin typeface="Arial" charset="0"/>
              </a:rPr>
              <a:t>Fin dagli anni settanta (‘75 o ‘77) è stato utilizzato il metodo Sanger. (chain termination method, dideoxynucleotides ddNTPs) Questa tecnica nel corso degli anni è stata perfezionata ed automatizzata fino a raggiungere sequenze, o reads, lunghe fino a mille paia di basi, e fino ad un totale di trecento (384) sequenze per esperimento. Il metodo Sanger richiede però lunghi tempi di preparazione dei campioni (clonazione) e la quantità di paia di basi sequenziate è relativamente bassa. </a:t>
            </a:r>
          </a:p>
          <a:p>
            <a:pPr eaLnBrk="1" hangingPunct="1">
              <a:spcBef>
                <a:spcPct val="0"/>
              </a:spcBef>
            </a:pPr>
            <a:r>
              <a:rPr lang="it-IT" sz="1100">
                <a:latin typeface="Arial" charset="0"/>
              </a:rPr>
              <a:t>A partire dal 2004 sono state introdotte le tecnologie di sequenziamento chiamate Next Generation Sequencing, o NGS, sviluppate da compagnie come Roche/454 , Applied Biosystems/Solid o Illumina/Solexa. La caratteristiche principali di queste tecnologie sono la brevità delle reads sequenziate, in un range tra 35 e 1000 paia di basi a seconda della macchina utilizzata, e l’alto parallelismo automatizzato dei processi di sequenziamento, che permette di ottenere un’enorme quantità di basi sequenziate per ogni esperimento. Per questa caratteristica ci si riferisce al Next generation Sequencing anche con il termine di Massive Parallel Sequencing. Confrontando con il metodo della prima generazione vediamo come il numero di paia di basi sequenziate è da uno a due ordini di grandezza superiore. </a:t>
            </a:r>
          </a:p>
          <a:p>
            <a:pPr eaLnBrk="1" hangingPunct="1">
              <a:spcBef>
                <a:spcPct val="0"/>
              </a:spcBef>
            </a:pPr>
            <a:r>
              <a:rPr lang="it-IT" sz="1100">
                <a:latin typeface="Arial" charset="0"/>
              </a:rPr>
              <a:t>Già dallo scorso anno sono state presentate nuove tecnologie che rappresentano un’ulteriore evoluzione dei metodi NGS, come l’</a:t>
            </a:r>
            <a:r>
              <a:rPr lang="it-IT" altLang="ja-JP" sz="1100">
                <a:latin typeface="Arial" charset="0"/>
              </a:rPr>
              <a:t>Ion Torrent della Life Technologies o l</a:t>
            </a:r>
            <a:r>
              <a:rPr lang="it-IT" sz="1100">
                <a:latin typeface="Arial" charset="0"/>
              </a:rPr>
              <a:t>’</a:t>
            </a:r>
            <a:r>
              <a:rPr lang="it-IT" altLang="ja-JP" sz="1100">
                <a:latin typeface="Arial" charset="0"/>
              </a:rPr>
              <a:t> Oxford Nanopore, che puntano alla riduzione dei costi e al miglioramento della qualità dei sequenziamenti, non rinunciando all</a:t>
            </a:r>
            <a:r>
              <a:rPr lang="it-IT" sz="1100">
                <a:latin typeface="Arial" charset="0"/>
              </a:rPr>
              <a:t>’</a:t>
            </a:r>
            <a:r>
              <a:rPr lang="it-IT" altLang="ja-JP" sz="1100">
                <a:latin typeface="Arial" charset="0"/>
              </a:rPr>
              <a:t>elevato throughput che caratterizza i metodi NGS. </a:t>
            </a:r>
            <a:endParaRPr lang="it-IT" sz="110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34</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16</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28/09/18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28/09/18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28/09/18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28/09/18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28/09/18</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28/09/18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28/09/18</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28/09/18</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28/09/18</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28/09/18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28/09/18</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28/09/18</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9.jpeg"/><Relationship Id="rId7" Type="http://schemas.openxmlformats.org/officeDocument/2006/relationships/diagramLayout" Target="../diagrams/layout4.xml"/><Relationship Id="rId12"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2.jpeg"/><Relationship Id="rId5" Type="http://schemas.openxmlformats.org/officeDocument/2006/relationships/image" Target="../media/image21.jpeg"/><Relationship Id="rId10" Type="http://schemas.microsoft.com/office/2007/relationships/diagramDrawing" Target="../diagrams/drawing4.xml"/><Relationship Id="rId4" Type="http://schemas.openxmlformats.org/officeDocument/2006/relationships/image" Target="../media/image20.jpeg"/><Relationship Id="rId9" Type="http://schemas.openxmlformats.org/officeDocument/2006/relationships/diagramColors" Target="../diagrams/colors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2018-2019</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br>
              <a:rPr lang="it-IT" altLang="en-US" sz="24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2039841-BD82-134F-87FB-5CAB310A2AD4}"/>
              </a:ext>
            </a:extLst>
          </p:cNvPr>
          <p:cNvSpPr txBox="1"/>
          <p:nvPr/>
        </p:nvSpPr>
        <p:spPr>
          <a:xfrm>
            <a:off x="1331640" y="3717032"/>
            <a:ext cx="6192688" cy="1661993"/>
          </a:xfrm>
          <a:prstGeom prst="rect">
            <a:avLst/>
          </a:prstGeom>
          <a:noFill/>
        </p:spPr>
        <p:txBody>
          <a:bodyPr wrap="square" rtlCol="0">
            <a:spAutoFit/>
          </a:bodyPr>
          <a:lstStyle/>
          <a:p>
            <a:br>
              <a:rPr lang="it-IT" altLang="en-US" sz="2800" b="1" dirty="0"/>
            </a:br>
            <a:r>
              <a:rPr lang="it-IT" altLang="en-US" sz="2800" b="1" dirty="0"/>
              <a:t>Prof. STEFANIA BORTOLUZZI</a:t>
            </a:r>
            <a:br>
              <a:rPr lang="it-IT" altLang="en-US" sz="2800" b="1" dirty="0"/>
            </a:b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6293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BIOINFORMATICA: </a:t>
            </a:r>
            <a:br>
              <a:rPr lang="it-IT" sz="4300" dirty="0">
                <a:solidFill>
                  <a:srgbClr val="FFFFFF"/>
                </a:solidFill>
                <a:ea typeface="+mj-ea"/>
                <a:cs typeface="+mj-cs"/>
              </a:rPr>
            </a:br>
            <a:r>
              <a:rPr lang="fr-FR" sz="4300" b="1" dirty="0">
                <a:ea typeface="+mj-ea"/>
                <a:cs typeface="+mj-cs"/>
              </a:rPr>
              <a:t>AMBITI PRINCIPALI ?</a:t>
            </a:r>
            <a:endParaRPr lang="it-IT" sz="4300" b="1" dirty="0">
              <a:solidFill>
                <a:srgbClr val="FFFFFF"/>
              </a:solidFill>
              <a:ea typeface="+mj-ea"/>
              <a:cs typeface="+mj-cs"/>
            </a:endParaRPr>
          </a:p>
        </p:txBody>
      </p:sp>
      <p:sp>
        <p:nvSpPr>
          <p:cNvPr id="3" name="Segnaposto contenuto 2"/>
          <p:cNvSpPr>
            <a:spLocks noGrp="1"/>
          </p:cNvSpPr>
          <p:nvPr>
            <p:ph idx="1"/>
          </p:nvPr>
        </p:nvSpPr>
        <p:spPr>
          <a:xfrm>
            <a:off x="311150" y="1592263"/>
            <a:ext cx="8615363" cy="4525962"/>
          </a:xfrm>
        </p:spPr>
        <p:txBody>
          <a:bodyPr rtlCol="0">
            <a:noAutofit/>
          </a:bodyPr>
          <a:lstStyle/>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e </a:t>
            </a:r>
            <a:r>
              <a:rPr lang="en-US" sz="3000" dirty="0" err="1">
                <a:latin typeface="Arial"/>
                <a:cs typeface="Arial"/>
              </a:rPr>
              <a:t>implementazione</a:t>
            </a:r>
            <a:r>
              <a:rPr lang="en-US" sz="3000" dirty="0">
                <a:latin typeface="Arial"/>
                <a:cs typeface="Arial"/>
              </a:rPr>
              <a:t> di software per </a:t>
            </a:r>
            <a:r>
              <a:rPr lang="en-US" sz="3000" dirty="0" err="1">
                <a:latin typeface="Arial"/>
                <a:cs typeface="Arial"/>
              </a:rPr>
              <a:t>conservare</a:t>
            </a:r>
            <a:r>
              <a:rPr lang="en-US" sz="3000" dirty="0">
                <a:latin typeface="Arial"/>
                <a:cs typeface="Arial"/>
              </a:rPr>
              <a:t>, </a:t>
            </a:r>
            <a:r>
              <a:rPr lang="en-US" sz="3000" dirty="0" err="1">
                <a:latin typeface="Arial"/>
                <a:cs typeface="Arial"/>
              </a:rPr>
              <a:t>diffondere</a:t>
            </a:r>
            <a:r>
              <a:rPr lang="en-US" sz="3000" dirty="0">
                <a:latin typeface="Arial"/>
                <a:cs typeface="Arial"/>
              </a:rPr>
              <a:t> e </a:t>
            </a:r>
            <a:r>
              <a:rPr lang="en-US" sz="3000" dirty="0" err="1">
                <a:latin typeface="Arial"/>
                <a:cs typeface="Arial"/>
              </a:rPr>
              <a:t>elaborare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informazione</a:t>
            </a:r>
            <a:endParaRPr lang="en-US" sz="3000" dirty="0">
              <a:latin typeface="Arial"/>
              <a:cs typeface="Arial"/>
            </a:endParaRPr>
          </a:p>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di </a:t>
            </a:r>
            <a:r>
              <a:rPr lang="en-US" sz="3000" dirty="0" err="1">
                <a:latin typeface="Arial"/>
                <a:cs typeface="Arial"/>
              </a:rPr>
              <a:t>nuovi</a:t>
            </a:r>
            <a:r>
              <a:rPr lang="en-US" sz="3000" dirty="0">
                <a:latin typeface="Arial"/>
                <a:cs typeface="Arial"/>
              </a:rPr>
              <a:t> </a:t>
            </a:r>
            <a:r>
              <a:rPr lang="en-US" sz="3000" dirty="0" err="1">
                <a:latin typeface="Arial"/>
                <a:cs typeface="Arial"/>
              </a:rPr>
              <a:t>algoritmi</a:t>
            </a:r>
            <a:r>
              <a:rPr lang="en-US" sz="3000" dirty="0">
                <a:latin typeface="Arial"/>
                <a:cs typeface="Arial"/>
              </a:rPr>
              <a:t> e </a:t>
            </a:r>
            <a:r>
              <a:rPr lang="en-US" sz="3000" dirty="0" err="1">
                <a:latin typeface="Arial"/>
                <a:cs typeface="Arial"/>
              </a:rPr>
              <a:t>metodi</a:t>
            </a:r>
            <a:r>
              <a:rPr lang="en-US" sz="3000" dirty="0">
                <a:latin typeface="Arial"/>
                <a:cs typeface="Arial"/>
              </a:rPr>
              <a:t> </a:t>
            </a:r>
            <a:r>
              <a:rPr lang="en-US" sz="3000" dirty="0" err="1">
                <a:latin typeface="Arial"/>
                <a:cs typeface="Arial"/>
              </a:rPr>
              <a:t>statistici</a:t>
            </a:r>
            <a:r>
              <a:rPr lang="en-US" sz="3000" dirty="0">
                <a:latin typeface="Arial"/>
                <a:cs typeface="Arial"/>
              </a:rPr>
              <a:t> per </a:t>
            </a:r>
            <a:r>
              <a:rPr lang="en-US" sz="3000" dirty="0" err="1">
                <a:latin typeface="Arial"/>
                <a:cs typeface="Arial"/>
              </a:rPr>
              <a:t>integrare</a:t>
            </a:r>
            <a:r>
              <a:rPr lang="en-US" sz="3000" dirty="0">
                <a:latin typeface="Arial"/>
                <a:cs typeface="Arial"/>
              </a:rPr>
              <a:t> </a:t>
            </a:r>
            <a:r>
              <a:rPr lang="en-US" sz="3000" dirty="0" err="1">
                <a:latin typeface="Arial"/>
                <a:cs typeface="Arial"/>
              </a:rPr>
              <a:t>dati</a:t>
            </a:r>
            <a:r>
              <a:rPr lang="en-US" sz="3000" dirty="0">
                <a:latin typeface="Arial"/>
                <a:cs typeface="Arial"/>
              </a:rPr>
              <a:t> </a:t>
            </a:r>
            <a:r>
              <a:rPr lang="en-US" sz="3000" dirty="0" err="1">
                <a:latin typeface="Arial"/>
                <a:cs typeface="Arial"/>
              </a:rPr>
              <a:t>diversi</a:t>
            </a:r>
            <a:r>
              <a:rPr lang="en-US" sz="3000" dirty="0">
                <a:latin typeface="Arial"/>
                <a:cs typeface="Arial"/>
              </a:rPr>
              <a:t>, </a:t>
            </a:r>
            <a:r>
              <a:rPr lang="en-US" sz="3000" dirty="0" err="1">
                <a:latin typeface="Arial"/>
                <a:cs typeface="Arial"/>
              </a:rPr>
              <a:t>ricercare</a:t>
            </a:r>
            <a:r>
              <a:rPr lang="en-US" sz="3000" dirty="0">
                <a:latin typeface="Arial"/>
                <a:cs typeface="Arial"/>
              </a:rPr>
              <a:t> e </a:t>
            </a:r>
            <a:r>
              <a:rPr lang="en-US" sz="3000" dirty="0" err="1">
                <a:latin typeface="Arial"/>
                <a:cs typeface="Arial"/>
              </a:rPr>
              <a:t>studiare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relazioni</a:t>
            </a:r>
            <a:r>
              <a:rPr lang="en-US" sz="3000" dirty="0">
                <a:latin typeface="Arial"/>
                <a:cs typeface="Arial"/>
              </a:rPr>
              <a:t> e </a:t>
            </a:r>
            <a:r>
              <a:rPr lang="en-US" sz="3000" dirty="0" err="1">
                <a:latin typeface="Arial"/>
                <a:cs typeface="Arial"/>
              </a:rPr>
              <a:t>interazioni</a:t>
            </a:r>
            <a:r>
              <a:rPr lang="en-US" sz="3000" dirty="0">
                <a:latin typeface="Arial"/>
                <a:cs typeface="Arial"/>
              </a:rPr>
              <a:t> in </a:t>
            </a:r>
            <a:r>
              <a:rPr lang="en-US" sz="3000" dirty="0" err="1">
                <a:latin typeface="Arial"/>
                <a:cs typeface="Arial"/>
              </a:rPr>
              <a:t>grandi</a:t>
            </a:r>
            <a:r>
              <a:rPr lang="en-US" sz="3000" dirty="0">
                <a:latin typeface="Arial"/>
                <a:cs typeface="Arial"/>
              </a:rPr>
              <a:t> dataset</a:t>
            </a:r>
          </a:p>
          <a:p>
            <a:pPr algn="just" eaLnBrk="1" fontAlgn="auto" hangingPunct="1">
              <a:spcAft>
                <a:spcPts val="0"/>
              </a:spcAft>
              <a:buFont typeface="Arial"/>
              <a:buChar char="•"/>
              <a:defRPr/>
            </a:pPr>
            <a:r>
              <a:rPr lang="en-US" sz="3000" dirty="0" err="1">
                <a:latin typeface="Arial"/>
                <a:cs typeface="Arial"/>
              </a:rPr>
              <a:t>Analisi</a:t>
            </a:r>
            <a:r>
              <a:rPr lang="en-US" sz="3000" dirty="0">
                <a:latin typeface="Arial"/>
                <a:cs typeface="Arial"/>
              </a:rPr>
              <a:t> e </a:t>
            </a:r>
            <a:r>
              <a:rPr lang="en-US" sz="3000" dirty="0" err="1">
                <a:latin typeface="Arial"/>
                <a:cs typeface="Arial"/>
              </a:rPr>
              <a:t>interpretazione</a:t>
            </a:r>
            <a:r>
              <a:rPr lang="en-US" sz="3000" dirty="0">
                <a:latin typeface="Arial"/>
                <a:cs typeface="Arial"/>
              </a:rPr>
              <a:t> di </a:t>
            </a:r>
            <a:r>
              <a:rPr lang="en-US" sz="3000" dirty="0" err="1">
                <a:latin typeface="Arial"/>
                <a:cs typeface="Arial"/>
              </a:rPr>
              <a:t>dati</a:t>
            </a:r>
            <a:r>
              <a:rPr lang="en-US" sz="3000" dirty="0">
                <a:latin typeface="Arial"/>
                <a:cs typeface="Arial"/>
              </a:rPr>
              <a:t> di </a:t>
            </a:r>
            <a:r>
              <a:rPr lang="en-US" sz="3000" dirty="0" err="1">
                <a:latin typeface="Arial"/>
                <a:cs typeface="Arial"/>
              </a:rPr>
              <a:t>varia</a:t>
            </a:r>
            <a:r>
              <a:rPr lang="en-US" sz="3000" dirty="0">
                <a:latin typeface="Arial"/>
                <a:cs typeface="Arial"/>
              </a:rPr>
              <a:t> </a:t>
            </a:r>
            <a:r>
              <a:rPr lang="en-US" sz="3000" dirty="0" err="1">
                <a:latin typeface="Arial"/>
                <a:cs typeface="Arial"/>
              </a:rPr>
              <a:t>natura</a:t>
            </a:r>
            <a:r>
              <a:rPr lang="en-US" sz="3000" dirty="0">
                <a:latin typeface="Arial"/>
                <a:cs typeface="Arial"/>
              </a:rPr>
              <a:t>, </a:t>
            </a:r>
            <a:r>
              <a:rPr lang="en-US" sz="3000" dirty="0" err="1">
                <a:latin typeface="Arial"/>
                <a:cs typeface="Arial"/>
              </a:rPr>
              <a:t>quali</a:t>
            </a:r>
            <a:r>
              <a:rPr lang="en-US" sz="3000" dirty="0">
                <a:latin typeface="Arial"/>
                <a:cs typeface="Arial"/>
              </a:rPr>
              <a:t> </a:t>
            </a:r>
            <a:r>
              <a:rPr lang="en-US" sz="3000" dirty="0" err="1">
                <a:latin typeface="Arial"/>
                <a:cs typeface="Arial"/>
              </a:rPr>
              <a:t>biosequenze</a:t>
            </a:r>
            <a:r>
              <a:rPr lang="en-US" sz="3000" dirty="0">
                <a:latin typeface="Arial"/>
                <a:cs typeface="Arial"/>
              </a:rPr>
              <a:t>, </a:t>
            </a:r>
            <a:r>
              <a:rPr lang="en-US" sz="3000" dirty="0" err="1">
                <a:latin typeface="Arial"/>
                <a:cs typeface="Arial"/>
              </a:rPr>
              <a:t>strutture</a:t>
            </a:r>
            <a:r>
              <a:rPr lang="en-US" sz="3000" dirty="0">
                <a:latin typeface="Arial"/>
                <a:cs typeface="Arial"/>
              </a:rPr>
              <a:t>, </a:t>
            </a:r>
            <a:r>
              <a:rPr lang="en-US" sz="3000" dirty="0" err="1">
                <a:latin typeface="Arial"/>
                <a:cs typeface="Arial"/>
              </a:rPr>
              <a:t>interazioni</a:t>
            </a:r>
            <a:r>
              <a:rPr lang="en-US" sz="3000" dirty="0">
                <a:latin typeface="Arial"/>
                <a:cs typeface="Arial"/>
              </a:rPr>
              <a:t>.</a:t>
            </a:r>
          </a:p>
          <a:p>
            <a:pPr algn="just" eaLnBrk="1" fontAlgn="auto" hangingPunct="1">
              <a:spcAft>
                <a:spcPts val="0"/>
              </a:spcAft>
              <a:buFont typeface="Arial"/>
              <a:buChar char="•"/>
              <a:defRPr/>
            </a:pPr>
            <a:endParaRPr lang="en-US" sz="3000" dirty="0">
              <a:latin typeface="Arial"/>
              <a:cs typeface="Arial"/>
            </a:endParaRPr>
          </a:p>
          <a:p>
            <a:pPr marL="0" indent="0" algn="just" eaLnBrk="1" fontAlgn="auto" hangingPunct="1">
              <a:spcAft>
                <a:spcPts val="0"/>
              </a:spcAft>
              <a:buFont typeface="Arial"/>
              <a:buNone/>
              <a:defRPr/>
            </a:pPr>
            <a:endParaRPr lang="it-IT" sz="3000" dirty="0">
              <a:latin typeface="Arial"/>
              <a:cs typeface="Arial"/>
            </a:endParaRPr>
          </a:p>
        </p:txBody>
      </p:sp>
    </p:spTree>
    <p:extLst>
      <p:ext uri="{BB962C8B-B14F-4D97-AF65-F5344CB8AC3E}">
        <p14:creationId xmlns:p14="http://schemas.microsoft.com/office/powerpoint/2010/main" val="39891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300" dirty="0">
                <a:solidFill>
                  <a:srgbClr val="FFFFFF"/>
                </a:solidFill>
                <a:ea typeface="+mj-ea"/>
                <a:cs typeface="+mj-cs"/>
              </a:rPr>
              <a:t>BIOINFORMATICA: </a:t>
            </a:r>
            <a:r>
              <a:rPr lang="en-US" sz="4300" b="1" dirty="0">
                <a:ea typeface="+mj-ea"/>
                <a:cs typeface="+mj-cs"/>
              </a:rPr>
              <a:t>SCOPI?</a:t>
            </a:r>
            <a:endParaRPr lang="it-IT" sz="4300" b="1" dirty="0">
              <a:solidFill>
                <a:srgbClr val="FFFFFF"/>
              </a:solidFill>
              <a:ea typeface="+mj-ea"/>
              <a:cs typeface="+mj-cs"/>
            </a:endParaRPr>
          </a:p>
        </p:txBody>
      </p:sp>
      <p:sp>
        <p:nvSpPr>
          <p:cNvPr id="3" name="Segnaposto contenuto 2"/>
          <p:cNvSpPr>
            <a:spLocks noGrp="1"/>
          </p:cNvSpPr>
          <p:nvPr>
            <p:ph idx="1"/>
          </p:nvPr>
        </p:nvSpPr>
        <p:spPr>
          <a:xfrm>
            <a:off x="71438" y="1135063"/>
            <a:ext cx="8994775" cy="4525962"/>
          </a:xfrm>
        </p:spPr>
        <p:txBody>
          <a:bodyPr rtlCol="0">
            <a:noAutofit/>
          </a:bodyPr>
          <a:lstStyle/>
          <a:p>
            <a:pPr algn="just">
              <a:spcBef>
                <a:spcPts val="300"/>
              </a:spcBef>
              <a:defRPr/>
            </a:pPr>
            <a:r>
              <a:rPr lang="da-DK" sz="2500" dirty="0">
                <a:latin typeface="Arial"/>
                <a:cs typeface="Arial"/>
              </a:rPr>
              <a:t>Database (design, handling, ...)</a:t>
            </a:r>
          </a:p>
          <a:p>
            <a:pPr marL="339725" indent="-285750">
              <a:spcBef>
                <a:spcPts val="300"/>
              </a:spcBef>
              <a:spcAft>
                <a:spcPts val="600"/>
              </a:spcAft>
              <a:buFont typeface="Arial" charset="0"/>
              <a:buChar char="•"/>
            </a:pPr>
            <a:r>
              <a:rPr lang="da-DK" sz="2500" dirty="0">
                <a:latin typeface="Arial" charset="0"/>
                <a:cs typeface="Arial" charset="0"/>
              </a:rPr>
              <a:t>M</a:t>
            </a:r>
            <a:r>
              <a:rPr lang="en-US" sz="2500" dirty="0" err="1">
                <a:latin typeface="Arial" charset="0"/>
                <a:cs typeface="Arial" charset="0"/>
              </a:rPr>
              <a:t>appaggio</a:t>
            </a:r>
            <a:r>
              <a:rPr lang="en-US" sz="2500" dirty="0">
                <a:latin typeface="Arial" charset="0"/>
                <a:cs typeface="Arial" charset="0"/>
              </a:rPr>
              <a:t> di </a:t>
            </a:r>
            <a:r>
              <a:rPr lang="en-US" sz="2500" dirty="0" err="1">
                <a:latin typeface="Arial" charset="0"/>
                <a:cs typeface="Arial" charset="0"/>
              </a:rPr>
              <a:t>geni</a:t>
            </a:r>
            <a:r>
              <a:rPr lang="en-US" sz="2500" dirty="0">
                <a:latin typeface="Arial" charset="0"/>
                <a:cs typeface="Arial" charset="0"/>
              </a:rPr>
              <a:t> e </a:t>
            </a:r>
            <a:r>
              <a:rPr lang="en-US" sz="2500" dirty="0" err="1">
                <a:latin typeface="Arial" charset="0"/>
                <a:cs typeface="Arial" charset="0"/>
              </a:rPr>
              <a:t>genomi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strutture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target</a:t>
            </a:r>
          </a:p>
          <a:p>
            <a:pPr marL="339725" indent="-285750">
              <a:spcBef>
                <a:spcPts val="300"/>
              </a:spcBef>
              <a:spcAft>
                <a:spcPts val="600"/>
              </a:spcAft>
              <a:buFont typeface="Arial" charset="0"/>
              <a:buChar char="•"/>
            </a:pPr>
            <a:r>
              <a:rPr lang="en-US" sz="2500" dirty="0" err="1">
                <a:latin typeface="Arial" charset="0"/>
                <a:cs typeface="Arial" charset="0"/>
              </a:rPr>
              <a:t>Analisi</a:t>
            </a:r>
            <a:r>
              <a:rPr lang="en-US" sz="2500" dirty="0">
                <a:latin typeface="Arial" charset="0"/>
                <a:cs typeface="Arial" charset="0"/>
              </a:rPr>
              <a:t> di </a:t>
            </a:r>
            <a:r>
              <a:rPr lang="en-US" sz="2500" dirty="0" err="1">
                <a:latin typeface="Arial" charset="0"/>
                <a:cs typeface="Arial" charset="0"/>
              </a:rPr>
              <a:t>dati</a:t>
            </a:r>
            <a:r>
              <a:rPr lang="en-US" sz="2500" dirty="0">
                <a:latin typeface="Arial" charset="0"/>
                <a:cs typeface="Arial" charset="0"/>
              </a:rPr>
              <a:t> </a:t>
            </a:r>
            <a:r>
              <a:rPr lang="en-US" sz="2500" dirty="0" err="1">
                <a:latin typeface="Arial" charset="0"/>
                <a:cs typeface="Arial" charset="0"/>
              </a:rPr>
              <a:t>d’espressione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funzioni</a:t>
            </a:r>
            <a:r>
              <a:rPr lang="en-US" sz="2500" dirty="0">
                <a:latin typeface="Arial" charset="0"/>
                <a:cs typeface="Arial" charset="0"/>
              </a:rPr>
              <a:t> </a:t>
            </a:r>
            <a:r>
              <a:rPr lang="en-US" sz="2500" dirty="0" err="1">
                <a:latin typeface="Arial" charset="0"/>
                <a:cs typeface="Arial" charset="0"/>
              </a:rPr>
              <a:t>geniche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fattori</a:t>
            </a:r>
            <a:r>
              <a:rPr lang="en-US" sz="2500" dirty="0">
                <a:latin typeface="Arial" charset="0"/>
                <a:cs typeface="Arial" charset="0"/>
              </a:rPr>
              <a:t> di </a:t>
            </a:r>
            <a:r>
              <a:rPr lang="en-US" sz="2500" dirty="0" err="1">
                <a:latin typeface="Arial" charset="0"/>
                <a:cs typeface="Arial" charset="0"/>
              </a:rPr>
              <a:t>rischio</a:t>
            </a:r>
            <a:r>
              <a:rPr lang="en-US" sz="2500" dirty="0">
                <a:latin typeface="Arial" charset="0"/>
                <a:cs typeface="Arial" charset="0"/>
              </a:rPr>
              <a:t> per </a:t>
            </a:r>
            <a:r>
              <a:rPr lang="en-US" sz="2500" dirty="0" err="1">
                <a:latin typeface="Arial" charset="0"/>
                <a:cs typeface="Arial" charset="0"/>
              </a:rPr>
              <a:t>malattie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a:latin typeface="Arial" charset="0"/>
                <a:cs typeface="Arial" charset="0"/>
              </a:rPr>
              <a:t>Drug design</a:t>
            </a:r>
          </a:p>
          <a:p>
            <a:pPr algn="just" eaLnBrk="1" fontAlgn="auto" hangingPunct="1">
              <a:spcBef>
                <a:spcPts val="300"/>
              </a:spcBef>
              <a:spcAft>
                <a:spcPts val="0"/>
              </a:spcAft>
              <a:buFont typeface="Arial"/>
              <a:buChar char="•"/>
              <a:defRPr/>
            </a:pPr>
            <a:r>
              <a:rPr lang="en-US" sz="2500" dirty="0" err="1">
                <a:latin typeface="Arial"/>
                <a:ea typeface="+mn-ea"/>
                <a:cs typeface="Arial"/>
              </a:rPr>
              <a:t>Aumentare</a:t>
            </a:r>
            <a:r>
              <a:rPr lang="en-US" sz="2500" dirty="0">
                <a:latin typeface="Arial"/>
                <a:ea typeface="+mn-ea"/>
                <a:cs typeface="Arial"/>
              </a:rPr>
              <a:t> la </a:t>
            </a:r>
            <a:r>
              <a:rPr lang="en-US" sz="2500" dirty="0" err="1">
                <a:latin typeface="Arial"/>
                <a:ea typeface="+mn-ea"/>
                <a:cs typeface="Arial"/>
              </a:rPr>
              <a:t>comprensione</a:t>
            </a:r>
            <a:r>
              <a:rPr lang="en-US" sz="2500" dirty="0">
                <a:latin typeface="Arial"/>
                <a:ea typeface="+mn-ea"/>
                <a:cs typeface="Arial"/>
              </a:rPr>
              <a:t> </a:t>
            </a:r>
            <a:r>
              <a:rPr lang="en-US" sz="2500" dirty="0" err="1">
                <a:latin typeface="Arial"/>
                <a:ea typeface="+mn-ea"/>
                <a:cs typeface="Arial"/>
              </a:rPr>
              <a:t>della</a:t>
            </a:r>
            <a:r>
              <a:rPr lang="en-US" sz="2500" dirty="0">
                <a:latin typeface="Arial"/>
                <a:ea typeface="+mn-ea"/>
                <a:cs typeface="Arial"/>
              </a:rPr>
              <a:t> </a:t>
            </a:r>
            <a:r>
              <a:rPr lang="en-US" sz="2500" dirty="0" err="1">
                <a:latin typeface="Arial"/>
                <a:ea typeface="+mn-ea"/>
                <a:cs typeface="Arial"/>
              </a:rPr>
              <a:t>biologia</a:t>
            </a:r>
            <a:r>
              <a:rPr lang="en-US" sz="2500" dirty="0">
                <a:latin typeface="Arial"/>
                <a:ea typeface="+mn-ea"/>
                <a:cs typeface="Arial"/>
              </a:rPr>
              <a:t> a </a:t>
            </a:r>
            <a:r>
              <a:rPr lang="en-US" sz="2500" dirty="0" err="1">
                <a:latin typeface="Arial"/>
                <a:ea typeface="+mn-ea"/>
                <a:cs typeface="Arial"/>
              </a:rPr>
              <a:t>livello</a:t>
            </a:r>
            <a:r>
              <a:rPr lang="en-US" sz="2500" dirty="0">
                <a:latin typeface="Arial"/>
                <a:ea typeface="+mn-ea"/>
                <a:cs typeface="Arial"/>
              </a:rPr>
              <a:t> </a:t>
            </a:r>
            <a:r>
              <a:rPr lang="en-US" sz="2500" dirty="0" err="1">
                <a:latin typeface="Arial"/>
                <a:ea typeface="+mn-ea"/>
                <a:cs typeface="Arial"/>
              </a:rPr>
              <a:t>funzionale</a:t>
            </a:r>
            <a:endParaRPr lang="en-US" sz="2500" dirty="0">
              <a:latin typeface="Arial"/>
              <a:ea typeface="+mn-ea"/>
              <a:cs typeface="Arial"/>
            </a:endParaRPr>
          </a:p>
          <a:p>
            <a:pPr algn="just">
              <a:spcBef>
                <a:spcPts val="300"/>
              </a:spcBef>
              <a:defRPr/>
            </a:pPr>
            <a:r>
              <a:rPr lang="en-US" sz="2500" dirty="0" err="1">
                <a:latin typeface="Arial"/>
                <a:ea typeface="+mn-ea"/>
                <a:cs typeface="Arial"/>
              </a:rPr>
              <a:t>Modellizzare</a:t>
            </a:r>
            <a:r>
              <a:rPr lang="en-US" sz="2500" dirty="0">
                <a:latin typeface="Arial"/>
                <a:ea typeface="+mn-ea"/>
                <a:cs typeface="Arial"/>
              </a:rPr>
              <a:t> </a:t>
            </a:r>
            <a:r>
              <a:rPr lang="en-US" sz="2500" dirty="0" err="1">
                <a:latin typeface="Arial"/>
                <a:ea typeface="+mn-ea"/>
                <a:cs typeface="Arial"/>
              </a:rPr>
              <a:t>il</a:t>
            </a:r>
            <a:r>
              <a:rPr lang="en-US" sz="2500" dirty="0">
                <a:latin typeface="Arial"/>
                <a:ea typeface="+mn-ea"/>
                <a:cs typeface="Arial"/>
              </a:rPr>
              <a:t> </a:t>
            </a:r>
            <a:r>
              <a:rPr lang="en-US" sz="2500" dirty="0" err="1">
                <a:latin typeface="Arial"/>
                <a:ea typeface="+mn-ea"/>
                <a:cs typeface="Arial"/>
              </a:rPr>
              <a:t>funzionamento</a:t>
            </a:r>
            <a:r>
              <a:rPr lang="en-US" sz="2500" dirty="0">
                <a:latin typeface="Arial"/>
                <a:ea typeface="+mn-ea"/>
                <a:cs typeface="Arial"/>
              </a:rPr>
              <a:t> </a:t>
            </a:r>
            <a:r>
              <a:rPr lang="en-US" sz="2500" dirty="0" err="1">
                <a:latin typeface="Arial"/>
                <a:ea typeface="+mn-ea"/>
                <a:cs typeface="Arial"/>
              </a:rPr>
              <a:t>delle</a:t>
            </a:r>
            <a:r>
              <a:rPr lang="en-US" sz="2500" dirty="0">
                <a:latin typeface="Arial"/>
                <a:ea typeface="+mn-ea"/>
                <a:cs typeface="Arial"/>
              </a:rPr>
              <a:t> cellule e </a:t>
            </a:r>
            <a:r>
              <a:rPr lang="en-US" sz="2500" dirty="0" err="1">
                <a:latin typeface="Arial"/>
                <a:ea typeface="+mn-ea"/>
                <a:cs typeface="Arial"/>
              </a:rPr>
              <a:t>degli</a:t>
            </a:r>
            <a:r>
              <a:rPr lang="en-US" sz="2500" dirty="0">
                <a:latin typeface="Arial"/>
                <a:ea typeface="+mn-ea"/>
                <a:cs typeface="Arial"/>
              </a:rPr>
              <a:t> </a:t>
            </a:r>
            <a:r>
              <a:rPr lang="en-US" sz="2500" dirty="0" err="1">
                <a:latin typeface="Arial"/>
                <a:ea typeface="+mn-ea"/>
                <a:cs typeface="Arial"/>
              </a:rPr>
              <a:t>organismi</a:t>
            </a:r>
            <a:r>
              <a:rPr lang="en-US" sz="2500" dirty="0">
                <a:latin typeface="Arial"/>
                <a:ea typeface="+mn-ea"/>
                <a:cs typeface="Arial"/>
              </a:rPr>
              <a:t>, ad </a:t>
            </a:r>
            <a:r>
              <a:rPr lang="en-US" sz="2500" dirty="0" err="1">
                <a:latin typeface="Arial"/>
                <a:ea typeface="+mn-ea"/>
                <a:cs typeface="Arial"/>
              </a:rPr>
              <a:t>es</a:t>
            </a:r>
            <a:r>
              <a:rPr lang="en-US" sz="2500" dirty="0">
                <a:latin typeface="Arial"/>
                <a:cs typeface="Arial"/>
              </a:rPr>
              <a:t>. </a:t>
            </a:r>
            <a:r>
              <a:rPr lang="en-US" sz="2500" dirty="0" err="1">
                <a:latin typeface="Arial"/>
                <a:cs typeface="Arial"/>
              </a:rPr>
              <a:t>mediante</a:t>
            </a:r>
            <a:r>
              <a:rPr lang="en-US" sz="2500" dirty="0">
                <a:latin typeface="Arial"/>
                <a:cs typeface="Arial"/>
              </a:rPr>
              <a:t> </a:t>
            </a:r>
            <a:r>
              <a:rPr lang="en-US" sz="2500" dirty="0" err="1">
                <a:latin typeface="Arial"/>
                <a:cs typeface="Arial"/>
              </a:rPr>
              <a:t>reti</a:t>
            </a:r>
            <a:r>
              <a:rPr lang="en-US" sz="2500" dirty="0">
                <a:latin typeface="Arial"/>
                <a:cs typeface="Arial"/>
              </a:rPr>
              <a:t> </a:t>
            </a:r>
            <a:r>
              <a:rPr lang="en-US" sz="2500" dirty="0" err="1">
                <a:latin typeface="Arial"/>
                <a:cs typeface="Arial"/>
              </a:rPr>
              <a:t>regolative</a:t>
            </a:r>
            <a:r>
              <a:rPr lang="en-US" sz="2500" dirty="0">
                <a:latin typeface="Arial"/>
                <a:cs typeface="Arial"/>
              </a:rPr>
              <a:t> e </a:t>
            </a:r>
            <a:r>
              <a:rPr lang="en-US" sz="2500" dirty="0" err="1">
                <a:latin typeface="Arial"/>
                <a:cs typeface="Arial"/>
              </a:rPr>
              <a:t>metaboliche</a:t>
            </a:r>
            <a:endParaRPr lang="en-US" sz="2500" dirty="0">
              <a:latin typeface="Arial"/>
              <a:ea typeface="+mn-ea"/>
              <a:cs typeface="Arial"/>
            </a:endParaRPr>
          </a:p>
        </p:txBody>
      </p:sp>
    </p:spTree>
    <p:extLst>
      <p:ext uri="{BB962C8B-B14F-4D97-AF65-F5344CB8AC3E}">
        <p14:creationId xmlns:p14="http://schemas.microsoft.com/office/powerpoint/2010/main" val="783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BIOINFORMATICA: </a:t>
            </a:r>
            <a:r>
              <a:rPr lang="en-US" sz="4800" b="1" dirty="0">
                <a:ea typeface="+mj-ea"/>
                <a:cs typeface="+mj-cs"/>
              </a:rPr>
              <a:t>QUALI DATI?</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id="{982F25E9-1A94-FE4B-868D-FDE35A4FBE15}"/>
              </a:ext>
            </a:extLst>
          </p:cNvPr>
          <p:cNvGraphicFramePr/>
          <p:nvPr>
            <p:extLst>
              <p:ext uri="{D42A27DB-BD31-4B8C-83A1-F6EECF244321}">
                <p14:modId xmlns:p14="http://schemas.microsoft.com/office/powerpoint/2010/main" val="350344180"/>
              </p:ext>
            </p:extLst>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52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rgbClr val="FFFFFF"/>
                </a:solidFill>
                <a:ea typeface="+mj-ea"/>
                <a:cs typeface="+mj-cs"/>
              </a:rPr>
              <a:t>BIOINFORMATICA</a:t>
            </a:r>
            <a:br>
              <a:rPr lang="it-IT" dirty="0">
                <a:solidFill>
                  <a:srgbClr val="FFFFFF"/>
                </a:solidFill>
                <a:ea typeface="+mj-ea"/>
                <a:cs typeface="+mj-cs"/>
              </a:rPr>
            </a:br>
            <a:r>
              <a:rPr lang="it-IT" b="1" dirty="0">
                <a:ea typeface="+mj-ea"/>
                <a:cs typeface="+mj-cs"/>
              </a:rPr>
              <a:t>3 PROSPETTIVE</a:t>
            </a:r>
          </a:p>
        </p:txBody>
      </p:sp>
      <p:graphicFrame>
        <p:nvGraphicFramePr>
          <p:cNvPr id="6" name="Diagramma 5"/>
          <p:cNvGraphicFramePr/>
          <p:nvPr/>
        </p:nvGraphicFramePr>
        <p:xfrm>
          <a:off x="12706" y="1322908"/>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81788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295400" y="1549400"/>
            <a:ext cx="6172200" cy="3657600"/>
            <a:chOff x="624" y="348"/>
            <a:chExt cx="4512" cy="2928"/>
          </a:xfrm>
        </p:grpSpPr>
        <p:sp>
          <p:nvSpPr>
            <p:cNvPr id="34831" name="Oval 2"/>
            <p:cNvSpPr>
              <a:spLocks noChangeArrowheads="1"/>
            </p:cNvSpPr>
            <p:nvPr/>
          </p:nvSpPr>
          <p:spPr bwMode="auto">
            <a:xfrm>
              <a:off x="624" y="348"/>
              <a:ext cx="4512" cy="2928"/>
            </a:xfrm>
            <a:prstGeom prst="ellipse">
              <a:avLst/>
            </a:prstGeom>
            <a:solidFill>
              <a:schemeClr val="bg1"/>
            </a:solidFill>
            <a:ln w="38100">
              <a:solidFill>
                <a:schemeClr val="folHlink"/>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37" name="Text Box 11"/>
            <p:cNvSpPr txBox="1">
              <a:spLocks noChangeArrowheads="1"/>
            </p:cNvSpPr>
            <p:nvPr/>
          </p:nvSpPr>
          <p:spPr bwMode="auto">
            <a:xfrm>
              <a:off x="3723" y="1517"/>
              <a:ext cx="885"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Proteina</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447675" y="1009650"/>
            <a:ext cx="81089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a:latin typeface="Arial" charset="0"/>
              </a:rPr>
              <a:t>CENTRAL DOGMA OF MOLECULAR BIOLOGY</a:t>
            </a:r>
          </a:p>
        </p:txBody>
      </p:sp>
      <p:grpSp>
        <p:nvGrpSpPr>
          <p:cNvPr id="2" name="Group 25"/>
          <p:cNvGrpSpPr>
            <a:grpSpLocks/>
          </p:cNvGrpSpPr>
          <p:nvPr/>
        </p:nvGrpSpPr>
        <p:grpSpPr bwMode="auto">
          <a:xfrm>
            <a:off x="330200" y="5424488"/>
            <a:ext cx="8666163" cy="1147762"/>
            <a:chOff x="-120" y="3456"/>
            <a:chExt cx="6232" cy="723"/>
          </a:xfrm>
        </p:grpSpPr>
        <p:sp>
          <p:nvSpPr>
            <p:cNvPr id="34825" name="Text Box 19"/>
            <p:cNvSpPr txBox="1">
              <a:spLocks noChangeArrowheads="1"/>
            </p:cNvSpPr>
            <p:nvPr/>
          </p:nvSpPr>
          <p:spPr bwMode="auto">
            <a:xfrm>
              <a:off x="684" y="3456"/>
              <a:ext cx="87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Genoma</a:t>
              </a:r>
            </a:p>
          </p:txBody>
        </p:sp>
        <p:sp>
          <p:nvSpPr>
            <p:cNvPr id="34826" name="Text Box 20"/>
            <p:cNvSpPr txBox="1">
              <a:spLocks noChangeArrowheads="1"/>
            </p:cNvSpPr>
            <p:nvPr/>
          </p:nvSpPr>
          <p:spPr bwMode="auto">
            <a:xfrm>
              <a:off x="2220" y="3456"/>
              <a:ext cx="139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Trascrittoma</a:t>
              </a:r>
            </a:p>
          </p:txBody>
        </p:sp>
        <p:sp>
          <p:nvSpPr>
            <p:cNvPr id="34827" name="Text Box 21"/>
            <p:cNvSpPr txBox="1">
              <a:spLocks noChangeArrowheads="1"/>
            </p:cNvSpPr>
            <p:nvPr/>
          </p:nvSpPr>
          <p:spPr bwMode="auto">
            <a:xfrm>
              <a:off x="4241" y="3456"/>
              <a:ext cx="98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Proteoma</a:t>
              </a:r>
            </a:p>
          </p:txBody>
        </p:sp>
        <p:sp>
          <p:nvSpPr>
            <p:cNvPr id="34828" name="AutoShape 22"/>
            <p:cNvSpPr>
              <a:spLocks noChangeArrowheads="1"/>
            </p:cNvSpPr>
            <p:nvPr/>
          </p:nvSpPr>
          <p:spPr bwMode="auto">
            <a:xfrm>
              <a:off x="1545"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09"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3888"/>
              <a:ext cx="623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a:latin typeface="Arial" charset="0"/>
                </a:rPr>
                <a:t>CENTRAL DOGMA OF BIOINFORMATICS AND GENOMICS</a:t>
              </a:r>
            </a:p>
          </p:txBody>
        </p:sp>
      </p:grpSp>
      <p:sp>
        <p:nvSpPr>
          <p:cNvPr id="20501" name="Text Box 21"/>
          <p:cNvSpPr txBox="1">
            <a:spLocks noChangeArrowheads="1"/>
          </p:cNvSpPr>
          <p:nvPr/>
        </p:nvSpPr>
        <p:spPr bwMode="auto">
          <a:xfrm>
            <a:off x="2763838" y="3429000"/>
            <a:ext cx="168592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Trascrizione</a:t>
            </a:r>
            <a:endParaRPr lang="en-US" b="1" dirty="0">
              <a:solidFill>
                <a:srgbClr val="0000FF"/>
              </a:solidFill>
              <a:latin typeface="Arial"/>
              <a:ea typeface="+mn-ea"/>
              <a:cs typeface="Arial" charset="0"/>
            </a:endParaRPr>
          </a:p>
        </p:txBody>
      </p:sp>
      <p:sp>
        <p:nvSpPr>
          <p:cNvPr id="20502" name="Text Box 22"/>
          <p:cNvSpPr txBox="1">
            <a:spLocks noChangeArrowheads="1"/>
          </p:cNvSpPr>
          <p:nvPr/>
        </p:nvSpPr>
        <p:spPr bwMode="auto">
          <a:xfrm>
            <a:off x="4559300" y="3429000"/>
            <a:ext cx="159702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Traduzione</a:t>
            </a:r>
            <a:endParaRPr lang="en-US" b="1" dirty="0">
              <a:solidFill>
                <a:srgbClr val="0000FF"/>
              </a:solidFill>
              <a:latin typeface="Arial"/>
              <a:ea typeface="+mn-ea"/>
              <a:cs typeface="Arial" charset="0"/>
            </a:endParaRPr>
          </a:p>
        </p:txBody>
      </p:sp>
      <p:sp>
        <p:nvSpPr>
          <p:cNvPr id="34822"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795463"/>
            <a:ext cx="750888" cy="1252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120900"/>
            <a:ext cx="11461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302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6866"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68361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38914" name="Rectangle 3"/>
          <p:cNvSpPr>
            <a:spLocks noGrp="1" noChangeArrowheads="1"/>
          </p:cNvSpPr>
          <p:nvPr>
            <p:ph type="body" idx="1"/>
          </p:nvPr>
        </p:nvSpPr>
        <p:spPr>
          <a:xfrm>
            <a:off x="354013" y="2047875"/>
            <a:ext cx="8229600" cy="4525963"/>
          </a:xfrm>
        </p:spPr>
        <p:txBody>
          <a:bodyPr/>
          <a:lstStyle/>
          <a:p>
            <a:pPr eaLnBrk="1" hangingPunct="1"/>
            <a:r>
              <a:rPr lang="en-US">
                <a:latin typeface="Arial" charset="0"/>
              </a:rPr>
              <a:t>Questi miliardi di sequenze presentano sfide e opportunità, </a:t>
            </a:r>
          </a:p>
          <a:p>
            <a:pPr eaLnBrk="1" hangingPunct="1"/>
            <a:r>
              <a:rPr lang="en-US">
                <a:latin typeface="Arial" charset="0"/>
              </a:rPr>
              <a:t>per studiare moltissimi problemi biologici diversi, quali:</a:t>
            </a:r>
          </a:p>
          <a:p>
            <a:pPr eaLnBrk="1" hangingPunct="1"/>
            <a:r>
              <a:rPr lang="en-US">
                <a:latin typeface="Arial" charset="0"/>
              </a:rPr>
              <a:t>Stati cellulari in relazione a ciclo cellulare, differenziamento, malattia ecc.</a:t>
            </a:r>
          </a:p>
          <a:p>
            <a:pPr eaLnBrk="1" hangingPunct="1"/>
            <a:r>
              <a:rPr lang="en-US">
                <a:latin typeface="Arial" charset="0"/>
              </a:rPr>
              <a:t>Regolazione dei processi, </a:t>
            </a:r>
          </a:p>
          <a:p>
            <a:pPr eaLnBrk="1" hangingPunct="1"/>
            <a:r>
              <a:rPr lang="en-US">
                <a:latin typeface="Arial" charset="0"/>
              </a:rPr>
              <a:t>…</a:t>
            </a:r>
          </a:p>
        </p:txBody>
      </p:sp>
      <p:sp>
        <p:nvSpPr>
          <p:cNvPr id="38915"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762056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247650" y="1136650"/>
            <a:ext cx="5710238" cy="4991100"/>
            <a:chOff x="1291" y="576"/>
            <a:chExt cx="4869" cy="3841"/>
          </a:xfrm>
        </p:grpSpPr>
        <p:sp>
          <p:nvSpPr>
            <p:cNvPr id="40965" name="Line 6"/>
            <p:cNvSpPr>
              <a:spLocks noChangeShapeType="1"/>
            </p:cNvSpPr>
            <p:nvPr/>
          </p:nvSpPr>
          <p:spPr bwMode="auto">
            <a:xfrm>
              <a:off x="1488" y="3504"/>
              <a:ext cx="2448" cy="0"/>
            </a:xfrm>
            <a:prstGeom prst="line">
              <a:avLst/>
            </a:prstGeom>
            <a:noFill/>
            <a:ln w="28575">
              <a:solidFill>
                <a:schemeClr val="tx1"/>
              </a:solidFill>
              <a:round/>
              <a:headEnd type="arrow" w="med" len="lg"/>
              <a:tailEnd type="arrow"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66" name="Line 7"/>
            <p:cNvSpPr>
              <a:spLocks noChangeShapeType="1"/>
            </p:cNvSpPr>
            <p:nvPr/>
          </p:nvSpPr>
          <p:spPr bwMode="auto">
            <a:xfrm rot="-5400000">
              <a:off x="2904" y="1848"/>
              <a:ext cx="2448" cy="0"/>
            </a:xfrm>
            <a:prstGeom prst="line">
              <a:avLst/>
            </a:prstGeom>
            <a:noFill/>
            <a:ln w="28575">
              <a:solidFill>
                <a:schemeClr val="tx1"/>
              </a:solidFill>
              <a:round/>
              <a:headEnd type="arrow" w="med" len="lg"/>
              <a:tailEnd type="arrow"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67" name="Text Box 8"/>
            <p:cNvSpPr txBox="1">
              <a:spLocks noChangeArrowheads="1"/>
            </p:cNvSpPr>
            <p:nvPr/>
          </p:nvSpPr>
          <p:spPr bwMode="auto">
            <a:xfrm>
              <a:off x="4206" y="1739"/>
              <a:ext cx="1954"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Tempo</a:t>
              </a:r>
              <a:r>
                <a:rPr lang="en-US" sz="2000">
                  <a:latin typeface="Arial" charset="0"/>
                </a:rPr>
                <a:t>    </a:t>
              </a:r>
            </a:p>
            <a:p>
              <a:r>
                <a:rPr lang="en-US" sz="2000">
                  <a:latin typeface="Arial" charset="0"/>
                </a:rPr>
                <a:t>Sviluppo</a:t>
              </a:r>
            </a:p>
          </p:txBody>
        </p:sp>
        <p:sp>
          <p:nvSpPr>
            <p:cNvPr id="40968" name="Text Box 9"/>
            <p:cNvSpPr txBox="1">
              <a:spLocks noChangeArrowheads="1"/>
            </p:cNvSpPr>
            <p:nvPr/>
          </p:nvSpPr>
          <p:spPr bwMode="auto">
            <a:xfrm>
              <a:off x="1291" y="3635"/>
              <a:ext cx="2965" cy="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a:latin typeface="Arial" charset="0"/>
                </a:rPr>
                <a:t>Spazio e stato</a:t>
              </a:r>
              <a:endParaRPr lang="en-US" sz="2000">
                <a:latin typeface="Arial" charset="0"/>
              </a:endParaRPr>
            </a:p>
            <a:p>
              <a:pPr algn="ctr"/>
              <a:r>
                <a:rPr lang="en-US" sz="2000">
                  <a:latin typeface="Arial" charset="0"/>
                </a:rPr>
                <a:t>Regione del corpo, fisiologia, </a:t>
              </a:r>
            </a:p>
            <a:p>
              <a:pPr algn="ctr"/>
              <a:r>
                <a:rPr lang="en-US" sz="2000">
                  <a:latin typeface="Arial" charset="0"/>
                </a:rPr>
                <a:t>patologia, farmacologia</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76"/>
              <a:ext cx="2520" cy="2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830263"/>
            <a:ext cx="4194175" cy="6027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458913"/>
            <a:ext cx="798195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it-IT" sz="4000" dirty="0">
                <a:latin typeface="Arial" charset="0"/>
              </a:rPr>
              <a:t>Introduzione alla bioinformatica</a:t>
            </a:r>
          </a:p>
          <a:p>
            <a:pPr marL="457200" indent="-457200">
              <a:buFont typeface="Arial" charset="0"/>
              <a:buChar char="•"/>
            </a:pPr>
            <a:r>
              <a:rPr lang="it-IT" sz="4000" dirty="0" err="1">
                <a:latin typeface="Arial" charset="0"/>
              </a:rPr>
              <a:t>Biosequenze</a:t>
            </a:r>
            <a:r>
              <a:rPr lang="it-IT" sz="4000" dirty="0">
                <a:latin typeface="Arial" charset="0"/>
              </a:rPr>
              <a:t>, geni, genoma e </a:t>
            </a:r>
            <a:r>
              <a:rPr lang="it-IT" sz="4000" dirty="0" err="1">
                <a:latin typeface="Arial" charset="0"/>
              </a:rPr>
              <a:t>trascrittoma</a:t>
            </a:r>
            <a:endParaRPr lang="it-IT" sz="4000" dirty="0">
              <a:latin typeface="Arial" charset="0"/>
            </a:endParaRPr>
          </a:p>
          <a:p>
            <a:pPr marL="457200" indent="-457200">
              <a:buFont typeface="Arial" charset="0"/>
              <a:buChar char="•"/>
            </a:pPr>
            <a:r>
              <a:rPr lang="it-IT" sz="4000" dirty="0">
                <a:latin typeface="Arial" charset="0"/>
              </a:rPr>
              <a:t>Metodologie high-</a:t>
            </a:r>
            <a:r>
              <a:rPr lang="it-IT" sz="4000" dirty="0" err="1">
                <a:latin typeface="Arial" charset="0"/>
              </a:rPr>
              <a:t>throughput</a:t>
            </a:r>
            <a:endParaRPr lang="it-IT" sz="4000" dirty="0"/>
          </a:p>
        </p:txBody>
      </p:sp>
    </p:spTree>
    <p:extLst>
      <p:ext uri="{BB962C8B-B14F-4D97-AF65-F5344CB8AC3E}">
        <p14:creationId xmlns:p14="http://schemas.microsoft.com/office/powerpoint/2010/main" val="34557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733550"/>
            <a:ext cx="8907463" cy="4525963"/>
          </a:xfrm>
        </p:spPr>
        <p:txBody>
          <a:bodyPr rtlCol="0">
            <a:noAutofit/>
          </a:bodyPr>
          <a:lstStyle/>
          <a:p>
            <a:pPr eaLnBrk="1" fontAlgn="auto" hangingPunct="1">
              <a:spcAft>
                <a:spcPts val="0"/>
              </a:spcAft>
              <a:buFont typeface="Arial"/>
              <a:buChar char="•"/>
              <a:defRPr/>
            </a:pPr>
            <a:r>
              <a:rPr lang="en-US" sz="3000" dirty="0" err="1">
                <a:solidFill>
                  <a:srgbClr val="000000"/>
                </a:solidFill>
                <a:latin typeface="Arial"/>
                <a:ea typeface="+mn-ea"/>
                <a:cs typeface="Arial"/>
              </a:rPr>
              <a:t>Studia</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il</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genoma</a:t>
            </a:r>
            <a:r>
              <a:rPr lang="en-US" sz="3000" dirty="0">
                <a:solidFill>
                  <a:srgbClr val="000000"/>
                </a:solidFill>
                <a:latin typeface="Arial"/>
                <a:ea typeface="+mn-ea"/>
                <a:cs typeface="Arial"/>
              </a:rPr>
              <a:t>, e </a:t>
            </a:r>
            <a:r>
              <a:rPr lang="en-US" sz="3000" dirty="0" err="1">
                <a:solidFill>
                  <a:srgbClr val="000000"/>
                </a:solidFill>
                <a:latin typeface="Arial"/>
                <a:ea typeface="+mn-ea"/>
                <a:cs typeface="Arial"/>
              </a:rPr>
              <a:t>particolarmente</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l’insieme</a:t>
            </a:r>
            <a:r>
              <a:rPr lang="en-US" sz="3000" dirty="0">
                <a:solidFill>
                  <a:srgbClr val="000000"/>
                </a:solidFill>
                <a:latin typeface="Arial"/>
                <a:ea typeface="+mn-ea"/>
                <a:cs typeface="Arial"/>
              </a:rPr>
              <a:t> di </a:t>
            </a:r>
            <a:r>
              <a:rPr lang="en-US" sz="3000" dirty="0" err="1">
                <a:solidFill>
                  <a:srgbClr val="000000"/>
                </a:solidFill>
                <a:latin typeface="Arial"/>
                <a:ea typeface="+mn-ea"/>
                <a:cs typeface="Arial"/>
              </a:rPr>
              <a:t>geni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espressi</a:t>
            </a:r>
            <a:r>
              <a:rPr lang="en-US" sz="3000" dirty="0">
                <a:solidFill>
                  <a:srgbClr val="000000"/>
                </a:solidFill>
                <a:latin typeface="Arial"/>
                <a:ea typeface="+mn-ea"/>
                <a:cs typeface="Arial"/>
              </a:rPr>
              <a:t> in </a:t>
            </a:r>
            <a:r>
              <a:rPr lang="en-US" sz="3000" dirty="0" err="1">
                <a:solidFill>
                  <a:srgbClr val="000000"/>
                </a:solidFill>
                <a:latin typeface="Arial"/>
                <a:ea typeface="+mn-ea"/>
                <a:cs typeface="Arial"/>
              </a:rPr>
              <a:t>trascritti</a:t>
            </a:r>
            <a:r>
              <a:rPr lang="en-US" sz="3000" dirty="0">
                <a:solidFill>
                  <a:srgbClr val="000000"/>
                </a:solidFill>
                <a:latin typeface="Arial"/>
                <a:ea typeface="+mn-ea"/>
                <a:cs typeface="Arial"/>
              </a:rPr>
              <a:t> RNA e in </a:t>
            </a:r>
            <a:r>
              <a:rPr lang="en-US" sz="3000" dirty="0" err="1">
                <a:solidFill>
                  <a:srgbClr val="000000"/>
                </a:solidFill>
                <a:latin typeface="Arial"/>
                <a:ea typeface="+mn-ea"/>
                <a:cs typeface="Arial"/>
              </a:rPr>
              <a:t>prodotti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proteici</a:t>
            </a:r>
            <a:r>
              <a:rPr lang="en-US" sz="3000" dirty="0">
                <a:solidFill>
                  <a:srgbClr val="000000"/>
                </a:solidFill>
                <a:latin typeface="Arial"/>
                <a:ea typeface="+mn-ea"/>
                <a:cs typeface="Arial"/>
              </a:rPr>
              <a:t>.</a:t>
            </a:r>
          </a:p>
          <a:p>
            <a:pPr eaLnBrk="1" fontAlgn="auto" hangingPunct="1">
              <a:spcAft>
                <a:spcPts val="0"/>
              </a:spcAft>
              <a:buFont typeface="Arial"/>
              <a:buChar char="•"/>
              <a:defRPr/>
            </a:pPr>
            <a:r>
              <a:rPr lang="en-US" sz="3000" dirty="0" err="1">
                <a:latin typeface="Arial"/>
                <a:ea typeface="+mn-ea"/>
                <a:cs typeface="Arial"/>
              </a:rPr>
              <a:t>Gli</a:t>
            </a:r>
            <a:r>
              <a:rPr lang="en-US" sz="3000" dirty="0">
                <a:latin typeface="Arial"/>
                <a:ea typeface="+mn-ea"/>
                <a:cs typeface="Arial"/>
              </a:rPr>
              <a:t> </a:t>
            </a:r>
            <a:r>
              <a:rPr lang="en-US" sz="3000" dirty="0" err="1">
                <a:latin typeface="Arial"/>
                <a:ea typeface="+mn-ea"/>
                <a:cs typeface="Arial"/>
              </a:rPr>
              <a:t>strumenti</a:t>
            </a:r>
            <a:r>
              <a:rPr lang="en-US" sz="3000" dirty="0">
                <a:latin typeface="Arial"/>
                <a:ea typeface="+mn-ea"/>
                <a:cs typeface="Arial"/>
              </a:rPr>
              <a:t> </a:t>
            </a:r>
            <a:r>
              <a:rPr lang="en-US" sz="3000" dirty="0" err="1">
                <a:latin typeface="Arial"/>
                <a:ea typeface="+mn-ea"/>
                <a:cs typeface="Arial"/>
              </a:rPr>
              <a:t>bioinformatici</a:t>
            </a:r>
            <a:r>
              <a:rPr lang="en-US" sz="3000" dirty="0">
                <a:latin typeface="Arial"/>
                <a:ea typeface="+mn-ea"/>
                <a:cs typeface="Arial"/>
              </a:rPr>
              <a:t> </a:t>
            </a:r>
            <a:r>
              <a:rPr lang="en-US" sz="3000" dirty="0" err="1">
                <a:latin typeface="Arial"/>
                <a:ea typeface="+mn-ea"/>
                <a:cs typeface="Arial"/>
              </a:rPr>
              <a:t>posso</a:t>
            </a:r>
            <a:r>
              <a:rPr lang="en-US" sz="3000" dirty="0">
                <a:latin typeface="Arial"/>
                <a:ea typeface="+mn-ea"/>
                <a:cs typeface="Arial"/>
              </a:rPr>
              <a:t> </a:t>
            </a:r>
            <a:r>
              <a:rPr lang="en-US" sz="3000" dirty="0" err="1">
                <a:latin typeface="Arial"/>
                <a:ea typeface="+mn-ea"/>
                <a:cs typeface="Arial"/>
              </a:rPr>
              <a:t>esser</a:t>
            </a:r>
            <a:r>
              <a:rPr lang="en-US" sz="3000" dirty="0">
                <a:latin typeface="Arial"/>
                <a:ea typeface="+mn-ea"/>
                <a:cs typeface="Arial"/>
              </a:rPr>
              <a:t> </a:t>
            </a:r>
            <a:r>
              <a:rPr lang="en-US" sz="3000" dirty="0" err="1">
                <a:latin typeface="Arial"/>
                <a:ea typeface="+mn-ea"/>
                <a:cs typeface="Arial"/>
              </a:rPr>
              <a:t>usati</a:t>
            </a:r>
            <a:r>
              <a:rPr lang="en-US" sz="3000" dirty="0">
                <a:latin typeface="Arial"/>
                <a:ea typeface="+mn-ea"/>
                <a:cs typeface="Arial"/>
              </a:rPr>
              <a:t> per </a:t>
            </a:r>
            <a:r>
              <a:rPr lang="en-US" sz="3000" dirty="0" err="1">
                <a:latin typeface="Arial"/>
                <a:ea typeface="+mn-ea"/>
                <a:cs typeface="Arial"/>
              </a:rPr>
              <a:t>descrivere</a:t>
            </a:r>
            <a:r>
              <a:rPr lang="en-US" sz="3000" dirty="0">
                <a:latin typeface="Arial"/>
                <a:ea typeface="+mn-ea"/>
                <a:cs typeface="Arial"/>
              </a:rPr>
              <a:t> </a:t>
            </a:r>
            <a:r>
              <a:rPr lang="en-US" sz="3000" dirty="0" err="1">
                <a:latin typeface="Arial"/>
                <a:ea typeface="+mn-ea"/>
                <a:cs typeface="Arial"/>
              </a:rPr>
              <a:t>cambiamenti</a:t>
            </a:r>
            <a:r>
              <a:rPr lang="en-US" sz="3000" dirty="0">
                <a:latin typeface="Arial"/>
                <a:ea typeface="+mn-ea"/>
                <a:cs typeface="Arial"/>
              </a:rPr>
              <a:t> </a:t>
            </a:r>
            <a:r>
              <a:rPr lang="en-US" sz="3000" dirty="0" err="1">
                <a:latin typeface="Arial"/>
                <a:ea typeface="+mn-ea"/>
                <a:cs typeface="Arial"/>
              </a:rPr>
              <a:t>qualitativi</a:t>
            </a:r>
            <a:r>
              <a:rPr lang="en-US" sz="3000" dirty="0">
                <a:latin typeface="Arial"/>
                <a:ea typeface="+mn-ea"/>
                <a:cs typeface="Arial"/>
              </a:rPr>
              <a:t>  e </a:t>
            </a:r>
            <a:r>
              <a:rPr lang="en-US" sz="3000" dirty="0" err="1">
                <a:latin typeface="Arial"/>
                <a:ea typeface="+mn-ea"/>
                <a:cs typeface="Arial"/>
              </a:rPr>
              <a:t>quantitativi</a:t>
            </a:r>
            <a:r>
              <a:rPr lang="en-US" sz="3000" dirty="0">
                <a:latin typeface="Arial"/>
                <a:ea typeface="+mn-ea"/>
                <a:cs typeface="Arial"/>
              </a:rPr>
              <a:t> </a:t>
            </a:r>
            <a:r>
              <a:rPr lang="en-US" sz="3000" dirty="0" err="1">
                <a:latin typeface="Arial"/>
                <a:ea typeface="+mn-ea"/>
                <a:cs typeface="Arial"/>
              </a:rPr>
              <a:t>degli</a:t>
            </a:r>
            <a:r>
              <a:rPr lang="en-US" sz="3000" dirty="0">
                <a:latin typeface="Arial"/>
                <a:ea typeface="+mn-ea"/>
                <a:cs typeface="Arial"/>
              </a:rPr>
              <a:t> </a:t>
            </a:r>
            <a:r>
              <a:rPr lang="en-US" sz="3000" dirty="0" err="1">
                <a:latin typeface="Arial"/>
                <a:ea typeface="+mn-ea"/>
                <a:cs typeface="Arial"/>
              </a:rPr>
              <a:t>elementi</a:t>
            </a:r>
            <a:r>
              <a:rPr lang="en-US" sz="3000" dirty="0">
                <a:latin typeface="Arial"/>
                <a:ea typeface="+mn-ea"/>
                <a:cs typeface="Arial"/>
              </a:rPr>
              <a:t> </a:t>
            </a:r>
            <a:r>
              <a:rPr lang="en-US" sz="3000" dirty="0" err="1">
                <a:latin typeface="Arial"/>
                <a:ea typeface="+mn-ea"/>
                <a:cs typeface="Arial"/>
              </a:rPr>
              <a:t>considerati</a:t>
            </a:r>
            <a:r>
              <a:rPr lang="en-US" sz="3000" dirty="0">
                <a:latin typeface="Arial"/>
                <a:ea typeface="+mn-ea"/>
                <a:cs typeface="Arial"/>
              </a:rPr>
              <a:t>:</a:t>
            </a:r>
          </a:p>
          <a:p>
            <a:pPr lvl="1" eaLnBrk="1" fontAlgn="auto" hangingPunct="1">
              <a:spcAft>
                <a:spcPts val="0"/>
              </a:spcAft>
              <a:buClr>
                <a:srgbClr val="0000FF"/>
              </a:buClr>
              <a:buFont typeface="Wingdings" charset="2"/>
              <a:buChar char="Ø"/>
              <a:defRPr/>
            </a:pPr>
            <a:r>
              <a:rPr lang="en-US" sz="3000" dirty="0">
                <a:latin typeface="Arial"/>
                <a:ea typeface="+mn-ea"/>
                <a:cs typeface="Arial"/>
              </a:rPr>
              <a:t> </a:t>
            </a:r>
            <a:r>
              <a:rPr lang="en-US" sz="3000" dirty="0" err="1">
                <a:latin typeface="Arial"/>
                <a:ea typeface="+mn-ea"/>
                <a:cs typeface="Arial"/>
              </a:rPr>
              <a:t>durante</a:t>
            </a:r>
            <a:r>
              <a:rPr lang="en-US" sz="3000" dirty="0">
                <a:latin typeface="Arial"/>
                <a:ea typeface="+mn-ea"/>
                <a:cs typeface="Arial"/>
              </a:rPr>
              <a:t> lo </a:t>
            </a:r>
            <a:r>
              <a:rPr lang="en-US" sz="3000" dirty="0" err="1">
                <a:latin typeface="Arial"/>
                <a:ea typeface="+mn-ea"/>
                <a:cs typeface="Arial"/>
              </a:rPr>
              <a:t>sviluppo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in </a:t>
            </a:r>
            <a:r>
              <a:rPr lang="en-US" sz="3000" dirty="0" err="1">
                <a:latin typeface="Arial"/>
                <a:ea typeface="+mn-ea"/>
                <a:cs typeface="Arial"/>
              </a:rPr>
              <a:t>relazione</a:t>
            </a:r>
            <a:r>
              <a:rPr lang="en-US" sz="3000" dirty="0">
                <a:latin typeface="Arial"/>
                <a:ea typeface="+mn-ea"/>
                <a:cs typeface="Arial"/>
              </a:rPr>
              <a:t> </a:t>
            </a:r>
            <a:r>
              <a:rPr lang="en-US" sz="3000" dirty="0" err="1">
                <a:latin typeface="Arial"/>
                <a:ea typeface="+mn-ea"/>
                <a:cs typeface="Arial"/>
              </a:rPr>
              <a:t>alle</a:t>
            </a:r>
            <a:r>
              <a:rPr lang="en-US" sz="3000" dirty="0">
                <a:latin typeface="Arial"/>
                <a:ea typeface="+mn-ea"/>
                <a:cs typeface="Arial"/>
              </a:rPr>
              <a:t> diverse zone del </a:t>
            </a:r>
            <a:r>
              <a:rPr lang="en-US" sz="3000" dirty="0" err="1">
                <a:latin typeface="Arial"/>
                <a:ea typeface="+mn-ea"/>
                <a:cs typeface="Arial"/>
              </a:rPr>
              <a:t>corpo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e in </a:t>
            </a:r>
            <a:r>
              <a:rPr lang="en-US" sz="3000" dirty="0" err="1">
                <a:latin typeface="Arial"/>
                <a:ea typeface="+mn-ea"/>
                <a:cs typeface="Arial"/>
              </a:rPr>
              <a:t>una</a:t>
            </a:r>
            <a:r>
              <a:rPr lang="en-US" sz="3000" dirty="0">
                <a:latin typeface="Arial"/>
                <a:ea typeface="+mn-ea"/>
                <a:cs typeface="Arial"/>
              </a:rPr>
              <a:t> </a:t>
            </a:r>
            <a:r>
              <a:rPr lang="en-US" sz="3000" dirty="0" err="1">
                <a:latin typeface="Arial"/>
                <a:ea typeface="+mn-ea"/>
                <a:cs typeface="Arial"/>
              </a:rPr>
              <a:t>serie</a:t>
            </a:r>
            <a:r>
              <a:rPr lang="en-US" sz="3000" dirty="0">
                <a:latin typeface="Arial"/>
                <a:ea typeface="+mn-ea"/>
                <a:cs typeface="Arial"/>
              </a:rPr>
              <a:t> molto </a:t>
            </a:r>
            <a:r>
              <a:rPr lang="en-US" sz="3000" dirty="0" err="1">
                <a:latin typeface="Arial"/>
                <a:ea typeface="+mn-ea"/>
                <a:cs typeface="Arial"/>
              </a:rPr>
              <a:t>vasta</a:t>
            </a:r>
            <a:r>
              <a:rPr lang="en-US" sz="3000" dirty="0">
                <a:latin typeface="Arial"/>
                <a:ea typeface="+mn-ea"/>
                <a:cs typeface="Arial"/>
              </a:rPr>
              <a:t> di </a:t>
            </a:r>
            <a:r>
              <a:rPr lang="en-US" sz="3000" dirty="0" err="1">
                <a:latin typeface="Arial"/>
                <a:ea typeface="+mn-ea"/>
                <a:cs typeface="Arial"/>
              </a:rPr>
              <a:t>stati</a:t>
            </a:r>
            <a:r>
              <a:rPr lang="en-US" sz="3000" dirty="0">
                <a:latin typeface="Arial"/>
                <a:ea typeface="+mn-ea"/>
                <a:cs typeface="Arial"/>
              </a:rPr>
              <a:t> </a:t>
            </a:r>
            <a:r>
              <a:rPr lang="en-US" sz="3000" dirty="0" err="1">
                <a:latin typeface="Arial"/>
                <a:ea typeface="+mn-ea"/>
                <a:cs typeface="Arial"/>
              </a:rPr>
              <a:t>fisiologici</a:t>
            </a:r>
            <a:r>
              <a:rPr lang="en-US" sz="3000" dirty="0">
                <a:latin typeface="Arial"/>
                <a:ea typeface="+mn-ea"/>
                <a:cs typeface="Arial"/>
              </a:rPr>
              <a:t> o </a:t>
            </a:r>
            <a:r>
              <a:rPr lang="en-US" sz="3000" dirty="0" err="1">
                <a:latin typeface="Arial"/>
                <a:ea typeface="+mn-ea"/>
                <a:cs typeface="Arial"/>
              </a:rPr>
              <a:t>patologici</a:t>
            </a:r>
            <a:r>
              <a:rPr lang="en-US" sz="3000" dirty="0">
                <a:latin typeface="Arial"/>
                <a:ea typeface="+mn-ea"/>
                <a:cs typeface="Arial"/>
              </a:rPr>
              <a:t>.</a:t>
            </a:r>
          </a:p>
        </p:txBody>
      </p:sp>
      <p:sp>
        <p:nvSpPr>
          <p:cNvPr id="43010"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10"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spTree>
    <p:extLst>
      <p:ext uri="{BB962C8B-B14F-4D97-AF65-F5344CB8AC3E}">
        <p14:creationId xmlns:p14="http://schemas.microsoft.com/office/powerpoint/2010/main" val="269093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362075"/>
            <a:ext cx="2068513" cy="351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1368425"/>
            <a:ext cx="2782887" cy="408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ttangolo 8"/>
          <p:cNvSpPr>
            <a:spLocks noChangeArrowheads="1"/>
          </p:cNvSpPr>
          <p:nvPr/>
        </p:nvSpPr>
        <p:spPr bwMode="auto">
          <a:xfrm>
            <a:off x="188913" y="887413"/>
            <a:ext cx="87566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2400">
                <a:solidFill>
                  <a:srgbClr val="0000FF"/>
                </a:solidFill>
                <a:latin typeface="Arial" charset="0"/>
                <a:cs typeface="Arial" charset="0"/>
              </a:rPr>
              <a:t>Darwin (1837)						Haeckel (1866)			</a:t>
            </a:r>
          </a:p>
        </p:txBody>
      </p:sp>
      <p:sp>
        <p:nvSpPr>
          <p:cNvPr id="45061" name="Rettangolo 13"/>
          <p:cNvSpPr>
            <a:spLocks noChangeArrowheads="1"/>
          </p:cNvSpPr>
          <p:nvPr/>
        </p:nvSpPr>
        <p:spPr bwMode="auto">
          <a:xfrm>
            <a:off x="188913" y="5810250"/>
            <a:ext cx="8701087"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400">
                <a:solidFill>
                  <a:srgbClr val="0000FF"/>
                </a:solidFill>
                <a:latin typeface="Arial" charset="0"/>
                <a:cs typeface="Arial" charset="0"/>
              </a:rPr>
              <a:t>«</a:t>
            </a:r>
            <a:r>
              <a:rPr lang="it-IT" sz="2400" i="1">
                <a:solidFill>
                  <a:srgbClr val="0000FF"/>
                </a:solidFill>
                <a:latin typeface="Arial" charset="0"/>
                <a:cs typeface="Arial" charset="0"/>
              </a:rPr>
              <a:t>In biologia niente ha senso se non alla luce dell’evoluzione</a:t>
            </a:r>
            <a:r>
              <a:rPr lang="it-IT" sz="2400">
                <a:solidFill>
                  <a:srgbClr val="0000FF"/>
                </a:solidFill>
                <a:latin typeface="Arial" charset="0"/>
                <a:cs typeface="Arial" charset="0"/>
              </a:rPr>
              <a:t>»</a:t>
            </a:r>
          </a:p>
          <a:p>
            <a:pPr algn="ctr"/>
            <a:r>
              <a:rPr lang="it-IT" sz="2400">
                <a:solidFill>
                  <a:srgbClr val="0000FF"/>
                </a:solidFill>
                <a:latin typeface="Arial" charset="0"/>
                <a:cs typeface="Arial" charset="0"/>
              </a:rPr>
              <a:t>(Dobzhansky, 1973) </a:t>
            </a:r>
          </a:p>
        </p:txBody>
      </p:sp>
      <p:sp>
        <p:nvSpPr>
          <p:cNvPr id="45062" name="CasellaDiTesto 1"/>
          <p:cNvSpPr txBox="1">
            <a:spLocks noChangeArrowheads="1"/>
          </p:cNvSpPr>
          <p:nvPr/>
        </p:nvSpPr>
        <p:spPr bwMode="auto">
          <a:xfrm>
            <a:off x="0" y="4713288"/>
            <a:ext cx="528161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i="1">
                <a:solidFill>
                  <a:srgbClr val="0000FF"/>
                </a:solidFill>
                <a:latin typeface="Arial" charset="0"/>
              </a:rPr>
              <a:t>“The green and budding twigs may represent existing species; and those produced during former years may represent the long succession of extinct species.”</a:t>
            </a:r>
          </a:p>
        </p:txBody>
      </p:sp>
    </p:spTree>
    <p:extLst>
      <p:ext uri="{BB962C8B-B14F-4D97-AF65-F5344CB8AC3E}">
        <p14:creationId xmlns:p14="http://schemas.microsoft.com/office/powerpoint/2010/main" val="3655220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575"/>
            <a:ext cx="5322888" cy="3319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7107" name="Rettangolo 5"/>
          <p:cNvSpPr>
            <a:spLocks noChangeArrowheads="1"/>
          </p:cNvSpPr>
          <p:nvPr/>
        </p:nvSpPr>
        <p:spPr bwMode="auto">
          <a:xfrm>
            <a:off x="71438" y="895350"/>
            <a:ext cx="9072562"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latin typeface="Arial" charset="0"/>
                <a:cs typeface="Arial" charset="0"/>
              </a:rPr>
              <a:t> Gli esseri viventi oggi esistenti si sono evoluti a partire da altri esseri viventi ancestrali e sono legati da relazioni di tipo evolutivo</a:t>
            </a:r>
          </a:p>
          <a:p>
            <a:pPr>
              <a:spcBef>
                <a:spcPct val="50000"/>
              </a:spcBef>
              <a:buFontTx/>
              <a:buChar char="•"/>
            </a:pPr>
            <a:r>
              <a:rPr lang="it-IT" sz="2400">
                <a:latin typeface="Arial" charset="0"/>
                <a:cs typeface="Arial" charset="0"/>
              </a:rPr>
              <a:t> Lo studio del patrimonio genetico (genoma) delle specie permette di ricostruirne la storia passata e le relazioni con altre specie 	</a:t>
            </a:r>
            <a:r>
              <a:rPr lang="it-IT" sz="2400">
                <a:latin typeface="Arial" charset="0"/>
                <a:cs typeface="Arial" charset="0"/>
                <a:sym typeface="Wingdings" charset="0"/>
              </a:rPr>
              <a:t> </a:t>
            </a:r>
            <a:r>
              <a:rPr lang="it-IT" sz="2400" b="1">
                <a:latin typeface="Arial" charset="0"/>
                <a:cs typeface="Arial" charset="0"/>
                <a:sym typeface="Wingdings" charset="0"/>
              </a:rPr>
              <a:t>alberi filogenetici</a:t>
            </a:r>
            <a:endParaRPr lang="it-IT" sz="2400" b="1">
              <a:latin typeface="Arial" charset="0"/>
              <a:cs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644900"/>
            <a:ext cx="3836987"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Rettangolo 1"/>
          <p:cNvSpPr>
            <a:spLocks noChangeArrowheads="1"/>
          </p:cNvSpPr>
          <p:nvPr/>
        </p:nvSpPr>
        <p:spPr bwMode="auto">
          <a:xfrm>
            <a:off x="792163" y="6338888"/>
            <a:ext cx="7156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2400" b="1">
                <a:solidFill>
                  <a:srgbClr val="0000FF"/>
                </a:solidFill>
                <a:latin typeface="Arial" charset="0"/>
                <a:cs typeface="Arial" charset="0"/>
              </a:rPr>
              <a:t>TREE OF LIFE WITH ENDOSYMBIOSIS</a:t>
            </a:r>
          </a:p>
        </p:txBody>
      </p:sp>
    </p:spTree>
    <p:extLst>
      <p:ext uri="{BB962C8B-B14F-4D97-AF65-F5344CB8AC3E}">
        <p14:creationId xmlns:p14="http://schemas.microsoft.com/office/powerpoint/2010/main" val="369636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881188"/>
            <a:ext cx="8229600" cy="4525962"/>
          </a:xfrm>
        </p:spPr>
        <p:txBody>
          <a:bodyPr>
            <a:normAutofit lnSpcReduction="10000"/>
          </a:bodyPr>
          <a:lstStyle/>
          <a:p>
            <a:pPr eaLnBrk="1" hangingPunct="1"/>
            <a:r>
              <a:rPr lang="en-US">
                <a:latin typeface="Arial" charset="0"/>
              </a:rPr>
              <a:t>Storicamente l’evoluzione molecolare è stato il primo ambito che ha richiesto al nascita della bioinformatica</a:t>
            </a:r>
          </a:p>
          <a:p>
            <a:pPr eaLnBrk="1" hangingPunct="1"/>
            <a:r>
              <a:rPr lang="en-US">
                <a:latin typeface="Arial" charset="0"/>
              </a:rPr>
              <a:t>Studiare i processi evolutivi (da macro- a micro-evoluzione)</a:t>
            </a:r>
          </a:p>
          <a:p>
            <a:pPr eaLnBrk="1" hangingPunct="1"/>
            <a:r>
              <a:rPr lang="en-US">
                <a:latin typeface="Arial" charset="0"/>
              </a:rPr>
              <a:t>Ricostruire la storia passata</a:t>
            </a:r>
          </a:p>
          <a:p>
            <a:pPr eaLnBrk="1" hangingPunct="1"/>
            <a:r>
              <a:rPr lang="en-US">
                <a:latin typeface="Arial" charset="0"/>
              </a:rPr>
              <a:t>Comprendere le pressioni evolutive in relazione alle informazioni funzionali e viceversa</a:t>
            </a:r>
          </a:p>
        </p:txBody>
      </p:sp>
      <p:sp>
        <p:nvSpPr>
          <p:cNvPr id="49154" name="Rectangle 2"/>
          <p:cNvSpPr txBox="1">
            <a:spLocks noChangeArrowheads="1"/>
          </p:cNvSpPr>
          <p:nvPr/>
        </p:nvSpPr>
        <p:spPr bwMode="auto">
          <a:xfrm>
            <a:off x="449263" y="7699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solidFill>
                  <a:srgbClr val="0000FF"/>
                </a:solidFill>
                <a:latin typeface="Arial" charset="0"/>
              </a:rPr>
              <a:t>Il ruolo della bioinformatica</a:t>
            </a:r>
          </a:p>
        </p:txBody>
      </p:sp>
      <p:sp>
        <p:nvSpPr>
          <p:cNvPr id="9"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spTree>
    <p:extLst>
      <p:ext uri="{BB962C8B-B14F-4D97-AF65-F5344CB8AC3E}">
        <p14:creationId xmlns:p14="http://schemas.microsoft.com/office/powerpoint/2010/main" val="397736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22076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ChangeArrowheads="1"/>
          </p:cNvSpPr>
          <p:nvPr/>
        </p:nvSpPr>
        <p:spPr bwMode="auto">
          <a:xfrm>
            <a:off x="0" y="4003675"/>
            <a:ext cx="9144000" cy="2854325"/>
          </a:xfrm>
          <a:prstGeom prst="rect">
            <a:avLst/>
          </a:prstGeom>
          <a:solidFill>
            <a:schemeClr val="accent1"/>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wrap="none" anchor="ctr"/>
          <a:lstStyle/>
          <a:p>
            <a:endParaRPr lang="en-US">
              <a:latin typeface="Arial" charset="0"/>
            </a:endParaRPr>
          </a:p>
        </p:txBody>
      </p:sp>
      <p:sp>
        <p:nvSpPr>
          <p:cNvPr id="52226" name="Text Box 2"/>
          <p:cNvSpPr txBox="1">
            <a:spLocks noChangeArrowheads="1"/>
          </p:cNvSpPr>
          <p:nvPr/>
        </p:nvSpPr>
        <p:spPr bwMode="auto">
          <a:xfrm>
            <a:off x="239713" y="44450"/>
            <a:ext cx="88138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a:solidFill>
                  <a:srgbClr val="FF0000"/>
                </a:solidFill>
                <a:latin typeface="Arial" charset="0"/>
              </a:rPr>
              <a:t>Alfabeto molecolare</a:t>
            </a:r>
          </a:p>
          <a:p>
            <a:pPr algn="ctr" eaLnBrk="1" hangingPunct="1"/>
            <a:r>
              <a:rPr lang="it-IT" sz="2800" b="1">
                <a:solidFill>
                  <a:srgbClr val="0000CC"/>
                </a:solidFill>
                <a:latin typeface="Arial" charset="0"/>
              </a:rPr>
              <a:t>GLI ACIDI NUCLEICI E LE PROTEINE SONO POLIMERI LINEARI </a:t>
            </a:r>
            <a:r>
              <a:rPr lang="it-IT" sz="2800" b="1">
                <a:solidFill>
                  <a:srgbClr val="0000CC"/>
                </a:solidFill>
                <a:latin typeface="Arial" charset="0"/>
                <a:sym typeface="Wingdings" charset="0"/>
              </a:rPr>
              <a:t> </a:t>
            </a:r>
            <a:r>
              <a:rPr lang="it-IT" sz="2800" b="1">
                <a:solidFill>
                  <a:srgbClr val="FF0000"/>
                </a:solidFill>
                <a:latin typeface="Arial" charset="0"/>
                <a:sym typeface="Wingdings" charset="0"/>
              </a:rPr>
              <a:t>BIOSEQUENZE</a:t>
            </a:r>
            <a:r>
              <a:rPr lang="it-IT" sz="2800" b="1">
                <a:solidFill>
                  <a:srgbClr val="0000CC"/>
                </a:solidFill>
                <a:latin typeface="Arial" charset="0"/>
                <a:sym typeface="Wingdings" charset="0"/>
              </a:rPr>
              <a:t>	</a:t>
            </a:r>
            <a:endParaRPr lang="it-IT" sz="2800" b="1">
              <a:solidFill>
                <a:srgbClr val="0000CC"/>
              </a:solidFill>
              <a:latin typeface="Arial" charset="0"/>
            </a:endParaRPr>
          </a:p>
        </p:txBody>
      </p:sp>
      <p:sp>
        <p:nvSpPr>
          <p:cNvPr id="52227" name="Text Box 3"/>
          <p:cNvSpPr txBox="1">
            <a:spLocks noChangeArrowheads="1"/>
          </p:cNvSpPr>
          <p:nvPr/>
        </p:nvSpPr>
        <p:spPr bwMode="auto">
          <a:xfrm>
            <a:off x="107950" y="1471613"/>
            <a:ext cx="8785225" cy="314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buClr>
                <a:srgbClr val="FF0066"/>
              </a:buClr>
              <a:buFontTx/>
              <a:buChar char="•"/>
            </a:pPr>
            <a:r>
              <a:rPr lang="it-IT" sz="2500">
                <a:latin typeface="Arial" charset="0"/>
              </a:rPr>
              <a:t> DNA e RNA sono polimeri lineari di nucleotidi, specializzati nel deposito, nella trasmissione e nell’</a:t>
            </a:r>
            <a:r>
              <a:rPr lang="it-IT" altLang="ja-JP" sz="2500">
                <a:latin typeface="Arial" charset="0"/>
              </a:rPr>
              <a:t>utilizzazione dell’informazione genetica</a:t>
            </a:r>
          </a:p>
          <a:p>
            <a:pPr eaLnBrk="1" hangingPunct="1">
              <a:spcBef>
                <a:spcPct val="50000"/>
              </a:spcBef>
              <a:buClr>
                <a:srgbClr val="FF0066"/>
              </a:buClr>
              <a:buFontTx/>
              <a:buChar char="•"/>
            </a:pPr>
            <a:r>
              <a:rPr lang="it-IT" sz="2500">
                <a:latin typeface="Arial" charset="0"/>
              </a:rPr>
              <a:t> Gli acidi nucleici possono assumere specifiche forme nello spazio 3D, come le proteine, e svolgere attività</a:t>
            </a:r>
            <a:r>
              <a:rPr lang="it-IT" altLang="ja-JP" sz="2500">
                <a:latin typeface="Arial" charset="0"/>
              </a:rPr>
              <a:t> diverse (ad es. catalisi)</a:t>
            </a:r>
          </a:p>
          <a:p>
            <a:pPr eaLnBrk="1" hangingPunct="1">
              <a:spcBef>
                <a:spcPct val="50000"/>
              </a:spcBef>
              <a:buClr>
                <a:srgbClr val="FF0066"/>
              </a:buClr>
              <a:buFontTx/>
              <a:buChar char="•"/>
            </a:pPr>
            <a:endParaRPr lang="it-IT">
              <a:latin typeface="Arial" charset="0"/>
            </a:endParaRPr>
          </a:p>
        </p:txBody>
      </p:sp>
      <p:sp>
        <p:nvSpPr>
          <p:cNvPr id="52228" name="Rectangle 5"/>
          <p:cNvSpPr>
            <a:spLocks noChangeArrowheads="1"/>
          </p:cNvSpPr>
          <p:nvPr/>
        </p:nvSpPr>
        <p:spPr bwMode="auto">
          <a:xfrm>
            <a:off x="692150" y="4127500"/>
            <a:ext cx="7599363" cy="763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400" b="1">
                <a:solidFill>
                  <a:srgbClr val="CC0000"/>
                </a:solidFill>
                <a:latin typeface="Arial" charset="0"/>
              </a:rPr>
              <a:t>IL DOGMA CENTRALE DELLA BIOLOGIA</a:t>
            </a:r>
          </a:p>
        </p:txBody>
      </p:sp>
      <p:pic>
        <p:nvPicPr>
          <p:cNvPr id="522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708525"/>
            <a:ext cx="7604125" cy="201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ccia destra 7"/>
          <p:cNvSpPr/>
          <p:nvPr/>
        </p:nvSpPr>
        <p:spPr bwMode="auto">
          <a:xfrm rot="979137">
            <a:off x="2509838" y="5940425"/>
            <a:ext cx="1905000" cy="304800"/>
          </a:xfrm>
          <a:prstGeom prst="rightArrow">
            <a:avLst/>
          </a:prstGeom>
          <a:solidFill>
            <a:srgbClr val="F6E6C6"/>
          </a:solidFill>
          <a:ln w="19050" cap="flat" cmpd="sng" algn="ctr">
            <a:solidFill>
              <a:schemeClr val="accent6">
                <a:lumMod val="50000"/>
              </a:schemeClr>
            </a:solidFill>
            <a:prstDash val="solid"/>
            <a:round/>
            <a:headEnd type="none" w="med" len="med"/>
            <a:tailEnd type="triangle" w="med" len="med"/>
          </a:ln>
          <a:effectLst>
            <a:outerShdw blurRad="50800" dist="38100" dir="2700000">
              <a:srgbClr val="000000">
                <a:alpha val="43000"/>
              </a:srgbClr>
            </a:outerShdw>
          </a:effectLst>
        </p:spPr>
        <p:txBody>
          <a:bodyPr/>
          <a:lstStyle/>
          <a:p>
            <a:pPr fontAlgn="auto">
              <a:spcBef>
                <a:spcPts val="0"/>
              </a:spcBef>
              <a:spcAft>
                <a:spcPts val="0"/>
              </a:spcAft>
              <a:defRPr/>
            </a:pPr>
            <a:endParaRPr lang="it-IT">
              <a:latin typeface="Arial" pitchFamily="-108" charset="0"/>
              <a:ea typeface="+mn-ea"/>
              <a:cs typeface="+mn-cs"/>
            </a:endParaRPr>
          </a:p>
        </p:txBody>
      </p:sp>
      <p:sp>
        <p:nvSpPr>
          <p:cNvPr id="10" name="CasellaDiTesto 9"/>
          <p:cNvSpPr txBox="1"/>
          <p:nvPr/>
        </p:nvSpPr>
        <p:spPr>
          <a:xfrm>
            <a:off x="4406900" y="6223000"/>
            <a:ext cx="3505200" cy="3397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it-IT" sz="1600" b="1" dirty="0">
                <a:solidFill>
                  <a:srgbClr val="800000"/>
                </a:solidFill>
                <a:latin typeface="Arial" pitchFamily="-105" charset="0"/>
                <a:ea typeface="+mn-ea"/>
                <a:cs typeface="+mn-cs"/>
              </a:rPr>
              <a:t>Molti altri RNA non </a:t>
            </a:r>
            <a:r>
              <a:rPr lang="it-IT" sz="1600" b="1" dirty="0" err="1">
                <a:solidFill>
                  <a:srgbClr val="800000"/>
                </a:solidFill>
                <a:latin typeface="Arial" pitchFamily="-105" charset="0"/>
                <a:ea typeface="+mn-ea"/>
                <a:cs typeface="+mn-cs"/>
              </a:rPr>
              <a:t>coding</a:t>
            </a:r>
            <a:endParaRPr lang="it-IT" sz="1600" b="1" dirty="0">
              <a:solidFill>
                <a:srgbClr val="800000"/>
              </a:solidFill>
              <a:latin typeface="Arial" pitchFamily="-105" charset="0"/>
              <a:ea typeface="+mn-ea"/>
              <a:cs typeface="+mn-cs"/>
            </a:endParaRPr>
          </a:p>
        </p:txBody>
      </p:sp>
    </p:spTree>
    <p:extLst>
      <p:ext uri="{BB962C8B-B14F-4D97-AF65-F5344CB8AC3E}">
        <p14:creationId xmlns:p14="http://schemas.microsoft.com/office/powerpoint/2010/main" val="3183109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611208"/>
            <a:ext cx="5138738" cy="2923878"/>
          </a:xfrm>
          <a:prstGeom prst="rect">
            <a:avLst/>
          </a:prstGeom>
          <a:solidFill>
            <a:schemeClr val="accent3">
              <a:lumMod val="20000"/>
              <a:lumOff val="80000"/>
            </a:schemeClr>
          </a:solidFill>
          <a:ln w="9525">
            <a:noFill/>
            <a:miter lim="800000"/>
            <a:headEnd/>
            <a:tailEnd/>
          </a:ln>
        </p:spPr>
        <p:txBody>
          <a:bodyPr wrap="square">
            <a:spAutoFit/>
          </a:bodyPr>
          <a:lstStyle/>
          <a:p>
            <a:pPr marL="2055813" algn="just">
              <a:defRPr/>
            </a:pPr>
            <a:r>
              <a:rPr lang="it-IT" i="1" dirty="0">
                <a:solidFill>
                  <a:srgbClr val="008000"/>
                </a:solidFill>
                <a:latin typeface="Arial"/>
                <a:cs typeface="Arial" charset="0"/>
              </a:rPr>
              <a:t>“</a:t>
            </a:r>
            <a:r>
              <a:rPr lang="it-IT" i="1" dirty="0" err="1">
                <a:solidFill>
                  <a:srgbClr val="008000"/>
                </a:solidFill>
                <a:latin typeface="Arial"/>
                <a:cs typeface="Arial" charset="0"/>
              </a:rPr>
              <a:t>Researchers</a:t>
            </a:r>
            <a:r>
              <a:rPr lang="it-IT" i="1" dirty="0">
                <a:solidFill>
                  <a:srgbClr val="008000"/>
                </a:solidFill>
                <a:latin typeface="Arial"/>
                <a:cs typeface="Arial" charset="0"/>
              </a:rPr>
              <a:t> </a:t>
            </a:r>
            <a:r>
              <a:rPr lang="it-IT" i="1" dirty="0" err="1">
                <a:solidFill>
                  <a:srgbClr val="008000"/>
                </a:solidFill>
                <a:latin typeface="Arial"/>
                <a:cs typeface="Arial" charset="0"/>
              </a:rPr>
              <a:t>need</a:t>
            </a:r>
            <a:r>
              <a:rPr lang="it-IT" i="1" dirty="0">
                <a:solidFill>
                  <a:srgbClr val="008000"/>
                </a:solidFill>
                <a:latin typeface="Arial"/>
                <a:cs typeface="Arial" charset="0"/>
              </a:rPr>
              <a:t> to be </a:t>
            </a:r>
            <a:r>
              <a:rPr lang="it-IT" i="1" dirty="0" err="1">
                <a:solidFill>
                  <a:srgbClr val="008000"/>
                </a:solidFill>
                <a:latin typeface="Arial"/>
                <a:cs typeface="Arial" charset="0"/>
              </a:rPr>
              <a:t>obliged</a:t>
            </a:r>
            <a:r>
              <a:rPr lang="it-IT" i="1" dirty="0">
                <a:solidFill>
                  <a:srgbClr val="008000"/>
                </a:solidFill>
                <a:latin typeface="Arial"/>
                <a:cs typeface="Arial" charset="0"/>
              </a:rPr>
              <a:t> to </a:t>
            </a:r>
            <a:r>
              <a:rPr lang="it-IT" i="1" dirty="0" err="1">
                <a:solidFill>
                  <a:srgbClr val="008000"/>
                </a:solidFill>
                <a:latin typeface="Arial"/>
                <a:cs typeface="Arial" charset="0"/>
              </a:rPr>
              <a:t>document</a:t>
            </a:r>
            <a:r>
              <a:rPr lang="it-IT" i="1" dirty="0">
                <a:solidFill>
                  <a:srgbClr val="008000"/>
                </a:solidFill>
                <a:latin typeface="Arial"/>
                <a:cs typeface="Arial" charset="0"/>
              </a:rPr>
              <a:t> and </a:t>
            </a:r>
            <a:r>
              <a:rPr lang="it-IT" i="1" dirty="0" err="1">
                <a:solidFill>
                  <a:srgbClr val="008000"/>
                </a:solidFill>
                <a:latin typeface="Arial"/>
                <a:cs typeface="Arial" charset="0"/>
              </a:rPr>
              <a:t>manage</a:t>
            </a:r>
            <a:r>
              <a:rPr lang="it-IT" i="1" dirty="0">
                <a:solidFill>
                  <a:srgbClr val="008000"/>
                </a:solidFill>
                <a:latin typeface="Arial"/>
                <a:cs typeface="Arial" charset="0"/>
              </a:rPr>
              <a:t> </a:t>
            </a:r>
            <a:r>
              <a:rPr lang="it-IT" i="1" dirty="0" err="1">
                <a:solidFill>
                  <a:srgbClr val="008000"/>
                </a:solidFill>
                <a:latin typeface="Arial"/>
                <a:cs typeface="Arial" charset="0"/>
              </a:rPr>
              <a:t>their</a:t>
            </a:r>
            <a:r>
              <a:rPr lang="it-IT" i="1" dirty="0">
                <a:solidFill>
                  <a:srgbClr val="008000"/>
                </a:solidFill>
                <a:latin typeface="Arial"/>
                <a:cs typeface="Arial" charset="0"/>
              </a:rPr>
              <a:t> data with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much</a:t>
            </a:r>
            <a:r>
              <a:rPr lang="it-IT" i="1" dirty="0">
                <a:solidFill>
                  <a:srgbClr val="008000"/>
                </a:solidFill>
                <a:latin typeface="Arial"/>
                <a:cs typeface="Arial" charset="0"/>
              </a:rPr>
              <a:t> </a:t>
            </a:r>
            <a:r>
              <a:rPr lang="it-IT" i="1" dirty="0" err="1">
                <a:solidFill>
                  <a:srgbClr val="008000"/>
                </a:solidFill>
                <a:latin typeface="Arial"/>
                <a:cs typeface="Arial" charset="0"/>
              </a:rPr>
              <a:t>professionalism</a:t>
            </a:r>
            <a:r>
              <a:rPr lang="it-IT" i="1" dirty="0">
                <a:solidFill>
                  <a:srgbClr val="008000"/>
                </a:solidFill>
                <a:latin typeface="Arial"/>
                <a:cs typeface="Arial" charset="0"/>
              </a:rPr>
              <a:t>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they</a:t>
            </a:r>
            <a:r>
              <a:rPr lang="it-IT" i="1" dirty="0">
                <a:solidFill>
                  <a:srgbClr val="008000"/>
                </a:solidFill>
                <a:latin typeface="Arial"/>
                <a:cs typeface="Arial" charset="0"/>
              </a:rPr>
              <a:t> devote to </a:t>
            </a:r>
            <a:r>
              <a:rPr lang="it-IT" i="1" dirty="0" err="1">
                <a:solidFill>
                  <a:srgbClr val="008000"/>
                </a:solidFill>
                <a:latin typeface="Arial"/>
                <a:cs typeface="Arial" charset="0"/>
              </a:rPr>
              <a:t>their</a:t>
            </a:r>
            <a:r>
              <a:rPr lang="it-IT" i="1" dirty="0">
                <a:solidFill>
                  <a:srgbClr val="008000"/>
                </a:solidFill>
                <a:latin typeface="Arial"/>
                <a:cs typeface="Arial" charset="0"/>
              </a:rPr>
              <a:t> </a:t>
            </a:r>
            <a:r>
              <a:rPr lang="it-IT" i="1" dirty="0" err="1">
                <a:solidFill>
                  <a:srgbClr val="008000"/>
                </a:solidFill>
                <a:latin typeface="Arial"/>
                <a:cs typeface="Arial" charset="0"/>
              </a:rPr>
              <a:t>experiments</a:t>
            </a:r>
            <a:r>
              <a:rPr lang="it-IT" i="1" dirty="0">
                <a:solidFill>
                  <a:srgbClr val="008000"/>
                </a:solidFill>
                <a:latin typeface="Arial"/>
                <a:cs typeface="Arial" charset="0"/>
              </a:rPr>
              <a:t>.”</a:t>
            </a:r>
          </a:p>
          <a:p>
            <a:pPr marL="2001838" algn="just">
              <a:defRPr/>
            </a:pPr>
            <a:endParaRPr lang="it-IT" i="1" dirty="0">
              <a:solidFill>
                <a:srgbClr val="008000"/>
              </a:solidFill>
              <a:latin typeface="Arial"/>
              <a:cs typeface="Arial" charset="0"/>
            </a:endParaRPr>
          </a:p>
          <a:p>
            <a:pPr marL="2001838" algn="just">
              <a:defRPr/>
            </a:pPr>
            <a:endParaRPr lang="it-IT" i="1" dirty="0">
              <a:solidFill>
                <a:srgbClr val="008000"/>
              </a:solidFill>
              <a:latin typeface="Arial"/>
              <a:cs typeface="Arial" charset="0"/>
            </a:endParaRPr>
          </a:p>
          <a:p>
            <a:pPr>
              <a:defRPr/>
            </a:pPr>
            <a:endParaRPr lang="it-IT" sz="2000" i="1" dirty="0">
              <a:latin typeface="Arial"/>
              <a:cs typeface="Arial" charset="0"/>
            </a:endParaRPr>
          </a:p>
          <a:p>
            <a:pPr>
              <a:defRPr/>
            </a:pPr>
            <a:endParaRPr lang="it-IT" sz="2000" i="1" dirty="0">
              <a:latin typeface="Arial"/>
              <a:cs typeface="Arial" charset="0"/>
            </a:endParaRPr>
          </a:p>
        </p:txBody>
      </p:sp>
      <p:sp>
        <p:nvSpPr>
          <p:cNvPr id="15362" name="Rectangle 2"/>
          <p:cNvSpPr>
            <a:spLocks noGrp="1" noChangeArrowheads="1"/>
          </p:cNvSpPr>
          <p:nvPr>
            <p:ph type="ctrTitle"/>
          </p:nvPr>
        </p:nvSpPr>
        <p:spPr>
          <a:xfrm>
            <a:off x="0" y="47625"/>
            <a:ext cx="7669213" cy="576263"/>
          </a:xfrm>
        </p:spPr>
        <p:txBody>
          <a:bodyPr>
            <a:normAutofit fontScale="90000"/>
          </a:bodyPr>
          <a:lstStyle/>
          <a:p>
            <a:pPr algn="l" eaLnBrk="1" hangingPunct="1">
              <a:defRPr/>
            </a:pPr>
            <a:r>
              <a:rPr lang="it-IT" b="1" i="1" dirty="0">
                <a:solidFill>
                  <a:srgbClr val="008000"/>
                </a:solidFill>
              </a:rPr>
              <a:t>THE BIG DATA ERA</a:t>
            </a:r>
            <a:endParaRPr lang="it-IT" b="1" dirty="0">
              <a:solidFill>
                <a:srgbClr val="008000"/>
              </a:solidFill>
            </a:endParaRPr>
          </a:p>
        </p:txBody>
      </p:sp>
      <p:pic>
        <p:nvPicPr>
          <p:cNvPr id="15364" name="Picture 4"/>
          <p:cNvPicPr>
            <a:picLocks noChangeAspect="1" noChangeArrowheads="1"/>
          </p:cNvPicPr>
          <p:nvPr/>
        </p:nvPicPr>
        <p:blipFill>
          <a:blip r:embed="rId2"/>
          <a:srcRect/>
          <a:stretch>
            <a:fillRect/>
          </a:stretch>
        </p:blipFill>
        <p:spPr bwMode="auto">
          <a:xfrm>
            <a:off x="216802" y="781050"/>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716338"/>
            <a:ext cx="47005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b="1" i="1" dirty="0">
                <a:solidFill>
                  <a:srgbClr val="008000"/>
                </a:solidFill>
              </a:rPr>
              <a:t>Nature journal </a:t>
            </a:r>
            <a:r>
              <a:rPr lang="it-IT" b="1" dirty="0" err="1">
                <a:solidFill>
                  <a:srgbClr val="008000"/>
                </a:solidFill>
              </a:rPr>
              <a:t>Issue</a:t>
            </a:r>
            <a:r>
              <a:rPr lang="it-IT" b="1" dirty="0">
                <a:solidFill>
                  <a:srgbClr val="008000"/>
                </a:solidFill>
              </a:rPr>
              <a:t> of 4  2008</a:t>
            </a:r>
          </a:p>
        </p:txBody>
      </p:sp>
      <p:sp>
        <p:nvSpPr>
          <p:cNvPr id="21509" name="Rectangle 6"/>
          <p:cNvSpPr>
            <a:spLocks noChangeArrowheads="1"/>
          </p:cNvSpPr>
          <p:nvPr/>
        </p:nvSpPr>
        <p:spPr bwMode="auto">
          <a:xfrm>
            <a:off x="5364163" y="2271713"/>
            <a:ext cx="3744912" cy="209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149725"/>
            <a:ext cx="878522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553075"/>
            <a:ext cx="8785225"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Tree>
    <p:extLst>
      <p:ext uri="{BB962C8B-B14F-4D97-AF65-F5344CB8AC3E}">
        <p14:creationId xmlns:p14="http://schemas.microsoft.com/office/powerpoint/2010/main" val="193064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311150" y="851430"/>
            <a:ext cx="8443913" cy="4525962"/>
          </a:xfrm>
        </p:spPr>
        <p:txBody>
          <a:bodyPr>
            <a:noAutofit/>
          </a:bodyPr>
          <a:lstStyle/>
          <a:p>
            <a:pPr eaLnBrk="1" hangingPunct="1">
              <a:lnSpc>
                <a:spcPct val="130000"/>
              </a:lnSpc>
              <a:spcBef>
                <a:spcPts val="1224"/>
              </a:spcBef>
            </a:pPr>
            <a:r>
              <a:rPr lang="it-IT" sz="2800" dirty="0">
                <a:latin typeface="Arial" charset="0"/>
              </a:rPr>
              <a:t>La biologia è nell'era dei "big data”</a:t>
            </a:r>
          </a:p>
          <a:p>
            <a:pPr eaLnBrk="1" hangingPunct="1">
              <a:lnSpc>
                <a:spcPct val="130000"/>
              </a:lnSpc>
              <a:spcBef>
                <a:spcPts val="1224"/>
              </a:spcBef>
            </a:pPr>
            <a:r>
              <a:rPr lang="it-IT" sz="2800" dirty="0">
                <a:latin typeface="Arial" charset="0"/>
              </a:rPr>
              <a:t>Le metodologie sperimentali high-</a:t>
            </a:r>
            <a:r>
              <a:rPr lang="it-IT" sz="2800" dirty="0" err="1">
                <a:latin typeface="Arial" charset="0"/>
              </a:rPr>
              <a:t>troughput</a:t>
            </a:r>
            <a:r>
              <a:rPr lang="it-IT" sz="2800" dirty="0">
                <a:latin typeface="Arial" charset="0"/>
              </a:rPr>
              <a:t> permettono di studiare moltissimi processi su scala genomica, o utilizzando la genomica comparativa</a:t>
            </a:r>
          </a:p>
          <a:p>
            <a:pPr eaLnBrk="1" hangingPunct="1">
              <a:lnSpc>
                <a:spcPct val="130000"/>
              </a:lnSpc>
              <a:spcBef>
                <a:spcPts val="1224"/>
              </a:spcBef>
            </a:pPr>
            <a:r>
              <a:rPr lang="it-IT" sz="2800" dirty="0">
                <a:latin typeface="Arial" charset="0"/>
              </a:rPr>
              <a:t>La grande disponibilità di dati sperimentali e conoscenza richiede approcci quantitativi basati sull'informatica e la statistica per lo studio dei fenomeni biologici</a:t>
            </a:r>
          </a:p>
        </p:txBody>
      </p:sp>
      <p:sp>
        <p:nvSpPr>
          <p:cNvPr id="5" name="Rectangle 2"/>
          <p:cNvSpPr txBox="1">
            <a:spLocks noChangeArrowheads="1"/>
          </p:cNvSpPr>
          <p:nvPr/>
        </p:nvSpPr>
        <p:spPr>
          <a:xfrm>
            <a:off x="0" y="47625"/>
            <a:ext cx="7669213"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fontAlgn="auto">
              <a:spcAft>
                <a:spcPts val="0"/>
              </a:spcAft>
              <a:defRPr/>
            </a:pPr>
            <a:r>
              <a:rPr lang="it-IT" b="1" i="1">
                <a:solidFill>
                  <a:srgbClr val="008000"/>
                </a:solidFill>
              </a:rPr>
              <a:t>THE BIG DATA ERA</a:t>
            </a:r>
            <a:endParaRPr lang="it-IT" b="1" dirty="0">
              <a:solidFill>
                <a:srgbClr val="008000"/>
              </a:solidFill>
            </a:endParaRPr>
          </a:p>
        </p:txBody>
      </p:sp>
    </p:spTree>
    <p:extLst>
      <p:ext uri="{BB962C8B-B14F-4D97-AF65-F5344CB8AC3E}">
        <p14:creationId xmlns:p14="http://schemas.microsoft.com/office/powerpoint/2010/main" val="2957250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765175"/>
            <a:ext cx="5303837"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3806825"/>
            <a:ext cx="1154112"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806825"/>
            <a:ext cx="906462" cy="81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4235450"/>
            <a:ext cx="1000125"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lstStyle/>
          <a:p>
            <a:pPr eaLnBrk="1" hangingPunct="1"/>
            <a:r>
              <a:rPr lang="it-IT" sz="3200" b="1">
                <a:solidFill>
                  <a:srgbClr val="FF0000"/>
                </a:solidFill>
                <a:latin typeface="Arial" charset="0"/>
              </a:rPr>
              <a:t>Evoluzione delle tecnologie </a:t>
            </a:r>
            <a:br>
              <a:rPr lang="it-IT" sz="3200" b="1">
                <a:solidFill>
                  <a:srgbClr val="FF0000"/>
                </a:solidFill>
                <a:latin typeface="Arial" charset="0"/>
              </a:rPr>
            </a:br>
            <a:r>
              <a:rPr lang="it-IT" sz="3200" b="1">
                <a:solidFill>
                  <a:srgbClr val="FF0000"/>
                </a:solidFill>
                <a:latin typeface="Arial" charset="0"/>
              </a:rPr>
              <a:t>di sequenziamento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9" name="CasellaDiTesto 10"/>
          <p:cNvSpPr txBox="1">
            <a:spLocks noChangeArrowheads="1"/>
          </p:cNvSpPr>
          <p:nvPr/>
        </p:nvSpPr>
        <p:spPr bwMode="auto">
          <a:xfrm>
            <a:off x="2857500" y="4592638"/>
            <a:ext cx="9286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Roche/454</a:t>
            </a:r>
          </a:p>
        </p:txBody>
      </p:sp>
      <p:sp>
        <p:nvSpPr>
          <p:cNvPr id="54280" name="CasellaDiTesto 11"/>
          <p:cNvSpPr txBox="1">
            <a:spLocks noChangeArrowheads="1"/>
          </p:cNvSpPr>
          <p:nvPr/>
        </p:nvSpPr>
        <p:spPr bwMode="auto">
          <a:xfrm>
            <a:off x="5000625" y="4816475"/>
            <a:ext cx="1214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4071938" y="5164138"/>
            <a:ext cx="819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5738" y="4306888"/>
            <a:ext cx="681037"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 14">
            <a:hlinkClick r:id="" action="ppaction://noaction" highlightClick="1"/>
          </p:cNvPr>
          <p:cNvSpPr/>
          <p:nvPr/>
        </p:nvSpPr>
        <p:spPr>
          <a:xfrm>
            <a:off x="7715250" y="4406900"/>
            <a:ext cx="1143000" cy="639763"/>
          </a:xfrm>
          <a:prstGeom prst="actionButtonHelp">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54285" name="CasellaDiTesto 16"/>
          <p:cNvSpPr txBox="1">
            <a:spLocks noChangeArrowheads="1"/>
          </p:cNvSpPr>
          <p:nvPr/>
        </p:nvSpPr>
        <p:spPr bwMode="auto">
          <a:xfrm>
            <a:off x="6321425" y="5164138"/>
            <a:ext cx="14652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LifeTechnologies’ IonTorrent</a:t>
            </a: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2011			2017</a:t>
            </a:r>
          </a:p>
          <a:p>
            <a:pPr eaLnBrk="1" hangingPunct="1"/>
            <a:r>
              <a:rPr lang="en-US" sz="2000" dirty="0">
                <a:solidFill>
                  <a:schemeClr val="accent1"/>
                </a:solidFill>
                <a:latin typeface="Arial" charset="0"/>
              </a:rPr>
              <a:t>Read length:</a:t>
            </a:r>
            <a:r>
              <a:rPr lang="en-US" sz="2000" dirty="0">
                <a:latin typeface="Arial" charset="0"/>
              </a:rPr>
              <a:t>   1000 </a:t>
            </a:r>
            <a:r>
              <a:rPr lang="en-US" sz="2000" dirty="0" err="1">
                <a:latin typeface="Arial" charset="0"/>
              </a:rPr>
              <a:t>bp</a:t>
            </a:r>
            <a:r>
              <a:rPr lang="en-US" sz="2000" dirty="0">
                <a:latin typeface="Arial" charset="0"/>
              </a:rPr>
              <a:t>             35-1000 </a:t>
            </a:r>
            <a:r>
              <a:rPr lang="en-US" sz="2000" dirty="0" err="1">
                <a:latin typeface="Arial" charset="0"/>
              </a:rPr>
              <a:t>bp</a:t>
            </a:r>
            <a:r>
              <a:rPr lang="en-US" sz="2000" dirty="0">
                <a:latin typeface="Arial" charset="0"/>
              </a:rPr>
              <a:t>	               100 </a:t>
            </a:r>
            <a:r>
              <a:rPr lang="en-US" sz="2000" dirty="0" err="1">
                <a:latin typeface="Arial" charset="0"/>
              </a:rPr>
              <a:t>bp</a:t>
            </a:r>
            <a:r>
              <a:rPr lang="en-US" sz="2000" dirty="0">
                <a:latin typeface="Arial" charset="0"/>
              </a:rPr>
              <a:t>	      &gt;150</a:t>
            </a:r>
          </a:p>
          <a:p>
            <a:pPr eaLnBrk="1" hangingPunct="1"/>
            <a:r>
              <a:rPr lang="en-US" sz="2000" dirty="0">
                <a:solidFill>
                  <a:schemeClr val="accent1"/>
                </a:solidFill>
                <a:latin typeface="Arial" charset="0"/>
              </a:rPr>
              <a:t>Throughput:   </a:t>
            </a:r>
            <a:r>
              <a:rPr lang="en-US" sz="2000" dirty="0">
                <a:latin typeface="Arial" charset="0"/>
              </a:rPr>
              <a:t>300 Kb/run	      700-50 Mb/day          12Gb/day     &gt;30 Gb/day</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Tree>
    <p:extLst>
      <p:ext uri="{BB962C8B-B14F-4D97-AF65-F5344CB8AC3E}">
        <p14:creationId xmlns:p14="http://schemas.microsoft.com/office/powerpoint/2010/main" val="39950494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DEFINIZIONI DI BIOINFORMATICA</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a:latin typeface="Arial" charset="0"/>
                <a:cs typeface="Arial" charset="0"/>
              </a:rPr>
              <a:t> The application of computer technology to organize and analyze biological data.</a:t>
            </a:r>
          </a:p>
          <a:p>
            <a:pPr algn="just">
              <a:lnSpc>
                <a:spcPct val="90000"/>
              </a:lnSpc>
            </a:pPr>
            <a:endParaRPr lang="en-US" sz="3100">
              <a:latin typeface="Arial" charset="0"/>
              <a:cs typeface="Arial" charset="0"/>
            </a:endParaRPr>
          </a:p>
          <a:p>
            <a:pPr algn="just">
              <a:lnSpc>
                <a:spcPct val="90000"/>
              </a:lnSpc>
              <a:buFont typeface="Arial" charset="0"/>
              <a:buChar char="•"/>
            </a:pPr>
            <a:r>
              <a:rPr lang="en-US" sz="310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a:extLst/>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Scopi dell’Analisi di Sequenziamento</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23606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a:solidFill>
                  <a:srgbClr val="008000"/>
                </a:solidFill>
                <a:latin typeface="Helvetica Neue"/>
                <a:cs typeface="Helvetica Neue"/>
              </a:rPr>
              <a:t>Aspetti positivi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Grande mole di dati prodotti;</a:t>
            </a:r>
          </a:p>
          <a:p>
            <a:pPr marL="342900" indent="-342900" algn="just">
              <a:lnSpc>
                <a:spcPct val="120000"/>
              </a:lnSpc>
              <a:buFont typeface="Arial"/>
              <a:buChar char="•"/>
              <a:defRPr/>
            </a:pPr>
            <a:r>
              <a:rPr lang="it-IT" dirty="0">
                <a:solidFill>
                  <a:srgbClr val="000000"/>
                </a:solidFill>
                <a:latin typeface="Helvetica Neue"/>
                <a:cs typeface="Helvetica Neue"/>
              </a:rPr>
              <a:t>Identificazione cause malattie sconosciute o poco conosciute;</a:t>
            </a:r>
          </a:p>
          <a:p>
            <a:pPr marL="342900" indent="-342900" algn="just">
              <a:lnSpc>
                <a:spcPct val="120000"/>
              </a:lnSpc>
              <a:buFont typeface="Arial"/>
              <a:buChar char="•"/>
              <a:defRPr/>
            </a:pPr>
            <a:r>
              <a:rPr lang="it-IT" dirty="0">
                <a:solidFill>
                  <a:srgbClr val="000000"/>
                </a:solidFill>
                <a:latin typeface="Helvetica Neue"/>
                <a:cs typeface="Helvetica Neue"/>
              </a:rPr>
              <a:t>Applicazione delle conoscenze acquisite (farmacogenomica).</a:t>
            </a:r>
          </a:p>
        </p:txBody>
      </p:sp>
      <p:sp>
        <p:nvSpPr>
          <p:cNvPr id="34" name="CasellaDiTesto 33"/>
          <p:cNvSpPr txBox="1"/>
          <p:nvPr/>
        </p:nvSpPr>
        <p:spPr>
          <a:xfrm>
            <a:off x="4491038" y="4241800"/>
            <a:ext cx="4419600" cy="23606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Limiti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Necessità di server capienti;</a:t>
            </a:r>
          </a:p>
          <a:p>
            <a:pPr marL="342900" indent="-342900" algn="just">
              <a:lnSpc>
                <a:spcPct val="120000"/>
              </a:lnSpc>
              <a:buFont typeface="Arial"/>
              <a:buChar char="•"/>
              <a:defRPr/>
            </a:pPr>
            <a:r>
              <a:rPr lang="it-IT" dirty="0">
                <a:solidFill>
                  <a:srgbClr val="000000"/>
                </a:solidFill>
                <a:latin typeface="Helvetica Neue"/>
                <a:cs typeface="Helvetica Neue"/>
              </a:rPr>
              <a:t>Costruzione di strutture bioinformatiche complesse;</a:t>
            </a:r>
          </a:p>
          <a:p>
            <a:pPr marL="342900" indent="-342900" algn="just">
              <a:lnSpc>
                <a:spcPct val="120000"/>
              </a:lnSpc>
              <a:buFont typeface="Arial"/>
              <a:buChar char="•"/>
              <a:defRPr/>
            </a:pPr>
            <a:r>
              <a:rPr lang="it-IT" dirty="0">
                <a:solidFill>
                  <a:srgbClr val="000000"/>
                </a:solidFill>
                <a:latin typeface="Helvetica Neue"/>
                <a:cs typeface="Helvetica Neue"/>
              </a:rPr>
              <a:t>Necessità di database integrati;</a:t>
            </a:r>
          </a:p>
          <a:p>
            <a:pPr marL="342900" indent="-342900" algn="just">
              <a:lnSpc>
                <a:spcPct val="120000"/>
              </a:lnSpc>
              <a:buFont typeface="Arial"/>
              <a:buChar char="•"/>
              <a:defRPr/>
            </a:pPr>
            <a:r>
              <a:rPr lang="it-IT" dirty="0">
                <a:solidFill>
                  <a:srgbClr val="000000"/>
                </a:solidFill>
                <a:latin typeface="Helvetica Neue"/>
                <a:cs typeface="Helvetica Neue"/>
              </a:rPr>
              <a:t>Diverse domande biologiche.</a:t>
            </a:r>
          </a:p>
        </p:txBody>
      </p:sp>
    </p:spTree>
    <p:extLst>
      <p:ext uri="{BB962C8B-B14F-4D97-AF65-F5344CB8AC3E}">
        <p14:creationId xmlns:p14="http://schemas.microsoft.com/office/powerpoint/2010/main" val="193721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871538"/>
            <a:ext cx="8905875" cy="5678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umano</a:t>
            </a:r>
            <a:r>
              <a:rPr lang="en-US" sz="2400" b="1" dirty="0">
                <a:latin typeface="Arial" charset="0"/>
                <a:cs typeface="Arial" charset="0"/>
              </a:rPr>
              <a:t> </a:t>
            </a:r>
            <a:r>
              <a:rPr lang="en-US" sz="2400" b="1" dirty="0" err="1">
                <a:latin typeface="Arial" charset="0"/>
                <a:cs typeface="Arial" charset="0"/>
              </a:rPr>
              <a:t>codifica</a:t>
            </a:r>
            <a:r>
              <a:rPr lang="en-US" sz="2400" b="1" dirty="0">
                <a:latin typeface="Arial" charset="0"/>
                <a:cs typeface="Arial" charset="0"/>
              </a:rPr>
              <a:t> </a:t>
            </a:r>
            <a:r>
              <a:rPr lang="en-US" sz="2400" b="1" dirty="0" err="1">
                <a:latin typeface="Arial" charset="0"/>
                <a:cs typeface="Arial" charset="0"/>
              </a:rPr>
              <a:t>proteine</a:t>
            </a:r>
            <a:endParaRPr lang="en-US" sz="2400" b="1" dirty="0">
              <a:latin typeface="Arial" charset="0"/>
              <a:cs typeface="Arial" charset="0"/>
            </a:endParaRPr>
          </a:p>
          <a:p>
            <a:pPr marL="342900" indent="-342900">
              <a:spcAft>
                <a:spcPts val="1800"/>
              </a:spcAft>
              <a:buFont typeface="Arial" charset="0"/>
              <a:buChar char="•"/>
            </a:pPr>
            <a:r>
              <a:rPr lang="en-US" sz="2400" b="1" dirty="0">
                <a:latin typeface="Arial" charset="0"/>
                <a:cs typeface="Arial" charset="0"/>
              </a:rPr>
              <a:t>&gt;70%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è</a:t>
            </a:r>
            <a:r>
              <a:rPr lang="en-US" sz="2400" b="1" dirty="0">
                <a:latin typeface="Arial" charset="0"/>
                <a:cs typeface="Arial" charset="0"/>
              </a:rPr>
              <a:t> </a:t>
            </a:r>
            <a:r>
              <a:rPr lang="en-US" sz="2400" b="1" dirty="0" err="1">
                <a:latin typeface="Arial" charset="0"/>
                <a:cs typeface="Arial" charset="0"/>
              </a:rPr>
              <a:t>trascritto</a:t>
            </a:r>
            <a:r>
              <a:rPr lang="en-US" sz="2400" b="1" dirty="0">
                <a:latin typeface="Arial" charset="0"/>
                <a:cs typeface="Arial" charset="0"/>
              </a:rPr>
              <a:t> in </a:t>
            </a:r>
            <a:r>
              <a:rPr lang="en-US" sz="2400" b="1" dirty="0" err="1">
                <a:latin typeface="Arial" charset="0"/>
                <a:cs typeface="Arial" charset="0"/>
              </a:rPr>
              <a:t>maniera</a:t>
            </a:r>
            <a:r>
              <a:rPr lang="en-US" sz="2400" b="1" dirty="0">
                <a:latin typeface="Arial" charset="0"/>
                <a:cs typeface="Arial" charset="0"/>
              </a:rPr>
              <a:t> </a:t>
            </a:r>
            <a:r>
              <a:rPr lang="en-US" sz="2400" b="1" dirty="0" err="1">
                <a:latin typeface="Arial" charset="0"/>
                <a:cs typeface="Arial" charset="0"/>
              </a:rPr>
              <a:t>pervasiva</a:t>
            </a:r>
            <a:r>
              <a:rPr lang="en-US" sz="2400" b="1" dirty="0">
                <a:latin typeface="Arial" charset="0"/>
                <a:cs typeface="Arial" charset="0"/>
              </a:rPr>
              <a:t> (</a:t>
            </a:r>
            <a:r>
              <a:rPr lang="en-US" sz="2400" dirty="0">
                <a:latin typeface="Arial" charset="0"/>
                <a:cs typeface="Arial" charset="0"/>
              </a:rPr>
              <a:t>genomic-tiling array analysis; </a:t>
            </a:r>
            <a:r>
              <a:rPr lang="en-US" sz="2400" dirty="0" err="1">
                <a:latin typeface="Arial" charset="0"/>
                <a:cs typeface="Arial" charset="0"/>
              </a:rPr>
              <a:t>sequenziamento</a:t>
            </a:r>
            <a:r>
              <a:rPr lang="en-US" sz="2400" dirty="0">
                <a:latin typeface="Arial" charset="0"/>
                <a:cs typeface="Arial" charset="0"/>
              </a:rPr>
              <a:t> del </a:t>
            </a:r>
            <a:r>
              <a:rPr lang="en-US" sz="2400" dirty="0" err="1">
                <a:latin typeface="Arial" charset="0"/>
                <a:cs typeface="Arial" charset="0"/>
              </a:rPr>
              <a:t>trascrittoma</a:t>
            </a:r>
            <a:r>
              <a:rPr lang="en-US" sz="2400" dirty="0">
                <a:latin typeface="Arial" charset="0"/>
                <a:cs typeface="Arial" charset="0"/>
              </a:rPr>
              <a:t>)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RNA </a:t>
            </a:r>
            <a:r>
              <a:rPr lang="en-US" sz="2400" b="1" dirty="0" err="1">
                <a:latin typeface="Arial" charset="0"/>
                <a:cs typeface="Arial" charset="0"/>
              </a:rPr>
              <a:t>codificante</a:t>
            </a:r>
            <a:r>
              <a:rPr lang="en-US" sz="2400" b="1" dirty="0">
                <a:latin typeface="Arial" charset="0"/>
                <a:cs typeface="Arial" charset="0"/>
              </a:rPr>
              <a:t>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err="1">
                <a:latin typeface="Arial" charset="0"/>
                <a:cs typeface="Arial" charset="0"/>
              </a:rPr>
              <a:t>Moltissimi</a:t>
            </a:r>
            <a:r>
              <a:rPr lang="en-US" sz="2400" dirty="0">
                <a:latin typeface="Arial" charset="0"/>
                <a:cs typeface="Arial" charset="0"/>
              </a:rPr>
              <a:t> </a:t>
            </a:r>
            <a:r>
              <a:rPr lang="en-US" sz="2400" dirty="0" err="1">
                <a:latin typeface="Arial" charset="0"/>
                <a:cs typeface="Arial" charset="0"/>
              </a:rPr>
              <a:t>altri</a:t>
            </a:r>
            <a:r>
              <a:rPr lang="en-US" sz="2400" dirty="0">
                <a:latin typeface="Arial" charset="0"/>
                <a:cs typeface="Arial" charset="0"/>
              </a:rPr>
              <a:t> </a:t>
            </a:r>
            <a:r>
              <a:rPr lang="en-US" sz="2400" dirty="0" err="1">
                <a:latin typeface="Arial" charset="0"/>
                <a:cs typeface="Arial" charset="0"/>
              </a:rPr>
              <a:t>prodotti</a:t>
            </a:r>
            <a:r>
              <a:rPr lang="en-US" sz="2400" dirty="0">
                <a:latin typeface="Arial" charset="0"/>
                <a:cs typeface="Arial" charset="0"/>
              </a:rPr>
              <a:t> </a:t>
            </a:r>
            <a:r>
              <a:rPr lang="en-US" sz="2400" dirty="0" err="1">
                <a:latin typeface="Arial" charset="0"/>
                <a:cs typeface="Arial" charset="0"/>
              </a:rPr>
              <a:t>trascrizionali</a:t>
            </a:r>
            <a:r>
              <a:rPr lang="en-US" sz="2400" dirty="0">
                <a:latin typeface="Arial" charset="0"/>
                <a:cs typeface="Arial" charset="0"/>
              </a:rPr>
              <a:t> </a:t>
            </a:r>
            <a:r>
              <a:rPr lang="en-US" sz="2400" dirty="0" err="1">
                <a:latin typeface="Arial" charset="0"/>
                <a:cs typeface="Arial" charset="0"/>
              </a:rPr>
              <a:t>quali</a:t>
            </a:r>
            <a:r>
              <a:rPr lang="en-US" sz="2400" dirty="0">
                <a:latin typeface="Arial" charset="0"/>
                <a:cs typeface="Arial" charset="0"/>
              </a:rPr>
              <a:t> </a:t>
            </a:r>
            <a:r>
              <a:rPr lang="en-US" sz="2400" b="1" dirty="0">
                <a:latin typeface="Arial" charset="0"/>
                <a:cs typeface="Arial" charset="0"/>
              </a:rPr>
              <a:t>RNA, </a:t>
            </a:r>
            <a:r>
              <a:rPr lang="en-US" sz="2400" b="1" dirty="0" err="1">
                <a:latin typeface="Arial" charset="0"/>
                <a:cs typeface="Arial" charset="0"/>
              </a:rPr>
              <a:t>piccoli</a:t>
            </a:r>
            <a:r>
              <a:rPr lang="en-US" sz="2400" b="1" dirty="0">
                <a:latin typeface="Arial" charset="0"/>
                <a:cs typeface="Arial" charset="0"/>
              </a:rPr>
              <a:t> e </a:t>
            </a:r>
            <a:r>
              <a:rPr lang="en-US" sz="2400" b="1" dirty="0" err="1">
                <a:latin typeface="Arial" charset="0"/>
                <a:cs typeface="Arial" charset="0"/>
              </a:rPr>
              <a:t>lunghi</a:t>
            </a:r>
            <a:r>
              <a:rPr lang="en-US" sz="2400" b="1" dirty="0">
                <a:latin typeface="Arial" charset="0"/>
                <a:cs typeface="Arial" charset="0"/>
              </a:rPr>
              <a:t>, con </a:t>
            </a:r>
            <a:r>
              <a:rPr lang="en-US" sz="2400" b="1" dirty="0" err="1">
                <a:latin typeface="Arial" charset="0"/>
                <a:cs typeface="Arial" charset="0"/>
              </a:rPr>
              <a:t>scarsissimo</a:t>
            </a:r>
            <a:r>
              <a:rPr lang="en-US" sz="2400" b="1" dirty="0">
                <a:latin typeface="Arial" charset="0"/>
                <a:cs typeface="Arial" charset="0"/>
              </a:rPr>
              <a:t> </a:t>
            </a:r>
            <a:r>
              <a:rPr lang="en-US" sz="2400" b="1" dirty="0" err="1">
                <a:latin typeface="Arial" charset="0"/>
                <a:cs typeface="Arial" charset="0"/>
              </a:rPr>
              <a:t>potenziale</a:t>
            </a:r>
            <a:r>
              <a:rPr lang="en-US" sz="2400" b="1" dirty="0">
                <a:latin typeface="Arial" charset="0"/>
                <a:cs typeface="Arial" charset="0"/>
              </a:rPr>
              <a:t> </a:t>
            </a:r>
            <a:r>
              <a:rPr lang="en-US" sz="2400" b="1" dirty="0" err="1">
                <a:latin typeface="Arial" charset="0"/>
                <a:cs typeface="Arial" charset="0"/>
              </a:rPr>
              <a:t>codificante</a:t>
            </a:r>
            <a:endParaRPr lang="en-US" sz="2400" b="1" dirty="0">
              <a:latin typeface="Arial" charset="0"/>
              <a:cs typeface="Arial" charset="0"/>
            </a:endParaRP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La maggior parte del DNA eucariotico trascritto è non codificante</a:t>
            </a:r>
            <a:endParaRPr lang="it-IT" sz="1200" b="1" dirty="0">
              <a:solidFill>
                <a:srgbClr val="0000FF"/>
              </a:solidFill>
              <a:latin typeface="Arial" charset="0"/>
              <a:cs typeface="Arial" charset="0"/>
              <a:sym typeface="Wingdings" charset="0"/>
            </a:endParaRPr>
          </a:p>
          <a:p>
            <a:pPr marL="342900" indent="-342900">
              <a:spcAft>
                <a:spcPts val="1800"/>
              </a:spcAft>
              <a:buFont typeface="Arial" charset="0"/>
              <a:buChar char="•"/>
            </a:pPr>
            <a:r>
              <a:rPr lang="it-IT" sz="2400" b="1" dirty="0">
                <a:solidFill>
                  <a:srgbClr val="0000FF"/>
                </a:solidFill>
                <a:latin typeface="Arial" charset="0"/>
                <a:cs typeface="Arial" charset="0"/>
                <a:sym typeface="Wingdings" charset="0"/>
              </a:rPr>
              <a:t>La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di ENCODE ha mostrato che &gt;80% del genoma è biologicamente attivo e funzionale </a:t>
            </a:r>
            <a:r>
              <a:rPr lang="it-IT" sz="2400" dirty="0">
                <a:latin typeface="Arial" charset="0"/>
                <a:cs typeface="Arial" charset="0"/>
                <a:sym typeface="Wingdings" charset="0"/>
              </a:rPr>
              <a:t>(ruolo regolativo per la maggior parte delle sequenze)</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a:extLst/>
        </p:spPr>
        <p:txBody>
          <a:bodyPr rtlCol="0">
            <a:noAutofit/>
          </a:bodyPr>
          <a:lstStyle/>
          <a:p>
            <a:pPr eaLnBrk="1" fontAlgn="auto" hangingPunct="1">
              <a:spcAft>
                <a:spcPts val="0"/>
              </a:spcAft>
              <a:defRPr/>
            </a:pPr>
            <a:r>
              <a:rPr lang="it-IT" sz="3200" b="1" dirty="0">
                <a:solidFill>
                  <a:srgbClr val="FFFFFF"/>
                </a:solidFill>
                <a:ea typeface="+mj-ea"/>
                <a:cs typeface="Arial"/>
              </a:rPr>
              <a:t>Genoma</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865188"/>
            <a:ext cx="8764587" cy="580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a:latin typeface="Arial" charset="0"/>
                <a:cs typeface="Arial" charset="0"/>
              </a:rPr>
              <a:t> Le molecole di RNA possono contemporaneamente contenere </a:t>
            </a:r>
            <a:r>
              <a:rPr lang="it-IT" sz="2800" b="1">
                <a:latin typeface="Arial" charset="0"/>
                <a:cs typeface="Arial" charset="0"/>
              </a:rPr>
              <a:t>informazione di sequenza </a:t>
            </a:r>
            <a:r>
              <a:rPr lang="it-IT" sz="2800">
                <a:latin typeface="Arial" charset="0"/>
                <a:cs typeface="Arial" charset="0"/>
              </a:rPr>
              <a:t>e possedere </a:t>
            </a:r>
            <a:r>
              <a:rPr lang="it-IT" sz="2800" b="1">
                <a:latin typeface="Arial" charset="0"/>
                <a:cs typeface="Arial" charset="0"/>
              </a:rPr>
              <a:t>plasticità strutturale</a:t>
            </a:r>
          </a:p>
          <a:p>
            <a:pPr marL="4035425">
              <a:spcAft>
                <a:spcPts val="3000"/>
              </a:spcAft>
              <a:buClr>
                <a:srgbClr val="FF0000"/>
              </a:buClr>
              <a:buFont typeface="Wingdings" charset="0"/>
              <a:buChar char="u"/>
              <a:tabLst>
                <a:tab pos="4127500" algn="l"/>
              </a:tabLst>
            </a:pPr>
            <a:r>
              <a:rPr lang="it-IT" sz="2800">
                <a:latin typeface="Arial" charset="0"/>
                <a:cs typeface="Arial" charset="0"/>
              </a:rPr>
              <a:t> Gli RNA possono sia </a:t>
            </a:r>
            <a:r>
              <a:rPr lang="it-IT" sz="2800" b="1">
                <a:latin typeface="Arial" charset="0"/>
                <a:cs typeface="Arial" charset="0"/>
              </a:rPr>
              <a:t>interagire con DNA ed altri RNA </a:t>
            </a:r>
            <a:r>
              <a:rPr lang="it-IT" sz="2800">
                <a:latin typeface="Arial" charset="0"/>
                <a:cs typeface="Arial" charset="0"/>
              </a:rPr>
              <a:t>per appaiamento delle basi complementari, sia fornire </a:t>
            </a:r>
            <a:r>
              <a:rPr lang="it-IT" sz="2800" b="1">
                <a:latin typeface="Arial" charset="0"/>
                <a:cs typeface="Arial" charset="0"/>
              </a:rPr>
              <a:t>siti di legame per proteine</a:t>
            </a:r>
          </a:p>
        </p:txBody>
      </p:sp>
      <p:sp>
        <p:nvSpPr>
          <p:cNvPr id="4" name="Titolo 1"/>
          <p:cNvSpPr>
            <a:spLocks noGrp="1"/>
          </p:cNvSpPr>
          <p:nvPr>
            <p:ph type="ctrTitle"/>
          </p:nvPr>
        </p:nvSpPr>
        <p:spPr>
          <a:xfrm>
            <a:off x="0" y="2786"/>
            <a:ext cx="9144000" cy="709488"/>
          </a:xfrm>
          <a:solidFill>
            <a:srgbClr val="1F497D"/>
          </a:solidFill>
          <a:extLst/>
        </p:spPr>
        <p:txBody>
          <a:bodyPr rtlCol="0">
            <a:noAutofit/>
          </a:bodyPr>
          <a:lstStyle/>
          <a:p>
            <a:pPr eaLnBrk="1" fontAlgn="auto" hangingPunct="1">
              <a:spcAft>
                <a:spcPts val="0"/>
              </a:spcAft>
              <a:defRPr/>
            </a:pPr>
            <a:r>
              <a:rPr lang="it-IT" sz="3200" b="1" dirty="0">
                <a:solidFill>
                  <a:srgbClr val="FFFFFF"/>
                </a:solidFill>
                <a:ea typeface="+mj-ea"/>
                <a:cs typeface="Arial"/>
              </a:rPr>
              <a:t>Il </a:t>
            </a:r>
            <a:r>
              <a:rPr lang="it-IT" sz="3200" b="1" dirty="0" err="1">
                <a:solidFill>
                  <a:srgbClr val="FFFFFF"/>
                </a:solidFill>
                <a:ea typeface="+mj-ea"/>
                <a:cs typeface="Arial"/>
              </a:rPr>
              <a:t>trascrittoma</a:t>
            </a:r>
            <a:r>
              <a:rPr lang="it-IT" sz="3200" b="1" dirty="0">
                <a:solidFill>
                  <a:srgbClr val="FFFFFF"/>
                </a:solidFill>
                <a:ea typeface="+mj-ea"/>
                <a:cs typeface="Arial"/>
              </a:rPr>
              <a:t> non-codificante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1993900"/>
            <a:ext cx="3963988" cy="3544888"/>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RNA non </a:t>
            </a:r>
            <a:r>
              <a:rPr lang="en-US" sz="2400" b="1" i="1" dirty="0" err="1">
                <a:solidFill>
                  <a:srgbClr val="192C4E"/>
                </a:solidFill>
                <a:latin typeface="Arial Narrow"/>
                <a:ea typeface="Arial" charset="0"/>
                <a:cs typeface="Arial Narrow"/>
              </a:rPr>
              <a:t>codificanti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noti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da</a:t>
            </a:r>
            <a:r>
              <a:rPr lang="en-US" sz="2400" b="1" i="1" dirty="0">
                <a:solidFill>
                  <a:srgbClr val="192C4E"/>
                </a:solidFill>
                <a:latin typeface="Arial Narrow"/>
                <a:ea typeface="Arial" charset="0"/>
                <a:cs typeface="Arial Narrow"/>
              </a:rPr>
              <a:t> molto tempo:</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nella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traduzione</a:t>
            </a:r>
            <a:endParaRPr lang="en-US" sz="2400" i="1" dirty="0">
              <a:solidFill>
                <a:srgbClr val="192C4E"/>
              </a:solidFill>
              <a:latin typeface="Arial Narrow"/>
              <a:ea typeface="Arial" charset="0"/>
              <a:cs typeface="Arial Narrow"/>
            </a:endParaRP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snoRNA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processamento</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degli</a:t>
            </a:r>
            <a:r>
              <a:rPr lang="en-US" sz="2400" i="1" dirty="0">
                <a:solidFill>
                  <a:srgbClr val="192C4E"/>
                </a:solidFill>
                <a:latin typeface="Arial Narrow"/>
                <a:ea typeface="Arial" charset="0"/>
                <a:cs typeface="Arial Narrow"/>
              </a:rPr>
              <a:t> mRNA</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ribozimi</a:t>
            </a:r>
            <a:endParaRPr lang="en-US" sz="2400" i="1" dirty="0">
              <a:solidFill>
                <a:srgbClr val="192C4E"/>
              </a:solidFill>
              <a:latin typeface="Arial Narrow"/>
              <a:ea typeface="Arial" charset="0"/>
              <a:cs typeface="Arial Narrow"/>
            </a:endParaRPr>
          </a:p>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Ipotesi</a:t>
            </a:r>
            <a:r>
              <a:rPr lang="en-US" sz="2400" b="1" i="1" dirty="0">
                <a:solidFill>
                  <a:srgbClr val="192C4E"/>
                </a:solidFill>
                <a:latin typeface="Arial Narrow"/>
                <a:ea typeface="Arial" charset="0"/>
                <a:cs typeface="Arial Narrow"/>
              </a:rPr>
              <a:t> del “</a:t>
            </a:r>
            <a:r>
              <a:rPr lang="en-US" sz="2400" b="1" i="1" dirty="0" err="1">
                <a:solidFill>
                  <a:srgbClr val="192C4E"/>
                </a:solidFill>
                <a:latin typeface="Arial Narrow"/>
                <a:ea typeface="Arial" charset="0"/>
                <a:cs typeface="Arial Narrow"/>
              </a:rPr>
              <a:t>mondo</a:t>
            </a:r>
            <a:r>
              <a:rPr lang="en-US" sz="2400" b="1" i="1" dirty="0">
                <a:solidFill>
                  <a:srgbClr val="192C4E"/>
                </a:solidFill>
                <a:latin typeface="Arial Narrow"/>
                <a:ea typeface="Arial" charset="0"/>
                <a:cs typeface="Arial Narrow"/>
              </a:rPr>
              <a:t> ad RNA”</a:t>
            </a:r>
          </a:p>
        </p:txBody>
      </p:sp>
    </p:spTree>
    <p:extLst>
      <p:ext uri="{BB962C8B-B14F-4D97-AF65-F5344CB8AC3E}">
        <p14:creationId xmlns:p14="http://schemas.microsoft.com/office/powerpoint/2010/main" val="2391926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4036</TotalTime>
  <Words>1870</Words>
  <Application>Microsoft Macintosh PowerPoint</Application>
  <PresentationFormat>On-screen Show (4:3)</PresentationFormat>
  <Paragraphs>280</Paragraphs>
  <Slides>36</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Arial</vt:lpstr>
      <vt:lpstr>Arial Narrow</vt:lpstr>
      <vt:lpstr>Calibri</vt:lpstr>
      <vt:lpstr>Gill Sans</vt:lpstr>
      <vt:lpstr>Helvetica Neue</vt:lpstr>
      <vt:lpstr>Times</vt:lpstr>
      <vt:lpstr>Times New Roman</vt:lpstr>
      <vt:lpstr>Wingdings</vt:lpstr>
      <vt:lpstr>Tema di Office</vt:lpstr>
      <vt:lpstr>A.A. 2018-2019 CORSO DI METODI MOLECOLARI E BIOINFORMATICA per il CLM in BIOLOGIA EVOLUZIONISTICA Scuola di Scienze, Università di Padova      </vt:lpstr>
      <vt:lpstr>PowerPoint Presentation</vt:lpstr>
      <vt:lpstr>DEFINIZIONI DI BIOINFORMATICA</vt:lpstr>
      <vt:lpstr>BIOINFORMATICA</vt:lpstr>
      <vt:lpstr>BIOINFORMATICA</vt:lpstr>
      <vt:lpstr>BIOINFORMATICA</vt:lpstr>
      <vt:lpstr>BIOINFORMATICA</vt:lpstr>
      <vt:lpstr>BIOINFORMATICA</vt:lpstr>
      <vt:lpstr>BIOINFORMATICA</vt:lpstr>
      <vt:lpstr>BIOINFORMATICA</vt:lpstr>
      <vt:lpstr>BIOINFORMATICA:  AMBITI PRINCIPALI ?</vt:lpstr>
      <vt:lpstr>BIOINFORMATICA: SCOPI?</vt:lpstr>
      <vt:lpstr>BIOINFORMATICA: QUALI DATI?</vt:lpstr>
      <vt:lpstr>BIOINFORMATICA 3 PROSPETTIVE</vt:lpstr>
      <vt:lpstr>PowerPoint Presentation</vt:lpstr>
      <vt:lpstr>PowerPoint Presentation</vt:lpstr>
      <vt:lpstr>PowerPoint Presentation</vt:lpstr>
      <vt:lpstr>Il ruolo della bioinformatica</vt:lpstr>
      <vt:lpstr>PowerPoint Presentation</vt:lpstr>
      <vt:lpstr>Il ruolo della bioinformatica</vt:lpstr>
      <vt:lpstr>PowerPoint Presentation</vt:lpstr>
      <vt:lpstr>PowerPoint Presentation</vt:lpstr>
      <vt:lpstr>PowerPoint Presentation</vt:lpstr>
      <vt:lpstr>PowerPoint Presentation</vt:lpstr>
      <vt:lpstr>PowerPoint Presentation</vt:lpstr>
      <vt:lpstr>THE BIG DATA ERA</vt:lpstr>
      <vt:lpstr>PowerPoint Presentation</vt:lpstr>
      <vt:lpstr>NIH BIG DATA to Knowledge (BD2K)</vt:lpstr>
      <vt:lpstr>Evoluzione delle tecnologie  di sequenziamento</vt:lpstr>
      <vt:lpstr>PowerPoint Presentation</vt:lpstr>
      <vt:lpstr>Scopi dell’Analisi di Sequenziamento</vt:lpstr>
      <vt:lpstr>PowerPoint Presentation</vt:lpstr>
      <vt:lpstr>Genoma</vt:lpstr>
      <vt:lpstr>Il trascrittoma non-codificante</vt:lpstr>
      <vt:lpstr>PowerPoint Presentation</vt:lpstr>
      <vt:lpstr>PowerPoint Presentation</vt:lpstr>
    </vt:vector>
  </TitlesOfParts>
  <Manager/>
  <Company>Università di Padova</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Microsoft Office User</cp:lastModifiedBy>
  <cp:revision>13</cp:revision>
  <dcterms:created xsi:type="dcterms:W3CDTF">2016-09-26T14:41:49Z</dcterms:created>
  <dcterms:modified xsi:type="dcterms:W3CDTF">2018-10-01T07:38:53Z</dcterms:modified>
  <cp:category/>
</cp:coreProperties>
</file>