
<file path=[Content_Types].xml><?xml version="1.0" encoding="utf-8"?>
<Types xmlns="http://schemas.openxmlformats.org/package/2006/content-types">
  <Default Extension="xml" ContentType="application/xml"/>
  <Default Extension="jpeg" ContentType="image/jpeg"/>
  <Default Extension="png" ContentType="image/pn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315" r:id="rId2"/>
    <p:sldId id="316" r:id="rId3"/>
    <p:sldId id="259" r:id="rId4"/>
    <p:sldId id="317" r:id="rId5"/>
    <p:sldId id="256" r:id="rId6"/>
    <p:sldId id="293" r:id="rId7"/>
    <p:sldId id="295" r:id="rId8"/>
    <p:sldId id="296" r:id="rId9"/>
    <p:sldId id="297" r:id="rId10"/>
    <p:sldId id="298" r:id="rId11"/>
    <p:sldId id="299" r:id="rId12"/>
    <p:sldId id="300" r:id="rId13"/>
    <p:sldId id="301" r:id="rId14"/>
    <p:sldId id="302" r:id="rId15"/>
    <p:sldId id="303" r:id="rId16"/>
    <p:sldId id="304" r:id="rId17"/>
    <p:sldId id="305" r:id="rId18"/>
    <p:sldId id="307" r:id="rId19"/>
    <p:sldId id="306" r:id="rId20"/>
    <p:sldId id="308" r:id="rId21"/>
    <p:sldId id="309" r:id="rId22"/>
    <p:sldId id="310" r:id="rId23"/>
    <p:sldId id="311" r:id="rId24"/>
    <p:sldId id="312" r:id="rId25"/>
    <p:sldId id="318" r:id="rId26"/>
    <p:sldId id="319" r:id="rId27"/>
    <p:sldId id="320" r:id="rId28"/>
    <p:sldId id="321" r:id="rId29"/>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FF0000"/>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48" d="100"/>
          <a:sy n="148" d="100"/>
        </p:scale>
        <p:origin x="-2016" y="-120"/>
      </p:cViewPr>
      <p:guideLst>
        <p:guide orient="horz" pos="4217"/>
        <p:guide pos="2880"/>
      </p:guideLst>
    </p:cSldViewPr>
  </p:slideViewPr>
  <p:notesTextViewPr>
    <p:cViewPr>
      <p:scale>
        <a:sx n="100" d="100"/>
        <a:sy n="100" d="100"/>
      </p:scale>
      <p:origin x="0" y="0"/>
    </p:cViewPr>
  </p:notesTextViewPr>
  <p:sorterViewPr>
    <p:cViewPr>
      <p:scale>
        <a:sx n="150" d="100"/>
        <a:sy n="150" d="100"/>
      </p:scale>
      <p:origin x="0" y="2440"/>
    </p:cViewPr>
  </p:sorterViewPr>
  <p:gridSpacing cx="76200" cy="76200"/>
</p:viewPr>
</file>

<file path=ppt/_rels/presentation.xml.rels><?xml version="1.0" encoding="UTF-8" standalone="yes"?>
<Relationships xmlns="http://schemas.openxmlformats.org/package/2006/relationships"><Relationship Id="rId35" Type="http://schemas.openxmlformats.org/officeDocument/2006/relationships/tableStyles" Target="tableStyles.xml"/><Relationship Id="rId31" Type="http://schemas.openxmlformats.org/officeDocument/2006/relationships/printerSettings" Target="printerSettings/printerSettings1.bin"/><Relationship Id="rId34" Type="http://schemas.openxmlformats.org/officeDocument/2006/relationships/theme" Target="theme/theme1.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notesMaster" Target="notesMasters/notesMaster1.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Arial" charset="0"/>
              </a:defRPr>
            </a:lvl1pPr>
          </a:lstStyle>
          <a:p>
            <a:pPr>
              <a:defRPr/>
            </a:pPr>
            <a:endParaRPr lang="it-IT"/>
          </a:p>
        </p:txBody>
      </p:sp>
      <p:sp>
        <p:nvSpPr>
          <p:cNvPr id="194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Arial" charset="0"/>
              </a:defRPr>
            </a:lvl1pPr>
          </a:lstStyle>
          <a:p>
            <a:pPr>
              <a:defRPr/>
            </a:pPr>
            <a:endParaRPr lang="it-IT"/>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Arial" charset="0"/>
              </a:defRPr>
            </a:lvl1pPr>
          </a:lstStyle>
          <a:p>
            <a:pPr>
              <a:defRPr/>
            </a:pPr>
            <a:endParaRPr lang="it-IT"/>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cs typeface="Arial" pitchFamily="34" charset="0"/>
              </a:defRPr>
            </a:lvl1pPr>
          </a:lstStyle>
          <a:p>
            <a:fld id="{B8CE15EF-6720-4AAD-A8D6-F3F6A411EF61}" type="slidenum">
              <a:rPr lang="it-IT"/>
              <a:pPr/>
              <a:t>‹n.›</a:t>
            </a:fld>
            <a:endParaRPr lang="it-IT"/>
          </a:p>
        </p:txBody>
      </p:sp>
    </p:spTree>
    <p:extLst>
      <p:ext uri="{BB962C8B-B14F-4D97-AF65-F5344CB8AC3E}">
        <p14:creationId xmlns:p14="http://schemas.microsoft.com/office/powerpoint/2010/main" val="359978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7AC7DE43-8B86-4B2C-AF53-F297E89CB701}" type="slidenum">
              <a:rPr lang="it-IT"/>
              <a:pPr/>
              <a:t>3</a:t>
            </a:fld>
            <a:endParaRPr lang="it-IT"/>
          </a:p>
        </p:txBody>
      </p:sp>
      <p:sp>
        <p:nvSpPr>
          <p:cNvPr id="64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4515" name="Rectangle 3"/>
          <p:cNvSpPr>
            <a:spLocks noGrp="1" noChangeArrowheads="1"/>
          </p:cNvSpPr>
          <p:nvPr>
            <p:ph type="body" idx="1"/>
          </p:nvPr>
        </p:nvSpPr>
        <p:spPr/>
        <p:txBody>
          <a:bodyPr/>
          <a:lstStyle/>
          <a:p>
            <a:pPr eaLnBrk="1" hangingPunct="1">
              <a:spcBef>
                <a:spcPct val="0"/>
              </a:spcBef>
              <a:defRPr/>
            </a:pPr>
            <a:r>
              <a:rPr lang="it-IT" smtClean="0"/>
              <a:t>Figura da: Fondamenti di Anatomia e Fisiologia. Martini. Edizioni EdiSES</a:t>
            </a:r>
          </a:p>
          <a:p>
            <a:pPr eaLnBrk="1" hangingPunct="1">
              <a:defRPr/>
            </a:pPr>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9FA53184-AD0A-478E-89A6-5F91DBF737D1}" type="slidenum">
              <a:rPr lang="it-IT"/>
              <a:pPr/>
              <a:t>12</a:t>
            </a:fld>
            <a:endParaRPr lang="it-IT"/>
          </a:p>
        </p:txBody>
      </p:sp>
      <p:sp>
        <p:nvSpPr>
          <p:cNvPr id="80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0899" name="Rectangle 3"/>
          <p:cNvSpPr>
            <a:spLocks noGrp="1" noChangeArrowheads="1"/>
          </p:cNvSpPr>
          <p:nvPr>
            <p:ph type="body" idx="1"/>
          </p:nvPr>
        </p:nvSpPr>
        <p:spPr/>
        <p:txBody>
          <a:bodyPr/>
          <a:lstStyle/>
          <a:p>
            <a:pPr eaLnBrk="1" hangingPunct="1">
              <a:defRPr/>
            </a:pPr>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7E2DDA17-8107-46C2-980E-8A0871F70686}" type="slidenum">
              <a:rPr lang="it-IT"/>
              <a:pPr/>
              <a:t>13</a:t>
            </a:fld>
            <a:endParaRPr lang="it-IT"/>
          </a:p>
        </p:txBody>
      </p:sp>
      <p:sp>
        <p:nvSpPr>
          <p:cNvPr id="82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2947"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400CB8FB-631E-49AD-8E6B-C3BBB9B0B616}" type="slidenum">
              <a:rPr lang="it-IT"/>
              <a:pPr/>
              <a:t>14</a:t>
            </a:fld>
            <a:endParaRPr lang="it-IT"/>
          </a:p>
        </p:txBody>
      </p:sp>
      <p:sp>
        <p:nvSpPr>
          <p:cNvPr id="84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4995"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spcBef>
                <a:spcPct val="0"/>
              </a:spcBef>
              <a:defRPr/>
            </a:pPr>
            <a:r>
              <a:rPr lang="it-IT" smtClean="0"/>
              <a:t>Figura da: Istologia. Gartner, Hiatt. Edizioni EdiSES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BDFE22D4-A219-48DB-8E04-740268882A1B}" type="slidenum">
              <a:rPr lang="it-IT"/>
              <a:pPr/>
              <a:t>15</a:t>
            </a:fld>
            <a:endParaRPr lang="it-IT"/>
          </a:p>
        </p:txBody>
      </p:sp>
      <p:sp>
        <p:nvSpPr>
          <p:cNvPr id="87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7043"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CB4EED75-5521-46F7-BC4A-EDDD7C003EB8}" type="slidenum">
              <a:rPr lang="it-IT"/>
              <a:pPr/>
              <a:t>16</a:t>
            </a:fld>
            <a:endParaRPr lang="it-IT"/>
          </a:p>
        </p:txBody>
      </p:sp>
      <p:sp>
        <p:nvSpPr>
          <p:cNvPr id="89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9091"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E5D55F3D-B899-4F09-BC6F-625EC1AADBBC}" type="slidenum">
              <a:rPr lang="it-IT"/>
              <a:pPr/>
              <a:t>17</a:t>
            </a:fld>
            <a:endParaRPr lang="it-IT"/>
          </a:p>
        </p:txBody>
      </p:sp>
      <p:sp>
        <p:nvSpPr>
          <p:cNvPr id="9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139"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spcBef>
                <a:spcPct val="0"/>
              </a:spcBef>
              <a:defRPr/>
            </a:pPr>
            <a:r>
              <a:rPr lang="it-IT" smtClean="0"/>
              <a:t>Figura da: Istologia. Gartner, Hiatt. Edizioni EdiSES</a:t>
            </a:r>
          </a:p>
          <a:p>
            <a:pPr eaLnBrk="1" hangingPunct="1">
              <a:spcBef>
                <a:spcPct val="0"/>
              </a:spcBef>
              <a:defRPr/>
            </a:pPr>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B23F7BEA-8CC1-473E-8F91-6437D39EB1D4}" type="slidenum">
              <a:rPr lang="it-IT"/>
              <a:pPr/>
              <a:t>18</a:t>
            </a:fld>
            <a:endParaRPr lang="it-IT"/>
          </a:p>
        </p:txBody>
      </p:sp>
      <p:sp>
        <p:nvSpPr>
          <p:cNvPr id="94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211" name="Rectangle 3"/>
          <p:cNvSpPr>
            <a:spLocks noGrp="1" noChangeArrowheads="1"/>
          </p:cNvSpPr>
          <p:nvPr>
            <p:ph type="body" idx="1"/>
          </p:nvPr>
        </p:nvSpPr>
        <p:spPr/>
        <p:txBody>
          <a:bodyPr/>
          <a:lstStyle/>
          <a:p>
            <a:pPr eaLnBrk="1" hangingPunct="1">
              <a:spcBef>
                <a:spcPct val="0"/>
              </a:spcBef>
              <a:defRPr/>
            </a:pPr>
            <a:r>
              <a:rPr lang="it-IT" smtClean="0"/>
              <a:t>Figura da: Fondamenti di Anatomia e Fisiologia. Martini. Edizioni EdiSES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60F29ED2-CDBF-4E53-A663-3C26C31D1DB1}" type="slidenum">
              <a:rPr lang="it-IT"/>
              <a:pPr/>
              <a:t>19</a:t>
            </a:fld>
            <a:endParaRPr lang="it-IT"/>
          </a:p>
        </p:txBody>
      </p:sp>
      <p:sp>
        <p:nvSpPr>
          <p:cNvPr id="95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235"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41D7D10E-507A-4E14-9ED0-9E413A92DA54}" type="slidenum">
              <a:rPr lang="it-IT"/>
              <a:pPr/>
              <a:t>20</a:t>
            </a:fld>
            <a:endParaRPr lang="it-IT"/>
          </a:p>
        </p:txBody>
      </p:sp>
      <p:sp>
        <p:nvSpPr>
          <p:cNvPr id="97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7283" name="Rectangle 3"/>
          <p:cNvSpPr>
            <a:spLocks noGrp="1" noChangeArrowheads="1"/>
          </p:cNvSpPr>
          <p:nvPr>
            <p:ph type="body" idx="1"/>
          </p:nvPr>
        </p:nvSpPr>
        <p:spPr/>
        <p:txBody>
          <a:bodyPr/>
          <a:lstStyle/>
          <a:p>
            <a:pPr eaLnBrk="1" hangingPunct="1">
              <a:spcBef>
                <a:spcPct val="0"/>
              </a:spcBef>
              <a:defRPr/>
            </a:pPr>
            <a:r>
              <a:rPr lang="it-IT" smtClean="0"/>
              <a:t>Figura da: Fondamenti di Anatomia e Fisiologia. Martini. Edizioni EdiSES</a:t>
            </a:r>
          </a:p>
          <a:p>
            <a:pPr eaLnBrk="1" hangingPunct="1">
              <a:defRPr/>
            </a:pPr>
            <a:endParaRPr 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809E9038-56CF-44B9-B7EC-17559CE45BDE}" type="slidenum">
              <a:rPr lang="it-IT"/>
              <a:pPr/>
              <a:t>21</a:t>
            </a:fld>
            <a:endParaRPr lang="it-IT"/>
          </a:p>
        </p:txBody>
      </p:sp>
      <p:sp>
        <p:nvSpPr>
          <p:cNvPr id="99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9331"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spcBef>
                <a:spcPct val="0"/>
              </a:spcBef>
              <a:defRPr/>
            </a:pPr>
            <a:r>
              <a:rPr lang="it-IT" smtClean="0"/>
              <a:t>Figura da: Istologia. Gartner, Hiatt. Edizioni EdiSES</a:t>
            </a:r>
          </a:p>
          <a:p>
            <a:pPr eaLnBrk="1" hangingPunct="1">
              <a:defRPr/>
            </a:pPr>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7AC7DE43-8B86-4B2C-AF53-F297E89CB701}" type="slidenum">
              <a:rPr lang="it-IT"/>
              <a:pPr/>
              <a:t>4</a:t>
            </a:fld>
            <a:endParaRPr lang="it-IT"/>
          </a:p>
        </p:txBody>
      </p:sp>
      <p:sp>
        <p:nvSpPr>
          <p:cNvPr id="64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4515" name="Rectangle 3"/>
          <p:cNvSpPr>
            <a:spLocks noGrp="1" noChangeArrowheads="1"/>
          </p:cNvSpPr>
          <p:nvPr>
            <p:ph type="body" idx="1"/>
          </p:nvPr>
        </p:nvSpPr>
        <p:spPr/>
        <p:txBody>
          <a:bodyPr/>
          <a:lstStyle/>
          <a:p>
            <a:pPr eaLnBrk="1" hangingPunct="1">
              <a:spcBef>
                <a:spcPct val="0"/>
              </a:spcBef>
              <a:defRPr/>
            </a:pPr>
            <a:r>
              <a:rPr lang="it-IT" dirty="0" smtClean="0"/>
              <a:t>Figura da: Fondamenti di Anatomia e Fisiologia. Martini. Edizioni </a:t>
            </a:r>
            <a:r>
              <a:rPr lang="it-IT" dirty="0" err="1" smtClean="0"/>
              <a:t>EdiSES</a:t>
            </a:r>
            <a:endParaRPr lang="it-IT" dirty="0" smtClean="0"/>
          </a:p>
          <a:p>
            <a:pPr eaLnBrk="1" hangingPunct="1">
              <a:defRPr/>
            </a:pPr>
            <a:endParaRPr lang="it-IT"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DCBD0D7C-1627-40C5-AC68-8C279ED973E7}" type="slidenum">
              <a:rPr lang="it-IT"/>
              <a:pPr/>
              <a:t>22</a:t>
            </a:fld>
            <a:endParaRPr lang="it-IT"/>
          </a:p>
        </p:txBody>
      </p:sp>
      <p:sp>
        <p:nvSpPr>
          <p:cNvPr id="101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1379"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A2E9AD45-DAFD-4555-90CA-4D8977B73592}" type="slidenum">
              <a:rPr lang="it-IT"/>
              <a:pPr/>
              <a:t>23</a:t>
            </a:fld>
            <a:endParaRPr lang="it-IT"/>
          </a:p>
        </p:txBody>
      </p:sp>
      <p:sp>
        <p:nvSpPr>
          <p:cNvPr id="103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3427"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58E165F6-CB6C-4B68-A168-3BDDD4A52217}" type="slidenum">
              <a:rPr lang="it-IT"/>
              <a:pPr/>
              <a:t>24</a:t>
            </a:fld>
            <a:endParaRPr lang="it-IT"/>
          </a:p>
        </p:txBody>
      </p:sp>
      <p:sp>
        <p:nvSpPr>
          <p:cNvPr id="105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5475" name="Rectangle 3"/>
          <p:cNvSpPr>
            <a:spLocks noGrp="1" noChangeArrowheads="1"/>
          </p:cNvSpPr>
          <p:nvPr>
            <p:ph type="body" idx="1"/>
          </p:nvPr>
        </p:nvSpPr>
        <p:spPr/>
        <p:txBody>
          <a:bodyPr/>
          <a:lstStyle/>
          <a:p>
            <a:pPr eaLnBrk="1" hangingPunct="1">
              <a:spcBef>
                <a:spcPct val="0"/>
              </a:spcBef>
              <a:defRPr/>
            </a:pPr>
            <a:r>
              <a:rPr lang="it-IT" smtClean="0"/>
              <a:t>Figura da: Fondamenti di Anatomia e Fisiologia. Martini. Edizioni EdiSES</a:t>
            </a:r>
          </a:p>
          <a:p>
            <a:pPr eaLnBrk="1" hangingPunct="1">
              <a:defRPr/>
            </a:pPr>
            <a:endParaRPr 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95EB99BE-13F4-4C60-8793-12BC01E5D33D}" type="slidenum">
              <a:rPr lang="it-IT"/>
              <a:pPr/>
              <a:t>25</a:t>
            </a:fld>
            <a:endParaRPr lang="it-IT"/>
          </a:p>
        </p:txBody>
      </p:sp>
      <p:sp>
        <p:nvSpPr>
          <p:cNvPr id="70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659"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923826D8-C019-40BF-9D6A-9645D4D24B06}" type="slidenum">
              <a:rPr lang="it-IT"/>
              <a:pPr/>
              <a:t>26</a:t>
            </a:fld>
            <a:endParaRPr lang="it-IT"/>
          </a:p>
        </p:txBody>
      </p:sp>
      <p:sp>
        <p:nvSpPr>
          <p:cNvPr id="110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0595" name="Rectangle 3"/>
          <p:cNvSpPr>
            <a:spLocks noGrp="1" noChangeArrowheads="1"/>
          </p:cNvSpPr>
          <p:nvPr>
            <p:ph type="body" idx="1"/>
          </p:nvPr>
        </p:nvSpPr>
        <p:spPr/>
        <p:txBody>
          <a:bodyPr/>
          <a:lstStyle/>
          <a:p>
            <a:pPr eaLnBrk="1" hangingPunct="1">
              <a:spcBef>
                <a:spcPct val="0"/>
              </a:spcBef>
              <a:defRPr/>
            </a:pPr>
            <a:r>
              <a:rPr lang="it-IT" dirty="0" smtClean="0"/>
              <a:t>Figura da: Istologia. Dalle Donne et al., Edizioni </a:t>
            </a:r>
            <a:r>
              <a:rPr lang="it-IT" dirty="0" err="1" smtClean="0"/>
              <a:t>EdiSES</a:t>
            </a:r>
            <a:endParaRPr lang="it-IT" dirty="0" smtClean="0"/>
          </a:p>
          <a:p>
            <a:pPr eaLnBrk="1" hangingPunct="1">
              <a:defRPr/>
            </a:pPr>
            <a:r>
              <a:rPr lang="it-IT" dirty="0" smtClean="0"/>
              <a:t>Il condensatore è un componente elettrico che immagazzina l'energia in un campo elettrostatico.</a:t>
            </a:r>
            <a:endParaRPr lang="it-IT"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3336F916-5417-4E55-B835-07AD1B47F8BC}" type="slidenum">
              <a:rPr lang="it-IT"/>
              <a:pPr/>
              <a:t>27</a:t>
            </a:fld>
            <a:endParaRPr lang="it-IT"/>
          </a:p>
        </p:txBody>
      </p:sp>
      <p:sp>
        <p:nvSpPr>
          <p:cNvPr id="106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p:txBody>
          <a:bodyPr/>
          <a:lstStyle/>
          <a:p>
            <a:pPr eaLnBrk="1" hangingPunct="1">
              <a:spcBef>
                <a:spcPct val="0"/>
              </a:spcBef>
              <a:defRPr/>
            </a:pPr>
            <a:r>
              <a:rPr lang="it-IT" smtClean="0"/>
              <a:t>Figura da: Fondamenti di Anatomia e Fisiologia. Martini. Edizioni EdiSES</a:t>
            </a:r>
          </a:p>
          <a:p>
            <a:pPr eaLnBrk="1" hangingPunct="1">
              <a:defRPr/>
            </a:pPr>
            <a:endParaRPr lang="it-IT"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F9F6417F-8F88-4F9D-8492-D86B5E0D110F}" type="slidenum">
              <a:rPr lang="it-IT"/>
              <a:pPr/>
              <a:t>28</a:t>
            </a:fld>
            <a:endParaRPr lang="it-IT"/>
          </a:p>
        </p:txBody>
      </p:sp>
      <p:sp>
        <p:nvSpPr>
          <p:cNvPr id="108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8547" name="Rectangle 3"/>
          <p:cNvSpPr>
            <a:spLocks noGrp="1" noChangeArrowheads="1"/>
          </p:cNvSpPr>
          <p:nvPr>
            <p:ph type="body" idx="1"/>
          </p:nvPr>
        </p:nvSpPr>
        <p:spPr/>
        <p:txBody>
          <a:bodyPr/>
          <a:lstStyle/>
          <a:p>
            <a:pPr eaLnBrk="1" hangingPunct="1">
              <a:spcBef>
                <a:spcPct val="0"/>
              </a:spcBef>
              <a:defRPr/>
            </a:pPr>
            <a:r>
              <a:rPr lang="it-IT" smtClean="0"/>
              <a:t>Figura da: Fondamenti di Anatomia e Fisiologia. Martini. Edizioni EdiSES</a:t>
            </a:r>
          </a:p>
          <a:p>
            <a:pPr eaLnBrk="1" hangingPunct="1">
              <a:spcBef>
                <a:spcPct val="0"/>
              </a:spcBef>
              <a:defRPr/>
            </a:pPr>
            <a:r>
              <a:rPr lang="it-IT" smtClean="0"/>
              <a:t>Figura da: Istologia. Gartner, Hiatt. Edizioni EdiSES</a:t>
            </a:r>
          </a:p>
          <a:p>
            <a:pPr eaLnBrk="1" hangingPunct="1">
              <a:defRPr/>
            </a:pPr>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8A598765-E45C-4894-BCFB-D6F79D5E6706}" type="slidenum">
              <a:rPr lang="it-IT"/>
              <a:pPr/>
              <a:t>5</a:t>
            </a:fld>
            <a:endParaRPr lang="it-IT"/>
          </a:p>
        </p:txBody>
      </p:sp>
      <p:sp>
        <p:nvSpPr>
          <p:cNvPr id="6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43" name="Rectangle 3"/>
          <p:cNvSpPr>
            <a:spLocks noGrp="1" noChangeArrowheads="1"/>
          </p:cNvSpPr>
          <p:nvPr>
            <p:ph type="body" idx="1"/>
          </p:nvPr>
        </p:nvSpPr>
        <p:spPr/>
        <p:txBody>
          <a:bodyPr/>
          <a:lstStyle/>
          <a:p>
            <a:pPr eaLnBrk="1" hangingPunct="1">
              <a:defRPr/>
            </a:pPr>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0BD2D0EA-5A38-481D-8B10-F93CCA637DCC}" type="slidenum">
              <a:rPr lang="it-IT"/>
              <a:pPr/>
              <a:t>6</a:t>
            </a:fld>
            <a:endParaRPr lang="it-IT"/>
          </a:p>
        </p:txBody>
      </p:sp>
      <p:sp>
        <p:nvSpPr>
          <p:cNvPr id="66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6563" name="Rectangle 3"/>
          <p:cNvSpPr>
            <a:spLocks noGrp="1" noChangeArrowheads="1"/>
          </p:cNvSpPr>
          <p:nvPr>
            <p:ph type="body" idx="1"/>
          </p:nvPr>
        </p:nvSpPr>
        <p:spPr/>
        <p:txBody>
          <a:bodyPr/>
          <a:lstStyle/>
          <a:p>
            <a:pPr eaLnBrk="1" hangingPunct="1">
              <a:spcBef>
                <a:spcPct val="0"/>
              </a:spcBef>
              <a:defRPr/>
            </a:pPr>
            <a:r>
              <a:rPr lang="it-IT" dirty="0" smtClean="0"/>
              <a:t>Figura da: Istologia. Dalle Donne et al., Edizioni </a:t>
            </a:r>
            <a:r>
              <a:rPr lang="it-IT" dirty="0" err="1" smtClean="0"/>
              <a:t>EdiSES</a:t>
            </a:r>
            <a:endParaRPr lang="it-IT" dirty="0" smtClean="0"/>
          </a:p>
          <a:p>
            <a:pPr eaLnBrk="1" hangingPunct="1">
              <a:defRPr/>
            </a:pPr>
            <a:r>
              <a:rPr lang="it-IT" dirty="0" smtClean="0"/>
              <a:t>Derivazione </a:t>
            </a:r>
            <a:r>
              <a:rPr lang="it-IT" dirty="0" err="1" smtClean="0"/>
              <a:t>ecotdermica</a:t>
            </a:r>
            <a:endParaRPr lang="it-IT" dirty="0" smtClean="0"/>
          </a:p>
          <a:p>
            <a:pPr eaLnBrk="1" hangingPunct="1">
              <a:defRPr/>
            </a:pPr>
            <a:r>
              <a:rPr lang="it-IT" dirty="0" smtClean="0"/>
              <a:t>Neuroblasti</a:t>
            </a:r>
            <a:r>
              <a:rPr lang="it-IT" baseline="0" dirty="0" smtClean="0"/>
              <a:t> unipolari, bipolari unipolari poi emersione dendriti e diventano multipolari capaci di proliferare</a:t>
            </a:r>
          </a:p>
          <a:p>
            <a:pPr eaLnBrk="1" hangingPunct="1">
              <a:defRPr/>
            </a:pPr>
            <a:endParaRPr lang="it-IT"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95EB99BE-13F4-4C60-8793-12BC01E5D33D}" type="slidenum">
              <a:rPr lang="it-IT"/>
              <a:pPr/>
              <a:t>7</a:t>
            </a:fld>
            <a:endParaRPr lang="it-IT"/>
          </a:p>
        </p:txBody>
      </p:sp>
      <p:sp>
        <p:nvSpPr>
          <p:cNvPr id="70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659"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0F78CB4D-82FA-4ED5-A711-288E6CBF16DA}" type="slidenum">
              <a:rPr lang="it-IT"/>
              <a:pPr/>
              <a:t>8</a:t>
            </a:fld>
            <a:endParaRPr lang="it-IT"/>
          </a:p>
        </p:txBody>
      </p:sp>
      <p:sp>
        <p:nvSpPr>
          <p:cNvPr id="73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731"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B644E90B-523D-4A70-96B9-D399DA3A1D55}" type="slidenum">
              <a:rPr lang="it-IT"/>
              <a:pPr/>
              <a:t>9</a:t>
            </a:fld>
            <a:endParaRPr lang="it-IT"/>
          </a:p>
        </p:txBody>
      </p:sp>
      <p:sp>
        <p:nvSpPr>
          <p:cNvPr id="74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755"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DB356DD3-E290-4DA4-9DBC-6C5886A1D2F9}" type="slidenum">
              <a:rPr lang="it-IT"/>
              <a:pPr/>
              <a:t>10</a:t>
            </a:fld>
            <a:endParaRPr lang="it-IT"/>
          </a:p>
        </p:txBody>
      </p:sp>
      <p:sp>
        <p:nvSpPr>
          <p:cNvPr id="77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7827"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B16B38EF-BC64-4BF3-BD32-4BF62E170D62}" type="slidenum">
              <a:rPr lang="it-IT"/>
              <a:pPr/>
              <a:t>11</a:t>
            </a:fld>
            <a:endParaRPr lang="it-IT"/>
          </a:p>
        </p:txBody>
      </p:sp>
      <p:sp>
        <p:nvSpPr>
          <p:cNvPr id="78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8851"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fld id="{65F8F741-14FE-4A48-931C-388257B4DFE4}" type="slidenum">
              <a:rPr lang="it-IT"/>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fld id="{B227377F-6A89-4842-BA4E-8D8945B56771}" type="slidenum">
              <a:rPr lang="it-IT"/>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fld id="{33881CD0-38E3-4591-8D0E-41EB9D86786C}" type="slidenum">
              <a:rPr lang="it-IT"/>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fld id="{5228A561-6BCD-4E05-9B05-51D377E2FE98}" type="slidenum">
              <a:rPr lang="it-IT"/>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fld id="{06A32E0E-7C51-4D74-B880-C28978290DDE}" type="slidenum">
              <a:rPr lang="it-IT"/>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fld id="{D63024A9-1F72-4A28-B6BA-C4D9749B7D58}" type="slidenum">
              <a:rPr lang="it-IT"/>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fld id="{8B0548F1-8937-45A2-9C16-1398A08F75DF}" type="slidenum">
              <a:rPr lang="it-IT"/>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fld id="{804D5EDA-3E91-439E-ADEB-50589BBA02EE}" type="slidenum">
              <a:rPr lang="it-IT"/>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fld id="{EAC2387E-7383-4105-9BEA-43670C7A5A2A}" type="slidenum">
              <a:rPr lang="it-IT"/>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fld id="{A9CDF05D-2AD4-4441-ACFA-5017E3D07924}" type="slidenum">
              <a:rPr lang="it-IT"/>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fld id="{57CC06FB-EB85-4355-9154-F745DBE86212}" type="slidenum">
              <a:rPr lang="it-IT"/>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Arial" charset="0"/>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Arial" charset="0"/>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000AEE0B-5F3C-4228-AA07-E58EED97458A}"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png"/><Relationship Id="rId5" Type="http://schemas.openxmlformats.org/officeDocument/2006/relationships/image" Target="../media/image7.png"/></Relationships>
</file>

<file path=ppt/slides/_rels/slide11.xml.rels><?xml version="1.0" encoding="UTF-8" standalone="yes"?>
<Relationships xmlns="http://schemas.openxmlformats.org/package/2006/relationships"><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3.png"/><Relationship Id="rId5"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6" Type="http://schemas.openxmlformats.org/officeDocument/2006/relationships/image" Target="../media/image7.pn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6.png"/><Relationship Id="rId5" Type="http://schemas.openxmlformats.org/officeDocument/2006/relationships/image" Target="../media/image18.png"/></Relationships>
</file>

<file path=ppt/slides/_rels/slide15.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9.png"/><Relationship Id="rId5" Type="http://schemas.openxmlformats.org/officeDocument/2006/relationships/image" Target="../media/image20.png"/></Relationships>
</file>

<file path=ppt/slides/_rels/slide16.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6" Type="http://schemas.openxmlformats.org/officeDocument/2006/relationships/image" Target="../media/image17.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2.png"/><Relationship Id="rId5" Type="http://schemas.openxmlformats.org/officeDocument/2006/relationships/image" Target="../media/image23.png"/></Relationships>
</file>

<file path=ppt/slides/_rels/slide18.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5.pn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6" Type="http://schemas.openxmlformats.org/officeDocument/2006/relationships/image" Target="../media/image7.pn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7.png"/><Relationship Id="rId5" Type="http://schemas.openxmlformats.org/officeDocument/2006/relationships/image" Target="../media/image28.png"/></Relationships>
</file>

<file path=ppt/slides/_rels/slide22.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9.png"/><Relationship Id="rId5" Type="http://schemas.openxmlformats.org/officeDocument/2006/relationships/image" Target="../media/image30.png"/></Relationships>
</file>

<file path=ppt/slides/_rels/slide23.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33.png"/></Relationships>
</file>

<file path=ppt/slides/_rels/slide27.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4.png"/></Relationships>
</file>

<file path=ppt/slides/_rels/slide28.xml.rels><?xml version="1.0" encoding="UTF-8" standalone="yes"?>
<Relationships xmlns="http://schemas.openxmlformats.org/package/2006/relationships"><Relationship Id="rId6" Type="http://schemas.openxmlformats.org/officeDocument/2006/relationships/image" Target="../media/image5.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5.png"/><Relationship Id="rId5"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8.pn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1.png"/><Relationship Id="rId5"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0" y="1909763"/>
            <a:ext cx="9144000" cy="3025775"/>
          </a:xfrm>
          <a:prstGeom prst="rect">
            <a:avLst/>
          </a:prstGeom>
          <a:solidFill>
            <a:srgbClr val="0000FF"/>
          </a:solidFill>
          <a:ln w="9525">
            <a:noFill/>
            <a:miter lim="800000"/>
            <a:headEnd/>
            <a:tailEnd/>
          </a:ln>
        </p:spPr>
        <p:txBody>
          <a:bodyPr wrap="none" anchor="ctr"/>
          <a:lstStyle/>
          <a:p>
            <a:pPr algn="ctr"/>
            <a:r>
              <a:rPr lang="it-IT" sz="8800" b="1" dirty="0">
                <a:solidFill>
                  <a:schemeClr val="bg1"/>
                </a:solidFill>
              </a:rPr>
              <a:t>TESSUTO </a:t>
            </a:r>
          </a:p>
          <a:p>
            <a:pPr algn="ctr"/>
            <a:r>
              <a:rPr lang="it-IT" sz="8800" b="1" dirty="0" smtClean="0">
                <a:solidFill>
                  <a:schemeClr val="bg1"/>
                </a:solidFill>
              </a:rPr>
              <a:t>NERVOSO</a:t>
            </a:r>
            <a:endParaRPr lang="it-IT" sz="8800" b="1" dirty="0">
              <a:solidFill>
                <a:schemeClr val="bg1"/>
              </a:solidFill>
            </a:endParaRPr>
          </a:p>
        </p:txBody>
      </p:sp>
    </p:spTree>
    <p:extLst>
      <p:ext uri="{BB962C8B-B14F-4D97-AF65-F5344CB8AC3E}">
        <p14:creationId xmlns:p14="http://schemas.microsoft.com/office/powerpoint/2010/main" val="1034522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ext Box 4"/>
          <p:cNvSpPr txBox="1">
            <a:spLocks noChangeArrowheads="1"/>
          </p:cNvSpPr>
          <p:nvPr/>
        </p:nvSpPr>
        <p:spPr bwMode="auto">
          <a:xfrm>
            <a:off x="0" y="146050"/>
            <a:ext cx="9144000" cy="830997"/>
          </a:xfrm>
          <a:prstGeom prst="rect">
            <a:avLst/>
          </a:prstGeom>
          <a:solidFill>
            <a:srgbClr val="0000FF"/>
          </a:solidFill>
          <a:ln>
            <a:noFill/>
          </a:ln>
          <a:effectLst/>
          <a:extLst/>
        </p:spPr>
        <p:txBody>
          <a:bodyPr>
            <a:spAutoFit/>
          </a:bodyPr>
          <a:lstStyle/>
          <a:p>
            <a:pPr>
              <a:spcBef>
                <a:spcPct val="50000"/>
              </a:spcBef>
              <a:defRPr/>
            </a:pPr>
            <a:r>
              <a:rPr lang="it-IT" sz="2400" dirty="0">
                <a:solidFill>
                  <a:srgbClr val="FFFFFF"/>
                </a:solidFill>
                <a:latin typeface="Arial" charset="0"/>
                <a:ea typeface="ＭＳ Ｐゴシック" charset="0"/>
              </a:rPr>
              <a:t>Classificazione </a:t>
            </a:r>
          </a:p>
          <a:p>
            <a:pPr>
              <a:defRPr/>
            </a:pPr>
            <a:r>
              <a:rPr lang="it-IT" sz="2400" dirty="0">
                <a:solidFill>
                  <a:srgbClr val="FFFFFF"/>
                </a:solidFill>
                <a:latin typeface="Arial" charset="0"/>
                <a:ea typeface="ＭＳ Ｐゴシック" charset="0"/>
              </a:rPr>
              <a:t>dei neuroni</a:t>
            </a:r>
          </a:p>
        </p:txBody>
      </p:sp>
      <p:sp>
        <p:nvSpPr>
          <p:cNvPr id="75782" name="Rectangle 6"/>
          <p:cNvSpPr>
            <a:spLocks noChangeArrowheads="1"/>
          </p:cNvSpPr>
          <p:nvPr/>
        </p:nvSpPr>
        <p:spPr bwMode="auto">
          <a:xfrm>
            <a:off x="290513" y="4208463"/>
            <a:ext cx="8726487" cy="2563779"/>
          </a:xfrm>
          <a:prstGeom prst="rect">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58775" indent="-358775" algn="just">
              <a:spcBef>
                <a:spcPct val="20000"/>
              </a:spcBef>
              <a:buClr>
                <a:srgbClr val="FF0000"/>
              </a:buClr>
              <a:buFont typeface="Wingdings" charset="0"/>
              <a:buBlip>
                <a:blip r:embed="rId3"/>
              </a:buBlip>
              <a:defRPr/>
            </a:pPr>
            <a:r>
              <a:rPr lang="it-IT" dirty="0">
                <a:solidFill>
                  <a:srgbClr val="FF0000"/>
                </a:solidFill>
                <a:latin typeface="Arial" charset="0"/>
                <a:ea typeface="ＭＳ Ｐゴシック" charset="0"/>
              </a:rPr>
              <a:t>Neuroni unipolari</a:t>
            </a:r>
            <a:r>
              <a:rPr lang="it-IT" dirty="0">
                <a:latin typeface="Arial" charset="0"/>
                <a:ea typeface="ＭＳ Ｐゴシック" charset="0"/>
              </a:rPr>
              <a:t>: sono privi di dendriti. La ricezione avviene solo a livello del pirenoforo (cellule sensoriali della retina, coni e bastoncelli).</a:t>
            </a:r>
          </a:p>
          <a:p>
            <a:pPr marL="358775" indent="-358775" algn="just">
              <a:spcBef>
                <a:spcPct val="20000"/>
              </a:spcBef>
              <a:buClr>
                <a:srgbClr val="FF0000"/>
              </a:buClr>
              <a:buFont typeface="Wingdings" charset="0"/>
              <a:buBlip>
                <a:blip r:embed="rId3"/>
              </a:buBlip>
              <a:defRPr/>
            </a:pPr>
            <a:r>
              <a:rPr lang="it-IT" dirty="0">
                <a:solidFill>
                  <a:srgbClr val="FF0000"/>
                </a:solidFill>
                <a:latin typeface="Arial" charset="0"/>
                <a:ea typeface="ＭＳ Ｐゴシック" charset="0"/>
              </a:rPr>
              <a:t>Neuroni bipolari</a:t>
            </a:r>
            <a:r>
              <a:rPr lang="it-IT" dirty="0">
                <a:latin typeface="Arial" charset="0"/>
                <a:ea typeface="ＭＳ Ｐゴシック" charset="0"/>
              </a:rPr>
              <a:t>: presentano un dendrite ed un assone posizionati ai poli opposti (recettori di gusto, vista ed udito).</a:t>
            </a:r>
          </a:p>
          <a:p>
            <a:pPr marL="358775" indent="-358775" algn="just">
              <a:spcBef>
                <a:spcPct val="20000"/>
              </a:spcBef>
              <a:buClr>
                <a:srgbClr val="FF0000"/>
              </a:buClr>
              <a:buFont typeface="Wingdings" charset="0"/>
              <a:buBlip>
                <a:blip r:embed="rId3"/>
              </a:buBlip>
              <a:defRPr/>
            </a:pPr>
            <a:r>
              <a:rPr lang="it-IT" sz="2000" dirty="0">
                <a:solidFill>
                  <a:srgbClr val="FF0000"/>
                </a:solidFill>
                <a:latin typeface="Arial" charset="0"/>
                <a:ea typeface="ＭＳ Ｐゴシック" charset="0"/>
              </a:rPr>
              <a:t>Neuroni </a:t>
            </a:r>
            <a:r>
              <a:rPr lang="it-IT" sz="2000" dirty="0" err="1">
                <a:solidFill>
                  <a:srgbClr val="FF0000"/>
                </a:solidFill>
                <a:latin typeface="Arial" charset="0"/>
                <a:ea typeface="ＭＳ Ｐゴシック" charset="0"/>
              </a:rPr>
              <a:t>pseudounipolari</a:t>
            </a:r>
            <a:r>
              <a:rPr lang="it-IT" sz="2000" dirty="0">
                <a:latin typeface="Arial" charset="0"/>
                <a:ea typeface="ＭＳ Ｐゴシック" charset="0"/>
              </a:rPr>
              <a:t>: sono provvisti di un assone e un </a:t>
            </a:r>
            <a:r>
              <a:rPr lang="it-IT" sz="2000" dirty="0" err="1">
                <a:latin typeface="Arial" charset="0"/>
                <a:ea typeface="ＭＳ Ｐゴシック" charset="0"/>
              </a:rPr>
              <a:t>dentrite</a:t>
            </a:r>
            <a:r>
              <a:rPr lang="it-IT" sz="2000" dirty="0">
                <a:latin typeface="Arial" charset="0"/>
                <a:ea typeface="ＭＳ Ｐゴシック" charset="0"/>
              </a:rPr>
              <a:t> che presentano un tratto iniziale comune (cellule a T)</a:t>
            </a:r>
            <a:r>
              <a:rPr lang="it-IT" dirty="0">
                <a:latin typeface="Arial" charset="0"/>
                <a:ea typeface="ＭＳ Ｐゴシック" charset="0"/>
              </a:rPr>
              <a:t>.</a:t>
            </a:r>
          </a:p>
          <a:p>
            <a:pPr marL="358775" indent="-358775" algn="just">
              <a:spcBef>
                <a:spcPct val="20000"/>
              </a:spcBef>
              <a:buClr>
                <a:srgbClr val="FF0000"/>
              </a:buClr>
              <a:buFont typeface="Wingdings" charset="0"/>
              <a:buBlip>
                <a:blip r:embed="rId3"/>
              </a:buBlip>
              <a:defRPr/>
            </a:pPr>
            <a:r>
              <a:rPr lang="it-IT" sz="2000" dirty="0">
                <a:solidFill>
                  <a:srgbClr val="FF0000"/>
                </a:solidFill>
                <a:latin typeface="Arial" charset="0"/>
                <a:ea typeface="ＭＳ Ｐゴシック" charset="0"/>
              </a:rPr>
              <a:t>Neuroni multipolari</a:t>
            </a:r>
            <a:r>
              <a:rPr lang="it-IT" sz="2000" dirty="0">
                <a:latin typeface="Arial" charset="0"/>
                <a:ea typeface="ＭＳ Ｐゴシック" charset="0"/>
              </a:rPr>
              <a:t>:</a:t>
            </a:r>
            <a:r>
              <a:rPr lang="it-IT" dirty="0">
                <a:latin typeface="Arial" charset="0"/>
                <a:ea typeface="ＭＳ Ｐゴシック" charset="0"/>
              </a:rPr>
              <a:t> presentano un singolo assone ma molti dendriti. Il pirenoforo presenta forme diverse.</a:t>
            </a:r>
          </a:p>
        </p:txBody>
      </p:sp>
      <p:grpSp>
        <p:nvGrpSpPr>
          <p:cNvPr id="26627" name="Group 8"/>
          <p:cNvGrpSpPr>
            <a:grpSpLocks/>
          </p:cNvGrpSpPr>
          <p:nvPr/>
        </p:nvGrpSpPr>
        <p:grpSpPr bwMode="auto">
          <a:xfrm>
            <a:off x="2200275" y="225425"/>
            <a:ext cx="6816725" cy="3849688"/>
            <a:chOff x="1350" y="142"/>
            <a:chExt cx="4294" cy="2425"/>
          </a:xfrm>
        </p:grpSpPr>
        <p:pic>
          <p:nvPicPr>
            <p:cNvPr id="26628" name="Segnaposto contenuto 3" descr="0810.gif"/>
            <p:cNvPicPr>
              <a:picLocks noChangeAspect="1"/>
            </p:cNvPicPr>
            <p:nvPr/>
          </p:nvPicPr>
          <p:blipFill>
            <a:blip r:embed="rId4"/>
            <a:srcRect l="4924" t="5298" r="2586" b="26958"/>
            <a:stretch>
              <a:fillRect/>
            </a:stretch>
          </p:blipFill>
          <p:spPr bwMode="auto">
            <a:xfrm>
              <a:off x="1350" y="142"/>
              <a:ext cx="4294" cy="2425"/>
            </a:xfrm>
            <a:prstGeom prst="rect">
              <a:avLst/>
            </a:prstGeom>
            <a:noFill/>
            <a:ln w="28575">
              <a:solidFill>
                <a:srgbClr val="9966FF"/>
              </a:solidFill>
              <a:miter lim="800000"/>
              <a:headEnd/>
              <a:tailEnd/>
            </a:ln>
          </p:spPr>
        </p:pic>
        <p:pic>
          <p:nvPicPr>
            <p:cNvPr id="26629" name="Segnaposto contenuto 3" descr="0202.gif"/>
            <p:cNvPicPr>
              <a:picLocks noChangeAspect="1"/>
            </p:cNvPicPr>
            <p:nvPr/>
          </p:nvPicPr>
          <p:blipFill>
            <a:blip r:embed="rId5"/>
            <a:srcRect l="4880" t="84991" r="39816" b="2295"/>
            <a:stretch>
              <a:fillRect/>
            </a:stretch>
          </p:blipFill>
          <p:spPr bwMode="auto">
            <a:xfrm>
              <a:off x="4909" y="2356"/>
              <a:ext cx="610" cy="161"/>
            </a:xfrm>
            <a:prstGeom prst="rect">
              <a:avLst/>
            </a:prstGeom>
            <a:noFill/>
            <a:ln w="9525">
              <a:no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0" y="146050"/>
            <a:ext cx="9144000" cy="457200"/>
          </a:xfrm>
          <a:prstGeom prst="rect">
            <a:avLst/>
          </a:prstGeom>
          <a:solidFill>
            <a:srgbClr val="0000FF"/>
          </a:solidFill>
          <a:ln>
            <a:noFill/>
          </a:ln>
          <a:effectLst/>
          <a:extLst/>
        </p:spPr>
        <p:txBody>
          <a:bodyPr>
            <a:spAutoFit/>
          </a:bodyPr>
          <a:lstStyle/>
          <a:p>
            <a:pPr>
              <a:spcBef>
                <a:spcPct val="50000"/>
              </a:spcBef>
              <a:defRPr/>
            </a:pPr>
            <a:r>
              <a:rPr lang="it-IT" sz="2400" dirty="0">
                <a:solidFill>
                  <a:srgbClr val="FFFFFF"/>
                </a:solidFill>
                <a:latin typeface="Arial" charset="0"/>
                <a:ea typeface="ＭＳ Ｐゴシック" charset="0"/>
              </a:rPr>
              <a:t>Classificazione dei neuroni in base al comportamento </a:t>
            </a:r>
            <a:r>
              <a:rPr lang="it-IT" sz="2400" dirty="0" err="1">
                <a:solidFill>
                  <a:srgbClr val="FFFFFF"/>
                </a:solidFill>
                <a:latin typeface="Arial" charset="0"/>
                <a:ea typeface="ＭＳ Ｐゴシック" charset="0"/>
              </a:rPr>
              <a:t>dell</a:t>
            </a:r>
            <a:r>
              <a:rPr lang="fr-FR" altLang="ja-JP" sz="2400" dirty="0">
                <a:solidFill>
                  <a:srgbClr val="FFFFFF"/>
                </a:solidFill>
                <a:latin typeface="Arial" charset="0"/>
                <a:ea typeface="ＭＳ Ｐゴシック" charset="0"/>
              </a:rPr>
              <a:t>'</a:t>
            </a:r>
            <a:r>
              <a:rPr lang="it-IT" sz="2400" dirty="0">
                <a:solidFill>
                  <a:srgbClr val="FFFFFF"/>
                </a:solidFill>
                <a:latin typeface="Arial" charset="0"/>
                <a:ea typeface="ＭＳ Ｐゴシック" charset="0"/>
              </a:rPr>
              <a:t>assone</a:t>
            </a:r>
          </a:p>
        </p:txBody>
      </p:sp>
      <p:sp>
        <p:nvSpPr>
          <p:cNvPr id="76804" name="Rectangle 4"/>
          <p:cNvSpPr>
            <a:spLocks noChangeArrowheads="1"/>
          </p:cNvSpPr>
          <p:nvPr/>
        </p:nvSpPr>
        <p:spPr bwMode="auto">
          <a:xfrm>
            <a:off x="312738" y="727605"/>
            <a:ext cx="8516937" cy="1831270"/>
          </a:xfrm>
          <a:prstGeom prst="rect">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58775" indent="-358775" algn="just">
              <a:spcBef>
                <a:spcPct val="20000"/>
              </a:spcBef>
              <a:buClr>
                <a:srgbClr val="FF0000"/>
              </a:buClr>
              <a:buFont typeface="Wingdings" pitchFamily="2" charset="2"/>
              <a:buBlip>
                <a:blip r:embed="rId3"/>
              </a:buBlip>
            </a:pPr>
            <a:r>
              <a:rPr lang="it-IT" dirty="0">
                <a:solidFill>
                  <a:srgbClr val="FF0000"/>
                </a:solidFill>
              </a:rPr>
              <a:t>Neuroni del 1° tipo di Golgi</a:t>
            </a:r>
            <a:r>
              <a:rPr lang="it-IT" dirty="0"/>
              <a:t>: possiedono un assone di lunghezza considerevole (anche decine di cm). Parte dal SNC ed entra a far parte dei nervi periferici (motoneuroni del midollo spinale, cellule piramidali della corteccia cerebrale e neuroni di </a:t>
            </a:r>
            <a:r>
              <a:rPr lang="it-IT" dirty="0" err="1"/>
              <a:t>Purkinje</a:t>
            </a:r>
            <a:r>
              <a:rPr lang="it-IT" dirty="0"/>
              <a:t> del cervelletto).</a:t>
            </a:r>
          </a:p>
          <a:p>
            <a:pPr marL="358775" indent="-358775" algn="just">
              <a:spcBef>
                <a:spcPct val="20000"/>
              </a:spcBef>
              <a:buClr>
                <a:srgbClr val="FF0000"/>
              </a:buClr>
              <a:buFont typeface="Wingdings" pitchFamily="2" charset="2"/>
              <a:buBlip>
                <a:blip r:embed="rId3"/>
              </a:buBlip>
            </a:pPr>
            <a:r>
              <a:rPr lang="it-IT" dirty="0">
                <a:solidFill>
                  <a:srgbClr val="FF0000"/>
                </a:solidFill>
              </a:rPr>
              <a:t>Neuroni </a:t>
            </a:r>
            <a:r>
              <a:rPr lang="it-IT" sz="2000" dirty="0">
                <a:solidFill>
                  <a:srgbClr val="FF0000"/>
                </a:solidFill>
              </a:rPr>
              <a:t>del 2° tipo di Golgi</a:t>
            </a:r>
            <a:r>
              <a:rPr lang="it-IT" dirty="0"/>
              <a:t>: presentano assone corto e ramificato (neuroni dello strato granulare della corteccia cerebrale e neuroni del midollo spinale.</a:t>
            </a:r>
          </a:p>
        </p:txBody>
      </p:sp>
      <p:grpSp>
        <p:nvGrpSpPr>
          <p:cNvPr id="28675" name="Group 11"/>
          <p:cNvGrpSpPr>
            <a:grpSpLocks/>
          </p:cNvGrpSpPr>
          <p:nvPr/>
        </p:nvGrpSpPr>
        <p:grpSpPr bwMode="auto">
          <a:xfrm>
            <a:off x="617538" y="2624138"/>
            <a:ext cx="7907337" cy="4059237"/>
            <a:chOff x="389" y="1645"/>
            <a:chExt cx="4981" cy="2557"/>
          </a:xfrm>
        </p:grpSpPr>
        <p:grpSp>
          <p:nvGrpSpPr>
            <p:cNvPr id="28676" name="Group 9"/>
            <p:cNvGrpSpPr>
              <a:grpSpLocks/>
            </p:cNvGrpSpPr>
            <p:nvPr/>
          </p:nvGrpSpPr>
          <p:grpSpPr bwMode="auto">
            <a:xfrm>
              <a:off x="389" y="1645"/>
              <a:ext cx="4981" cy="2557"/>
              <a:chOff x="549" y="1655"/>
              <a:chExt cx="4981" cy="2557"/>
            </a:xfrm>
          </p:grpSpPr>
          <p:pic>
            <p:nvPicPr>
              <p:cNvPr id="28678" name="Segnaposto contenuto 3" descr="0812.gif"/>
              <p:cNvPicPr>
                <a:picLocks noChangeAspect="1"/>
              </p:cNvPicPr>
              <p:nvPr/>
            </p:nvPicPr>
            <p:blipFill>
              <a:blip r:embed="rId4"/>
              <a:srcRect l="4742" t="62802" b="15009"/>
              <a:stretch>
                <a:fillRect/>
              </a:stretch>
            </p:blipFill>
            <p:spPr bwMode="auto">
              <a:xfrm>
                <a:off x="3260" y="3458"/>
                <a:ext cx="2270" cy="754"/>
              </a:xfrm>
              <a:prstGeom prst="rect">
                <a:avLst/>
              </a:prstGeom>
              <a:noFill/>
              <a:ln w="28575">
                <a:solidFill>
                  <a:srgbClr val="9966FF"/>
                </a:solidFill>
                <a:miter lim="800000"/>
                <a:headEnd/>
                <a:tailEnd/>
              </a:ln>
            </p:spPr>
          </p:pic>
          <p:pic>
            <p:nvPicPr>
              <p:cNvPr id="28679" name="Segnaposto contenuto 3" descr="0812.gif"/>
              <p:cNvPicPr>
                <a:picLocks noChangeAspect="1"/>
              </p:cNvPicPr>
              <p:nvPr/>
            </p:nvPicPr>
            <p:blipFill>
              <a:blip r:embed="rId4"/>
              <a:srcRect l="5162" t="3801" r="2769" b="73073"/>
              <a:stretch>
                <a:fillRect/>
              </a:stretch>
            </p:blipFill>
            <p:spPr bwMode="auto">
              <a:xfrm>
                <a:off x="549" y="1655"/>
                <a:ext cx="4981" cy="1784"/>
              </a:xfrm>
              <a:prstGeom prst="rect">
                <a:avLst/>
              </a:prstGeom>
              <a:noFill/>
              <a:ln w="28575">
                <a:solidFill>
                  <a:srgbClr val="9966FF"/>
                </a:solidFill>
                <a:miter lim="800000"/>
                <a:headEnd/>
                <a:tailEnd/>
              </a:ln>
            </p:spPr>
          </p:pic>
        </p:grpSp>
        <p:pic>
          <p:nvPicPr>
            <p:cNvPr id="28677" name="Segnaposto contenuto 3" descr="0202.gif"/>
            <p:cNvPicPr>
              <a:picLocks noChangeAspect="1"/>
            </p:cNvPicPr>
            <p:nvPr/>
          </p:nvPicPr>
          <p:blipFill>
            <a:blip r:embed="rId5"/>
            <a:srcRect l="4880" t="84991" r="39816" b="2295"/>
            <a:stretch>
              <a:fillRect/>
            </a:stretch>
          </p:blipFill>
          <p:spPr bwMode="auto">
            <a:xfrm>
              <a:off x="432" y="1694"/>
              <a:ext cx="538" cy="142"/>
            </a:xfrm>
            <a:prstGeom prst="rect">
              <a:avLst/>
            </a:prstGeom>
            <a:noFill/>
            <a:ln w="9525">
              <a:no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0" y="146050"/>
            <a:ext cx="9144000" cy="457200"/>
          </a:xfrm>
          <a:prstGeom prst="rect">
            <a:avLst/>
          </a:prstGeom>
          <a:solidFill>
            <a:srgbClr val="0000FF"/>
          </a:solidFill>
          <a:ln>
            <a:noFill/>
          </a:ln>
          <a:effectLst/>
          <a:extLst/>
        </p:spPr>
        <p:txBody>
          <a:bodyPr>
            <a:spAutoFit/>
          </a:bodyPr>
          <a:lstStyle/>
          <a:p>
            <a:pPr>
              <a:spcBef>
                <a:spcPct val="50000"/>
              </a:spcBef>
              <a:defRPr/>
            </a:pPr>
            <a:r>
              <a:rPr lang="it-IT" sz="2400">
                <a:solidFill>
                  <a:srgbClr val="FFFFFF"/>
                </a:solidFill>
                <a:latin typeface="Arial" charset="0"/>
                <a:ea typeface="ＭＳ Ｐゴシック" charset="0"/>
              </a:rPr>
              <a:t>Classificazione funzionale dei neuroni</a:t>
            </a:r>
          </a:p>
        </p:txBody>
      </p:sp>
      <p:sp>
        <p:nvSpPr>
          <p:cNvPr id="79875" name="Rectangle 3"/>
          <p:cNvSpPr>
            <a:spLocks noChangeArrowheads="1"/>
          </p:cNvSpPr>
          <p:nvPr/>
        </p:nvSpPr>
        <p:spPr bwMode="auto">
          <a:xfrm>
            <a:off x="312738" y="744538"/>
            <a:ext cx="8516937" cy="5041380"/>
          </a:xfrm>
          <a:prstGeom prst="rect">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58775" indent="-358775" algn="just">
              <a:spcBef>
                <a:spcPct val="20000"/>
              </a:spcBef>
              <a:buClr>
                <a:srgbClr val="FF0000"/>
              </a:buClr>
              <a:buFont typeface="Wingdings" pitchFamily="2" charset="2"/>
              <a:buBlip>
                <a:blip r:embed="rId3"/>
              </a:buBlip>
            </a:pPr>
            <a:r>
              <a:rPr lang="it-IT" sz="2400">
                <a:solidFill>
                  <a:srgbClr val="FF0000"/>
                </a:solidFill>
              </a:rPr>
              <a:t>Neuroni sensitivi (o afferenti)</a:t>
            </a:r>
            <a:r>
              <a:rPr lang="it-IT" sz="2400"/>
              <a:t>: sono specializzati nella ricezione di impulsi sensoriali sulla loro terminazione dendritica e alla loro trasmissione al SNC dove vengono elaborati. Le terminazioni presenti alla periferia del corpo hanno il compito di monitorare variazioni ambientali mentre quelle presenti nelle parti interne del corpo rilevano variazioni dell</a:t>
            </a:r>
            <a:r>
              <a:rPr lang="fr-FR" altLang="ja-JP" sz="2400"/>
              <a:t>'</a:t>
            </a:r>
            <a:r>
              <a:rPr lang="it-IT" sz="2400"/>
              <a:t>ambiente interno dell</a:t>
            </a:r>
            <a:r>
              <a:rPr lang="fr-FR" altLang="ja-JP" sz="2400"/>
              <a:t>'</a:t>
            </a:r>
            <a:r>
              <a:rPr lang="it-IT" sz="2400"/>
              <a:t>organismo.</a:t>
            </a:r>
          </a:p>
          <a:p>
            <a:pPr marL="358775" indent="-358775" algn="just">
              <a:spcBef>
                <a:spcPct val="20000"/>
              </a:spcBef>
              <a:buClr>
                <a:srgbClr val="FF0000"/>
              </a:buClr>
              <a:buFont typeface="Wingdings" pitchFamily="2" charset="2"/>
              <a:buBlip>
                <a:blip r:embed="rId3"/>
              </a:buBlip>
            </a:pPr>
            <a:r>
              <a:rPr lang="it-IT" sz="2400">
                <a:solidFill>
                  <a:srgbClr val="FF0000"/>
                </a:solidFill>
              </a:rPr>
              <a:t>Neuroni motori (o motoneuroni)</a:t>
            </a:r>
            <a:r>
              <a:rPr lang="it-IT" sz="2400"/>
              <a:t>: originano nel SNC e portano gli impulsi alla periferia, ai vari organi e cellule.</a:t>
            </a:r>
          </a:p>
          <a:p>
            <a:pPr marL="358775" indent="-358775" algn="just">
              <a:spcBef>
                <a:spcPct val="20000"/>
              </a:spcBef>
              <a:buClr>
                <a:srgbClr val="FF0000"/>
              </a:buClr>
              <a:buFont typeface="Wingdings" pitchFamily="2" charset="2"/>
              <a:buBlip>
                <a:blip r:embed="rId3"/>
              </a:buBlip>
            </a:pPr>
            <a:r>
              <a:rPr lang="it-IT" sz="2400">
                <a:solidFill>
                  <a:srgbClr val="FF0000"/>
                </a:solidFill>
              </a:rPr>
              <a:t>Neuroni interneuroni (o intercalari o di associazione o intermedi)</a:t>
            </a:r>
            <a:r>
              <a:rPr lang="it-IT" sz="2400"/>
              <a:t>: si trovano nel SNC e hanno il compito di collegare ed </a:t>
            </a:r>
            <a:r>
              <a:rPr lang="it-IT" sz="2400">
                <a:solidFill>
                  <a:srgbClr val="FF0000"/>
                </a:solidFill>
              </a:rPr>
              <a:t>integrare</a:t>
            </a:r>
            <a:r>
              <a:rPr lang="it-IT" sz="2400"/>
              <a:t> le cellule nervose sensitive e motorie per formare una rete di circuiti nervosi.</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8"/>
          <p:cNvGrpSpPr>
            <a:grpSpLocks/>
          </p:cNvGrpSpPr>
          <p:nvPr/>
        </p:nvGrpSpPr>
        <p:grpSpPr bwMode="auto">
          <a:xfrm>
            <a:off x="4224338" y="1218668"/>
            <a:ext cx="4173537" cy="5613400"/>
            <a:chOff x="2661" y="661"/>
            <a:chExt cx="2629" cy="3536"/>
          </a:xfrm>
        </p:grpSpPr>
        <p:pic>
          <p:nvPicPr>
            <p:cNvPr id="32773" name="Segnaposto contenuto 3" descr="0813.gif"/>
            <p:cNvPicPr>
              <a:picLocks noChangeAspect="1"/>
            </p:cNvPicPr>
            <p:nvPr/>
          </p:nvPicPr>
          <p:blipFill>
            <a:blip r:embed="rId3"/>
            <a:srcRect l="12018" t="8357" r="6848" b="20836"/>
            <a:stretch>
              <a:fillRect/>
            </a:stretch>
          </p:blipFill>
          <p:spPr bwMode="auto">
            <a:xfrm>
              <a:off x="2661" y="661"/>
              <a:ext cx="2629" cy="3536"/>
            </a:xfrm>
            <a:prstGeom prst="rect">
              <a:avLst/>
            </a:prstGeom>
            <a:noFill/>
            <a:ln w="28575">
              <a:solidFill>
                <a:srgbClr val="9966FF"/>
              </a:solidFill>
              <a:miter lim="800000"/>
              <a:headEnd/>
              <a:tailEnd/>
            </a:ln>
          </p:spPr>
        </p:pic>
        <p:pic>
          <p:nvPicPr>
            <p:cNvPr id="32774" name="Segnaposto contenuto 3" descr="0202.gif"/>
            <p:cNvPicPr>
              <a:picLocks noChangeAspect="1"/>
            </p:cNvPicPr>
            <p:nvPr/>
          </p:nvPicPr>
          <p:blipFill>
            <a:blip r:embed="rId4"/>
            <a:srcRect l="4880" t="84991" r="39816" b="2295"/>
            <a:stretch>
              <a:fillRect/>
            </a:stretch>
          </p:blipFill>
          <p:spPr bwMode="auto">
            <a:xfrm>
              <a:off x="4547" y="1005"/>
              <a:ext cx="660" cy="174"/>
            </a:xfrm>
            <a:prstGeom prst="rect">
              <a:avLst/>
            </a:prstGeom>
            <a:noFill/>
            <a:ln w="9525">
              <a:noFill/>
              <a:miter lim="800000"/>
              <a:headEnd/>
              <a:tailEnd/>
            </a:ln>
          </p:spPr>
        </p:pic>
      </p:grpSp>
      <p:sp>
        <p:nvSpPr>
          <p:cNvPr id="81922" name="Text Box 2"/>
          <p:cNvSpPr txBox="1">
            <a:spLocks noChangeArrowheads="1"/>
          </p:cNvSpPr>
          <p:nvPr/>
        </p:nvSpPr>
        <p:spPr bwMode="auto">
          <a:xfrm>
            <a:off x="0" y="146050"/>
            <a:ext cx="9144000" cy="457200"/>
          </a:xfrm>
          <a:prstGeom prst="rect">
            <a:avLst/>
          </a:prstGeom>
          <a:solidFill>
            <a:srgbClr val="0000FF"/>
          </a:solidFill>
          <a:ln>
            <a:noFill/>
          </a:ln>
          <a:effectLst/>
          <a:extLst/>
        </p:spPr>
        <p:txBody>
          <a:bodyPr>
            <a:spAutoFit/>
          </a:bodyPr>
          <a:lstStyle/>
          <a:p>
            <a:pPr>
              <a:spcBef>
                <a:spcPct val="50000"/>
              </a:spcBef>
              <a:defRPr/>
            </a:pPr>
            <a:r>
              <a:rPr lang="it-IT" sz="2400">
                <a:solidFill>
                  <a:srgbClr val="FFFFFF"/>
                </a:solidFill>
                <a:latin typeface="Arial" charset="0"/>
                <a:ea typeface="ＭＳ Ｐゴシック" charset="0"/>
              </a:rPr>
              <a:t>Fibre nervose</a:t>
            </a:r>
          </a:p>
        </p:txBody>
      </p:sp>
      <p:sp>
        <p:nvSpPr>
          <p:cNvPr id="81924" name="Rectangle 4"/>
          <p:cNvSpPr>
            <a:spLocks noChangeArrowheads="1"/>
          </p:cNvSpPr>
          <p:nvPr/>
        </p:nvSpPr>
        <p:spPr bwMode="auto">
          <a:xfrm>
            <a:off x="2078038" y="217488"/>
            <a:ext cx="6838950" cy="1631216"/>
          </a:xfrm>
          <a:prstGeom prst="rect">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r>
              <a:rPr lang="it-IT" sz="2000" dirty="0"/>
              <a:t>I neuroni sono circondati da cellule della nevroglia. Gli assoni presentano un rivestimento ben strutturato costituito da </a:t>
            </a:r>
            <a:r>
              <a:rPr lang="it-IT" sz="2000" dirty="0">
                <a:solidFill>
                  <a:srgbClr val="FF0000"/>
                </a:solidFill>
              </a:rPr>
              <a:t>oligodendrociti</a:t>
            </a:r>
            <a:r>
              <a:rPr lang="it-IT" sz="2000" dirty="0"/>
              <a:t> nel SNC e </a:t>
            </a:r>
            <a:r>
              <a:rPr lang="it-IT" sz="2000" dirty="0">
                <a:solidFill>
                  <a:srgbClr val="FF0000"/>
                </a:solidFill>
              </a:rPr>
              <a:t>cellule di </a:t>
            </a:r>
            <a:r>
              <a:rPr lang="it-IT" sz="2000" dirty="0" err="1">
                <a:solidFill>
                  <a:srgbClr val="FF0000"/>
                </a:solidFill>
              </a:rPr>
              <a:t>Schwann</a:t>
            </a:r>
            <a:r>
              <a:rPr lang="it-IT" sz="2000" dirty="0"/>
              <a:t> nel SNP. La </a:t>
            </a:r>
            <a:r>
              <a:rPr lang="it-IT" sz="2000" dirty="0">
                <a:solidFill>
                  <a:srgbClr val="FF0000"/>
                </a:solidFill>
              </a:rPr>
              <a:t>fibra nervosa</a:t>
            </a:r>
            <a:r>
              <a:rPr lang="it-IT" sz="2000" dirty="0"/>
              <a:t> è costituita </a:t>
            </a:r>
            <a:r>
              <a:rPr lang="it-IT" sz="2000" dirty="0" err="1"/>
              <a:t>dall</a:t>
            </a:r>
            <a:r>
              <a:rPr lang="fr-FR" altLang="ja-JP" sz="2000" dirty="0"/>
              <a:t>'</a:t>
            </a:r>
            <a:r>
              <a:rPr lang="it-IT" sz="2000" dirty="0"/>
              <a:t>assone e dai suoi rivestimenti.</a:t>
            </a:r>
            <a:endParaRPr lang="it-IT" sz="2000" noProof="1"/>
          </a:p>
        </p:txBody>
      </p:sp>
      <p:sp>
        <p:nvSpPr>
          <p:cNvPr id="81926" name="Rectangle 6"/>
          <p:cNvSpPr>
            <a:spLocks noChangeArrowheads="1"/>
          </p:cNvSpPr>
          <p:nvPr/>
        </p:nvSpPr>
        <p:spPr bwMode="auto">
          <a:xfrm>
            <a:off x="431800" y="2081213"/>
            <a:ext cx="3463925" cy="3785652"/>
          </a:xfrm>
          <a:prstGeom prst="rect">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r>
              <a:rPr lang="it-IT" sz="2000" dirty="0"/>
              <a:t>Le </a:t>
            </a:r>
            <a:r>
              <a:rPr lang="it-IT" sz="2000" dirty="0">
                <a:solidFill>
                  <a:srgbClr val="FF0000"/>
                </a:solidFill>
              </a:rPr>
              <a:t>fibre </a:t>
            </a:r>
            <a:r>
              <a:rPr lang="it-IT" sz="2000" dirty="0" err="1">
                <a:solidFill>
                  <a:srgbClr val="FF0000"/>
                </a:solidFill>
              </a:rPr>
              <a:t>amieliniche</a:t>
            </a:r>
            <a:r>
              <a:rPr lang="it-IT" sz="2000" dirty="0"/>
              <a:t> sono prive di una vera e propria guaina mielinica. </a:t>
            </a:r>
          </a:p>
          <a:p>
            <a:pPr algn="just"/>
            <a:r>
              <a:rPr lang="it-IT" sz="2000" dirty="0"/>
              <a:t>Nel SNC gli assoni sono circondati da cellule della neuroglia ma senza avvolgimenti specifici. Nel SNP gli assoni si insinuano nel citoplasma di una cellula di </a:t>
            </a:r>
            <a:r>
              <a:rPr lang="it-IT" sz="2000" dirty="0" err="1"/>
              <a:t>Schwann</a:t>
            </a:r>
            <a:r>
              <a:rPr lang="it-IT" sz="2000" dirty="0"/>
              <a:t> che avvolge contemporaneamente più assoni.</a:t>
            </a:r>
            <a:endParaRPr lang="it-IT" sz="2000" noProof="1"/>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0" y="146050"/>
            <a:ext cx="9144000" cy="457200"/>
          </a:xfrm>
          <a:prstGeom prst="rect">
            <a:avLst/>
          </a:prstGeom>
          <a:solidFill>
            <a:srgbClr val="0000FF"/>
          </a:solidFill>
          <a:ln>
            <a:noFill/>
          </a:ln>
          <a:effectLst/>
          <a:extLst/>
        </p:spPr>
        <p:txBody>
          <a:bodyPr>
            <a:spAutoFit/>
          </a:bodyPr>
          <a:lstStyle/>
          <a:p>
            <a:pPr>
              <a:spcBef>
                <a:spcPct val="50000"/>
              </a:spcBef>
              <a:defRPr/>
            </a:pPr>
            <a:r>
              <a:rPr lang="it-IT" sz="2400">
                <a:solidFill>
                  <a:srgbClr val="FFFFFF"/>
                </a:solidFill>
                <a:latin typeface="Arial" charset="0"/>
                <a:ea typeface="ＭＳ Ｐゴシック" charset="0"/>
              </a:rPr>
              <a:t>Fibre nervose</a:t>
            </a:r>
          </a:p>
        </p:txBody>
      </p:sp>
      <p:sp>
        <p:nvSpPr>
          <p:cNvPr id="83973" name="Rectangle 5"/>
          <p:cNvSpPr>
            <a:spLocks noChangeArrowheads="1"/>
          </p:cNvSpPr>
          <p:nvPr/>
        </p:nvSpPr>
        <p:spPr bwMode="auto">
          <a:xfrm>
            <a:off x="193675" y="683683"/>
            <a:ext cx="6088592" cy="3785652"/>
          </a:xfrm>
          <a:prstGeom prst="rect">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r>
              <a:rPr lang="it-IT" sz="2000" dirty="0"/>
              <a:t>Le </a:t>
            </a:r>
            <a:r>
              <a:rPr lang="it-IT" sz="2000" dirty="0">
                <a:solidFill>
                  <a:srgbClr val="FF0000"/>
                </a:solidFill>
              </a:rPr>
              <a:t>fibre mieliniche</a:t>
            </a:r>
            <a:r>
              <a:rPr lang="it-IT" sz="2000" dirty="0"/>
              <a:t> sono circondate dalla </a:t>
            </a:r>
            <a:r>
              <a:rPr lang="it-IT" sz="2000" b="1" dirty="0"/>
              <a:t>guaina mielinica</a:t>
            </a:r>
            <a:r>
              <a:rPr lang="it-IT" sz="2000" dirty="0"/>
              <a:t> formata dalle </a:t>
            </a:r>
            <a:r>
              <a:rPr lang="it-IT" sz="2000" b="1" dirty="0"/>
              <a:t>cellule di </a:t>
            </a:r>
            <a:r>
              <a:rPr lang="it-IT" sz="2000" b="1" dirty="0" err="1"/>
              <a:t>Schwann</a:t>
            </a:r>
            <a:r>
              <a:rPr lang="it-IT" sz="2000" b="1" dirty="0"/>
              <a:t> </a:t>
            </a:r>
            <a:r>
              <a:rPr lang="it-IT" sz="2000" dirty="0"/>
              <a:t>nel SNP e dagli </a:t>
            </a:r>
            <a:r>
              <a:rPr lang="it-IT" sz="2000" b="1" dirty="0"/>
              <a:t>oligodendrociti</a:t>
            </a:r>
            <a:r>
              <a:rPr lang="it-IT" sz="2000" dirty="0"/>
              <a:t> nel SNC. </a:t>
            </a:r>
          </a:p>
          <a:p>
            <a:pPr algn="just"/>
            <a:r>
              <a:rPr lang="it-IT" sz="2000" dirty="0"/>
              <a:t>La guaina è costituita da </a:t>
            </a:r>
            <a:r>
              <a:rPr lang="it-IT" sz="2000" b="1" dirty="0"/>
              <a:t>multipli avvolgimenti di plasmalemma</a:t>
            </a:r>
            <a:r>
              <a:rPr lang="it-IT" sz="2000" dirty="0"/>
              <a:t> (composizione prevalentemente lipidica) attorno </a:t>
            </a:r>
            <a:r>
              <a:rPr lang="it-IT" sz="2000" dirty="0" err="1"/>
              <a:t>all</a:t>
            </a:r>
            <a:r>
              <a:rPr lang="fr-FR" altLang="ja-JP" sz="2000" dirty="0"/>
              <a:t>'</a:t>
            </a:r>
            <a:r>
              <a:rPr lang="it-IT" sz="2000" dirty="0"/>
              <a:t>assone (fino a 50 giri). Il citoplasma viene progressivamente espulso. </a:t>
            </a:r>
          </a:p>
          <a:p>
            <a:pPr algn="just"/>
            <a:r>
              <a:rPr lang="it-IT" sz="2000" dirty="0"/>
              <a:t>La guaina </a:t>
            </a:r>
            <a:r>
              <a:rPr lang="it-IT" sz="2000" dirty="0">
                <a:solidFill>
                  <a:srgbClr val="FF0000"/>
                </a:solidFill>
              </a:rPr>
              <a:t>isola elettricamente</a:t>
            </a:r>
            <a:r>
              <a:rPr lang="it-IT" sz="2000" dirty="0"/>
              <a:t> il neurone e aumenta la velocità di conduzione </a:t>
            </a:r>
            <a:r>
              <a:rPr lang="it-IT" sz="2000" dirty="0" err="1"/>
              <a:t>dell</a:t>
            </a:r>
            <a:r>
              <a:rPr lang="fr-FR" altLang="ja-JP" sz="2000" dirty="0"/>
              <a:t>'</a:t>
            </a:r>
            <a:r>
              <a:rPr lang="it-IT" sz="2000" dirty="0"/>
              <a:t>impulso nervoso.</a:t>
            </a:r>
          </a:p>
          <a:p>
            <a:pPr algn="just"/>
            <a:r>
              <a:rPr lang="it-IT" sz="2000" dirty="0"/>
              <a:t>Le cellule di </a:t>
            </a:r>
            <a:r>
              <a:rPr lang="it-IT" sz="2000" dirty="0" err="1"/>
              <a:t>Schwann</a:t>
            </a:r>
            <a:r>
              <a:rPr lang="it-IT" sz="2000" dirty="0"/>
              <a:t> rivestono (</a:t>
            </a:r>
            <a:r>
              <a:rPr lang="it-IT" sz="2000" dirty="0" err="1"/>
              <a:t>mielinizzano</a:t>
            </a:r>
            <a:r>
              <a:rPr lang="it-IT" sz="2000" dirty="0"/>
              <a:t>) un solo assone mentre gli </a:t>
            </a:r>
            <a:r>
              <a:rPr lang="it-IT" sz="2000" dirty="0" err="1"/>
              <a:t>oligondendrociti</a:t>
            </a:r>
            <a:r>
              <a:rPr lang="it-IT" sz="2000" dirty="0"/>
              <a:t> possono avvolgere fino a 50 assoni diversi.</a:t>
            </a:r>
            <a:endParaRPr lang="it-IT" sz="2000" noProof="1"/>
          </a:p>
        </p:txBody>
      </p:sp>
      <p:grpSp>
        <p:nvGrpSpPr>
          <p:cNvPr id="34819" name="Group 12"/>
          <p:cNvGrpSpPr>
            <a:grpSpLocks/>
          </p:cNvGrpSpPr>
          <p:nvPr/>
        </p:nvGrpSpPr>
        <p:grpSpPr bwMode="auto">
          <a:xfrm>
            <a:off x="6350000" y="693738"/>
            <a:ext cx="2738436" cy="5520795"/>
            <a:chOff x="3767" y="320"/>
            <a:chExt cx="1894" cy="3772"/>
          </a:xfrm>
        </p:grpSpPr>
        <p:pic>
          <p:nvPicPr>
            <p:cNvPr id="34823" name="Picture 9" descr="0906"/>
            <p:cNvPicPr>
              <a:picLocks noChangeAspect="1" noChangeArrowheads="1"/>
            </p:cNvPicPr>
            <p:nvPr/>
          </p:nvPicPr>
          <p:blipFill>
            <a:blip r:embed="rId3"/>
            <a:srcRect t="1382" b="9181"/>
            <a:stretch>
              <a:fillRect/>
            </a:stretch>
          </p:blipFill>
          <p:spPr bwMode="auto">
            <a:xfrm>
              <a:off x="3767" y="320"/>
              <a:ext cx="1894" cy="3772"/>
            </a:xfrm>
            <a:prstGeom prst="rect">
              <a:avLst/>
            </a:prstGeom>
            <a:noFill/>
            <a:ln w="28575">
              <a:solidFill>
                <a:srgbClr val="9966FF"/>
              </a:solidFill>
              <a:miter lim="800000"/>
              <a:headEnd/>
              <a:tailEnd/>
            </a:ln>
          </p:spPr>
        </p:pic>
        <p:pic>
          <p:nvPicPr>
            <p:cNvPr id="34824" name="Picture 10" descr="0101"/>
            <p:cNvPicPr>
              <a:picLocks noChangeAspect="1" noChangeArrowheads="1"/>
            </p:cNvPicPr>
            <p:nvPr/>
          </p:nvPicPr>
          <p:blipFill>
            <a:blip r:embed="rId4"/>
            <a:srcRect l="79817" t="1407" r="894" b="88745"/>
            <a:stretch>
              <a:fillRect/>
            </a:stretch>
          </p:blipFill>
          <p:spPr bwMode="auto">
            <a:xfrm>
              <a:off x="5117" y="3609"/>
              <a:ext cx="484" cy="154"/>
            </a:xfrm>
            <a:prstGeom prst="rect">
              <a:avLst/>
            </a:prstGeom>
            <a:noFill/>
            <a:ln w="28575">
              <a:noFill/>
              <a:miter lim="800000"/>
              <a:headEnd/>
              <a:tailEnd/>
            </a:ln>
          </p:spPr>
        </p:pic>
      </p:grpSp>
      <p:grpSp>
        <p:nvGrpSpPr>
          <p:cNvPr id="34820" name="Group 13"/>
          <p:cNvGrpSpPr>
            <a:grpSpLocks/>
          </p:cNvGrpSpPr>
          <p:nvPr/>
        </p:nvGrpSpPr>
        <p:grpSpPr bwMode="auto">
          <a:xfrm>
            <a:off x="735531" y="4557707"/>
            <a:ext cx="5494338" cy="2159000"/>
            <a:chOff x="122" y="2562"/>
            <a:chExt cx="3461" cy="1360"/>
          </a:xfrm>
        </p:grpSpPr>
        <p:pic>
          <p:nvPicPr>
            <p:cNvPr id="34821" name="Segnaposto contenuto 3" descr="0814.gif"/>
            <p:cNvPicPr>
              <a:picLocks noChangeAspect="1"/>
            </p:cNvPicPr>
            <p:nvPr/>
          </p:nvPicPr>
          <p:blipFill>
            <a:blip r:embed="rId5"/>
            <a:srcRect l="6303" t="5833" r="5737" b="36142"/>
            <a:stretch>
              <a:fillRect/>
            </a:stretch>
          </p:blipFill>
          <p:spPr bwMode="auto">
            <a:xfrm>
              <a:off x="122" y="2562"/>
              <a:ext cx="3152" cy="1360"/>
            </a:xfrm>
            <a:prstGeom prst="rect">
              <a:avLst/>
            </a:prstGeom>
            <a:noFill/>
            <a:ln w="28575">
              <a:solidFill>
                <a:srgbClr val="9966FF"/>
              </a:solidFill>
              <a:miter lim="800000"/>
              <a:headEnd/>
              <a:tailEnd/>
            </a:ln>
          </p:spPr>
        </p:pic>
        <p:pic>
          <p:nvPicPr>
            <p:cNvPr id="34822" name="Segnaposto contenuto 3" descr="0202.gif"/>
            <p:cNvPicPr>
              <a:picLocks noChangeAspect="1"/>
            </p:cNvPicPr>
            <p:nvPr/>
          </p:nvPicPr>
          <p:blipFill>
            <a:blip r:embed="rId6"/>
            <a:srcRect l="4880" t="84991" r="39816" b="2295"/>
            <a:stretch>
              <a:fillRect/>
            </a:stretch>
          </p:blipFill>
          <p:spPr bwMode="auto">
            <a:xfrm>
              <a:off x="3045" y="3763"/>
              <a:ext cx="538" cy="142"/>
            </a:xfrm>
            <a:prstGeom prst="rect">
              <a:avLst/>
            </a:prstGeom>
            <a:noFill/>
            <a:ln w="9525">
              <a:no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0" y="146050"/>
            <a:ext cx="9144000" cy="457200"/>
          </a:xfrm>
          <a:prstGeom prst="rect">
            <a:avLst/>
          </a:prstGeom>
          <a:solidFill>
            <a:srgbClr val="0000FF"/>
          </a:solidFill>
          <a:ln>
            <a:noFill/>
          </a:ln>
          <a:effectLst/>
          <a:extLst/>
        </p:spPr>
        <p:txBody>
          <a:bodyPr>
            <a:spAutoFit/>
          </a:bodyPr>
          <a:lstStyle/>
          <a:p>
            <a:pPr>
              <a:spcBef>
                <a:spcPct val="50000"/>
              </a:spcBef>
              <a:defRPr/>
            </a:pPr>
            <a:r>
              <a:rPr lang="it-IT" sz="2400" dirty="0">
                <a:solidFill>
                  <a:srgbClr val="FFFFFF"/>
                </a:solidFill>
                <a:latin typeface="Arial" charset="0"/>
                <a:ea typeface="ＭＳ Ｐゴシック" charset="0"/>
              </a:rPr>
              <a:t>Fibre nervose</a:t>
            </a:r>
          </a:p>
        </p:txBody>
      </p:sp>
      <p:grpSp>
        <p:nvGrpSpPr>
          <p:cNvPr id="36866" name="Group 17"/>
          <p:cNvGrpSpPr>
            <a:grpSpLocks/>
          </p:cNvGrpSpPr>
          <p:nvPr/>
        </p:nvGrpSpPr>
        <p:grpSpPr bwMode="auto">
          <a:xfrm>
            <a:off x="1773238" y="200025"/>
            <a:ext cx="6924675" cy="3228975"/>
            <a:chOff x="1117" y="126"/>
            <a:chExt cx="4362" cy="2034"/>
          </a:xfrm>
        </p:grpSpPr>
        <p:grpSp>
          <p:nvGrpSpPr>
            <p:cNvPr id="36872" name="Group 14"/>
            <p:cNvGrpSpPr>
              <a:grpSpLocks/>
            </p:cNvGrpSpPr>
            <p:nvPr/>
          </p:nvGrpSpPr>
          <p:grpSpPr bwMode="auto">
            <a:xfrm>
              <a:off x="1117" y="126"/>
              <a:ext cx="4362" cy="2034"/>
              <a:chOff x="1117" y="126"/>
              <a:chExt cx="4362" cy="2034"/>
            </a:xfrm>
          </p:grpSpPr>
          <p:pic>
            <p:nvPicPr>
              <p:cNvPr id="36874" name="Segnaposto contenuto 3" descr="0815.gif"/>
              <p:cNvPicPr>
                <a:picLocks noChangeAspect="1"/>
              </p:cNvPicPr>
              <p:nvPr/>
            </p:nvPicPr>
            <p:blipFill>
              <a:blip r:embed="rId3"/>
              <a:srcRect l="4845" t="8623" r="19339" b="46277"/>
              <a:stretch>
                <a:fillRect/>
              </a:stretch>
            </p:blipFill>
            <p:spPr bwMode="auto">
              <a:xfrm>
                <a:off x="1567" y="126"/>
                <a:ext cx="3912" cy="1688"/>
              </a:xfrm>
              <a:prstGeom prst="rect">
                <a:avLst/>
              </a:prstGeom>
              <a:noFill/>
              <a:ln w="28575">
                <a:solidFill>
                  <a:srgbClr val="9966FF"/>
                </a:solidFill>
                <a:miter lim="800000"/>
                <a:headEnd/>
                <a:tailEnd/>
              </a:ln>
            </p:spPr>
          </p:pic>
          <p:pic>
            <p:nvPicPr>
              <p:cNvPr id="36875" name="Segnaposto contenuto 3" descr="0815.gif"/>
              <p:cNvPicPr>
                <a:picLocks noChangeAspect="1"/>
              </p:cNvPicPr>
              <p:nvPr/>
            </p:nvPicPr>
            <p:blipFill>
              <a:blip r:embed="rId3"/>
              <a:srcRect l="4845" t="62537" r="2199" b="26398"/>
              <a:stretch>
                <a:fillRect/>
              </a:stretch>
            </p:blipFill>
            <p:spPr bwMode="auto">
              <a:xfrm>
                <a:off x="1117" y="1784"/>
                <a:ext cx="4355" cy="376"/>
              </a:xfrm>
              <a:prstGeom prst="rect">
                <a:avLst/>
              </a:prstGeom>
              <a:noFill/>
              <a:ln w="28575">
                <a:solidFill>
                  <a:srgbClr val="9966FF"/>
                </a:solidFill>
                <a:miter lim="800000"/>
                <a:headEnd/>
                <a:tailEnd/>
              </a:ln>
            </p:spPr>
          </p:pic>
        </p:grpSp>
        <p:pic>
          <p:nvPicPr>
            <p:cNvPr id="36873" name="Segnaposto contenuto 3" descr="0202.gif"/>
            <p:cNvPicPr>
              <a:picLocks noChangeAspect="1"/>
            </p:cNvPicPr>
            <p:nvPr/>
          </p:nvPicPr>
          <p:blipFill>
            <a:blip r:embed="rId4"/>
            <a:srcRect l="4880" t="84991" r="39816" b="2295"/>
            <a:stretch>
              <a:fillRect/>
            </a:stretch>
          </p:blipFill>
          <p:spPr bwMode="auto">
            <a:xfrm>
              <a:off x="1612" y="174"/>
              <a:ext cx="576" cy="152"/>
            </a:xfrm>
            <a:prstGeom prst="rect">
              <a:avLst/>
            </a:prstGeom>
            <a:noFill/>
            <a:ln w="9525">
              <a:noFill/>
              <a:miter lim="800000"/>
              <a:headEnd/>
              <a:tailEnd/>
            </a:ln>
          </p:spPr>
        </p:pic>
      </p:grpSp>
      <p:grpSp>
        <p:nvGrpSpPr>
          <p:cNvPr id="36867" name="Group 19"/>
          <p:cNvGrpSpPr>
            <a:grpSpLocks/>
          </p:cNvGrpSpPr>
          <p:nvPr/>
        </p:nvGrpSpPr>
        <p:grpSpPr bwMode="auto">
          <a:xfrm>
            <a:off x="279400" y="3644900"/>
            <a:ext cx="6918325" cy="2979738"/>
            <a:chOff x="176" y="2296"/>
            <a:chExt cx="4358" cy="1877"/>
          </a:xfrm>
        </p:grpSpPr>
        <p:grpSp>
          <p:nvGrpSpPr>
            <p:cNvPr id="36868" name="Group 15"/>
            <p:cNvGrpSpPr>
              <a:grpSpLocks/>
            </p:cNvGrpSpPr>
            <p:nvPr/>
          </p:nvGrpSpPr>
          <p:grpSpPr bwMode="auto">
            <a:xfrm>
              <a:off x="176" y="2296"/>
              <a:ext cx="4358" cy="1877"/>
              <a:chOff x="176" y="2296"/>
              <a:chExt cx="4358" cy="1877"/>
            </a:xfrm>
          </p:grpSpPr>
          <p:pic>
            <p:nvPicPr>
              <p:cNvPr id="36870" name="Segnaposto contenuto 3" descr="0816.gif"/>
              <p:cNvPicPr>
                <a:picLocks noChangeAspect="1"/>
              </p:cNvPicPr>
              <p:nvPr/>
            </p:nvPicPr>
            <p:blipFill>
              <a:blip r:embed="rId5"/>
              <a:srcRect l="3857" t="5827" r="2457" b="46321"/>
              <a:stretch>
                <a:fillRect/>
              </a:stretch>
            </p:blipFill>
            <p:spPr bwMode="auto">
              <a:xfrm>
                <a:off x="186" y="2296"/>
                <a:ext cx="4348" cy="1626"/>
              </a:xfrm>
              <a:prstGeom prst="rect">
                <a:avLst/>
              </a:prstGeom>
              <a:noFill/>
              <a:ln w="28575">
                <a:solidFill>
                  <a:srgbClr val="9966FF"/>
                </a:solidFill>
                <a:miter lim="800000"/>
                <a:headEnd/>
                <a:tailEnd/>
              </a:ln>
            </p:spPr>
          </p:pic>
          <p:pic>
            <p:nvPicPr>
              <p:cNvPr id="36871" name="Segnaposto contenuto 3" descr="0816.gif"/>
              <p:cNvPicPr>
                <a:picLocks noChangeAspect="1"/>
              </p:cNvPicPr>
              <p:nvPr/>
            </p:nvPicPr>
            <p:blipFill>
              <a:blip r:embed="rId5"/>
              <a:srcRect l="3857" t="60831" r="2457" b="25162"/>
              <a:stretch>
                <a:fillRect/>
              </a:stretch>
            </p:blipFill>
            <p:spPr bwMode="auto">
              <a:xfrm>
                <a:off x="176" y="3755"/>
                <a:ext cx="3819" cy="418"/>
              </a:xfrm>
              <a:prstGeom prst="rect">
                <a:avLst/>
              </a:prstGeom>
              <a:noFill/>
              <a:ln w="28575">
                <a:solidFill>
                  <a:srgbClr val="9966FF"/>
                </a:solidFill>
                <a:miter lim="800000"/>
                <a:headEnd/>
                <a:tailEnd/>
              </a:ln>
            </p:spPr>
          </p:pic>
        </p:grpSp>
        <p:pic>
          <p:nvPicPr>
            <p:cNvPr id="36869" name="Segnaposto contenuto 3" descr="0202.gif"/>
            <p:cNvPicPr>
              <a:picLocks noChangeAspect="1"/>
            </p:cNvPicPr>
            <p:nvPr/>
          </p:nvPicPr>
          <p:blipFill>
            <a:blip r:embed="rId4"/>
            <a:srcRect l="4880" t="84991" r="39816" b="2295"/>
            <a:stretch>
              <a:fillRect/>
            </a:stretch>
          </p:blipFill>
          <p:spPr bwMode="auto">
            <a:xfrm>
              <a:off x="214" y="2337"/>
              <a:ext cx="610" cy="161"/>
            </a:xfrm>
            <a:prstGeom prst="rect">
              <a:avLst/>
            </a:prstGeom>
            <a:noFill/>
            <a:ln w="9525">
              <a:no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0" y="146050"/>
            <a:ext cx="9144000" cy="457200"/>
          </a:xfrm>
          <a:prstGeom prst="rect">
            <a:avLst/>
          </a:prstGeom>
          <a:solidFill>
            <a:srgbClr val="0000FF"/>
          </a:solidFill>
          <a:ln>
            <a:noFill/>
          </a:ln>
          <a:effectLst/>
          <a:extLst/>
        </p:spPr>
        <p:txBody>
          <a:bodyPr>
            <a:spAutoFit/>
          </a:bodyPr>
          <a:lstStyle/>
          <a:p>
            <a:pPr>
              <a:spcBef>
                <a:spcPct val="50000"/>
              </a:spcBef>
              <a:defRPr/>
            </a:pPr>
            <a:r>
              <a:rPr lang="it-IT" sz="2400">
                <a:solidFill>
                  <a:srgbClr val="FFFFFF"/>
                </a:solidFill>
                <a:latin typeface="Arial" charset="0"/>
                <a:ea typeface="ＭＳ Ｐゴシック" charset="0"/>
              </a:rPr>
              <a:t>Fibre nervose</a:t>
            </a:r>
          </a:p>
        </p:txBody>
      </p:sp>
      <p:pic>
        <p:nvPicPr>
          <p:cNvPr id="38914" name="Segnaposto contenuto 3" descr="0817.gif"/>
          <p:cNvPicPr>
            <a:picLocks noChangeAspect="1"/>
          </p:cNvPicPr>
          <p:nvPr/>
        </p:nvPicPr>
        <p:blipFill>
          <a:blip r:embed="rId3"/>
          <a:srcRect l="3209" t="6122" r="2368" b="48352"/>
          <a:stretch>
            <a:fillRect/>
          </a:stretch>
        </p:blipFill>
        <p:spPr bwMode="auto">
          <a:xfrm>
            <a:off x="406930" y="1104369"/>
            <a:ext cx="8398642" cy="3132000"/>
          </a:xfrm>
          <a:prstGeom prst="rect">
            <a:avLst/>
          </a:prstGeom>
          <a:noFill/>
          <a:ln w="28575">
            <a:solidFill>
              <a:srgbClr val="9966FF"/>
            </a:solidFill>
            <a:miter lim="800000"/>
            <a:headEnd/>
            <a:tailEnd/>
          </a:ln>
        </p:spPr>
      </p:pic>
      <p:pic>
        <p:nvPicPr>
          <p:cNvPr id="38915" name="Segnaposto contenuto 3" descr="0817.gif"/>
          <p:cNvPicPr>
            <a:picLocks noChangeAspect="1"/>
          </p:cNvPicPr>
          <p:nvPr/>
        </p:nvPicPr>
        <p:blipFill>
          <a:blip r:embed="rId3"/>
          <a:srcRect l="4097" t="58357" r="1935" b="24191"/>
          <a:stretch>
            <a:fillRect/>
          </a:stretch>
        </p:blipFill>
        <p:spPr bwMode="auto">
          <a:xfrm>
            <a:off x="402700" y="4605872"/>
            <a:ext cx="8423999" cy="1210977"/>
          </a:xfrm>
          <a:prstGeom prst="rect">
            <a:avLst/>
          </a:prstGeom>
          <a:noFill/>
          <a:ln w="28575">
            <a:solidFill>
              <a:srgbClr val="9966FF"/>
            </a:solidFill>
            <a:miter lim="800000"/>
            <a:headEnd/>
            <a:tailEnd/>
          </a:ln>
        </p:spPr>
      </p:pic>
      <p:pic>
        <p:nvPicPr>
          <p:cNvPr id="38916" name="Segnaposto contenuto 3" descr="0202.gif"/>
          <p:cNvPicPr>
            <a:picLocks noChangeAspect="1"/>
          </p:cNvPicPr>
          <p:nvPr/>
        </p:nvPicPr>
        <p:blipFill>
          <a:blip r:embed="rId4"/>
          <a:srcRect l="4880" t="84991" r="39816" b="2295"/>
          <a:stretch>
            <a:fillRect/>
          </a:stretch>
        </p:blipFill>
        <p:spPr bwMode="auto">
          <a:xfrm>
            <a:off x="7642225" y="1131888"/>
            <a:ext cx="860425" cy="2270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0" y="146050"/>
            <a:ext cx="9144000" cy="457200"/>
          </a:xfrm>
          <a:prstGeom prst="rect">
            <a:avLst/>
          </a:prstGeom>
          <a:solidFill>
            <a:srgbClr val="0000FF"/>
          </a:solidFill>
          <a:ln>
            <a:noFill/>
          </a:ln>
          <a:effectLst/>
          <a:extLst/>
        </p:spPr>
        <p:txBody>
          <a:bodyPr>
            <a:spAutoFit/>
          </a:bodyPr>
          <a:lstStyle/>
          <a:p>
            <a:pPr>
              <a:spcBef>
                <a:spcPct val="50000"/>
              </a:spcBef>
              <a:defRPr/>
            </a:pPr>
            <a:r>
              <a:rPr lang="it-IT" sz="2400">
                <a:solidFill>
                  <a:srgbClr val="FFFFFF"/>
                </a:solidFill>
                <a:latin typeface="Arial" charset="0"/>
                <a:ea typeface="ＭＳ Ｐゴシック" charset="0"/>
              </a:rPr>
              <a:t>Fibre nervose</a:t>
            </a:r>
          </a:p>
        </p:txBody>
      </p:sp>
      <p:grpSp>
        <p:nvGrpSpPr>
          <p:cNvPr id="40962" name="Group 8"/>
          <p:cNvGrpSpPr>
            <a:grpSpLocks/>
          </p:cNvGrpSpPr>
          <p:nvPr/>
        </p:nvGrpSpPr>
        <p:grpSpPr bwMode="auto">
          <a:xfrm>
            <a:off x="118005" y="3821112"/>
            <a:ext cx="6718300" cy="2992437"/>
            <a:chOff x="85" y="2375"/>
            <a:chExt cx="4232" cy="1885"/>
          </a:xfrm>
        </p:grpSpPr>
        <p:grpSp>
          <p:nvGrpSpPr>
            <p:cNvPr id="40967" name="Group 9"/>
            <p:cNvGrpSpPr>
              <a:grpSpLocks/>
            </p:cNvGrpSpPr>
            <p:nvPr/>
          </p:nvGrpSpPr>
          <p:grpSpPr bwMode="auto">
            <a:xfrm>
              <a:off x="85" y="2375"/>
              <a:ext cx="4232" cy="1885"/>
              <a:chOff x="157" y="2276"/>
              <a:chExt cx="4232" cy="1885"/>
            </a:xfrm>
          </p:grpSpPr>
          <p:pic>
            <p:nvPicPr>
              <p:cNvPr id="40969" name="Segnaposto contenuto 3" descr="0818.gif"/>
              <p:cNvPicPr>
                <a:picLocks noChangeAspect="1"/>
              </p:cNvPicPr>
              <p:nvPr/>
            </p:nvPicPr>
            <p:blipFill>
              <a:blip r:embed="rId3"/>
              <a:srcRect l="5464" t="6122" r="3857" b="45320"/>
              <a:stretch>
                <a:fillRect/>
              </a:stretch>
            </p:blipFill>
            <p:spPr bwMode="auto">
              <a:xfrm>
                <a:off x="157" y="2276"/>
                <a:ext cx="4232" cy="1650"/>
              </a:xfrm>
              <a:prstGeom prst="rect">
                <a:avLst/>
              </a:prstGeom>
              <a:noFill/>
              <a:ln w="28575">
                <a:solidFill>
                  <a:srgbClr val="9966FF"/>
                </a:solidFill>
                <a:miter lim="800000"/>
                <a:headEnd/>
                <a:tailEnd/>
              </a:ln>
            </p:spPr>
          </p:pic>
          <p:pic>
            <p:nvPicPr>
              <p:cNvPr id="40970" name="Segnaposto contenuto 3" descr="0818.gif"/>
              <p:cNvPicPr>
                <a:picLocks noChangeAspect="1"/>
              </p:cNvPicPr>
              <p:nvPr/>
            </p:nvPicPr>
            <p:blipFill>
              <a:blip r:embed="rId3"/>
              <a:srcRect l="4649" t="61418" r="2228" b="27811"/>
              <a:stretch>
                <a:fillRect/>
              </a:stretch>
            </p:blipFill>
            <p:spPr bwMode="auto">
              <a:xfrm>
                <a:off x="157" y="3805"/>
                <a:ext cx="4232" cy="356"/>
              </a:xfrm>
              <a:prstGeom prst="rect">
                <a:avLst/>
              </a:prstGeom>
              <a:noFill/>
              <a:ln w="28575">
                <a:solidFill>
                  <a:srgbClr val="9966FF"/>
                </a:solidFill>
                <a:miter lim="800000"/>
                <a:headEnd/>
                <a:tailEnd/>
              </a:ln>
            </p:spPr>
          </p:pic>
        </p:grpSp>
        <p:pic>
          <p:nvPicPr>
            <p:cNvPr id="40968" name="Segnaposto contenuto 3" descr="0202.gif"/>
            <p:cNvPicPr>
              <a:picLocks noChangeAspect="1"/>
            </p:cNvPicPr>
            <p:nvPr/>
          </p:nvPicPr>
          <p:blipFill>
            <a:blip r:embed="rId4"/>
            <a:srcRect l="4880" t="84991" r="39816" b="2295"/>
            <a:stretch>
              <a:fillRect/>
            </a:stretch>
          </p:blipFill>
          <p:spPr bwMode="auto">
            <a:xfrm>
              <a:off x="1735" y="2431"/>
              <a:ext cx="432" cy="114"/>
            </a:xfrm>
            <a:prstGeom prst="rect">
              <a:avLst/>
            </a:prstGeom>
            <a:noFill/>
            <a:ln w="9525">
              <a:noFill/>
              <a:miter lim="800000"/>
              <a:headEnd/>
              <a:tailEnd/>
            </a:ln>
          </p:spPr>
        </p:pic>
      </p:grpSp>
      <p:sp>
        <p:nvSpPr>
          <p:cNvPr id="90128" name="Rectangle 16"/>
          <p:cNvSpPr>
            <a:spLocks noChangeArrowheads="1"/>
          </p:cNvSpPr>
          <p:nvPr/>
        </p:nvSpPr>
        <p:spPr bwMode="auto">
          <a:xfrm>
            <a:off x="109010" y="602724"/>
            <a:ext cx="3671999" cy="3241820"/>
          </a:xfrm>
          <a:prstGeom prst="rect">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defRPr/>
            </a:pPr>
            <a:r>
              <a:rPr lang="it-IT" sz="2300" dirty="0">
                <a:latin typeface="Arial" charset="0"/>
                <a:ea typeface="ＭＳ Ｐゴシック" charset="0"/>
              </a:rPr>
              <a:t>I </a:t>
            </a:r>
            <a:r>
              <a:rPr lang="it-IT" sz="2300" dirty="0">
                <a:solidFill>
                  <a:srgbClr val="FF0000"/>
                </a:solidFill>
                <a:latin typeface="Arial" charset="0"/>
                <a:ea typeface="ＭＳ Ｐゴシック" charset="0"/>
              </a:rPr>
              <a:t>nodi di </a:t>
            </a:r>
            <a:r>
              <a:rPr lang="it-IT" sz="2300" dirty="0" err="1">
                <a:solidFill>
                  <a:srgbClr val="FF0000"/>
                </a:solidFill>
                <a:latin typeface="Arial" charset="0"/>
                <a:ea typeface="ＭＳ Ｐゴシック" charset="0"/>
              </a:rPr>
              <a:t>Ranvier</a:t>
            </a:r>
            <a:r>
              <a:rPr lang="it-IT" sz="2300" dirty="0">
                <a:latin typeface="Arial" charset="0"/>
                <a:ea typeface="ＭＳ Ｐゴシック" charset="0"/>
              </a:rPr>
              <a:t> sono costituiti da interruzioni della guaina mielinica tra una cellula di </a:t>
            </a:r>
            <a:r>
              <a:rPr lang="it-IT" sz="2300" dirty="0" err="1">
                <a:latin typeface="Arial" charset="0"/>
                <a:ea typeface="ＭＳ Ｐゴシック" charset="0"/>
              </a:rPr>
              <a:t>Schwann</a:t>
            </a:r>
            <a:r>
              <a:rPr lang="it-IT" sz="2300" dirty="0">
                <a:latin typeface="Arial" charset="0"/>
                <a:ea typeface="ＭＳ Ｐゴシック" charset="0"/>
              </a:rPr>
              <a:t> e l</a:t>
            </a:r>
            <a:r>
              <a:rPr lang="fr-FR" altLang="ja-JP" sz="2300" dirty="0">
                <a:latin typeface="Arial"/>
                <a:ea typeface="ＭＳ Ｐゴシック" charset="0"/>
              </a:rPr>
              <a:t>'</a:t>
            </a:r>
            <a:r>
              <a:rPr lang="it-IT" sz="2300" dirty="0">
                <a:latin typeface="Arial" charset="0"/>
                <a:ea typeface="ＭＳ Ｐゴシック" charset="0"/>
              </a:rPr>
              <a:t>altra (o tra un oligodendrocita e l</a:t>
            </a:r>
            <a:r>
              <a:rPr lang="fr-FR" altLang="ja-JP" sz="2300" dirty="0">
                <a:latin typeface="Arial"/>
                <a:ea typeface="ＭＳ Ｐゴシック" charset="0"/>
              </a:rPr>
              <a:t>'</a:t>
            </a:r>
            <a:r>
              <a:rPr lang="it-IT" sz="2300" dirty="0">
                <a:latin typeface="Arial" charset="0"/>
                <a:ea typeface="ＭＳ Ｐゴシック" charset="0"/>
              </a:rPr>
              <a:t>altro). In queste aree si concentrano i canali del K</a:t>
            </a:r>
            <a:r>
              <a:rPr lang="it-IT" sz="2300" baseline="30000" dirty="0">
                <a:latin typeface="Arial" charset="0"/>
                <a:ea typeface="ＭＳ Ｐゴシック" charset="0"/>
              </a:rPr>
              <a:t>+</a:t>
            </a:r>
            <a:r>
              <a:rPr lang="it-IT" sz="2300" dirty="0">
                <a:latin typeface="Arial" charset="0"/>
                <a:ea typeface="ＭＳ Ｐゴシック" charset="0"/>
              </a:rPr>
              <a:t> e del Na</a:t>
            </a:r>
            <a:r>
              <a:rPr lang="it-IT" sz="2300" baseline="30000" dirty="0">
                <a:latin typeface="Arial" charset="0"/>
                <a:ea typeface="ＭＳ Ｐゴシック" charset="0"/>
              </a:rPr>
              <a:t>+</a:t>
            </a:r>
            <a:r>
              <a:rPr lang="it-IT" sz="2300" dirty="0">
                <a:latin typeface="Arial" charset="0"/>
                <a:ea typeface="ＭＳ Ｐゴシック" charset="0"/>
              </a:rPr>
              <a:t> </a:t>
            </a:r>
            <a:r>
              <a:rPr lang="it-IT" sz="2300" dirty="0" err="1">
                <a:latin typeface="Arial" charset="0"/>
                <a:ea typeface="ＭＳ Ｐゴシック" charset="0"/>
              </a:rPr>
              <a:t>dell</a:t>
            </a:r>
            <a:r>
              <a:rPr lang="fr-FR" altLang="ja-JP" sz="2300" dirty="0">
                <a:latin typeface="Arial"/>
                <a:ea typeface="ＭＳ Ｐゴシック" charset="0"/>
              </a:rPr>
              <a:t>'</a:t>
            </a:r>
            <a:r>
              <a:rPr lang="it-IT" sz="2300" dirty="0">
                <a:latin typeface="Arial" charset="0"/>
                <a:ea typeface="ＭＳ Ｐゴシック" charset="0"/>
              </a:rPr>
              <a:t>assone.</a:t>
            </a:r>
            <a:endParaRPr sz="2300" noProof="1">
              <a:latin typeface="Arial" charset="0"/>
              <a:ea typeface="ＭＳ Ｐゴシック" charset="0"/>
            </a:endParaRPr>
          </a:p>
        </p:txBody>
      </p:sp>
      <p:grpSp>
        <p:nvGrpSpPr>
          <p:cNvPr id="40964" name="Group 18"/>
          <p:cNvGrpSpPr>
            <a:grpSpLocks/>
          </p:cNvGrpSpPr>
          <p:nvPr/>
        </p:nvGrpSpPr>
        <p:grpSpPr bwMode="auto">
          <a:xfrm>
            <a:off x="3924300" y="195263"/>
            <a:ext cx="5081588" cy="4579937"/>
            <a:chOff x="2472" y="123"/>
            <a:chExt cx="3201" cy="2885"/>
          </a:xfrm>
        </p:grpSpPr>
        <p:pic>
          <p:nvPicPr>
            <p:cNvPr id="40965" name="Picture 14" descr="0913"/>
            <p:cNvPicPr>
              <a:picLocks noChangeAspect="1" noChangeArrowheads="1"/>
            </p:cNvPicPr>
            <p:nvPr/>
          </p:nvPicPr>
          <p:blipFill>
            <a:blip r:embed="rId5"/>
            <a:srcRect l="30939" t="2560" r="2542" b="3676"/>
            <a:stretch>
              <a:fillRect/>
            </a:stretch>
          </p:blipFill>
          <p:spPr bwMode="auto">
            <a:xfrm>
              <a:off x="2472" y="123"/>
              <a:ext cx="3201" cy="2885"/>
            </a:xfrm>
            <a:prstGeom prst="rect">
              <a:avLst/>
            </a:prstGeom>
            <a:noFill/>
            <a:ln w="28575">
              <a:solidFill>
                <a:srgbClr val="9966FF"/>
              </a:solidFill>
              <a:miter lim="800000"/>
              <a:headEnd/>
              <a:tailEnd/>
            </a:ln>
          </p:spPr>
        </p:pic>
        <p:pic>
          <p:nvPicPr>
            <p:cNvPr id="40966" name="Picture 17" descr="0101"/>
            <p:cNvPicPr>
              <a:picLocks noChangeAspect="1" noChangeArrowheads="1"/>
            </p:cNvPicPr>
            <p:nvPr/>
          </p:nvPicPr>
          <p:blipFill>
            <a:blip r:embed="rId6"/>
            <a:srcRect l="79817" t="1407" r="894" b="88745"/>
            <a:stretch>
              <a:fillRect/>
            </a:stretch>
          </p:blipFill>
          <p:spPr bwMode="auto">
            <a:xfrm>
              <a:off x="2544" y="191"/>
              <a:ext cx="543" cy="173"/>
            </a:xfrm>
            <a:prstGeom prst="rect">
              <a:avLst/>
            </a:prstGeom>
            <a:noFill/>
            <a:ln w="28575">
              <a:no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0" y="146050"/>
            <a:ext cx="9144000" cy="457200"/>
          </a:xfrm>
          <a:prstGeom prst="rect">
            <a:avLst/>
          </a:prstGeom>
          <a:solidFill>
            <a:srgbClr val="0000FF"/>
          </a:solidFill>
          <a:ln>
            <a:noFill/>
          </a:ln>
          <a:effectLst/>
          <a:extLst/>
        </p:spPr>
        <p:txBody>
          <a:bodyPr>
            <a:spAutoFit/>
          </a:bodyPr>
          <a:lstStyle/>
          <a:p>
            <a:pPr>
              <a:spcBef>
                <a:spcPct val="50000"/>
              </a:spcBef>
              <a:defRPr/>
            </a:pPr>
            <a:r>
              <a:rPr lang="it-IT" sz="2400" dirty="0">
                <a:solidFill>
                  <a:srgbClr val="FFFFFF"/>
                </a:solidFill>
                <a:latin typeface="Arial" charset="0"/>
                <a:ea typeface="ＭＳ Ｐゴシック" charset="0"/>
              </a:rPr>
              <a:t>Fibre nervose</a:t>
            </a:r>
          </a:p>
        </p:txBody>
      </p:sp>
      <p:grpSp>
        <p:nvGrpSpPr>
          <p:cNvPr id="43010" name="Group 12"/>
          <p:cNvGrpSpPr>
            <a:grpSpLocks/>
          </p:cNvGrpSpPr>
          <p:nvPr/>
        </p:nvGrpSpPr>
        <p:grpSpPr bwMode="auto">
          <a:xfrm>
            <a:off x="2779713" y="182563"/>
            <a:ext cx="5454650" cy="6513512"/>
            <a:chOff x="1751" y="115"/>
            <a:chExt cx="3436" cy="4103"/>
          </a:xfrm>
        </p:grpSpPr>
        <p:pic>
          <p:nvPicPr>
            <p:cNvPr id="43011" name="Picture 10" descr="1208"/>
            <p:cNvPicPr>
              <a:picLocks noChangeAspect="1" noChangeArrowheads="1"/>
            </p:cNvPicPr>
            <p:nvPr/>
          </p:nvPicPr>
          <p:blipFill>
            <a:blip r:embed="rId3"/>
            <a:srcRect l="3447" t="2237" r="2382" b="11484"/>
            <a:stretch>
              <a:fillRect/>
            </a:stretch>
          </p:blipFill>
          <p:spPr bwMode="auto">
            <a:xfrm>
              <a:off x="1751" y="115"/>
              <a:ext cx="3436" cy="4103"/>
            </a:xfrm>
            <a:prstGeom prst="rect">
              <a:avLst/>
            </a:prstGeom>
            <a:noFill/>
            <a:ln w="28575">
              <a:solidFill>
                <a:srgbClr val="9966FF"/>
              </a:solidFill>
              <a:miter lim="800000"/>
              <a:headEnd/>
              <a:tailEnd/>
            </a:ln>
          </p:spPr>
        </p:pic>
        <p:pic>
          <p:nvPicPr>
            <p:cNvPr id="43012" name="Picture 11" descr="0601"/>
            <p:cNvPicPr>
              <a:picLocks noChangeAspect="1" noChangeArrowheads="1"/>
            </p:cNvPicPr>
            <p:nvPr/>
          </p:nvPicPr>
          <p:blipFill>
            <a:blip r:embed="rId4"/>
            <a:srcRect t="89073" r="53931"/>
            <a:stretch>
              <a:fillRect/>
            </a:stretch>
          </p:blipFill>
          <p:spPr bwMode="auto">
            <a:xfrm>
              <a:off x="4373" y="4020"/>
              <a:ext cx="731" cy="153"/>
            </a:xfrm>
            <a:prstGeom prst="rect">
              <a:avLst/>
            </a:prstGeom>
            <a:noFill/>
            <a:ln w="9525">
              <a:no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Group 8"/>
          <p:cNvGrpSpPr>
            <a:grpSpLocks/>
          </p:cNvGrpSpPr>
          <p:nvPr/>
        </p:nvGrpSpPr>
        <p:grpSpPr bwMode="auto">
          <a:xfrm>
            <a:off x="3736975" y="2273300"/>
            <a:ext cx="5208588" cy="4425950"/>
            <a:chOff x="2564" y="1535"/>
            <a:chExt cx="3071" cy="2685"/>
          </a:xfrm>
        </p:grpSpPr>
        <p:pic>
          <p:nvPicPr>
            <p:cNvPr id="45060" name="Segnaposto contenuto 3" descr="0819.gif"/>
            <p:cNvPicPr>
              <a:picLocks noChangeAspect="1"/>
            </p:cNvPicPr>
            <p:nvPr/>
          </p:nvPicPr>
          <p:blipFill>
            <a:blip r:embed="rId3"/>
            <a:srcRect l="6909" t="6386" r="4501" b="21689"/>
            <a:stretch>
              <a:fillRect/>
            </a:stretch>
          </p:blipFill>
          <p:spPr bwMode="auto">
            <a:xfrm>
              <a:off x="2564" y="1535"/>
              <a:ext cx="3071" cy="2685"/>
            </a:xfrm>
            <a:prstGeom prst="rect">
              <a:avLst/>
            </a:prstGeom>
            <a:noFill/>
            <a:ln w="28575">
              <a:solidFill>
                <a:srgbClr val="9966FF"/>
              </a:solidFill>
              <a:miter lim="800000"/>
              <a:headEnd/>
              <a:tailEnd/>
            </a:ln>
          </p:spPr>
        </p:pic>
        <p:pic>
          <p:nvPicPr>
            <p:cNvPr id="45061" name="Segnaposto contenuto 3" descr="0202.gif"/>
            <p:cNvPicPr>
              <a:picLocks noChangeAspect="1"/>
            </p:cNvPicPr>
            <p:nvPr/>
          </p:nvPicPr>
          <p:blipFill>
            <a:blip r:embed="rId4"/>
            <a:srcRect l="4880" t="84991" r="39816" b="2295"/>
            <a:stretch>
              <a:fillRect/>
            </a:stretch>
          </p:blipFill>
          <p:spPr bwMode="auto">
            <a:xfrm>
              <a:off x="4999" y="1619"/>
              <a:ext cx="576" cy="152"/>
            </a:xfrm>
            <a:prstGeom prst="rect">
              <a:avLst/>
            </a:prstGeom>
            <a:noFill/>
            <a:ln w="9525">
              <a:noFill/>
              <a:miter lim="800000"/>
              <a:headEnd/>
              <a:tailEnd/>
            </a:ln>
          </p:spPr>
        </p:pic>
      </p:grpSp>
      <p:sp>
        <p:nvSpPr>
          <p:cNvPr id="92164" name="Text Box 4"/>
          <p:cNvSpPr txBox="1">
            <a:spLocks noChangeArrowheads="1"/>
          </p:cNvSpPr>
          <p:nvPr/>
        </p:nvSpPr>
        <p:spPr bwMode="auto">
          <a:xfrm>
            <a:off x="0" y="146050"/>
            <a:ext cx="9144000" cy="830263"/>
          </a:xfrm>
          <a:prstGeom prst="rect">
            <a:avLst/>
          </a:prstGeom>
          <a:solidFill>
            <a:srgbClr val="0000FF"/>
          </a:solidFill>
          <a:ln>
            <a:noFill/>
          </a:ln>
          <a:effectLst/>
          <a:extLst/>
        </p:spPr>
        <p:txBody>
          <a:bodyPr>
            <a:spAutoFit/>
          </a:bodyPr>
          <a:lstStyle/>
          <a:p>
            <a:pPr algn="r">
              <a:spcBef>
                <a:spcPct val="50000"/>
              </a:spcBef>
              <a:defRPr/>
            </a:pPr>
            <a:r>
              <a:rPr lang="it-IT" sz="2400" dirty="0">
                <a:solidFill>
                  <a:srgbClr val="FFFFFF"/>
                </a:solidFill>
                <a:latin typeface="Arial" charset="0"/>
                <a:ea typeface="ＭＳ Ｐゴシック" charset="0"/>
              </a:rPr>
              <a:t>Rivestimenti connettivali </a:t>
            </a:r>
          </a:p>
          <a:p>
            <a:pPr algn="r">
              <a:spcBef>
                <a:spcPts val="0"/>
              </a:spcBef>
              <a:defRPr/>
            </a:pPr>
            <a:r>
              <a:rPr lang="it-IT" sz="2400" dirty="0">
                <a:solidFill>
                  <a:srgbClr val="FFFFFF"/>
                </a:solidFill>
                <a:latin typeface="Arial" charset="0"/>
                <a:ea typeface="ＭＳ Ｐゴシック" charset="0"/>
              </a:rPr>
              <a:t>dei nervi</a:t>
            </a:r>
          </a:p>
        </p:txBody>
      </p:sp>
      <p:sp>
        <p:nvSpPr>
          <p:cNvPr id="92166" name="Rectangle 6"/>
          <p:cNvSpPr>
            <a:spLocks noChangeArrowheads="1"/>
          </p:cNvSpPr>
          <p:nvPr/>
        </p:nvSpPr>
        <p:spPr bwMode="auto">
          <a:xfrm>
            <a:off x="87843" y="67736"/>
            <a:ext cx="5500158" cy="3564053"/>
          </a:xfrm>
          <a:prstGeom prst="rect">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58775" indent="-358775" algn="just">
              <a:spcBef>
                <a:spcPct val="20000"/>
              </a:spcBef>
              <a:buClr>
                <a:srgbClr val="FF0000"/>
              </a:buClr>
              <a:buFont typeface="Wingdings" pitchFamily="2" charset="2"/>
              <a:buBlip>
                <a:blip r:embed="rId5"/>
              </a:buBlip>
            </a:pPr>
            <a:r>
              <a:rPr lang="it-IT" sz="2400">
                <a:solidFill>
                  <a:srgbClr val="FF0000"/>
                </a:solidFill>
              </a:rPr>
              <a:t>Epinevrio</a:t>
            </a:r>
            <a:r>
              <a:rPr lang="it-IT" sz="2400"/>
              <a:t>: rivestimento connettivale esterno (connettivo fibroso denso con fibre elastiche).</a:t>
            </a:r>
          </a:p>
          <a:p>
            <a:pPr marL="358775" indent="-358775" algn="just">
              <a:spcBef>
                <a:spcPct val="20000"/>
              </a:spcBef>
              <a:buClr>
                <a:srgbClr val="FF0000"/>
              </a:buClr>
              <a:buFont typeface="Wingdings" pitchFamily="2" charset="2"/>
              <a:buBlip>
                <a:blip r:embed="rId5"/>
              </a:buBlip>
            </a:pPr>
            <a:r>
              <a:rPr lang="it-IT" sz="2400">
                <a:solidFill>
                  <a:srgbClr val="FF0000"/>
                </a:solidFill>
              </a:rPr>
              <a:t>Perinevrio</a:t>
            </a:r>
            <a:r>
              <a:rPr lang="it-IT" sz="2400"/>
              <a:t>: delimita singoli fasci di fibre nervose (connettivo fibroso denso più sottile dell</a:t>
            </a:r>
            <a:r>
              <a:rPr lang="fr-FR" altLang="ja-JP" sz="2400"/>
              <a:t>'</a:t>
            </a:r>
            <a:r>
              <a:rPr lang="it-IT" sz="2400"/>
              <a:t>epinevrio).</a:t>
            </a:r>
          </a:p>
          <a:p>
            <a:pPr marL="358775" indent="-358775" algn="just">
              <a:spcBef>
                <a:spcPct val="20000"/>
              </a:spcBef>
              <a:buClr>
                <a:srgbClr val="FF0000"/>
              </a:buClr>
              <a:buFont typeface="Wingdings" pitchFamily="2" charset="2"/>
              <a:buBlip>
                <a:blip r:embed="rId5"/>
              </a:buBlip>
            </a:pPr>
            <a:r>
              <a:rPr lang="it-IT" sz="2400">
                <a:solidFill>
                  <a:srgbClr val="FF0000"/>
                </a:solidFill>
              </a:rPr>
              <a:t>Endonevrio</a:t>
            </a:r>
            <a:r>
              <a:rPr lang="it-IT" sz="2400"/>
              <a:t>: rivestimento che delimita una singola fibra nervosa (connettivo lasso con fibre reticolari).</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contenuto 4"/>
          <p:cNvSpPr>
            <a:spLocks noGrp="1"/>
          </p:cNvSpPr>
          <p:nvPr>
            <p:ph idx="1"/>
          </p:nvPr>
        </p:nvSpPr>
        <p:spPr>
          <a:xfrm>
            <a:off x="308913" y="671516"/>
            <a:ext cx="8752495" cy="4525962"/>
          </a:xfrm>
        </p:spPr>
        <p:txBody>
          <a:bodyPr/>
          <a:lstStyle/>
          <a:p>
            <a:pPr>
              <a:spcAft>
                <a:spcPts val="1200"/>
              </a:spcAft>
            </a:pPr>
            <a:r>
              <a:rPr lang="it-IT" sz="2800" dirty="0" smtClean="0">
                <a:latin typeface="Arial" charset="0"/>
                <a:ea typeface="ＭＳ Ｐゴシック" charset="0"/>
              </a:rPr>
              <a:t>Fa parte del </a:t>
            </a:r>
            <a:r>
              <a:rPr lang="it-IT" sz="2800" b="1" dirty="0" smtClean="0">
                <a:latin typeface="Arial" charset="0"/>
                <a:ea typeface="ＭＳ Ｐゴシック" charset="0"/>
              </a:rPr>
              <a:t>SISTEMA NERVOSO, </a:t>
            </a:r>
            <a:r>
              <a:rPr lang="it-IT" sz="2800" dirty="0" smtClean="0">
                <a:latin typeface="Arial" charset="0"/>
                <a:ea typeface="ＭＳ Ｐゴシック" charset="0"/>
              </a:rPr>
              <a:t>formato da miliardi di neuroni assistiti dalle cellule gliali. </a:t>
            </a:r>
          </a:p>
          <a:p>
            <a:pPr>
              <a:spcAft>
                <a:spcPts val="1200"/>
              </a:spcAft>
            </a:pPr>
            <a:r>
              <a:rPr lang="it-IT" sz="2800" dirty="0" smtClean="0">
                <a:latin typeface="Arial" charset="0"/>
                <a:ea typeface="ＭＳ Ｐゴシック" charset="0"/>
              </a:rPr>
              <a:t>Ogni neurone </a:t>
            </a:r>
            <a:r>
              <a:rPr lang="it-IT" sz="2800" dirty="0" err="1" smtClean="0">
                <a:latin typeface="Arial" charset="0"/>
                <a:ea typeface="ＭＳ Ｐゴシック" charset="0"/>
              </a:rPr>
              <a:t>eè</a:t>
            </a:r>
            <a:r>
              <a:rPr lang="it-IT" sz="2800" dirty="0" smtClean="0">
                <a:latin typeface="Arial" charset="0"/>
                <a:ea typeface="ＭＳ Ｐゴシック" charset="0"/>
              </a:rPr>
              <a:t> interconnesso ad un numero variabile di altri neuroni a formare una rete di comunicazione in grado di </a:t>
            </a:r>
            <a:r>
              <a:rPr lang="it-IT" sz="2800" dirty="0">
                <a:latin typeface="Arial" charset="0"/>
                <a:ea typeface="ＭＳ Ｐゴシック" charset="0"/>
              </a:rPr>
              <a:t> </a:t>
            </a:r>
            <a:r>
              <a:rPr lang="it-IT" sz="2800" dirty="0" smtClean="0">
                <a:latin typeface="Arial" charset="0"/>
                <a:ea typeface="ＭＳ Ｐゴシック" charset="0"/>
              </a:rPr>
              <a:t>trasportare ed elaborare segnali elettrochimici.</a:t>
            </a:r>
            <a:endParaRPr lang="it-IT" sz="2800" dirty="0">
              <a:latin typeface="Arial" charset="0"/>
              <a:ea typeface="ＭＳ Ｐゴシック" charset="0"/>
              <a:sym typeface="Wingdings" charset="0"/>
            </a:endParaRPr>
          </a:p>
        </p:txBody>
      </p:sp>
      <p:sp>
        <p:nvSpPr>
          <p:cNvPr id="6" name="Rectangle 6"/>
          <p:cNvSpPr>
            <a:spLocks noChangeArrowheads="1"/>
          </p:cNvSpPr>
          <p:nvPr/>
        </p:nvSpPr>
        <p:spPr bwMode="auto">
          <a:xfrm>
            <a:off x="0" y="-3175"/>
            <a:ext cx="9144000" cy="549275"/>
          </a:xfrm>
          <a:prstGeom prst="rect">
            <a:avLst/>
          </a:prstGeom>
          <a:solidFill>
            <a:srgbClr val="0000FF"/>
          </a:solidFill>
          <a:ln w="9525">
            <a:noFill/>
            <a:miter lim="800000"/>
            <a:headEnd/>
            <a:tailEnd/>
          </a:ln>
        </p:spPr>
        <p:txBody>
          <a:bodyPr wrap="none" anchor="ctr"/>
          <a:lstStyle/>
          <a:p>
            <a:pPr algn="ctr">
              <a:defRPr/>
            </a:pPr>
            <a:r>
              <a:rPr lang="it-IT" sz="3200" b="1" cap="all" dirty="0">
                <a:solidFill>
                  <a:schemeClr val="bg1"/>
                </a:solidFill>
                <a:latin typeface="Arial" pitchFamily="-105" charset="0"/>
                <a:ea typeface="ＭＳ Ｐゴシック" pitchFamily="-105" charset="-128"/>
                <a:cs typeface="ＭＳ Ｐゴシック" pitchFamily="-105" charset="-128"/>
              </a:rPr>
              <a:t>Tessuto  </a:t>
            </a:r>
            <a:r>
              <a:rPr lang="it-IT" sz="3200" b="1" cap="all" dirty="0" smtClean="0">
                <a:solidFill>
                  <a:schemeClr val="bg1"/>
                </a:solidFill>
                <a:latin typeface="Arial" pitchFamily="-105" charset="0"/>
                <a:ea typeface="ＭＳ Ｐゴシック" pitchFamily="-105" charset="-128"/>
                <a:cs typeface="ＭＳ Ｐゴシック" pitchFamily="-105" charset="-128"/>
              </a:rPr>
              <a:t>NERVOSO</a:t>
            </a:r>
            <a:endParaRPr lang="it-IT" sz="3200" b="1" cap="all" dirty="0">
              <a:solidFill>
                <a:schemeClr val="bg1"/>
              </a:solidFill>
              <a:latin typeface="Arial" pitchFamily="-105" charset="0"/>
              <a:ea typeface="ＭＳ Ｐゴシック" pitchFamily="-105" charset="-128"/>
              <a:cs typeface="ＭＳ Ｐゴシック" pitchFamily="-105" charset="-128"/>
            </a:endParaRPr>
          </a:p>
        </p:txBody>
      </p:sp>
      <p:pic>
        <p:nvPicPr>
          <p:cNvPr id="4" name="Segnaposto contenuto 3" descr="0401.gif"/>
          <p:cNvPicPr>
            <a:picLocks noChangeAspect="1"/>
          </p:cNvPicPr>
          <p:nvPr/>
        </p:nvPicPr>
        <p:blipFill rotWithShape="1">
          <a:blip r:embed="rId2">
            <a:extLst>
              <a:ext uri="{28A0092B-C50C-407E-A947-70E740481C1C}">
                <a14:useLocalDpi xmlns:a14="http://schemas.microsoft.com/office/drawing/2010/main" val="0"/>
              </a:ext>
            </a:extLst>
          </a:blip>
          <a:srcRect l="6631" t="9822" r="7525" b="18440"/>
          <a:stretch/>
        </p:blipFill>
        <p:spPr bwMode="auto">
          <a:xfrm>
            <a:off x="4273278" y="3501809"/>
            <a:ext cx="4710905" cy="319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pic>
        <p:nvPicPr>
          <p:cNvPr id="2" name="Immagine 1"/>
          <p:cNvPicPr>
            <a:picLocks noChangeAspect="1"/>
          </p:cNvPicPr>
          <p:nvPr/>
        </p:nvPicPr>
        <p:blipFill>
          <a:blip r:embed="rId3"/>
          <a:stretch>
            <a:fillRect/>
          </a:stretch>
        </p:blipFill>
        <p:spPr>
          <a:xfrm>
            <a:off x="684408" y="3801182"/>
            <a:ext cx="2814860" cy="2681646"/>
          </a:xfrm>
          <a:prstGeom prst="rect">
            <a:avLst/>
          </a:prstGeom>
        </p:spPr>
      </p:pic>
      <p:sp>
        <p:nvSpPr>
          <p:cNvPr id="3" name="Rettangolo 2"/>
          <p:cNvSpPr/>
          <p:nvPr/>
        </p:nvSpPr>
        <p:spPr>
          <a:xfrm>
            <a:off x="677047" y="6401975"/>
            <a:ext cx="2829583" cy="307777"/>
          </a:xfrm>
          <a:prstGeom prst="rect">
            <a:avLst/>
          </a:prstGeom>
        </p:spPr>
        <p:txBody>
          <a:bodyPr wrap="none">
            <a:spAutoFit/>
          </a:bodyPr>
          <a:lstStyle/>
          <a:p>
            <a:r>
              <a:rPr lang="it-IT" sz="1400" dirty="0"/>
              <a:t>Mappatura connessioni neuronali</a:t>
            </a:r>
          </a:p>
        </p:txBody>
      </p:sp>
    </p:spTree>
    <p:extLst>
      <p:ext uri="{BB962C8B-B14F-4D97-AF65-F5344CB8AC3E}">
        <p14:creationId xmlns:p14="http://schemas.microsoft.com/office/powerpoint/2010/main" val="1662556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Text Box 4"/>
          <p:cNvSpPr txBox="1">
            <a:spLocks noChangeArrowheads="1"/>
          </p:cNvSpPr>
          <p:nvPr/>
        </p:nvSpPr>
        <p:spPr bwMode="auto">
          <a:xfrm>
            <a:off x="0" y="146050"/>
            <a:ext cx="9144000" cy="457200"/>
          </a:xfrm>
          <a:prstGeom prst="rect">
            <a:avLst/>
          </a:prstGeom>
          <a:solidFill>
            <a:srgbClr val="0000FF"/>
          </a:solidFill>
          <a:ln>
            <a:noFill/>
          </a:ln>
          <a:effectLst/>
          <a:extLst/>
        </p:spPr>
        <p:txBody>
          <a:bodyPr>
            <a:spAutoFit/>
          </a:bodyPr>
          <a:lstStyle/>
          <a:p>
            <a:pPr>
              <a:spcBef>
                <a:spcPct val="50000"/>
              </a:spcBef>
              <a:defRPr/>
            </a:pPr>
            <a:r>
              <a:rPr lang="it-IT" sz="2400" dirty="0">
                <a:solidFill>
                  <a:srgbClr val="FFFFFF"/>
                </a:solidFill>
                <a:latin typeface="Arial" charset="0"/>
                <a:ea typeface="ＭＳ Ｐゴシック" charset="0"/>
              </a:rPr>
              <a:t>Cellule </a:t>
            </a:r>
            <a:r>
              <a:rPr lang="it-IT" sz="2400" dirty="0" smtClean="0">
                <a:solidFill>
                  <a:srgbClr val="FFFFFF"/>
                </a:solidFill>
                <a:latin typeface="Arial" charset="0"/>
                <a:ea typeface="ＭＳ Ｐゴシック" charset="0"/>
              </a:rPr>
              <a:t>gliali</a:t>
            </a:r>
            <a:endParaRPr lang="it-IT" sz="2400" dirty="0">
              <a:solidFill>
                <a:srgbClr val="FFFFFF"/>
              </a:solidFill>
              <a:latin typeface="Arial" charset="0"/>
              <a:ea typeface="ＭＳ Ｐゴシック" charset="0"/>
            </a:endParaRPr>
          </a:p>
        </p:txBody>
      </p:sp>
      <p:grpSp>
        <p:nvGrpSpPr>
          <p:cNvPr id="47106" name="Group 7"/>
          <p:cNvGrpSpPr>
            <a:grpSpLocks/>
          </p:cNvGrpSpPr>
          <p:nvPr/>
        </p:nvGrpSpPr>
        <p:grpSpPr bwMode="auto">
          <a:xfrm>
            <a:off x="192088" y="866244"/>
            <a:ext cx="8759825" cy="5889625"/>
            <a:chOff x="121" y="471"/>
            <a:chExt cx="5518" cy="3710"/>
          </a:xfrm>
        </p:grpSpPr>
        <p:pic>
          <p:nvPicPr>
            <p:cNvPr id="47108" name="Picture 5" descr="1206"/>
            <p:cNvPicPr>
              <a:picLocks noChangeAspect="1" noChangeArrowheads="1"/>
            </p:cNvPicPr>
            <p:nvPr/>
          </p:nvPicPr>
          <p:blipFill>
            <a:blip r:embed="rId3"/>
            <a:srcRect l="9909" t="2917" r="11990" b="29121"/>
            <a:stretch>
              <a:fillRect/>
            </a:stretch>
          </p:blipFill>
          <p:spPr bwMode="auto">
            <a:xfrm>
              <a:off x="121" y="471"/>
              <a:ext cx="5518" cy="3710"/>
            </a:xfrm>
            <a:prstGeom prst="rect">
              <a:avLst/>
            </a:prstGeom>
            <a:noFill/>
            <a:ln w="28575">
              <a:solidFill>
                <a:srgbClr val="9966FF"/>
              </a:solidFill>
              <a:miter lim="800000"/>
              <a:headEnd/>
              <a:tailEnd/>
            </a:ln>
          </p:spPr>
        </p:pic>
        <p:pic>
          <p:nvPicPr>
            <p:cNvPr id="47109" name="Picture 6" descr="0601"/>
            <p:cNvPicPr>
              <a:picLocks noChangeAspect="1" noChangeArrowheads="1"/>
            </p:cNvPicPr>
            <p:nvPr/>
          </p:nvPicPr>
          <p:blipFill>
            <a:blip r:embed="rId4"/>
            <a:srcRect t="89073" r="53931"/>
            <a:stretch>
              <a:fillRect/>
            </a:stretch>
          </p:blipFill>
          <p:spPr bwMode="auto">
            <a:xfrm>
              <a:off x="138" y="3999"/>
              <a:ext cx="822" cy="172"/>
            </a:xfrm>
            <a:prstGeom prst="rect">
              <a:avLst/>
            </a:prstGeom>
            <a:noFill/>
            <a:ln w="9525">
              <a:noFill/>
              <a:miter lim="800000"/>
              <a:headEnd/>
              <a:tailEnd/>
            </a:ln>
          </p:spPr>
        </p:pic>
      </p:grpSp>
      <p:sp>
        <p:nvSpPr>
          <p:cNvPr id="96264" name="Text Box 8"/>
          <p:cNvSpPr txBox="1">
            <a:spLocks noChangeArrowheads="1"/>
          </p:cNvSpPr>
          <p:nvPr/>
        </p:nvSpPr>
        <p:spPr bwMode="auto">
          <a:xfrm>
            <a:off x="2763043" y="85725"/>
            <a:ext cx="6211624" cy="830997"/>
          </a:xfrm>
          <a:prstGeom prst="rect">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spcBef>
                <a:spcPct val="50000"/>
              </a:spcBef>
              <a:defRPr/>
            </a:pPr>
            <a:r>
              <a:rPr lang="it-IT" sz="2400" dirty="0">
                <a:latin typeface="Arial" charset="0"/>
                <a:ea typeface="ＭＳ Ｐゴシック" charset="0"/>
              </a:rPr>
              <a:t>Cellule </a:t>
            </a:r>
            <a:r>
              <a:rPr lang="it-IT" sz="2400" dirty="0" smtClean="0">
                <a:latin typeface="Arial" charset="0"/>
                <a:ea typeface="ＭＳ Ｐゴシック" charset="0"/>
              </a:rPr>
              <a:t>“non eccitabili”, </a:t>
            </a:r>
            <a:r>
              <a:rPr lang="it-IT" sz="2400" dirty="0">
                <a:latin typeface="Arial" charset="0"/>
                <a:ea typeface="ＭＳ Ｐゴシック" charset="0"/>
              </a:rPr>
              <a:t>numericamente preponderanti rispetto ai neuroni</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0" y="146050"/>
            <a:ext cx="9144000" cy="457200"/>
          </a:xfrm>
          <a:prstGeom prst="rect">
            <a:avLst/>
          </a:prstGeom>
          <a:solidFill>
            <a:srgbClr val="0000FF"/>
          </a:solidFill>
          <a:ln>
            <a:noFill/>
          </a:ln>
          <a:effectLst/>
          <a:extLst/>
        </p:spPr>
        <p:txBody>
          <a:bodyPr>
            <a:spAutoFit/>
          </a:bodyPr>
          <a:lstStyle/>
          <a:p>
            <a:pPr>
              <a:spcBef>
                <a:spcPct val="50000"/>
              </a:spcBef>
              <a:defRPr/>
            </a:pPr>
            <a:r>
              <a:rPr lang="it-IT" sz="2400">
                <a:solidFill>
                  <a:srgbClr val="FFFFFF"/>
                </a:solidFill>
                <a:latin typeface="Arial" charset="0"/>
                <a:ea typeface="ＭＳ Ｐゴシック" charset="0"/>
              </a:rPr>
              <a:t>Astrociti </a:t>
            </a:r>
          </a:p>
        </p:txBody>
      </p:sp>
      <p:grpSp>
        <p:nvGrpSpPr>
          <p:cNvPr id="49154" name="Group 19"/>
          <p:cNvGrpSpPr>
            <a:grpSpLocks/>
          </p:cNvGrpSpPr>
          <p:nvPr/>
        </p:nvGrpSpPr>
        <p:grpSpPr bwMode="auto">
          <a:xfrm>
            <a:off x="4830763" y="236538"/>
            <a:ext cx="4079875" cy="2141537"/>
            <a:chOff x="3043" y="149"/>
            <a:chExt cx="2570" cy="1349"/>
          </a:xfrm>
        </p:grpSpPr>
        <p:pic>
          <p:nvPicPr>
            <p:cNvPr id="49163" name="Picture 15" descr="0909"/>
            <p:cNvPicPr>
              <a:picLocks noChangeAspect="1" noChangeArrowheads="1"/>
            </p:cNvPicPr>
            <p:nvPr/>
          </p:nvPicPr>
          <p:blipFill>
            <a:blip r:embed="rId3"/>
            <a:srcRect b="60300"/>
            <a:stretch>
              <a:fillRect/>
            </a:stretch>
          </p:blipFill>
          <p:spPr bwMode="auto">
            <a:xfrm>
              <a:off x="3043" y="149"/>
              <a:ext cx="2570" cy="1349"/>
            </a:xfrm>
            <a:prstGeom prst="rect">
              <a:avLst/>
            </a:prstGeom>
            <a:noFill/>
            <a:ln w="28575">
              <a:solidFill>
                <a:srgbClr val="9966FF"/>
              </a:solidFill>
              <a:miter lim="800000"/>
              <a:headEnd/>
              <a:tailEnd/>
            </a:ln>
          </p:spPr>
        </p:pic>
        <p:pic>
          <p:nvPicPr>
            <p:cNvPr id="49164" name="Picture 18" descr="0101"/>
            <p:cNvPicPr>
              <a:picLocks noChangeAspect="1" noChangeArrowheads="1"/>
            </p:cNvPicPr>
            <p:nvPr/>
          </p:nvPicPr>
          <p:blipFill>
            <a:blip r:embed="rId4"/>
            <a:srcRect l="79817" t="1407" r="894" b="88745"/>
            <a:stretch>
              <a:fillRect/>
            </a:stretch>
          </p:blipFill>
          <p:spPr bwMode="auto">
            <a:xfrm>
              <a:off x="3096" y="219"/>
              <a:ext cx="424" cy="135"/>
            </a:xfrm>
            <a:prstGeom prst="rect">
              <a:avLst/>
            </a:prstGeom>
            <a:noFill/>
            <a:ln w="28575">
              <a:noFill/>
              <a:miter lim="800000"/>
              <a:headEnd/>
              <a:tailEnd/>
            </a:ln>
          </p:spPr>
        </p:pic>
      </p:grpSp>
      <p:sp>
        <p:nvSpPr>
          <p:cNvPr id="98314" name="Text Box 10"/>
          <p:cNvSpPr txBox="1">
            <a:spLocks noChangeArrowheads="1"/>
          </p:cNvSpPr>
          <p:nvPr/>
        </p:nvSpPr>
        <p:spPr bwMode="auto">
          <a:xfrm>
            <a:off x="182563" y="670991"/>
            <a:ext cx="2728912" cy="6001642"/>
          </a:xfrm>
          <a:prstGeom prst="rect">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defRPr/>
            </a:pPr>
            <a:r>
              <a:rPr lang="it-IT" sz="2000" dirty="0" err="1">
                <a:solidFill>
                  <a:srgbClr val="FF0000"/>
                </a:solidFill>
                <a:latin typeface="Arial" charset="0"/>
                <a:ea typeface="ＭＳ Ｐゴシック" charset="0"/>
              </a:rPr>
              <a:t>Astrociti</a:t>
            </a:r>
            <a:r>
              <a:rPr lang="it-IT" sz="2000" dirty="0">
                <a:latin typeface="Arial" charset="0"/>
                <a:ea typeface="ＭＳ Ｐゴシック" charset="0"/>
              </a:rPr>
              <a:t>: forniscono un supporto </a:t>
            </a:r>
            <a:r>
              <a:rPr lang="it-IT" sz="2000" dirty="0">
                <a:solidFill>
                  <a:srgbClr val="FF0000"/>
                </a:solidFill>
                <a:latin typeface="Arial" charset="0"/>
                <a:ea typeface="ＭＳ Ｐゴシック" charset="0"/>
              </a:rPr>
              <a:t>strutturale e metabolico </a:t>
            </a:r>
            <a:r>
              <a:rPr lang="it-IT" sz="2000" dirty="0">
                <a:latin typeface="Arial" charset="0"/>
                <a:ea typeface="ＭＳ Ｐゴシック" charset="0"/>
              </a:rPr>
              <a:t>ai neuroni.</a:t>
            </a:r>
            <a:endParaRPr lang="it-IT" sz="1900" dirty="0">
              <a:latin typeface="Arial" charset="0"/>
              <a:ea typeface="ＭＳ Ｐゴシック" charset="0"/>
            </a:endParaRPr>
          </a:p>
          <a:p>
            <a:pPr algn="just">
              <a:defRPr/>
            </a:pPr>
            <a:r>
              <a:rPr lang="it-IT" sz="1900" dirty="0">
                <a:latin typeface="Arial" charset="0"/>
                <a:ea typeface="ＭＳ Ｐゴシック" charset="0"/>
              </a:rPr>
              <a:t>Circondano i capillari cerebrali con i loro prolungamenti, detti pedicelli formando la barriera </a:t>
            </a:r>
            <a:r>
              <a:rPr lang="it-IT" sz="1900" dirty="0" err="1">
                <a:solidFill>
                  <a:srgbClr val="FF0000"/>
                </a:solidFill>
                <a:latin typeface="Arial" charset="0"/>
                <a:ea typeface="ＭＳ Ｐゴシック" charset="0"/>
              </a:rPr>
              <a:t>emato</a:t>
            </a:r>
            <a:r>
              <a:rPr lang="it-IT" sz="1900" dirty="0">
                <a:solidFill>
                  <a:srgbClr val="FF0000"/>
                </a:solidFill>
                <a:latin typeface="Arial" charset="0"/>
                <a:ea typeface="ＭＳ Ｐゴシック" charset="0"/>
              </a:rPr>
              <a:t>-encefalica</a:t>
            </a:r>
            <a:r>
              <a:rPr lang="it-IT" sz="1900" dirty="0">
                <a:latin typeface="Arial" charset="0"/>
                <a:ea typeface="ＭＳ Ｐゴシック" charset="0"/>
              </a:rPr>
              <a:t>. La barriera protegge il sistema nervoso centrale da sostanze tossiche che possono essere presenti nel circolo.</a:t>
            </a:r>
          </a:p>
          <a:p>
            <a:pPr algn="just">
              <a:defRPr/>
            </a:pPr>
            <a:r>
              <a:rPr lang="it-IT" sz="1900" dirty="0">
                <a:latin typeface="Arial" charset="0"/>
                <a:ea typeface="ＭＳ Ｐゴシック" charset="0"/>
              </a:rPr>
              <a:t>Regolano l</a:t>
            </a:r>
            <a:r>
              <a:rPr lang="fr-FR" altLang="ja-JP" sz="1900" dirty="0">
                <a:latin typeface="Arial"/>
                <a:ea typeface="ＭＳ Ｐゴシック" charset="0"/>
              </a:rPr>
              <a:t>'</a:t>
            </a:r>
            <a:r>
              <a:rPr lang="it-IT" sz="1900" dirty="0">
                <a:latin typeface="Arial" charset="0"/>
                <a:ea typeface="ＭＳ Ｐゴシック" charset="0"/>
              </a:rPr>
              <a:t>omeostasi </a:t>
            </a:r>
            <a:r>
              <a:rPr lang="it-IT" sz="1900" dirty="0" err="1">
                <a:latin typeface="Arial" charset="0"/>
                <a:ea typeface="ＭＳ Ｐゴシック" charset="0"/>
              </a:rPr>
              <a:t>dell</a:t>
            </a:r>
            <a:r>
              <a:rPr lang="fr-FR" altLang="ja-JP" sz="1900" dirty="0">
                <a:latin typeface="Arial"/>
                <a:ea typeface="ＭＳ Ｐゴシック" charset="0"/>
              </a:rPr>
              <a:t>'</a:t>
            </a:r>
            <a:r>
              <a:rPr lang="it-IT" sz="1900" dirty="0">
                <a:latin typeface="Arial" charset="0"/>
                <a:ea typeface="ＭＳ Ｐゴシック" charset="0"/>
              </a:rPr>
              <a:t>ambiente extra-cellulare regolando le concentrazioni di gas, ioni e </a:t>
            </a:r>
            <a:r>
              <a:rPr lang="it-IT" sz="1900" dirty="0" smtClean="0">
                <a:latin typeface="Arial" charset="0"/>
                <a:ea typeface="ＭＳ Ｐゴシック" charset="0"/>
              </a:rPr>
              <a:t>neurotrasmettitori</a:t>
            </a:r>
            <a:endParaRPr lang="it-IT" sz="1900" dirty="0">
              <a:latin typeface="Arial" charset="0"/>
              <a:ea typeface="ＭＳ Ｐゴシック" charset="0"/>
            </a:endParaRPr>
          </a:p>
        </p:txBody>
      </p:sp>
      <p:grpSp>
        <p:nvGrpSpPr>
          <p:cNvPr id="49156" name="Group 14"/>
          <p:cNvGrpSpPr>
            <a:grpSpLocks/>
          </p:cNvGrpSpPr>
          <p:nvPr/>
        </p:nvGrpSpPr>
        <p:grpSpPr bwMode="auto">
          <a:xfrm>
            <a:off x="3092450" y="3668713"/>
            <a:ext cx="5934075" cy="3146425"/>
            <a:chOff x="1948" y="2311"/>
            <a:chExt cx="3738" cy="1982"/>
          </a:xfrm>
        </p:grpSpPr>
        <p:grpSp>
          <p:nvGrpSpPr>
            <p:cNvPr id="49159" name="Group 9"/>
            <p:cNvGrpSpPr>
              <a:grpSpLocks/>
            </p:cNvGrpSpPr>
            <p:nvPr/>
          </p:nvGrpSpPr>
          <p:grpSpPr bwMode="auto">
            <a:xfrm>
              <a:off x="1948" y="2311"/>
              <a:ext cx="3738" cy="1982"/>
              <a:chOff x="274" y="2037"/>
              <a:chExt cx="4124" cy="2229"/>
            </a:xfrm>
          </p:grpSpPr>
          <p:pic>
            <p:nvPicPr>
              <p:cNvPr id="49161" name="Segnaposto contenuto 3" descr="0826.gif"/>
              <p:cNvPicPr>
                <a:picLocks noChangeAspect="1"/>
              </p:cNvPicPr>
              <p:nvPr/>
            </p:nvPicPr>
            <p:blipFill>
              <a:blip r:embed="rId5"/>
              <a:srcRect l="4286" t="10182" r="2177" b="36993"/>
              <a:stretch>
                <a:fillRect/>
              </a:stretch>
            </p:blipFill>
            <p:spPr bwMode="auto">
              <a:xfrm>
                <a:off x="274" y="2037"/>
                <a:ext cx="4124" cy="1795"/>
              </a:xfrm>
              <a:prstGeom prst="rect">
                <a:avLst/>
              </a:prstGeom>
              <a:noFill/>
              <a:ln w="28575">
                <a:solidFill>
                  <a:srgbClr val="9966FF"/>
                </a:solidFill>
                <a:miter lim="800000"/>
                <a:headEnd/>
                <a:tailEnd/>
              </a:ln>
            </p:spPr>
          </p:pic>
          <p:pic>
            <p:nvPicPr>
              <p:cNvPr id="49162" name="Segnaposto contenuto 3" descr="0826.gif"/>
              <p:cNvPicPr>
                <a:picLocks noChangeAspect="1"/>
              </p:cNvPicPr>
              <p:nvPr/>
            </p:nvPicPr>
            <p:blipFill>
              <a:blip r:embed="rId5"/>
              <a:srcRect l="4286" t="64655" r="2177" b="21425"/>
              <a:stretch>
                <a:fillRect/>
              </a:stretch>
            </p:blipFill>
            <p:spPr bwMode="auto">
              <a:xfrm>
                <a:off x="812" y="3855"/>
                <a:ext cx="3586" cy="411"/>
              </a:xfrm>
              <a:prstGeom prst="rect">
                <a:avLst/>
              </a:prstGeom>
              <a:noFill/>
              <a:ln w="28575">
                <a:solidFill>
                  <a:srgbClr val="9966FF"/>
                </a:solidFill>
                <a:miter lim="800000"/>
                <a:headEnd/>
                <a:tailEnd/>
              </a:ln>
            </p:spPr>
          </p:pic>
        </p:grpSp>
        <p:pic>
          <p:nvPicPr>
            <p:cNvPr id="49160" name="Segnaposto contenuto 3" descr="0202.gif"/>
            <p:cNvPicPr>
              <a:picLocks noChangeAspect="1"/>
            </p:cNvPicPr>
            <p:nvPr/>
          </p:nvPicPr>
          <p:blipFill>
            <a:blip r:embed="rId6"/>
            <a:srcRect l="4880" t="84991" r="39816" b="2295"/>
            <a:stretch>
              <a:fillRect/>
            </a:stretch>
          </p:blipFill>
          <p:spPr bwMode="auto">
            <a:xfrm>
              <a:off x="2121" y="3697"/>
              <a:ext cx="610" cy="161"/>
            </a:xfrm>
            <a:prstGeom prst="rect">
              <a:avLst/>
            </a:prstGeom>
            <a:noFill/>
            <a:ln w="9525">
              <a:noFill/>
              <a:miter lim="800000"/>
              <a:headEnd/>
              <a:tailEnd/>
            </a:ln>
          </p:spPr>
        </p:pic>
      </p:grpSp>
      <p:sp>
        <p:nvSpPr>
          <p:cNvPr id="98320" name="AutoShape 16"/>
          <p:cNvSpPr>
            <a:spLocks noChangeArrowheads="1"/>
          </p:cNvSpPr>
          <p:nvPr/>
        </p:nvSpPr>
        <p:spPr bwMode="auto">
          <a:xfrm>
            <a:off x="3074988" y="341313"/>
            <a:ext cx="1676400" cy="1768475"/>
          </a:xfrm>
          <a:prstGeom prst="wedgeRectCallout">
            <a:avLst>
              <a:gd name="adj1" fmla="val 82861"/>
              <a:gd name="adj2" fmla="val -24671"/>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spcBef>
                <a:spcPct val="50000"/>
              </a:spcBef>
              <a:defRPr/>
            </a:pPr>
            <a:r>
              <a:rPr lang="it-IT">
                <a:latin typeface="Arial" charset="0"/>
                <a:ea typeface="ＭＳ Ｐゴシック" charset="0"/>
              </a:rPr>
              <a:t>Presenti nella sostanza grigia, prolungamenti corti e ramificati</a:t>
            </a:r>
          </a:p>
        </p:txBody>
      </p:sp>
      <p:sp>
        <p:nvSpPr>
          <p:cNvPr id="98321" name="AutoShape 17"/>
          <p:cNvSpPr>
            <a:spLocks noChangeArrowheads="1"/>
          </p:cNvSpPr>
          <p:nvPr/>
        </p:nvSpPr>
        <p:spPr bwMode="auto">
          <a:xfrm>
            <a:off x="4572000" y="2759075"/>
            <a:ext cx="4060825" cy="669925"/>
          </a:xfrm>
          <a:prstGeom prst="wedgeRectCallout">
            <a:avLst>
              <a:gd name="adj1" fmla="val 10866"/>
              <a:gd name="adj2" fmla="val -126065"/>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spcBef>
                <a:spcPct val="50000"/>
              </a:spcBef>
              <a:defRPr/>
            </a:pPr>
            <a:r>
              <a:rPr lang="it-IT">
                <a:latin typeface="Arial" charset="0"/>
                <a:ea typeface="ＭＳ Ｐゴシック" charset="0"/>
              </a:rPr>
              <a:t>Presenti nella sostanza bianca, prolungamenti lunghi e sottili.</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146050"/>
            <a:ext cx="9144000" cy="457200"/>
          </a:xfrm>
          <a:prstGeom prst="rect">
            <a:avLst/>
          </a:prstGeom>
          <a:solidFill>
            <a:srgbClr val="0000FF"/>
          </a:solidFill>
          <a:ln>
            <a:noFill/>
          </a:ln>
          <a:effectLst/>
          <a:extLst/>
        </p:spPr>
        <p:txBody>
          <a:bodyPr>
            <a:spAutoFit/>
          </a:bodyPr>
          <a:lstStyle/>
          <a:p>
            <a:pPr>
              <a:spcBef>
                <a:spcPct val="50000"/>
              </a:spcBef>
              <a:defRPr/>
            </a:pPr>
            <a:r>
              <a:rPr lang="it-IT" sz="2400">
                <a:solidFill>
                  <a:srgbClr val="FFFFFF"/>
                </a:solidFill>
                <a:latin typeface="Arial" charset="0"/>
                <a:ea typeface="ＭＳ Ｐゴシック" charset="0"/>
              </a:rPr>
              <a:t>Microglia </a:t>
            </a:r>
          </a:p>
        </p:txBody>
      </p:sp>
      <p:sp>
        <p:nvSpPr>
          <p:cNvPr id="100355" name="Text Box 3"/>
          <p:cNvSpPr txBox="1">
            <a:spLocks noChangeArrowheads="1"/>
          </p:cNvSpPr>
          <p:nvPr/>
        </p:nvSpPr>
        <p:spPr bwMode="auto">
          <a:xfrm>
            <a:off x="4062413" y="3665539"/>
            <a:ext cx="4902200" cy="3170099"/>
          </a:xfrm>
          <a:prstGeom prst="rect">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defRPr/>
            </a:pPr>
            <a:r>
              <a:rPr lang="it-IT" sz="2000" dirty="0" err="1">
                <a:solidFill>
                  <a:srgbClr val="FF0000"/>
                </a:solidFill>
                <a:latin typeface="Arial" charset="0"/>
                <a:ea typeface="ＭＳ Ｐゴシック" charset="0"/>
              </a:rPr>
              <a:t>Microglia</a:t>
            </a:r>
            <a:r>
              <a:rPr lang="it-IT" sz="2000" dirty="0">
                <a:latin typeface="Arial" charset="0"/>
                <a:ea typeface="ＭＳ Ｐゴシック" charset="0"/>
              </a:rPr>
              <a:t>: appartengono al sistema dei fagociti mononucleati. Sono cellule piccole e intervengono nei processi di fagocitosi di rifiuti e detriti cellulari nel SNC.</a:t>
            </a:r>
          </a:p>
          <a:p>
            <a:pPr algn="just">
              <a:defRPr/>
            </a:pPr>
            <a:r>
              <a:rPr lang="it-IT" sz="2000" dirty="0">
                <a:latin typeface="Arial" charset="0"/>
                <a:ea typeface="ＭＳ Ｐゴシック" charset="0"/>
              </a:rPr>
              <a:t>Producono molecole che funzionano da citochine.</a:t>
            </a:r>
          </a:p>
          <a:p>
            <a:pPr algn="just">
              <a:defRPr/>
            </a:pPr>
            <a:r>
              <a:rPr lang="it-IT" sz="2000" dirty="0">
                <a:latin typeface="Arial" charset="0"/>
                <a:ea typeface="ＭＳ Ｐゴシック" charset="0"/>
              </a:rPr>
              <a:t>Eliminano l</a:t>
            </a:r>
            <a:r>
              <a:rPr lang="fr-FR" altLang="ja-JP" sz="2000" dirty="0">
                <a:latin typeface="Arial"/>
                <a:ea typeface="ＭＳ Ｐゴシック" charset="0"/>
              </a:rPr>
              <a:t>'</a:t>
            </a:r>
            <a:r>
              <a:rPr lang="it-IT" sz="2000" dirty="0">
                <a:latin typeface="Arial" charset="0"/>
                <a:ea typeface="ＭＳ Ｐゴシック" charset="0"/>
              </a:rPr>
              <a:t>eccesso di neuroni e cellule gliali prodotti durante lo sviluppo e quelle che vanno incontro ad apoptosi.</a:t>
            </a:r>
          </a:p>
        </p:txBody>
      </p:sp>
      <p:grpSp>
        <p:nvGrpSpPr>
          <p:cNvPr id="51203" name="Group 17"/>
          <p:cNvGrpSpPr>
            <a:grpSpLocks/>
          </p:cNvGrpSpPr>
          <p:nvPr/>
        </p:nvGrpSpPr>
        <p:grpSpPr bwMode="auto">
          <a:xfrm>
            <a:off x="155575" y="2528888"/>
            <a:ext cx="3803650" cy="4214812"/>
            <a:chOff x="98" y="1593"/>
            <a:chExt cx="2396" cy="2655"/>
          </a:xfrm>
        </p:grpSpPr>
        <p:grpSp>
          <p:nvGrpSpPr>
            <p:cNvPr id="51207" name="Group 15"/>
            <p:cNvGrpSpPr>
              <a:grpSpLocks/>
            </p:cNvGrpSpPr>
            <p:nvPr/>
          </p:nvGrpSpPr>
          <p:grpSpPr bwMode="auto">
            <a:xfrm>
              <a:off x="98" y="1593"/>
              <a:ext cx="2396" cy="2655"/>
              <a:chOff x="98" y="1593"/>
              <a:chExt cx="2396" cy="2655"/>
            </a:xfrm>
          </p:grpSpPr>
          <p:pic>
            <p:nvPicPr>
              <p:cNvPr id="51209" name="Segnaposto contenuto 3" descr="0827.gif"/>
              <p:cNvPicPr>
                <a:picLocks noChangeAspect="1"/>
              </p:cNvPicPr>
              <p:nvPr/>
            </p:nvPicPr>
            <p:blipFill>
              <a:blip r:embed="rId3"/>
              <a:srcRect l="60982" t="8333" r="1732" b="69118"/>
              <a:stretch>
                <a:fillRect/>
              </a:stretch>
            </p:blipFill>
            <p:spPr bwMode="auto">
              <a:xfrm>
                <a:off x="98" y="1593"/>
                <a:ext cx="1830" cy="690"/>
              </a:xfrm>
              <a:prstGeom prst="rect">
                <a:avLst/>
              </a:prstGeom>
              <a:noFill/>
              <a:ln w="28575">
                <a:solidFill>
                  <a:srgbClr val="9966FF"/>
                </a:solidFill>
                <a:miter lim="800000"/>
                <a:headEnd/>
                <a:tailEnd/>
              </a:ln>
            </p:spPr>
          </p:pic>
          <p:pic>
            <p:nvPicPr>
              <p:cNvPr id="51210" name="Segnaposto contenuto 3" descr="0827.gif"/>
              <p:cNvPicPr>
                <a:picLocks noChangeAspect="1"/>
              </p:cNvPicPr>
              <p:nvPr/>
            </p:nvPicPr>
            <p:blipFill>
              <a:blip r:embed="rId3"/>
              <a:srcRect l="5583" t="8333" r="45599" b="27777"/>
              <a:stretch>
                <a:fillRect/>
              </a:stretch>
            </p:blipFill>
            <p:spPr bwMode="auto">
              <a:xfrm>
                <a:off x="98" y="2293"/>
                <a:ext cx="2396" cy="1955"/>
              </a:xfrm>
              <a:prstGeom prst="rect">
                <a:avLst/>
              </a:prstGeom>
              <a:noFill/>
              <a:ln w="28575">
                <a:solidFill>
                  <a:srgbClr val="9966FF"/>
                </a:solidFill>
                <a:miter lim="800000"/>
                <a:headEnd/>
                <a:tailEnd/>
              </a:ln>
            </p:spPr>
          </p:pic>
        </p:grpSp>
        <p:pic>
          <p:nvPicPr>
            <p:cNvPr id="51208" name="Segnaposto contenuto 3" descr="0202.gif"/>
            <p:cNvPicPr>
              <a:picLocks noChangeAspect="1"/>
            </p:cNvPicPr>
            <p:nvPr/>
          </p:nvPicPr>
          <p:blipFill>
            <a:blip r:embed="rId4"/>
            <a:srcRect l="4880" t="84991" r="39816" b="2295"/>
            <a:stretch>
              <a:fillRect/>
            </a:stretch>
          </p:blipFill>
          <p:spPr bwMode="auto">
            <a:xfrm>
              <a:off x="167" y="4074"/>
              <a:ext cx="432" cy="114"/>
            </a:xfrm>
            <a:prstGeom prst="rect">
              <a:avLst/>
            </a:prstGeom>
            <a:noFill/>
            <a:ln w="9525">
              <a:noFill/>
              <a:miter lim="800000"/>
              <a:headEnd/>
              <a:tailEnd/>
            </a:ln>
          </p:spPr>
        </p:pic>
      </p:grpSp>
      <p:grpSp>
        <p:nvGrpSpPr>
          <p:cNvPr id="51204" name="Group 19"/>
          <p:cNvGrpSpPr>
            <a:grpSpLocks/>
          </p:cNvGrpSpPr>
          <p:nvPr/>
        </p:nvGrpSpPr>
        <p:grpSpPr bwMode="auto">
          <a:xfrm>
            <a:off x="3362325" y="90488"/>
            <a:ext cx="5610225" cy="3478212"/>
            <a:chOff x="2146" y="110"/>
            <a:chExt cx="3392" cy="2050"/>
          </a:xfrm>
        </p:grpSpPr>
        <p:pic>
          <p:nvPicPr>
            <p:cNvPr id="51205" name="Segnaposto contenuto 3" descr="0828.gif"/>
            <p:cNvPicPr>
              <a:picLocks noChangeAspect="1"/>
            </p:cNvPicPr>
            <p:nvPr/>
          </p:nvPicPr>
          <p:blipFill>
            <a:blip r:embed="rId5"/>
            <a:srcRect l="5945" t="6975" r="3078" b="23631"/>
            <a:stretch>
              <a:fillRect/>
            </a:stretch>
          </p:blipFill>
          <p:spPr bwMode="auto">
            <a:xfrm>
              <a:off x="2146" y="110"/>
              <a:ext cx="3392" cy="2050"/>
            </a:xfrm>
            <a:prstGeom prst="rect">
              <a:avLst/>
            </a:prstGeom>
            <a:noFill/>
            <a:ln w="28575">
              <a:solidFill>
                <a:srgbClr val="9966FF"/>
              </a:solidFill>
              <a:miter lim="800000"/>
              <a:headEnd/>
              <a:tailEnd/>
            </a:ln>
          </p:spPr>
        </p:pic>
        <p:pic>
          <p:nvPicPr>
            <p:cNvPr id="51206" name="Segnaposto contenuto 3" descr="0202.gif"/>
            <p:cNvPicPr>
              <a:picLocks noChangeAspect="1"/>
            </p:cNvPicPr>
            <p:nvPr/>
          </p:nvPicPr>
          <p:blipFill>
            <a:blip r:embed="rId4"/>
            <a:srcRect l="4880" t="84991" r="39816" b="2295"/>
            <a:stretch>
              <a:fillRect/>
            </a:stretch>
          </p:blipFill>
          <p:spPr bwMode="auto">
            <a:xfrm>
              <a:off x="4805" y="156"/>
              <a:ext cx="610" cy="161"/>
            </a:xfrm>
            <a:prstGeom prst="rect">
              <a:avLst/>
            </a:prstGeom>
            <a:noFill/>
            <a:ln w="9525">
              <a:no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0" y="146050"/>
            <a:ext cx="9144000" cy="457200"/>
          </a:xfrm>
          <a:prstGeom prst="rect">
            <a:avLst/>
          </a:prstGeom>
          <a:solidFill>
            <a:srgbClr val="0000FF"/>
          </a:solidFill>
          <a:ln>
            <a:noFill/>
          </a:ln>
          <a:effectLst/>
          <a:extLst/>
        </p:spPr>
        <p:txBody>
          <a:bodyPr>
            <a:spAutoFit/>
          </a:bodyPr>
          <a:lstStyle/>
          <a:p>
            <a:pPr>
              <a:spcBef>
                <a:spcPct val="50000"/>
              </a:spcBef>
              <a:defRPr/>
            </a:pPr>
            <a:r>
              <a:rPr lang="it-IT" sz="2400">
                <a:solidFill>
                  <a:srgbClr val="FFFFFF"/>
                </a:solidFill>
                <a:latin typeface="Arial" charset="0"/>
                <a:ea typeface="ＭＳ Ｐゴシック" charset="0"/>
              </a:rPr>
              <a:t>Cellule ependimali  </a:t>
            </a:r>
          </a:p>
        </p:txBody>
      </p:sp>
      <p:sp>
        <p:nvSpPr>
          <p:cNvPr id="102403" name="Text Box 3"/>
          <p:cNvSpPr txBox="1">
            <a:spLocks noChangeArrowheads="1"/>
          </p:cNvSpPr>
          <p:nvPr/>
        </p:nvSpPr>
        <p:spPr bwMode="auto">
          <a:xfrm>
            <a:off x="222250" y="5480050"/>
            <a:ext cx="8691563" cy="1201738"/>
          </a:xfrm>
          <a:prstGeom prst="rect">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r>
              <a:rPr lang="it-IT">
                <a:solidFill>
                  <a:srgbClr val="FF0000"/>
                </a:solidFill>
              </a:rPr>
              <a:t>Cellule ependimali:</a:t>
            </a:r>
            <a:r>
              <a:rPr lang="it-IT"/>
              <a:t> formano un epitelio monostratificato che va a rivestire il canale ependimale localizzato al centro del midollo spinale e le cavità dei ventricoli cerebrali. Partecipano al trasporto del liquido cerebrospinale. In alcuni distretti presentano ciglia che facilitano il movimento di tale liquido.</a:t>
            </a:r>
          </a:p>
        </p:txBody>
      </p:sp>
      <p:grpSp>
        <p:nvGrpSpPr>
          <p:cNvPr id="53251" name="Group 16"/>
          <p:cNvGrpSpPr>
            <a:grpSpLocks/>
          </p:cNvGrpSpPr>
          <p:nvPr/>
        </p:nvGrpSpPr>
        <p:grpSpPr bwMode="auto">
          <a:xfrm>
            <a:off x="277813" y="765175"/>
            <a:ext cx="8636000" cy="4170363"/>
            <a:chOff x="175" y="482"/>
            <a:chExt cx="5222" cy="2340"/>
          </a:xfrm>
        </p:grpSpPr>
        <p:grpSp>
          <p:nvGrpSpPr>
            <p:cNvPr id="53252" name="Group 14"/>
            <p:cNvGrpSpPr>
              <a:grpSpLocks/>
            </p:cNvGrpSpPr>
            <p:nvPr/>
          </p:nvGrpSpPr>
          <p:grpSpPr bwMode="auto">
            <a:xfrm>
              <a:off x="175" y="482"/>
              <a:ext cx="5222" cy="2340"/>
              <a:chOff x="175" y="482"/>
              <a:chExt cx="4429" cy="1943"/>
            </a:xfrm>
          </p:grpSpPr>
          <p:pic>
            <p:nvPicPr>
              <p:cNvPr id="53254" name="Segnaposto contenuto 3" descr="0829.gif"/>
              <p:cNvPicPr>
                <a:picLocks noChangeAspect="1"/>
              </p:cNvPicPr>
              <p:nvPr/>
            </p:nvPicPr>
            <p:blipFill>
              <a:blip r:embed="rId3"/>
              <a:srcRect l="60170" t="7646" b="72977"/>
              <a:stretch>
                <a:fillRect/>
              </a:stretch>
            </p:blipFill>
            <p:spPr bwMode="auto">
              <a:xfrm>
                <a:off x="2685" y="482"/>
                <a:ext cx="1919" cy="479"/>
              </a:xfrm>
              <a:prstGeom prst="rect">
                <a:avLst/>
              </a:prstGeom>
              <a:noFill/>
              <a:ln w="28575">
                <a:solidFill>
                  <a:srgbClr val="9966FF"/>
                </a:solidFill>
                <a:miter lim="800000"/>
                <a:headEnd/>
                <a:tailEnd/>
              </a:ln>
            </p:spPr>
          </p:pic>
          <p:pic>
            <p:nvPicPr>
              <p:cNvPr id="53255" name="Segnaposto contenuto 3" descr="0829.gif"/>
              <p:cNvPicPr>
                <a:picLocks noChangeAspect="1"/>
              </p:cNvPicPr>
              <p:nvPr/>
            </p:nvPicPr>
            <p:blipFill>
              <a:blip r:embed="rId3"/>
              <a:srcRect l="4712" t="7646" r="43710" b="13754"/>
              <a:stretch>
                <a:fillRect/>
              </a:stretch>
            </p:blipFill>
            <p:spPr bwMode="auto">
              <a:xfrm>
                <a:off x="175" y="482"/>
                <a:ext cx="2485" cy="1943"/>
              </a:xfrm>
              <a:prstGeom prst="rect">
                <a:avLst/>
              </a:prstGeom>
              <a:noFill/>
              <a:ln w="28575">
                <a:solidFill>
                  <a:srgbClr val="9966FF"/>
                </a:solidFill>
                <a:miter lim="800000"/>
                <a:headEnd/>
                <a:tailEnd/>
              </a:ln>
            </p:spPr>
          </p:pic>
        </p:grpSp>
        <p:pic>
          <p:nvPicPr>
            <p:cNvPr id="53253" name="Segnaposto contenuto 3" descr="0202.gif"/>
            <p:cNvPicPr>
              <a:picLocks noChangeAspect="1"/>
            </p:cNvPicPr>
            <p:nvPr/>
          </p:nvPicPr>
          <p:blipFill>
            <a:blip r:embed="rId4"/>
            <a:srcRect l="4880" t="84991" r="39816" b="2295"/>
            <a:stretch>
              <a:fillRect/>
            </a:stretch>
          </p:blipFill>
          <p:spPr bwMode="auto">
            <a:xfrm>
              <a:off x="214" y="524"/>
              <a:ext cx="432" cy="114"/>
            </a:xfrm>
            <a:prstGeom prst="rect">
              <a:avLst/>
            </a:prstGeom>
            <a:noFill/>
            <a:ln w="9525">
              <a:no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0" y="146050"/>
            <a:ext cx="9144000" cy="457200"/>
          </a:xfrm>
          <a:prstGeom prst="rect">
            <a:avLst/>
          </a:prstGeom>
          <a:solidFill>
            <a:srgbClr val="0000FF"/>
          </a:solidFill>
          <a:ln>
            <a:noFill/>
          </a:ln>
          <a:effectLst/>
          <a:extLst/>
        </p:spPr>
        <p:txBody>
          <a:bodyPr>
            <a:spAutoFit/>
          </a:bodyPr>
          <a:lstStyle/>
          <a:p>
            <a:pPr algn="r">
              <a:spcBef>
                <a:spcPct val="50000"/>
              </a:spcBef>
              <a:defRPr/>
            </a:pPr>
            <a:r>
              <a:rPr lang="it-IT" sz="2400" dirty="0">
                <a:solidFill>
                  <a:srgbClr val="FFFFFF"/>
                </a:solidFill>
                <a:latin typeface="Arial" charset="0"/>
                <a:ea typeface="ＭＳ Ｐゴシック" charset="0"/>
              </a:rPr>
              <a:t>Cellule della neuroglia  </a:t>
            </a:r>
          </a:p>
        </p:txBody>
      </p:sp>
      <p:grpSp>
        <p:nvGrpSpPr>
          <p:cNvPr id="55298" name="Group 13"/>
          <p:cNvGrpSpPr>
            <a:grpSpLocks/>
          </p:cNvGrpSpPr>
          <p:nvPr/>
        </p:nvGrpSpPr>
        <p:grpSpPr bwMode="auto">
          <a:xfrm>
            <a:off x="112713" y="179388"/>
            <a:ext cx="4870450" cy="1682750"/>
            <a:chOff x="2418" y="90"/>
            <a:chExt cx="3068" cy="1060"/>
          </a:xfrm>
        </p:grpSpPr>
        <p:pic>
          <p:nvPicPr>
            <p:cNvPr id="55303" name="Picture 10" descr="1207"/>
            <p:cNvPicPr>
              <a:picLocks noChangeAspect="1" noChangeArrowheads="1"/>
            </p:cNvPicPr>
            <p:nvPr/>
          </p:nvPicPr>
          <p:blipFill>
            <a:blip r:embed="rId3"/>
            <a:srcRect l="10257" t="2161" r="8806" b="77525"/>
            <a:stretch>
              <a:fillRect/>
            </a:stretch>
          </p:blipFill>
          <p:spPr bwMode="auto">
            <a:xfrm>
              <a:off x="2418" y="90"/>
              <a:ext cx="3068" cy="1060"/>
            </a:xfrm>
            <a:prstGeom prst="rect">
              <a:avLst/>
            </a:prstGeom>
            <a:noFill/>
            <a:ln w="28575">
              <a:solidFill>
                <a:srgbClr val="9966FF"/>
              </a:solidFill>
              <a:miter lim="800000"/>
              <a:headEnd/>
              <a:tailEnd/>
            </a:ln>
          </p:spPr>
        </p:pic>
        <p:pic>
          <p:nvPicPr>
            <p:cNvPr id="55304" name="Picture 12" descr="0601"/>
            <p:cNvPicPr>
              <a:picLocks noChangeAspect="1" noChangeArrowheads="1"/>
            </p:cNvPicPr>
            <p:nvPr/>
          </p:nvPicPr>
          <p:blipFill>
            <a:blip r:embed="rId4"/>
            <a:srcRect t="89073" r="53931"/>
            <a:stretch>
              <a:fillRect/>
            </a:stretch>
          </p:blipFill>
          <p:spPr bwMode="auto">
            <a:xfrm>
              <a:off x="4717" y="895"/>
              <a:ext cx="731" cy="153"/>
            </a:xfrm>
            <a:prstGeom prst="rect">
              <a:avLst/>
            </a:prstGeom>
            <a:noFill/>
            <a:ln w="9525">
              <a:noFill/>
              <a:miter lim="800000"/>
              <a:headEnd/>
              <a:tailEnd/>
            </a:ln>
          </p:spPr>
        </p:pic>
      </p:grpSp>
      <p:grpSp>
        <p:nvGrpSpPr>
          <p:cNvPr id="55299" name="Group 13"/>
          <p:cNvGrpSpPr>
            <a:grpSpLocks/>
          </p:cNvGrpSpPr>
          <p:nvPr/>
        </p:nvGrpSpPr>
        <p:grpSpPr bwMode="auto">
          <a:xfrm>
            <a:off x="4383901" y="1444018"/>
            <a:ext cx="4667957" cy="4923581"/>
            <a:chOff x="2418" y="1298"/>
            <a:chExt cx="2781" cy="3105"/>
          </a:xfrm>
        </p:grpSpPr>
        <p:pic>
          <p:nvPicPr>
            <p:cNvPr id="55301" name="Picture 10" descr="1207"/>
            <p:cNvPicPr>
              <a:picLocks noChangeAspect="1" noChangeArrowheads="1"/>
            </p:cNvPicPr>
            <p:nvPr/>
          </p:nvPicPr>
          <p:blipFill>
            <a:blip r:embed="rId3"/>
            <a:srcRect l="10257" t="22682" r="16371" b="17845"/>
            <a:stretch>
              <a:fillRect/>
            </a:stretch>
          </p:blipFill>
          <p:spPr bwMode="auto">
            <a:xfrm>
              <a:off x="2418" y="1298"/>
              <a:ext cx="2781" cy="3105"/>
            </a:xfrm>
            <a:prstGeom prst="rect">
              <a:avLst/>
            </a:prstGeom>
            <a:noFill/>
            <a:ln w="28575">
              <a:solidFill>
                <a:srgbClr val="9966FF"/>
              </a:solidFill>
              <a:miter lim="800000"/>
              <a:headEnd/>
              <a:tailEnd/>
            </a:ln>
          </p:spPr>
        </p:pic>
        <p:pic>
          <p:nvPicPr>
            <p:cNvPr id="55302" name="Picture 12" descr="0601"/>
            <p:cNvPicPr>
              <a:picLocks noChangeAspect="1" noChangeArrowheads="1"/>
            </p:cNvPicPr>
            <p:nvPr/>
          </p:nvPicPr>
          <p:blipFill>
            <a:blip r:embed="rId4"/>
            <a:srcRect t="89073" r="53931"/>
            <a:stretch>
              <a:fillRect/>
            </a:stretch>
          </p:blipFill>
          <p:spPr bwMode="auto">
            <a:xfrm>
              <a:off x="2533" y="4202"/>
              <a:ext cx="731" cy="153"/>
            </a:xfrm>
            <a:prstGeom prst="rect">
              <a:avLst/>
            </a:prstGeom>
            <a:noFill/>
            <a:ln w="9525">
              <a:noFill/>
              <a:miter lim="800000"/>
              <a:headEnd/>
              <a:tailEnd/>
            </a:ln>
          </p:spPr>
        </p:pic>
      </p:grpSp>
      <p:pic>
        <p:nvPicPr>
          <p:cNvPr id="55300" name="Picture 9" descr="1207"/>
          <p:cNvPicPr>
            <a:picLocks noChangeAspect="1" noChangeArrowheads="1"/>
          </p:cNvPicPr>
          <p:nvPr/>
        </p:nvPicPr>
        <p:blipFill>
          <a:blip r:embed="rId3"/>
          <a:srcRect l="1942" t="85107" r="1709" b="9515"/>
          <a:stretch>
            <a:fillRect/>
          </a:stretch>
        </p:blipFill>
        <p:spPr bwMode="auto">
          <a:xfrm>
            <a:off x="84918" y="6131278"/>
            <a:ext cx="7830459" cy="633523"/>
          </a:xfrm>
          <a:prstGeom prst="rect">
            <a:avLst/>
          </a:prstGeom>
          <a:noFill/>
          <a:ln w="28575">
            <a:solidFill>
              <a:srgbClr val="9966FF"/>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0" y="94564"/>
            <a:ext cx="9144000" cy="523220"/>
          </a:xfrm>
          <a:prstGeom prst="rect">
            <a:avLst/>
          </a:prstGeom>
          <a:solidFill>
            <a:srgbClr val="0000FF"/>
          </a:solidFill>
          <a:ln>
            <a:noFill/>
          </a:ln>
          <a:effectLst/>
          <a:extLst/>
        </p:spPr>
        <p:txBody>
          <a:bodyPr>
            <a:spAutoFit/>
          </a:bodyPr>
          <a:lstStyle/>
          <a:p>
            <a:pPr>
              <a:spcBef>
                <a:spcPct val="50000"/>
              </a:spcBef>
              <a:defRPr/>
            </a:pPr>
            <a:r>
              <a:rPr lang="it-IT" sz="2800" dirty="0" smtClean="0">
                <a:solidFill>
                  <a:schemeClr val="bg1"/>
                </a:solidFill>
                <a:latin typeface="Arial" charset="0"/>
                <a:ea typeface="ＭＳ Ｐゴシック" charset="0"/>
              </a:rPr>
              <a:t>NEURONI 	</a:t>
            </a:r>
            <a:endParaRPr lang="it-IT" sz="2800" dirty="0">
              <a:solidFill>
                <a:schemeClr val="bg1"/>
              </a:solidFill>
              <a:latin typeface="Arial" charset="0"/>
              <a:ea typeface="ＭＳ Ｐゴシック" charset="0"/>
            </a:endParaRPr>
          </a:p>
        </p:txBody>
      </p:sp>
      <p:sp>
        <p:nvSpPr>
          <p:cNvPr id="12" name="Text Box 8"/>
          <p:cNvSpPr txBox="1">
            <a:spLocks noChangeArrowheads="1"/>
          </p:cNvSpPr>
          <p:nvPr/>
        </p:nvSpPr>
        <p:spPr bwMode="auto">
          <a:xfrm>
            <a:off x="248845" y="1093528"/>
            <a:ext cx="8663472" cy="4985980"/>
          </a:xfrm>
          <a:prstGeom prst="rect">
            <a:avLst/>
          </a:prstGeom>
          <a:solidFill>
            <a:schemeClr val="bg1"/>
          </a:solidFill>
          <a:ln w="2857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lgn="just">
              <a:spcBef>
                <a:spcPts val="1200"/>
              </a:spcBef>
              <a:buFont typeface="Arial"/>
              <a:buChar char="•"/>
            </a:pPr>
            <a:r>
              <a:rPr lang="it-IT" sz="2400" dirty="0" smtClean="0"/>
              <a:t>I neuroni hanno proprietà chimiche ed elettriche </a:t>
            </a:r>
            <a:r>
              <a:rPr lang="it-IT" sz="2400" dirty="0" smtClean="0"/>
              <a:t>specifiche e molto sviluppate: ECCITABILITA’ E CONDUTTIVITA’</a:t>
            </a:r>
          </a:p>
          <a:p>
            <a:pPr marL="342900" indent="-342900" algn="just">
              <a:spcBef>
                <a:spcPts val="1200"/>
              </a:spcBef>
              <a:buFont typeface="Arial"/>
              <a:buChar char="•"/>
            </a:pPr>
            <a:r>
              <a:rPr lang="it-IT" sz="2400" dirty="0" smtClean="0"/>
              <a:t>Queste si ricollegano alle caratteristiche della membrana cellulare. Essa è in grado di regolare il flusso di specie ioniche e si comporta come un CONDENSATORE</a:t>
            </a:r>
          </a:p>
          <a:p>
            <a:pPr marL="3543300" algn="just">
              <a:spcBef>
                <a:spcPts val="1200"/>
              </a:spcBef>
            </a:pPr>
            <a:r>
              <a:rPr lang="it-IT" sz="2400" dirty="0" smtClean="0"/>
              <a:t>La differenza di potenziale tra esterno ed interno della cellula è dovuta alla ripartizione di diverse cariche.</a:t>
            </a:r>
          </a:p>
          <a:p>
            <a:pPr marL="3543300" algn="just">
              <a:spcBef>
                <a:spcPts val="1200"/>
              </a:spcBef>
            </a:pPr>
            <a:r>
              <a:rPr lang="it-IT" sz="2400" dirty="0" smtClean="0"/>
              <a:t>I neuroni sono in grado di modificare questo assetto elettrico in risposta a vari stimoli.</a:t>
            </a:r>
            <a:endParaRPr lang="it-IT" sz="2400" dirty="0"/>
          </a:p>
        </p:txBody>
      </p:sp>
      <p:sp>
        <p:nvSpPr>
          <p:cNvPr id="2" name="CasellaDiTesto 1"/>
          <p:cNvSpPr txBox="1"/>
          <p:nvPr/>
        </p:nvSpPr>
        <p:spPr>
          <a:xfrm>
            <a:off x="214523" y="3415104"/>
            <a:ext cx="3286477" cy="2585323"/>
          </a:xfrm>
          <a:prstGeom prst="rect">
            <a:avLst/>
          </a:prstGeom>
          <a:solidFill>
            <a:schemeClr val="bg1">
              <a:lumMod val="95000"/>
            </a:schemeClr>
          </a:solidFill>
        </p:spPr>
        <p:txBody>
          <a:bodyPr wrap="square" rtlCol="0">
            <a:spAutoFit/>
          </a:bodyPr>
          <a:lstStyle/>
          <a:p>
            <a:pPr algn="just"/>
            <a:r>
              <a:rPr lang="it-IT" dirty="0">
                <a:solidFill>
                  <a:srgbClr val="0000FF"/>
                </a:solidFill>
              </a:rPr>
              <a:t>Il condensatore è un componente elettrico che immagazzina l'energia in un campo </a:t>
            </a:r>
            <a:r>
              <a:rPr lang="it-IT" dirty="0" smtClean="0">
                <a:solidFill>
                  <a:srgbClr val="0000FF"/>
                </a:solidFill>
              </a:rPr>
              <a:t>elettrostatico</a:t>
            </a:r>
          </a:p>
          <a:p>
            <a:pPr algn="just"/>
            <a:endParaRPr lang="it-IT" dirty="0">
              <a:solidFill>
                <a:srgbClr val="0000FF"/>
              </a:solidFill>
            </a:endParaRPr>
          </a:p>
          <a:p>
            <a:pPr algn="just"/>
            <a:endParaRPr lang="it-IT" dirty="0" smtClean="0">
              <a:solidFill>
                <a:srgbClr val="0000FF"/>
              </a:solidFill>
            </a:endParaRPr>
          </a:p>
          <a:p>
            <a:pPr algn="just"/>
            <a:endParaRPr lang="it-IT" dirty="0">
              <a:solidFill>
                <a:srgbClr val="0000FF"/>
              </a:solidFill>
            </a:endParaRPr>
          </a:p>
          <a:p>
            <a:pPr algn="just"/>
            <a:endParaRPr lang="it-IT" dirty="0" smtClean="0">
              <a:solidFill>
                <a:srgbClr val="0000FF"/>
              </a:solidFill>
            </a:endParaRPr>
          </a:p>
          <a:p>
            <a:pPr algn="just"/>
            <a:endParaRPr lang="it-IT" dirty="0">
              <a:solidFill>
                <a:srgbClr val="0000FF"/>
              </a:solidFill>
            </a:endParaRPr>
          </a:p>
        </p:txBody>
      </p:sp>
      <p:sp>
        <p:nvSpPr>
          <p:cNvPr id="3" name="Rettangolo 2"/>
          <p:cNvSpPr/>
          <p:nvPr/>
        </p:nvSpPr>
        <p:spPr>
          <a:xfrm>
            <a:off x="1630367" y="4709741"/>
            <a:ext cx="60066" cy="101250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Rettangolo 13"/>
          <p:cNvSpPr/>
          <p:nvPr/>
        </p:nvSpPr>
        <p:spPr>
          <a:xfrm>
            <a:off x="2005873" y="4709741"/>
            <a:ext cx="60066" cy="101250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Rettangolo 14"/>
          <p:cNvSpPr/>
          <p:nvPr/>
        </p:nvSpPr>
        <p:spPr>
          <a:xfrm>
            <a:off x="2025088" y="5193134"/>
            <a:ext cx="583499" cy="4571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Rettangolo 15"/>
          <p:cNvSpPr/>
          <p:nvPr/>
        </p:nvSpPr>
        <p:spPr>
          <a:xfrm>
            <a:off x="1053393" y="5193134"/>
            <a:ext cx="583499" cy="4571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Freccia destra 3"/>
          <p:cNvSpPr/>
          <p:nvPr/>
        </p:nvSpPr>
        <p:spPr>
          <a:xfrm>
            <a:off x="1728194" y="4762249"/>
            <a:ext cx="257427" cy="128708"/>
          </a:xfrm>
          <a:prstGeom prst="rightArrow">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 name="Freccia destra 17"/>
          <p:cNvSpPr/>
          <p:nvPr/>
        </p:nvSpPr>
        <p:spPr>
          <a:xfrm>
            <a:off x="1728194" y="4914649"/>
            <a:ext cx="257427" cy="128708"/>
          </a:xfrm>
          <a:prstGeom prst="rightArrow">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Freccia destra 18"/>
          <p:cNvSpPr/>
          <p:nvPr/>
        </p:nvSpPr>
        <p:spPr>
          <a:xfrm>
            <a:off x="1728194" y="5067049"/>
            <a:ext cx="257427" cy="128708"/>
          </a:xfrm>
          <a:prstGeom prst="rightArrow">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Freccia destra 19"/>
          <p:cNvSpPr/>
          <p:nvPr/>
        </p:nvSpPr>
        <p:spPr>
          <a:xfrm>
            <a:off x="1728194" y="5219449"/>
            <a:ext cx="257427" cy="128708"/>
          </a:xfrm>
          <a:prstGeom prst="rightArrow">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Freccia destra 20"/>
          <p:cNvSpPr/>
          <p:nvPr/>
        </p:nvSpPr>
        <p:spPr>
          <a:xfrm>
            <a:off x="1728194" y="5371849"/>
            <a:ext cx="257427" cy="128708"/>
          </a:xfrm>
          <a:prstGeom prst="rightArrow">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2" name="Freccia destra 21"/>
          <p:cNvSpPr/>
          <p:nvPr/>
        </p:nvSpPr>
        <p:spPr>
          <a:xfrm>
            <a:off x="1728194" y="5524249"/>
            <a:ext cx="257427" cy="128708"/>
          </a:xfrm>
          <a:prstGeom prst="rightArrow">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4262494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0" y="146050"/>
            <a:ext cx="9144000" cy="457200"/>
          </a:xfrm>
          <a:prstGeom prst="rect">
            <a:avLst/>
          </a:prstGeom>
          <a:solidFill>
            <a:srgbClr val="0000FF"/>
          </a:solidFill>
          <a:ln>
            <a:noFill/>
          </a:ln>
          <a:effectLst/>
          <a:extLst/>
        </p:spPr>
        <p:txBody>
          <a:bodyPr>
            <a:spAutoFit/>
          </a:bodyPr>
          <a:lstStyle/>
          <a:p>
            <a:pPr algn="r">
              <a:spcBef>
                <a:spcPct val="50000"/>
              </a:spcBef>
              <a:defRPr/>
            </a:pPr>
            <a:r>
              <a:rPr lang="it-IT" sz="2400" dirty="0">
                <a:solidFill>
                  <a:srgbClr val="FFFFFF"/>
                </a:solidFill>
                <a:latin typeface="Arial" charset="0"/>
                <a:ea typeface="ＭＳ Ｐゴシック" charset="0"/>
              </a:rPr>
              <a:t>Potenziale d</a:t>
            </a:r>
            <a:r>
              <a:rPr lang="fr-FR" altLang="ja-JP" sz="2400" dirty="0">
                <a:solidFill>
                  <a:srgbClr val="FFFFFF"/>
                </a:solidFill>
                <a:latin typeface="Arial" charset="0"/>
                <a:ea typeface="ＭＳ Ｐゴシック" charset="0"/>
              </a:rPr>
              <a:t>'</a:t>
            </a:r>
            <a:r>
              <a:rPr lang="it-IT" sz="2400" dirty="0">
                <a:solidFill>
                  <a:srgbClr val="FFFFFF"/>
                </a:solidFill>
                <a:latin typeface="Arial" charset="0"/>
                <a:ea typeface="ＭＳ Ｐゴシック" charset="0"/>
              </a:rPr>
              <a:t>azione  </a:t>
            </a:r>
          </a:p>
        </p:txBody>
      </p:sp>
      <p:grpSp>
        <p:nvGrpSpPr>
          <p:cNvPr id="57346" name="Group 12"/>
          <p:cNvGrpSpPr>
            <a:grpSpLocks/>
          </p:cNvGrpSpPr>
          <p:nvPr/>
        </p:nvGrpSpPr>
        <p:grpSpPr bwMode="auto">
          <a:xfrm>
            <a:off x="115718" y="128708"/>
            <a:ext cx="5753603" cy="6674243"/>
            <a:chOff x="181" y="159"/>
            <a:chExt cx="3301" cy="4002"/>
          </a:xfrm>
        </p:grpSpPr>
        <p:pic>
          <p:nvPicPr>
            <p:cNvPr id="57348" name="Segnaposto contenuto 3" descr="0823.gif"/>
            <p:cNvPicPr>
              <a:picLocks noChangeAspect="1"/>
            </p:cNvPicPr>
            <p:nvPr/>
          </p:nvPicPr>
          <p:blipFill>
            <a:blip r:embed="rId3"/>
            <a:srcRect l="6598" t="3619" b="15569"/>
            <a:stretch>
              <a:fillRect/>
            </a:stretch>
          </p:blipFill>
          <p:spPr bwMode="auto">
            <a:xfrm>
              <a:off x="181" y="159"/>
              <a:ext cx="3301" cy="4002"/>
            </a:xfrm>
            <a:prstGeom prst="rect">
              <a:avLst/>
            </a:prstGeom>
            <a:noFill/>
            <a:ln w="28575">
              <a:solidFill>
                <a:srgbClr val="9966FF"/>
              </a:solidFill>
              <a:miter lim="800000"/>
              <a:headEnd/>
              <a:tailEnd/>
            </a:ln>
          </p:spPr>
        </p:pic>
        <p:pic>
          <p:nvPicPr>
            <p:cNvPr id="57349" name="Segnaposto contenuto 3" descr="0202.gif"/>
            <p:cNvPicPr>
              <a:picLocks noChangeAspect="1"/>
            </p:cNvPicPr>
            <p:nvPr/>
          </p:nvPicPr>
          <p:blipFill>
            <a:blip r:embed="rId4"/>
            <a:srcRect l="4880" t="84991" r="39816" b="2295"/>
            <a:stretch>
              <a:fillRect/>
            </a:stretch>
          </p:blipFill>
          <p:spPr bwMode="auto">
            <a:xfrm>
              <a:off x="2702" y="241"/>
              <a:ext cx="610" cy="161"/>
            </a:xfrm>
            <a:prstGeom prst="rect">
              <a:avLst/>
            </a:prstGeom>
            <a:noFill/>
            <a:ln w="9525">
              <a:noFill/>
              <a:miter lim="800000"/>
              <a:headEnd/>
              <a:tailEnd/>
            </a:ln>
          </p:spPr>
        </p:pic>
      </p:grpSp>
      <p:sp>
        <p:nvSpPr>
          <p:cNvPr id="109576" name="Text Box 8"/>
          <p:cNvSpPr txBox="1">
            <a:spLocks noChangeArrowheads="1"/>
          </p:cNvSpPr>
          <p:nvPr/>
        </p:nvSpPr>
        <p:spPr bwMode="auto">
          <a:xfrm>
            <a:off x="4075918" y="655905"/>
            <a:ext cx="5068082" cy="5632311"/>
          </a:xfrm>
          <a:prstGeom prst="rect">
            <a:avLst/>
          </a:prstGeom>
          <a:solidFill>
            <a:schemeClr val="bg1"/>
          </a:solidFill>
          <a:ln w="2857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spcBef>
                <a:spcPts val="1200"/>
              </a:spcBef>
            </a:pPr>
            <a:r>
              <a:rPr lang="it-IT" sz="2000" dirty="0"/>
              <a:t>Le cariche elettriche sui due versanti della membrana plasmatica sono distribuite in modo non omogeneo e questo crea il </a:t>
            </a:r>
            <a:r>
              <a:rPr lang="it-IT" sz="2000" dirty="0">
                <a:solidFill>
                  <a:srgbClr val="FF0000"/>
                </a:solidFill>
              </a:rPr>
              <a:t>potenziale di membrana</a:t>
            </a:r>
            <a:r>
              <a:rPr lang="it-IT" sz="2000" dirty="0"/>
              <a:t>. Il </a:t>
            </a:r>
            <a:r>
              <a:rPr lang="it-IT" sz="2000" dirty="0">
                <a:solidFill>
                  <a:srgbClr val="FF0000"/>
                </a:solidFill>
              </a:rPr>
              <a:t>potenziale di riposo</a:t>
            </a:r>
            <a:r>
              <a:rPr lang="it-IT" sz="2000" dirty="0"/>
              <a:t> (negativo </a:t>
            </a:r>
            <a:r>
              <a:rPr lang="it-IT" sz="2000" dirty="0" err="1"/>
              <a:t>all</a:t>
            </a:r>
            <a:r>
              <a:rPr lang="fr-FR" altLang="ja-JP" sz="2000" dirty="0"/>
              <a:t>'</a:t>
            </a:r>
            <a:r>
              <a:rPr lang="it-IT" sz="2000" dirty="0"/>
              <a:t>interno della cellula) corrisponde a – 70 </a:t>
            </a:r>
            <a:r>
              <a:rPr lang="it-IT" sz="2000" dirty="0" err="1"/>
              <a:t>mV</a:t>
            </a:r>
            <a:r>
              <a:rPr lang="it-IT" sz="2000" dirty="0"/>
              <a:t>. </a:t>
            </a:r>
          </a:p>
          <a:p>
            <a:pPr algn="just">
              <a:spcBef>
                <a:spcPts val="1200"/>
              </a:spcBef>
            </a:pPr>
            <a:r>
              <a:rPr lang="it-IT" sz="2000" dirty="0"/>
              <a:t>Nel neurone stimolato si aprono i canali del Na</a:t>
            </a:r>
            <a:r>
              <a:rPr lang="it-IT" sz="2000" baseline="30000" dirty="0"/>
              <a:t>+</a:t>
            </a:r>
            <a:r>
              <a:rPr lang="it-IT" sz="2000" dirty="0"/>
              <a:t> regolati da voltaggio e lo ione, maggiormente concentrato </a:t>
            </a:r>
            <a:r>
              <a:rPr lang="it-IT" sz="2000" dirty="0" err="1"/>
              <a:t>all</a:t>
            </a:r>
            <a:r>
              <a:rPr lang="fr-FR" altLang="ja-JP" sz="2000" dirty="0"/>
              <a:t>'</a:t>
            </a:r>
            <a:r>
              <a:rPr lang="it-IT" sz="2000" dirty="0"/>
              <a:t>esterno, entra nella cellula depolarizzandola. Si aprono i canali del K</a:t>
            </a:r>
            <a:r>
              <a:rPr lang="it-IT" sz="2000" baseline="30000" dirty="0"/>
              <a:t>+</a:t>
            </a:r>
            <a:r>
              <a:rPr lang="it-IT" sz="2000" dirty="0"/>
              <a:t> e lo ione, maggiormente concentrato </a:t>
            </a:r>
            <a:r>
              <a:rPr lang="it-IT" sz="2000" dirty="0" err="1"/>
              <a:t>all</a:t>
            </a:r>
            <a:r>
              <a:rPr lang="fr-FR" altLang="ja-JP" sz="2000" dirty="0"/>
              <a:t>'</a:t>
            </a:r>
            <a:r>
              <a:rPr lang="it-IT" sz="2000" dirty="0"/>
              <a:t>interno, esce ristabilendo il potenziale di riposo.</a:t>
            </a:r>
          </a:p>
          <a:p>
            <a:pPr algn="just">
              <a:spcBef>
                <a:spcPts val="1200"/>
              </a:spcBef>
            </a:pPr>
            <a:r>
              <a:rPr lang="it-IT" sz="2000" dirty="0"/>
              <a:t>Le modificazioni del potenziale di membrana, depolarizzazione e </a:t>
            </a:r>
            <a:r>
              <a:rPr lang="it-IT" sz="2000" dirty="0" err="1"/>
              <a:t>ripolarizzazione</a:t>
            </a:r>
            <a:r>
              <a:rPr lang="it-IT" sz="2000" dirty="0"/>
              <a:t>, costituiscono il </a:t>
            </a:r>
            <a:r>
              <a:rPr lang="it-IT" sz="2000" dirty="0">
                <a:solidFill>
                  <a:srgbClr val="FF0000"/>
                </a:solidFill>
              </a:rPr>
              <a:t>potenziale d</a:t>
            </a:r>
            <a:r>
              <a:rPr lang="fr-FR" altLang="ja-JP" sz="2000" dirty="0">
                <a:solidFill>
                  <a:srgbClr val="FF0000"/>
                </a:solidFill>
              </a:rPr>
              <a:t>'</a:t>
            </a:r>
            <a:r>
              <a:rPr lang="it-IT" sz="2000" dirty="0">
                <a:solidFill>
                  <a:srgbClr val="FF0000"/>
                </a:solidFill>
              </a:rPr>
              <a:t>azione</a:t>
            </a:r>
            <a:r>
              <a:rPr lang="it-IT" sz="2000" dirty="0"/>
              <a:t>.</a:t>
            </a:r>
          </a:p>
        </p:txBody>
      </p:sp>
    </p:spTree>
    <p:extLst>
      <p:ext uri="{BB962C8B-B14F-4D97-AF65-F5344CB8AC3E}">
        <p14:creationId xmlns:p14="http://schemas.microsoft.com/office/powerpoint/2010/main" val="80117977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ext Box 8"/>
          <p:cNvSpPr txBox="1">
            <a:spLocks noChangeArrowheads="1"/>
          </p:cNvSpPr>
          <p:nvPr/>
        </p:nvSpPr>
        <p:spPr bwMode="auto">
          <a:xfrm>
            <a:off x="0" y="146050"/>
            <a:ext cx="9144000" cy="457200"/>
          </a:xfrm>
          <a:prstGeom prst="rect">
            <a:avLst/>
          </a:prstGeom>
          <a:solidFill>
            <a:srgbClr val="0000FF"/>
          </a:solidFill>
          <a:ln>
            <a:noFill/>
          </a:ln>
          <a:effectLst/>
          <a:extLst/>
        </p:spPr>
        <p:txBody>
          <a:bodyPr>
            <a:spAutoFit/>
          </a:bodyPr>
          <a:lstStyle/>
          <a:p>
            <a:pPr>
              <a:spcBef>
                <a:spcPct val="50000"/>
              </a:spcBef>
              <a:defRPr/>
            </a:pPr>
            <a:r>
              <a:rPr lang="it-IT" sz="2400">
                <a:solidFill>
                  <a:srgbClr val="FFFFFF"/>
                </a:solidFill>
                <a:latin typeface="Arial" charset="0"/>
                <a:ea typeface="ＭＳ Ｐゴシック" charset="0"/>
              </a:rPr>
              <a:t>Sinapsi   </a:t>
            </a:r>
          </a:p>
        </p:txBody>
      </p:sp>
      <p:grpSp>
        <p:nvGrpSpPr>
          <p:cNvPr id="59394" name="Group 10"/>
          <p:cNvGrpSpPr>
            <a:grpSpLocks/>
          </p:cNvGrpSpPr>
          <p:nvPr/>
        </p:nvGrpSpPr>
        <p:grpSpPr bwMode="auto">
          <a:xfrm>
            <a:off x="331788" y="1052513"/>
            <a:ext cx="8485187" cy="5641975"/>
            <a:chOff x="308" y="778"/>
            <a:chExt cx="4861" cy="3291"/>
          </a:xfrm>
        </p:grpSpPr>
        <p:pic>
          <p:nvPicPr>
            <p:cNvPr id="59396" name="Picture 7" descr="1203"/>
            <p:cNvPicPr>
              <a:picLocks noChangeAspect="1" noChangeArrowheads="1"/>
            </p:cNvPicPr>
            <p:nvPr/>
          </p:nvPicPr>
          <p:blipFill>
            <a:blip r:embed="rId3"/>
            <a:srcRect l="2750" t="4283" r="3117" b="17416"/>
            <a:stretch>
              <a:fillRect/>
            </a:stretch>
          </p:blipFill>
          <p:spPr bwMode="auto">
            <a:xfrm>
              <a:off x="308" y="778"/>
              <a:ext cx="4861" cy="3291"/>
            </a:xfrm>
            <a:prstGeom prst="rect">
              <a:avLst/>
            </a:prstGeom>
            <a:noFill/>
            <a:ln w="28575">
              <a:solidFill>
                <a:srgbClr val="9966FF"/>
              </a:solidFill>
              <a:miter lim="800000"/>
              <a:headEnd/>
              <a:tailEnd/>
            </a:ln>
          </p:spPr>
        </p:pic>
        <p:pic>
          <p:nvPicPr>
            <p:cNvPr id="59397" name="Picture 9" descr="0601"/>
            <p:cNvPicPr>
              <a:picLocks noChangeAspect="1" noChangeArrowheads="1"/>
            </p:cNvPicPr>
            <p:nvPr/>
          </p:nvPicPr>
          <p:blipFill>
            <a:blip r:embed="rId4"/>
            <a:srcRect t="89073" r="53931"/>
            <a:stretch>
              <a:fillRect/>
            </a:stretch>
          </p:blipFill>
          <p:spPr bwMode="auto">
            <a:xfrm>
              <a:off x="4349" y="3689"/>
              <a:ext cx="736" cy="154"/>
            </a:xfrm>
            <a:prstGeom prst="rect">
              <a:avLst/>
            </a:prstGeom>
            <a:noFill/>
            <a:ln w="9525">
              <a:noFill/>
              <a:miter lim="800000"/>
              <a:headEnd/>
              <a:tailEnd/>
            </a:ln>
          </p:spPr>
        </p:pic>
      </p:grpSp>
      <p:sp>
        <p:nvSpPr>
          <p:cNvPr id="7179" name="Text Box 11"/>
          <p:cNvSpPr txBox="1">
            <a:spLocks noChangeArrowheads="1"/>
          </p:cNvSpPr>
          <p:nvPr/>
        </p:nvSpPr>
        <p:spPr bwMode="auto">
          <a:xfrm>
            <a:off x="4502150" y="282575"/>
            <a:ext cx="4316413" cy="669925"/>
          </a:xfrm>
          <a:prstGeom prst="rect">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r>
              <a:rPr lang="it-IT"/>
              <a:t>La </a:t>
            </a:r>
            <a:r>
              <a:rPr lang="it-IT">
                <a:solidFill>
                  <a:srgbClr val="FF0000"/>
                </a:solidFill>
              </a:rPr>
              <a:t>sinapsi</a:t>
            </a:r>
            <a:r>
              <a:rPr lang="it-IT"/>
              <a:t> è il sito di comunicazione tra un neurone ed un</a:t>
            </a:r>
            <a:r>
              <a:rPr lang="fr-FR" altLang="ja-JP"/>
              <a:t>'</a:t>
            </a:r>
            <a:r>
              <a:rPr lang="it-IT"/>
              <a:t>altra cellula.</a:t>
            </a:r>
          </a:p>
        </p:txBody>
      </p:sp>
    </p:spTree>
    <p:extLst>
      <p:ext uri="{BB962C8B-B14F-4D97-AF65-F5344CB8AC3E}">
        <p14:creationId xmlns:p14="http://schemas.microsoft.com/office/powerpoint/2010/main" val="373092324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0" y="146050"/>
            <a:ext cx="9144000" cy="457200"/>
          </a:xfrm>
          <a:prstGeom prst="rect">
            <a:avLst/>
          </a:prstGeom>
          <a:solidFill>
            <a:srgbClr val="0000FF"/>
          </a:solidFill>
          <a:ln>
            <a:noFill/>
          </a:ln>
          <a:effectLst/>
          <a:extLst/>
        </p:spPr>
        <p:txBody>
          <a:bodyPr>
            <a:spAutoFit/>
          </a:bodyPr>
          <a:lstStyle/>
          <a:p>
            <a:pPr algn="r">
              <a:spcBef>
                <a:spcPct val="50000"/>
              </a:spcBef>
              <a:defRPr/>
            </a:pPr>
            <a:r>
              <a:rPr lang="it-IT" sz="2400">
                <a:solidFill>
                  <a:srgbClr val="FFFFFF"/>
                </a:solidFill>
                <a:latin typeface="Arial" charset="0"/>
                <a:ea typeface="ＭＳ Ｐゴシック" charset="0"/>
              </a:rPr>
              <a:t>Sinapsi   </a:t>
            </a:r>
          </a:p>
        </p:txBody>
      </p:sp>
      <p:pic>
        <p:nvPicPr>
          <p:cNvPr id="61442" name="Picture 7" descr="0917"/>
          <p:cNvPicPr>
            <a:picLocks noChangeAspect="1" noChangeArrowheads="1"/>
          </p:cNvPicPr>
          <p:nvPr/>
        </p:nvPicPr>
        <p:blipFill>
          <a:blip r:embed="rId3"/>
          <a:srcRect l="1637" t="2071" r="6915" b="9262"/>
          <a:stretch>
            <a:fillRect/>
          </a:stretch>
        </p:blipFill>
        <p:spPr bwMode="auto">
          <a:xfrm>
            <a:off x="835025" y="2540000"/>
            <a:ext cx="8220075" cy="4227513"/>
          </a:xfrm>
          <a:prstGeom prst="rect">
            <a:avLst/>
          </a:prstGeom>
          <a:noFill/>
          <a:ln w="28575">
            <a:solidFill>
              <a:srgbClr val="9966FF"/>
            </a:solidFill>
            <a:miter lim="800000"/>
            <a:headEnd/>
            <a:tailEnd/>
          </a:ln>
        </p:spPr>
      </p:pic>
      <p:pic>
        <p:nvPicPr>
          <p:cNvPr id="61443" name="Picture 9" descr="0101"/>
          <p:cNvPicPr>
            <a:picLocks noChangeAspect="1" noChangeArrowheads="1"/>
          </p:cNvPicPr>
          <p:nvPr/>
        </p:nvPicPr>
        <p:blipFill>
          <a:blip r:embed="rId4"/>
          <a:srcRect l="79817" t="1407" r="894" b="88745"/>
          <a:stretch>
            <a:fillRect/>
          </a:stretch>
        </p:blipFill>
        <p:spPr bwMode="auto">
          <a:xfrm>
            <a:off x="852488" y="5278438"/>
            <a:ext cx="1146175" cy="365125"/>
          </a:xfrm>
          <a:prstGeom prst="rect">
            <a:avLst/>
          </a:prstGeom>
          <a:noFill/>
          <a:ln w="28575">
            <a:noFill/>
            <a:miter lim="800000"/>
            <a:headEnd/>
            <a:tailEnd/>
          </a:ln>
        </p:spPr>
      </p:pic>
      <p:grpSp>
        <p:nvGrpSpPr>
          <p:cNvPr id="61444" name="Group 11"/>
          <p:cNvGrpSpPr>
            <a:grpSpLocks/>
          </p:cNvGrpSpPr>
          <p:nvPr/>
        </p:nvGrpSpPr>
        <p:grpSpPr bwMode="auto">
          <a:xfrm>
            <a:off x="127000" y="63500"/>
            <a:ext cx="3913188" cy="3987800"/>
            <a:chOff x="141" y="116"/>
            <a:chExt cx="2253" cy="2320"/>
          </a:xfrm>
        </p:grpSpPr>
        <p:pic>
          <p:nvPicPr>
            <p:cNvPr id="61445" name="Picture 8" descr="13_09"/>
            <p:cNvPicPr>
              <a:picLocks noChangeAspect="1" noChangeArrowheads="1"/>
            </p:cNvPicPr>
            <p:nvPr/>
          </p:nvPicPr>
          <p:blipFill>
            <a:blip r:embed="rId5">
              <a:lum bright="-30000" contrast="54000"/>
            </a:blip>
            <a:srcRect l="7466" t="42010" r="41782" b="15842"/>
            <a:stretch>
              <a:fillRect/>
            </a:stretch>
          </p:blipFill>
          <p:spPr bwMode="auto">
            <a:xfrm>
              <a:off x="141" y="116"/>
              <a:ext cx="2253" cy="2320"/>
            </a:xfrm>
            <a:prstGeom prst="rect">
              <a:avLst/>
            </a:prstGeom>
            <a:noFill/>
            <a:ln w="28575">
              <a:solidFill>
                <a:srgbClr val="9966FF"/>
              </a:solidFill>
              <a:miter lim="800000"/>
              <a:headEnd/>
              <a:tailEnd/>
            </a:ln>
          </p:spPr>
        </p:pic>
        <p:pic>
          <p:nvPicPr>
            <p:cNvPr id="61446" name="Picture 10" descr="0601"/>
            <p:cNvPicPr>
              <a:picLocks noChangeAspect="1" noChangeArrowheads="1"/>
            </p:cNvPicPr>
            <p:nvPr/>
          </p:nvPicPr>
          <p:blipFill>
            <a:blip r:embed="rId6"/>
            <a:srcRect t="89073" r="53931"/>
            <a:stretch>
              <a:fillRect/>
            </a:stretch>
          </p:blipFill>
          <p:spPr bwMode="auto">
            <a:xfrm>
              <a:off x="995" y="2292"/>
              <a:ext cx="597" cy="125"/>
            </a:xfrm>
            <a:prstGeom prst="rect">
              <a:avLst/>
            </a:prstGeom>
            <a:noFill/>
            <a:ln w="9525">
              <a:noFill/>
              <a:miter lim="800000"/>
              <a:headEnd/>
              <a:tailEnd/>
            </a:ln>
          </p:spPr>
        </p:pic>
      </p:grpSp>
    </p:spTree>
    <p:extLst>
      <p:ext uri="{BB962C8B-B14F-4D97-AF65-F5344CB8AC3E}">
        <p14:creationId xmlns:p14="http://schemas.microsoft.com/office/powerpoint/2010/main" val="1328059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3175"/>
            <a:ext cx="9144000" cy="732521"/>
          </a:xfrm>
          <a:prstGeom prst="rect">
            <a:avLst/>
          </a:prstGeom>
          <a:solidFill>
            <a:srgbClr val="0000FF"/>
          </a:solidFill>
          <a:ln w="9525">
            <a:noFill/>
            <a:miter lim="800000"/>
            <a:headEnd/>
            <a:tailEnd/>
          </a:ln>
        </p:spPr>
        <p:txBody>
          <a:bodyPr wrap="none" anchor="ctr"/>
          <a:lstStyle/>
          <a:p>
            <a:pPr algn="ctr">
              <a:defRPr/>
            </a:pPr>
            <a:r>
              <a:rPr lang="it-IT" sz="3200" b="1" cap="all" dirty="0" smtClean="0">
                <a:solidFill>
                  <a:schemeClr val="bg1"/>
                </a:solidFill>
                <a:latin typeface="Arial" pitchFamily="-105" charset="0"/>
                <a:ea typeface="ＭＳ Ｐゴシック" pitchFamily="-105" charset="-128"/>
                <a:cs typeface="ＭＳ Ｐゴシック" pitchFamily="-105" charset="-128"/>
              </a:rPr>
              <a:t>SISTEMA NERVOSO</a:t>
            </a:r>
            <a:endParaRPr lang="it-IT" sz="3200" b="1" cap="all" dirty="0">
              <a:solidFill>
                <a:schemeClr val="bg1"/>
              </a:solidFill>
              <a:latin typeface="Arial" pitchFamily="-105" charset="0"/>
              <a:ea typeface="ＭＳ Ｐゴシック" pitchFamily="-105" charset="-128"/>
              <a:cs typeface="ＭＳ Ｐゴシック" pitchFamily="-105" charset="-128"/>
            </a:endParaRPr>
          </a:p>
        </p:txBody>
      </p:sp>
      <p:sp>
        <p:nvSpPr>
          <p:cNvPr id="2" name="Rettangolo 1"/>
          <p:cNvSpPr/>
          <p:nvPr/>
        </p:nvSpPr>
        <p:spPr>
          <a:xfrm>
            <a:off x="755116" y="985237"/>
            <a:ext cx="7765696" cy="6592573"/>
          </a:xfrm>
          <a:prstGeom prst="rect">
            <a:avLst/>
          </a:prstGeom>
        </p:spPr>
        <p:txBody>
          <a:bodyPr wrap="square">
            <a:spAutoFit/>
          </a:bodyPr>
          <a:lstStyle/>
          <a:p>
            <a:pPr marL="358775" indent="-358775" algn="just">
              <a:spcBef>
                <a:spcPct val="20000"/>
              </a:spcBef>
              <a:buClr>
                <a:srgbClr val="FF0000"/>
              </a:buClr>
              <a:buBlip>
                <a:blip r:embed="rId3"/>
              </a:buBlip>
            </a:pPr>
            <a:r>
              <a:rPr lang="it-IT" sz="3200" dirty="0"/>
              <a:t>Riceve e integra le informazioni sensoriali provenienti dagli ambienti interno ed esterno</a:t>
            </a:r>
            <a:r>
              <a:rPr lang="it-IT" sz="3200" dirty="0" smtClean="0"/>
              <a:t>.</a:t>
            </a:r>
            <a:r>
              <a:rPr lang="it-IT" sz="3200" dirty="0"/>
              <a:t> </a:t>
            </a:r>
            <a:endParaRPr lang="it-IT" sz="3200" dirty="0" smtClean="0"/>
          </a:p>
          <a:p>
            <a:pPr marL="358775" indent="-358775">
              <a:spcBef>
                <a:spcPct val="20000"/>
              </a:spcBef>
              <a:buClr>
                <a:srgbClr val="FF0000"/>
              </a:buClr>
              <a:buFont typeface="Wingdings" pitchFamily="2" charset="2"/>
              <a:buBlip>
                <a:blip r:embed="rId3"/>
              </a:buBlip>
            </a:pPr>
            <a:r>
              <a:rPr lang="it-IT" sz="3200" dirty="0" smtClean="0"/>
              <a:t>Risponde </a:t>
            </a:r>
            <a:r>
              <a:rPr lang="it-IT" sz="3200" dirty="0"/>
              <a:t>agli </a:t>
            </a:r>
            <a:r>
              <a:rPr lang="it-IT" sz="3200" dirty="0" smtClean="0"/>
              <a:t>stimoli.</a:t>
            </a:r>
            <a:r>
              <a:rPr lang="it-IT" sz="3200" dirty="0"/>
              <a:t> </a:t>
            </a:r>
            <a:endParaRPr lang="it-IT" sz="3200" dirty="0" smtClean="0"/>
          </a:p>
          <a:p>
            <a:pPr marL="358775" indent="-358775">
              <a:spcBef>
                <a:spcPct val="20000"/>
              </a:spcBef>
              <a:buClr>
                <a:srgbClr val="FF0000"/>
              </a:buClr>
              <a:buFont typeface="Wingdings" pitchFamily="2" charset="2"/>
              <a:buBlip>
                <a:blip r:embed="rId3"/>
              </a:buBlip>
            </a:pPr>
            <a:r>
              <a:rPr lang="it-IT" sz="3200" dirty="0" smtClean="0"/>
              <a:t>Coordina </a:t>
            </a:r>
            <a:r>
              <a:rPr lang="it-IT" sz="3200" dirty="0"/>
              <a:t>le attività volontarie e involontarie.</a:t>
            </a:r>
          </a:p>
          <a:p>
            <a:pPr marL="358775" indent="-358775">
              <a:spcBef>
                <a:spcPct val="20000"/>
              </a:spcBef>
              <a:buClr>
                <a:srgbClr val="FF0000"/>
              </a:buClr>
              <a:buFont typeface="Wingdings" pitchFamily="2" charset="2"/>
              <a:buBlip>
                <a:blip r:embed="rId3"/>
              </a:buBlip>
            </a:pPr>
            <a:r>
              <a:rPr lang="it-IT" sz="3200" dirty="0"/>
              <a:t>Regola e controlla le strutture e gli apparati periferici.</a:t>
            </a:r>
          </a:p>
          <a:p>
            <a:pPr marL="358775" indent="-358775">
              <a:spcBef>
                <a:spcPct val="20000"/>
              </a:spcBef>
              <a:buClr>
                <a:srgbClr val="FF0000"/>
              </a:buClr>
              <a:buFont typeface="Wingdings" pitchFamily="2" charset="2"/>
              <a:buBlip>
                <a:blip r:embed="rId3"/>
              </a:buBlip>
            </a:pPr>
            <a:r>
              <a:rPr lang="it-IT" sz="3200" dirty="0"/>
              <a:t>E</a:t>
            </a:r>
            <a:r>
              <a:rPr lang="fr-FR" altLang="ja-JP" sz="3200" dirty="0"/>
              <a:t>'</a:t>
            </a:r>
            <a:r>
              <a:rPr lang="it-IT" sz="3200" dirty="0"/>
              <a:t> sede della cognizione, delle emozioni, della memoria.</a:t>
            </a:r>
          </a:p>
          <a:p>
            <a:pPr marL="358775" indent="-358775" algn="just">
              <a:spcBef>
                <a:spcPct val="20000"/>
              </a:spcBef>
              <a:buClr>
                <a:srgbClr val="FF0000"/>
              </a:buClr>
              <a:buBlip>
                <a:blip r:embed="rId3"/>
              </a:buBlip>
            </a:pPr>
            <a:endParaRPr lang="it-IT" sz="3200" dirty="0"/>
          </a:p>
          <a:p>
            <a:pPr marL="358775" indent="-358775" algn="just">
              <a:spcBef>
                <a:spcPct val="20000"/>
              </a:spcBef>
              <a:buClr>
                <a:srgbClr val="FF0000"/>
              </a:buClr>
              <a:buFont typeface="Wingdings" pitchFamily="2" charset="2"/>
              <a:buBlip>
                <a:blip r:embed="rId3"/>
              </a:buBlip>
            </a:pPr>
            <a:endParaRPr lang="it-IT" sz="32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3175"/>
            <a:ext cx="9144000" cy="732521"/>
          </a:xfrm>
          <a:prstGeom prst="rect">
            <a:avLst/>
          </a:prstGeom>
          <a:solidFill>
            <a:srgbClr val="0000FF"/>
          </a:solidFill>
          <a:ln w="9525">
            <a:noFill/>
            <a:miter lim="800000"/>
            <a:headEnd/>
            <a:tailEnd/>
          </a:ln>
        </p:spPr>
        <p:txBody>
          <a:bodyPr wrap="none" anchor="ctr"/>
          <a:lstStyle/>
          <a:p>
            <a:pPr algn="ctr">
              <a:defRPr/>
            </a:pPr>
            <a:r>
              <a:rPr lang="it-IT" sz="3200" b="1" cap="all" dirty="0" smtClean="0">
                <a:solidFill>
                  <a:schemeClr val="bg1"/>
                </a:solidFill>
                <a:latin typeface="Arial" pitchFamily="-105" charset="0"/>
                <a:ea typeface="ＭＳ Ｐゴシック" pitchFamily="-105" charset="-128"/>
                <a:cs typeface="ＭＳ Ｐゴシック" pitchFamily="-105" charset="-128"/>
              </a:rPr>
              <a:t>SISTEMA NERVOSO</a:t>
            </a:r>
            <a:endParaRPr lang="it-IT" sz="3200" b="1" cap="all" dirty="0">
              <a:solidFill>
                <a:schemeClr val="bg1"/>
              </a:solidFill>
              <a:latin typeface="Arial" pitchFamily="-105" charset="0"/>
              <a:ea typeface="ＭＳ Ｐゴシック" pitchFamily="-105" charset="-128"/>
              <a:cs typeface="ＭＳ Ｐゴシック" pitchFamily="-105" charset="-128"/>
            </a:endParaRPr>
          </a:p>
        </p:txBody>
      </p:sp>
      <p:grpSp>
        <p:nvGrpSpPr>
          <p:cNvPr id="14338" name="Group 16"/>
          <p:cNvGrpSpPr>
            <a:grpSpLocks/>
          </p:cNvGrpSpPr>
          <p:nvPr/>
        </p:nvGrpSpPr>
        <p:grpSpPr bwMode="auto">
          <a:xfrm>
            <a:off x="2557103" y="1407201"/>
            <a:ext cx="6545706" cy="4470454"/>
            <a:chOff x="1248" y="48"/>
            <a:chExt cx="4464" cy="3216"/>
          </a:xfrm>
        </p:grpSpPr>
        <p:pic>
          <p:nvPicPr>
            <p:cNvPr id="14340" name="Picture 10" descr="1201"/>
            <p:cNvPicPr>
              <a:picLocks noChangeAspect="1" noChangeArrowheads="1"/>
            </p:cNvPicPr>
            <p:nvPr/>
          </p:nvPicPr>
          <p:blipFill>
            <a:blip r:embed="rId3"/>
            <a:srcRect l="2597" t="3500" r="2597" b="20731"/>
            <a:stretch>
              <a:fillRect/>
            </a:stretch>
          </p:blipFill>
          <p:spPr bwMode="auto">
            <a:xfrm>
              <a:off x="1248" y="48"/>
              <a:ext cx="4464" cy="3216"/>
            </a:xfrm>
            <a:prstGeom prst="rect">
              <a:avLst/>
            </a:prstGeom>
            <a:solidFill>
              <a:srgbClr val="9966FF"/>
            </a:solidFill>
            <a:ln w="28575">
              <a:solidFill>
                <a:srgbClr val="0000FF"/>
              </a:solidFill>
              <a:miter lim="800000"/>
              <a:headEnd/>
              <a:tailEnd/>
            </a:ln>
          </p:spPr>
        </p:pic>
        <p:pic>
          <p:nvPicPr>
            <p:cNvPr id="14341" name="Picture 12" descr="0601"/>
            <p:cNvPicPr>
              <a:picLocks noChangeAspect="1" noChangeArrowheads="1"/>
            </p:cNvPicPr>
            <p:nvPr/>
          </p:nvPicPr>
          <p:blipFill>
            <a:blip r:embed="rId4"/>
            <a:srcRect t="89073" r="53931"/>
            <a:stretch>
              <a:fillRect/>
            </a:stretch>
          </p:blipFill>
          <p:spPr bwMode="auto">
            <a:xfrm>
              <a:off x="4896" y="144"/>
              <a:ext cx="680" cy="140"/>
            </a:xfrm>
            <a:prstGeom prst="rect">
              <a:avLst/>
            </a:prstGeom>
            <a:noFill/>
            <a:ln w="9525">
              <a:solidFill>
                <a:srgbClr val="0000FF"/>
              </a:solidFill>
              <a:miter lim="800000"/>
              <a:headEnd/>
              <a:tailEnd/>
            </a:ln>
          </p:spPr>
        </p:pic>
      </p:grpSp>
      <p:sp>
        <p:nvSpPr>
          <p:cNvPr id="8" name="CasellaDiTesto 7"/>
          <p:cNvSpPr txBox="1"/>
          <p:nvPr/>
        </p:nvSpPr>
        <p:spPr>
          <a:xfrm>
            <a:off x="0" y="797987"/>
            <a:ext cx="8357787" cy="461665"/>
          </a:xfrm>
          <a:prstGeom prst="rect">
            <a:avLst/>
          </a:prstGeom>
          <a:noFill/>
        </p:spPr>
        <p:txBody>
          <a:bodyPr wrap="square" rtlCol="0">
            <a:spAutoFit/>
          </a:bodyPr>
          <a:lstStyle/>
          <a:p>
            <a:r>
              <a:rPr lang="it-IT" sz="2400" b="1" dirty="0" smtClean="0">
                <a:solidFill>
                  <a:srgbClr val="0000FF"/>
                </a:solidFill>
              </a:rPr>
              <a:t>SN Centrale (SNC)	</a:t>
            </a:r>
            <a:r>
              <a:rPr lang="it-IT" sz="2400" dirty="0" smtClean="0">
                <a:solidFill>
                  <a:srgbClr val="0000FF"/>
                </a:solidFill>
              </a:rPr>
              <a:t>SN cerebrospinale	nevrasse</a:t>
            </a:r>
            <a:endParaRPr lang="it-IT" sz="2400" dirty="0">
              <a:solidFill>
                <a:srgbClr val="0000FF"/>
              </a:solidFill>
            </a:endParaRPr>
          </a:p>
        </p:txBody>
      </p:sp>
      <p:sp>
        <p:nvSpPr>
          <p:cNvPr id="15" name="CasellaDiTesto 14"/>
          <p:cNvSpPr txBox="1"/>
          <p:nvPr/>
        </p:nvSpPr>
        <p:spPr>
          <a:xfrm>
            <a:off x="0" y="1293604"/>
            <a:ext cx="2745882" cy="1938992"/>
          </a:xfrm>
          <a:prstGeom prst="rect">
            <a:avLst/>
          </a:prstGeom>
          <a:noFill/>
        </p:spPr>
        <p:txBody>
          <a:bodyPr wrap="square" rtlCol="0">
            <a:spAutoFit/>
          </a:bodyPr>
          <a:lstStyle/>
          <a:p>
            <a:pPr marL="171450" indent="-171450">
              <a:buFont typeface="Arial"/>
              <a:buChar char="•"/>
            </a:pPr>
            <a:r>
              <a:rPr lang="it-IT" sz="2000" dirty="0" smtClean="0">
                <a:solidFill>
                  <a:srgbClr val="0000FF"/>
                </a:solidFill>
              </a:rPr>
              <a:t>Encefalo (cervello, cervelletto e tronco encefalico)</a:t>
            </a:r>
          </a:p>
          <a:p>
            <a:pPr marL="171450" indent="-171450">
              <a:buFont typeface="Arial"/>
              <a:buChar char="•"/>
            </a:pPr>
            <a:r>
              <a:rPr lang="it-IT" sz="2000" dirty="0" smtClean="0">
                <a:solidFill>
                  <a:srgbClr val="0000FF"/>
                </a:solidFill>
              </a:rPr>
              <a:t>Midollo spinale (porzione extracranica)</a:t>
            </a:r>
            <a:endParaRPr lang="it-IT" sz="2000" dirty="0">
              <a:solidFill>
                <a:srgbClr val="0000FF"/>
              </a:solidFill>
            </a:endParaRPr>
          </a:p>
        </p:txBody>
      </p:sp>
      <p:sp>
        <p:nvSpPr>
          <p:cNvPr id="14" name="CasellaDiTesto 13"/>
          <p:cNvSpPr txBox="1"/>
          <p:nvPr/>
        </p:nvSpPr>
        <p:spPr>
          <a:xfrm>
            <a:off x="0" y="6141624"/>
            <a:ext cx="8357787" cy="461665"/>
          </a:xfrm>
          <a:prstGeom prst="rect">
            <a:avLst/>
          </a:prstGeom>
          <a:noFill/>
        </p:spPr>
        <p:txBody>
          <a:bodyPr wrap="square" rtlCol="0">
            <a:spAutoFit/>
          </a:bodyPr>
          <a:lstStyle/>
          <a:p>
            <a:r>
              <a:rPr lang="it-IT" sz="2400" b="1" dirty="0" smtClean="0">
                <a:solidFill>
                  <a:srgbClr val="008080"/>
                </a:solidFill>
              </a:rPr>
              <a:t>SN Periferico (SNP)</a:t>
            </a:r>
            <a:r>
              <a:rPr lang="it-IT" sz="2400" dirty="0" smtClean="0">
                <a:solidFill>
                  <a:srgbClr val="008080"/>
                </a:solidFill>
              </a:rPr>
              <a:t>	</a:t>
            </a:r>
            <a:endParaRPr lang="it-IT" sz="2400" dirty="0">
              <a:solidFill>
                <a:srgbClr val="008080"/>
              </a:solidFill>
            </a:endParaRPr>
          </a:p>
        </p:txBody>
      </p:sp>
      <p:sp>
        <p:nvSpPr>
          <p:cNvPr id="16" name="CasellaDiTesto 15"/>
          <p:cNvSpPr txBox="1"/>
          <p:nvPr/>
        </p:nvSpPr>
        <p:spPr>
          <a:xfrm>
            <a:off x="0" y="4723765"/>
            <a:ext cx="2516266" cy="1323439"/>
          </a:xfrm>
          <a:prstGeom prst="rect">
            <a:avLst/>
          </a:prstGeom>
          <a:noFill/>
        </p:spPr>
        <p:txBody>
          <a:bodyPr wrap="square" rtlCol="0">
            <a:spAutoFit/>
          </a:bodyPr>
          <a:lstStyle/>
          <a:p>
            <a:pPr marL="171450" indent="-171450">
              <a:buFont typeface="Arial"/>
              <a:buChar char="•"/>
            </a:pPr>
            <a:r>
              <a:rPr lang="it-IT" sz="2000" dirty="0" smtClean="0">
                <a:solidFill>
                  <a:srgbClr val="008080"/>
                </a:solidFill>
              </a:rPr>
              <a:t>Gangli cerebrospinali</a:t>
            </a:r>
          </a:p>
          <a:p>
            <a:pPr marL="171450" indent="-171450">
              <a:buFont typeface="Arial"/>
              <a:buChar char="•"/>
            </a:pPr>
            <a:r>
              <a:rPr lang="it-IT" sz="2000" dirty="0" smtClean="0">
                <a:solidFill>
                  <a:srgbClr val="008080"/>
                </a:solidFill>
              </a:rPr>
              <a:t>Nervi cranici e spinali</a:t>
            </a:r>
          </a:p>
        </p:txBody>
      </p:sp>
      <p:sp>
        <p:nvSpPr>
          <p:cNvPr id="3" name="Rettangolo 2"/>
          <p:cNvSpPr/>
          <p:nvPr/>
        </p:nvSpPr>
        <p:spPr>
          <a:xfrm>
            <a:off x="3252153" y="5874603"/>
            <a:ext cx="5977658" cy="933589"/>
          </a:xfrm>
          <a:prstGeom prst="rect">
            <a:avLst/>
          </a:prstGeom>
        </p:spPr>
        <p:txBody>
          <a:bodyPr wrap="square">
            <a:spAutoFit/>
          </a:bodyPr>
          <a:lstStyle/>
          <a:p>
            <a:pPr>
              <a:lnSpc>
                <a:spcPct val="140000"/>
              </a:lnSpc>
            </a:pPr>
            <a:r>
              <a:rPr lang="it-IT" sz="2000" dirty="0">
                <a:solidFill>
                  <a:srgbClr val="008080"/>
                </a:solidFill>
              </a:rPr>
              <a:t>Volontario o somatico</a:t>
            </a:r>
          </a:p>
          <a:p>
            <a:pPr>
              <a:lnSpc>
                <a:spcPct val="140000"/>
              </a:lnSpc>
            </a:pPr>
            <a:r>
              <a:rPr lang="it-IT" dirty="0">
                <a:solidFill>
                  <a:srgbClr val="008080"/>
                </a:solidFill>
              </a:rPr>
              <a:t>Involontario, vegetativo, viscerale o </a:t>
            </a:r>
            <a:r>
              <a:rPr lang="it-IT" sz="2000" dirty="0" smtClean="0">
                <a:solidFill>
                  <a:srgbClr val="008080"/>
                </a:solidFill>
              </a:rPr>
              <a:t>autonomo (SNA)</a:t>
            </a:r>
            <a:endParaRPr lang="it-IT" sz="2000" dirty="0">
              <a:solidFill>
                <a:srgbClr val="008080"/>
              </a:solidFill>
            </a:endParaRPr>
          </a:p>
        </p:txBody>
      </p:sp>
      <p:cxnSp>
        <p:nvCxnSpPr>
          <p:cNvPr id="6" name="Connettore 2 5"/>
          <p:cNvCxnSpPr/>
          <p:nvPr/>
        </p:nvCxnSpPr>
        <p:spPr>
          <a:xfrm flipV="1">
            <a:off x="2941179" y="6186574"/>
            <a:ext cx="351817" cy="102967"/>
          </a:xfrm>
          <a:prstGeom prst="straightConnector1">
            <a:avLst/>
          </a:prstGeom>
          <a:ln>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1" name="Connettore 2 20"/>
          <p:cNvCxnSpPr/>
          <p:nvPr/>
        </p:nvCxnSpPr>
        <p:spPr>
          <a:xfrm>
            <a:off x="2941179" y="6510585"/>
            <a:ext cx="351817" cy="102967"/>
          </a:xfrm>
          <a:prstGeom prst="straightConnector1">
            <a:avLst/>
          </a:prstGeom>
          <a:ln>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72429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1" name="Text Box 33"/>
          <p:cNvSpPr txBox="1">
            <a:spLocks noChangeArrowheads="1"/>
          </p:cNvSpPr>
          <p:nvPr/>
        </p:nvSpPr>
        <p:spPr bwMode="auto">
          <a:xfrm>
            <a:off x="0" y="138387"/>
            <a:ext cx="9144000" cy="523220"/>
          </a:xfrm>
          <a:prstGeom prst="rect">
            <a:avLst/>
          </a:prstGeom>
          <a:solidFill>
            <a:srgbClr val="0000FF"/>
          </a:solidFill>
          <a:ln>
            <a:noFill/>
          </a:ln>
          <a:effectLst/>
          <a:extLst/>
        </p:spPr>
        <p:txBody>
          <a:bodyPr anchor="ctr">
            <a:spAutoFit/>
          </a:bodyPr>
          <a:lstStyle/>
          <a:p>
            <a:pPr algn="ctr">
              <a:spcBef>
                <a:spcPct val="50000"/>
              </a:spcBef>
              <a:defRPr/>
            </a:pPr>
            <a:r>
              <a:rPr lang="it-IT" sz="2800" dirty="0" smtClean="0">
                <a:solidFill>
                  <a:schemeClr val="bg1"/>
                </a:solidFill>
                <a:latin typeface="Arial" charset="0"/>
                <a:ea typeface="ＭＳ Ｐゴシック" charset="0"/>
              </a:rPr>
              <a:t>CELLULE  E COMPONENTI DEL SISTEMA NERVOSO</a:t>
            </a:r>
            <a:endParaRPr lang="it-IT" sz="2800" dirty="0">
              <a:solidFill>
                <a:schemeClr val="bg1"/>
              </a:solidFill>
              <a:latin typeface="Arial" charset="0"/>
              <a:ea typeface="ＭＳ Ｐゴシック" charset="0"/>
            </a:endParaRPr>
          </a:p>
        </p:txBody>
      </p:sp>
      <p:sp>
        <p:nvSpPr>
          <p:cNvPr id="2083" name="Rectangle 35"/>
          <p:cNvSpPr>
            <a:spLocks noChangeArrowheads="1"/>
          </p:cNvSpPr>
          <p:nvPr/>
        </p:nvSpPr>
        <p:spPr bwMode="auto">
          <a:xfrm>
            <a:off x="381000" y="793227"/>
            <a:ext cx="8305800" cy="5767733"/>
          </a:xfrm>
          <a:prstGeom prst="rect">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58775" indent="-358775" algn="just">
              <a:spcBef>
                <a:spcPct val="20000"/>
              </a:spcBef>
              <a:buClr>
                <a:srgbClr val="FF0000"/>
              </a:buClr>
              <a:buFont typeface="Wingdings" pitchFamily="2" charset="2"/>
              <a:buBlip>
                <a:blip r:embed="rId3"/>
              </a:buBlip>
            </a:pPr>
            <a:r>
              <a:rPr lang="it-IT" sz="2800" dirty="0">
                <a:solidFill>
                  <a:srgbClr val="FF0000"/>
                </a:solidFill>
              </a:rPr>
              <a:t>Neuroni</a:t>
            </a:r>
            <a:r>
              <a:rPr lang="it-IT" sz="2800" dirty="0"/>
              <a:t>: cellule </a:t>
            </a:r>
            <a:r>
              <a:rPr lang="it-IT" sz="2800" dirty="0" smtClean="0"/>
              <a:t>eccitabili, specializzate  </a:t>
            </a:r>
            <a:r>
              <a:rPr lang="it-IT" sz="2800" dirty="0"/>
              <a:t>nella </a:t>
            </a:r>
            <a:r>
              <a:rPr lang="it-IT" sz="2800" dirty="0" smtClean="0"/>
              <a:t>generazione e conduzione </a:t>
            </a:r>
            <a:r>
              <a:rPr lang="it-IT" sz="2800" dirty="0"/>
              <a:t>di impulsi </a:t>
            </a:r>
            <a:r>
              <a:rPr lang="it-IT" sz="2800" dirty="0" smtClean="0"/>
              <a:t>nervosi come segnali elettrici</a:t>
            </a:r>
            <a:r>
              <a:rPr lang="it-IT" sz="2800" dirty="0"/>
              <a:t>. </a:t>
            </a:r>
            <a:r>
              <a:rPr lang="it-IT" sz="2400" dirty="0"/>
              <a:t>Trasportano le informazioni da una regione del corpo </a:t>
            </a:r>
            <a:r>
              <a:rPr lang="it-IT" sz="2400" dirty="0" err="1"/>
              <a:t>all</a:t>
            </a:r>
            <a:r>
              <a:rPr lang="fr-FR" altLang="ja-JP" sz="2400" dirty="0"/>
              <a:t>'</a:t>
            </a:r>
            <a:r>
              <a:rPr lang="it-IT" sz="2400" dirty="0"/>
              <a:t>altra ed integrano ed elaborano tali informazioni. Sono cellule dotate di eccitabilità, conducibilità e polarizzazione funzionale.</a:t>
            </a:r>
          </a:p>
          <a:p>
            <a:pPr marL="358775" indent="-358775" algn="just">
              <a:spcBef>
                <a:spcPct val="20000"/>
              </a:spcBef>
              <a:buClr>
                <a:srgbClr val="FF0000"/>
              </a:buClr>
              <a:buFont typeface="Wingdings" pitchFamily="2" charset="2"/>
              <a:buBlip>
                <a:blip r:embed="rId3"/>
              </a:buBlip>
            </a:pPr>
            <a:r>
              <a:rPr lang="it-IT" sz="2800" dirty="0">
                <a:solidFill>
                  <a:srgbClr val="FF0000"/>
                </a:solidFill>
              </a:rPr>
              <a:t>Cellule </a:t>
            </a:r>
            <a:r>
              <a:rPr lang="it-IT" sz="2800" dirty="0" smtClean="0">
                <a:solidFill>
                  <a:srgbClr val="FF0000"/>
                </a:solidFill>
              </a:rPr>
              <a:t>gliali </a:t>
            </a:r>
            <a:r>
              <a:rPr lang="it-IT" sz="2800" dirty="0" smtClean="0"/>
              <a:t>(</a:t>
            </a:r>
            <a:r>
              <a:rPr lang="it-IT" sz="2800" dirty="0"/>
              <a:t>della neuroglia o </a:t>
            </a:r>
            <a:r>
              <a:rPr lang="it-IT" sz="2800" dirty="0"/>
              <a:t>della </a:t>
            </a:r>
            <a:r>
              <a:rPr lang="it-IT" sz="2800" dirty="0" smtClean="0"/>
              <a:t>nevroglia)</a:t>
            </a:r>
            <a:r>
              <a:rPr lang="it-IT" sz="2800" dirty="0"/>
              <a:t>: cellule </a:t>
            </a:r>
            <a:r>
              <a:rPr lang="it-IT" sz="2800" dirty="0" smtClean="0"/>
              <a:t>“non nervose” </a:t>
            </a:r>
            <a:r>
              <a:rPr lang="it-IT" sz="2800" dirty="0"/>
              <a:t>ma che forniscono sostegno strutturale e metabolico e funzioni di difesa e riparazione delle lesioni.</a:t>
            </a:r>
          </a:p>
          <a:p>
            <a:pPr marL="358775" indent="-358775" algn="just">
              <a:spcBef>
                <a:spcPct val="20000"/>
              </a:spcBef>
              <a:buClr>
                <a:srgbClr val="FF0000"/>
              </a:buClr>
              <a:buFont typeface="Wingdings" pitchFamily="2" charset="2"/>
              <a:buBlip>
                <a:blip r:embed="rId3"/>
              </a:buBlip>
            </a:pPr>
            <a:r>
              <a:rPr lang="it-IT" sz="2800" dirty="0"/>
              <a:t>Vasi </a:t>
            </a:r>
            <a:r>
              <a:rPr lang="it-IT" sz="2800" dirty="0" smtClean="0"/>
              <a:t>sanguigni, </a:t>
            </a:r>
            <a:r>
              <a:rPr lang="it-IT" sz="2400" dirty="0" smtClean="0"/>
              <a:t>ruolo trofico e metabolico.</a:t>
            </a:r>
            <a:endParaRPr lang="it-IT" sz="2400" dirty="0"/>
          </a:p>
          <a:p>
            <a:pPr marL="358775" indent="-358775" algn="just">
              <a:spcBef>
                <a:spcPct val="20000"/>
              </a:spcBef>
              <a:buClr>
                <a:srgbClr val="FF0000"/>
              </a:buClr>
              <a:buFont typeface="Wingdings" pitchFamily="2" charset="2"/>
              <a:buBlip>
                <a:blip r:embed="rId3"/>
              </a:buBlip>
            </a:pPr>
            <a:r>
              <a:rPr lang="it-IT" sz="2800" dirty="0"/>
              <a:t>Tessuto connettivo: sotto forma di guaine di rivestimento nel sistema nervoso periferico.</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ext Box 3"/>
          <p:cNvSpPr txBox="1">
            <a:spLocks noChangeArrowheads="1"/>
          </p:cNvSpPr>
          <p:nvPr/>
        </p:nvSpPr>
        <p:spPr bwMode="auto">
          <a:xfrm>
            <a:off x="0" y="94564"/>
            <a:ext cx="9144000" cy="523220"/>
          </a:xfrm>
          <a:prstGeom prst="rect">
            <a:avLst/>
          </a:prstGeom>
          <a:solidFill>
            <a:srgbClr val="0000FF"/>
          </a:solidFill>
          <a:ln>
            <a:noFill/>
          </a:ln>
          <a:effectLst/>
          <a:extLst/>
        </p:spPr>
        <p:txBody>
          <a:bodyPr>
            <a:spAutoFit/>
          </a:bodyPr>
          <a:lstStyle/>
          <a:p>
            <a:pPr>
              <a:spcBef>
                <a:spcPct val="50000"/>
              </a:spcBef>
              <a:defRPr/>
            </a:pPr>
            <a:r>
              <a:rPr lang="it-IT" sz="2800" dirty="0" smtClean="0">
                <a:solidFill>
                  <a:schemeClr val="bg1"/>
                </a:solidFill>
                <a:latin typeface="Arial" charset="0"/>
                <a:ea typeface="ＭＳ Ｐゴシック" charset="0"/>
              </a:rPr>
              <a:t>NEURONI 	</a:t>
            </a:r>
            <a:endParaRPr lang="it-IT" sz="2800" dirty="0">
              <a:solidFill>
                <a:schemeClr val="bg1"/>
              </a:solidFill>
              <a:latin typeface="Arial" charset="0"/>
              <a:ea typeface="ＭＳ Ｐゴシック" charset="0"/>
            </a:endParaRPr>
          </a:p>
        </p:txBody>
      </p:sp>
      <p:grpSp>
        <p:nvGrpSpPr>
          <p:cNvPr id="18434" name="Group 17"/>
          <p:cNvGrpSpPr>
            <a:grpSpLocks/>
          </p:cNvGrpSpPr>
          <p:nvPr/>
        </p:nvGrpSpPr>
        <p:grpSpPr bwMode="auto">
          <a:xfrm>
            <a:off x="228600" y="1624013"/>
            <a:ext cx="8686800" cy="4581525"/>
            <a:chOff x="144" y="1023"/>
            <a:chExt cx="5472" cy="2886"/>
          </a:xfrm>
        </p:grpSpPr>
        <p:pic>
          <p:nvPicPr>
            <p:cNvPr id="18440" name="Segnaposto contenuto 3" descr="0801.gif"/>
            <p:cNvPicPr>
              <a:picLocks noChangeAspect="1"/>
            </p:cNvPicPr>
            <p:nvPr/>
          </p:nvPicPr>
          <p:blipFill>
            <a:blip r:embed="rId3"/>
            <a:srcRect l="5475" t="7298" r="4631" b="24896"/>
            <a:stretch>
              <a:fillRect/>
            </a:stretch>
          </p:blipFill>
          <p:spPr bwMode="auto">
            <a:xfrm>
              <a:off x="144" y="1023"/>
              <a:ext cx="5472" cy="2886"/>
            </a:xfrm>
            <a:prstGeom prst="rect">
              <a:avLst/>
            </a:prstGeom>
            <a:noFill/>
            <a:ln w="28575">
              <a:solidFill>
                <a:srgbClr val="FFFFFF"/>
              </a:solidFill>
              <a:miter lim="800000"/>
              <a:headEnd/>
              <a:tailEnd/>
            </a:ln>
          </p:spPr>
        </p:pic>
        <p:pic>
          <p:nvPicPr>
            <p:cNvPr id="18441" name="Segnaposto contenuto 3" descr="0202.gif"/>
            <p:cNvPicPr>
              <a:picLocks noChangeAspect="1"/>
            </p:cNvPicPr>
            <p:nvPr/>
          </p:nvPicPr>
          <p:blipFill>
            <a:blip r:embed="rId4"/>
            <a:srcRect l="4880" t="84991" r="39816" b="2295"/>
            <a:stretch>
              <a:fillRect/>
            </a:stretch>
          </p:blipFill>
          <p:spPr bwMode="auto">
            <a:xfrm>
              <a:off x="192" y="3464"/>
              <a:ext cx="720" cy="190"/>
            </a:xfrm>
            <a:prstGeom prst="rect">
              <a:avLst/>
            </a:prstGeom>
            <a:noFill/>
            <a:ln w="9525">
              <a:solidFill>
                <a:srgbClr val="FFFFFF"/>
              </a:solidFill>
              <a:miter lim="800000"/>
              <a:headEnd/>
              <a:tailEnd/>
            </a:ln>
          </p:spPr>
        </p:pic>
      </p:grpSp>
      <p:sp>
        <p:nvSpPr>
          <p:cNvPr id="65543" name="AutoShape 7"/>
          <p:cNvSpPr>
            <a:spLocks noChangeArrowheads="1"/>
          </p:cNvSpPr>
          <p:nvPr/>
        </p:nvSpPr>
        <p:spPr bwMode="auto">
          <a:xfrm>
            <a:off x="4927600" y="123825"/>
            <a:ext cx="3987800" cy="1306513"/>
          </a:xfrm>
          <a:prstGeom prst="wedgeRectCallout">
            <a:avLst>
              <a:gd name="adj1" fmla="val -6250"/>
              <a:gd name="adj2" fmla="val 100667"/>
            </a:avLst>
          </a:prstGeom>
          <a:solidFill>
            <a:schemeClr val="bg1"/>
          </a:solidFill>
          <a:ln w="28575">
            <a:solidFill>
              <a:schemeClr val="accent2">
                <a:lumMod val="40000"/>
                <a:lumOff val="60000"/>
              </a:schemeClr>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a:defRPr/>
            </a:pPr>
            <a:r>
              <a:rPr lang="it-IT" sz="1600">
                <a:latin typeface="Arial" charset="0"/>
                <a:ea typeface="ＭＳ Ｐゴシック" charset="0"/>
              </a:rPr>
              <a:t>I </a:t>
            </a:r>
            <a:r>
              <a:rPr lang="it-IT" sz="1600">
                <a:solidFill>
                  <a:srgbClr val="FF0000"/>
                </a:solidFill>
                <a:latin typeface="Arial" charset="0"/>
                <a:ea typeface="ＭＳ Ｐゴシック" charset="0"/>
              </a:rPr>
              <a:t>dendriti</a:t>
            </a:r>
            <a:r>
              <a:rPr lang="it-IT" sz="1600">
                <a:latin typeface="Arial" charset="0"/>
                <a:ea typeface="ＭＳ Ｐゴシック" charset="0"/>
              </a:rPr>
              <a:t> ricevono informazioni da altri neuroni. Presentano abbondanti ribosomi e RE. Superficie punteggiata da spine. Funzionalmente e morfologiacamente sono espansioni del corpo cellulare.</a:t>
            </a:r>
          </a:p>
        </p:txBody>
      </p:sp>
      <p:sp>
        <p:nvSpPr>
          <p:cNvPr id="65544" name="AutoShape 8"/>
          <p:cNvSpPr>
            <a:spLocks noChangeArrowheads="1"/>
          </p:cNvSpPr>
          <p:nvPr/>
        </p:nvSpPr>
        <p:spPr bwMode="auto">
          <a:xfrm>
            <a:off x="2233613" y="123825"/>
            <a:ext cx="2514600" cy="2477148"/>
          </a:xfrm>
          <a:prstGeom prst="wedgeRectCallout">
            <a:avLst>
              <a:gd name="adj1" fmla="val 127560"/>
              <a:gd name="adj2" fmla="val 102664"/>
            </a:avLst>
          </a:prstGeom>
          <a:solidFill>
            <a:schemeClr val="bg1"/>
          </a:solidFill>
          <a:ln w="28575">
            <a:solidFill>
              <a:schemeClr val="accent2">
                <a:lumMod val="40000"/>
                <a:lumOff val="60000"/>
              </a:schemeClr>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a:defRPr/>
            </a:pPr>
            <a:r>
              <a:rPr lang="it-IT" sz="1600" dirty="0">
                <a:latin typeface="Arial" charset="0"/>
                <a:ea typeface="ＭＳ Ｐゴシック" charset="0"/>
              </a:rPr>
              <a:t>Il </a:t>
            </a:r>
            <a:r>
              <a:rPr lang="it-IT" sz="1600" dirty="0">
                <a:solidFill>
                  <a:srgbClr val="FF0000"/>
                </a:solidFill>
                <a:latin typeface="Arial" charset="0"/>
                <a:ea typeface="ＭＳ Ｐゴシック" charset="0"/>
              </a:rPr>
              <a:t>corpo cellulare o pirenoforo</a:t>
            </a:r>
            <a:r>
              <a:rPr lang="it-IT" sz="1600" dirty="0">
                <a:latin typeface="Arial" charset="0"/>
                <a:ea typeface="ＭＳ Ｐゴシック" charset="0"/>
              </a:rPr>
              <a:t> contiene il nucleo e la maggior parte degli organelli cellulari. Ha varie forme. Presentano </a:t>
            </a:r>
            <a:r>
              <a:rPr lang="it-IT" sz="1600" dirty="0" err="1">
                <a:latin typeface="Arial" charset="0"/>
                <a:ea typeface="ＭＳ Ｐゴシック" charset="0"/>
              </a:rPr>
              <a:t>neurotubuli</a:t>
            </a:r>
            <a:r>
              <a:rPr lang="it-IT" sz="1600" dirty="0">
                <a:latin typeface="Arial" charset="0"/>
                <a:ea typeface="ＭＳ Ｐゴシック" charset="0"/>
              </a:rPr>
              <a:t> e neurofibrille. Numerosi </a:t>
            </a:r>
            <a:r>
              <a:rPr lang="it-IT" sz="1600" dirty="0" smtClean="0">
                <a:latin typeface="Arial" charset="0"/>
                <a:ea typeface="ＭＳ Ｐゴシック" charset="0"/>
              </a:rPr>
              <a:t>mitocondri. Nucleo sferico con nucleolo evidente.</a:t>
            </a:r>
            <a:endParaRPr lang="it-IT" sz="1600" dirty="0">
              <a:latin typeface="Arial" charset="0"/>
              <a:ea typeface="ＭＳ Ｐゴシック" charset="0"/>
            </a:endParaRPr>
          </a:p>
        </p:txBody>
      </p:sp>
      <p:sp>
        <p:nvSpPr>
          <p:cNvPr id="65545" name="AutoShape 9"/>
          <p:cNvSpPr>
            <a:spLocks noChangeArrowheads="1"/>
          </p:cNvSpPr>
          <p:nvPr/>
        </p:nvSpPr>
        <p:spPr bwMode="auto">
          <a:xfrm>
            <a:off x="5126038" y="5780088"/>
            <a:ext cx="3232150" cy="896937"/>
          </a:xfrm>
          <a:prstGeom prst="wedgeRectCallout">
            <a:avLst>
              <a:gd name="adj1" fmla="val -12320"/>
              <a:gd name="adj2" fmla="val -249675"/>
            </a:avLst>
          </a:prstGeom>
          <a:solidFill>
            <a:schemeClr val="bg1"/>
          </a:solidFill>
          <a:ln w="28575">
            <a:solidFill>
              <a:schemeClr val="accent2">
                <a:lumMod val="40000"/>
                <a:lumOff val="60000"/>
              </a:schemeClr>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a:defRPr/>
            </a:pPr>
            <a:r>
              <a:rPr lang="it-IT" sz="1600" dirty="0">
                <a:latin typeface="Arial" charset="0"/>
                <a:ea typeface="ＭＳ Ｐゴシック" charset="0"/>
              </a:rPr>
              <a:t>Il </a:t>
            </a:r>
            <a:r>
              <a:rPr lang="it-IT" sz="1600" dirty="0">
                <a:solidFill>
                  <a:srgbClr val="FF0000"/>
                </a:solidFill>
                <a:latin typeface="Arial" charset="0"/>
                <a:ea typeface="ＭＳ Ｐゴシック" charset="0"/>
              </a:rPr>
              <a:t>cono di emergenza</a:t>
            </a:r>
            <a:r>
              <a:rPr lang="it-IT" sz="1600" dirty="0">
                <a:latin typeface="Arial" charset="0"/>
                <a:ea typeface="ＭＳ Ｐゴシック" charset="0"/>
              </a:rPr>
              <a:t> integra le informazioni raccolte dai dendriti e avvia i potenziali d</a:t>
            </a:r>
            <a:r>
              <a:rPr lang="fr-FR" altLang="ja-JP" sz="1600" dirty="0">
                <a:latin typeface="Arial"/>
                <a:ea typeface="ＭＳ Ｐゴシック" charset="0"/>
              </a:rPr>
              <a:t>'</a:t>
            </a:r>
            <a:r>
              <a:rPr lang="it-IT" sz="1600" dirty="0">
                <a:latin typeface="Arial" charset="0"/>
                <a:ea typeface="ＭＳ Ｐゴシック" charset="0"/>
              </a:rPr>
              <a:t>azione.</a:t>
            </a:r>
          </a:p>
        </p:txBody>
      </p:sp>
      <p:sp>
        <p:nvSpPr>
          <p:cNvPr id="65546" name="AutoShape 10"/>
          <p:cNvSpPr>
            <a:spLocks noChangeArrowheads="1"/>
          </p:cNvSpPr>
          <p:nvPr/>
        </p:nvSpPr>
        <p:spPr bwMode="auto">
          <a:xfrm>
            <a:off x="325438" y="5880100"/>
            <a:ext cx="4572000" cy="838200"/>
          </a:xfrm>
          <a:prstGeom prst="wedgeRectCallout">
            <a:avLst>
              <a:gd name="adj1" fmla="val 26111"/>
              <a:gd name="adj2" fmla="val -275000"/>
            </a:avLst>
          </a:prstGeom>
          <a:solidFill>
            <a:schemeClr val="bg1"/>
          </a:solidFill>
          <a:ln w="28575">
            <a:solidFill>
              <a:schemeClr val="accent2">
                <a:lumMod val="40000"/>
                <a:lumOff val="60000"/>
              </a:schemeClr>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a:defRPr/>
            </a:pPr>
            <a:r>
              <a:rPr lang="it-IT" sz="1600" dirty="0">
                <a:latin typeface="Arial" charset="0"/>
                <a:ea typeface="ＭＳ Ｐゴシック" charset="0"/>
              </a:rPr>
              <a:t>L</a:t>
            </a:r>
            <a:r>
              <a:rPr lang="fr-FR" altLang="ja-JP" sz="1600" dirty="0">
                <a:latin typeface="Arial"/>
                <a:ea typeface="ＭＳ Ｐゴシック" charset="0"/>
              </a:rPr>
              <a:t>'</a:t>
            </a:r>
            <a:r>
              <a:rPr lang="it-IT" sz="1600" dirty="0">
                <a:solidFill>
                  <a:srgbClr val="FF0000"/>
                </a:solidFill>
                <a:latin typeface="Arial" charset="0"/>
                <a:ea typeface="ＭＳ Ｐゴシック" charset="0"/>
              </a:rPr>
              <a:t>assone</a:t>
            </a:r>
            <a:r>
              <a:rPr lang="it-IT" sz="1600" dirty="0">
                <a:latin typeface="Arial" charset="0"/>
                <a:ea typeface="ＭＳ Ｐゴシック" charset="0"/>
              </a:rPr>
              <a:t> conduce i potenziali d</a:t>
            </a:r>
            <a:r>
              <a:rPr lang="fr-FR" altLang="ja-JP" sz="1600" dirty="0">
                <a:latin typeface="Arial"/>
                <a:ea typeface="ＭＳ Ｐゴシック" charset="0"/>
              </a:rPr>
              <a:t>'</a:t>
            </a:r>
            <a:r>
              <a:rPr lang="it-IT" sz="1600" dirty="0">
                <a:latin typeface="Arial" charset="0"/>
                <a:ea typeface="ＭＳ Ｐゴシック" charset="0"/>
              </a:rPr>
              <a:t>azione lontano dal corpo cellulare. Presenta abbondanti mitocondri e speciali strutture </a:t>
            </a:r>
            <a:r>
              <a:rPr lang="it-IT" sz="1600" dirty="0" err="1">
                <a:latin typeface="Arial" charset="0"/>
                <a:ea typeface="ＭＳ Ｐゴシック" charset="0"/>
              </a:rPr>
              <a:t>citoscheletriche</a:t>
            </a:r>
            <a:r>
              <a:rPr lang="it-IT" sz="1600" dirty="0">
                <a:latin typeface="Arial" charset="0"/>
                <a:ea typeface="ＭＳ Ｐゴシック" charset="0"/>
              </a:rPr>
              <a:t>.</a:t>
            </a:r>
          </a:p>
        </p:txBody>
      </p:sp>
      <p:sp>
        <p:nvSpPr>
          <p:cNvPr id="65547" name="AutoShape 11"/>
          <p:cNvSpPr>
            <a:spLocks noChangeArrowheads="1"/>
          </p:cNvSpPr>
          <p:nvPr/>
        </p:nvSpPr>
        <p:spPr bwMode="auto">
          <a:xfrm>
            <a:off x="80963" y="685800"/>
            <a:ext cx="1981200" cy="1143000"/>
          </a:xfrm>
          <a:prstGeom prst="wedgeRectCallout">
            <a:avLst>
              <a:gd name="adj1" fmla="val 18671"/>
              <a:gd name="adj2" fmla="val 147917"/>
            </a:avLst>
          </a:prstGeom>
          <a:solidFill>
            <a:schemeClr val="bg1"/>
          </a:solidFill>
          <a:ln w="28575">
            <a:solidFill>
              <a:schemeClr val="accent2">
                <a:lumMod val="40000"/>
                <a:lumOff val="60000"/>
              </a:schemeClr>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a:defRPr/>
            </a:pPr>
            <a:r>
              <a:rPr lang="it-IT" sz="1600" dirty="0">
                <a:latin typeface="Arial" charset="0"/>
                <a:ea typeface="ＭＳ Ｐゴシック" charset="0"/>
              </a:rPr>
              <a:t>I </a:t>
            </a:r>
            <a:r>
              <a:rPr lang="it-IT" sz="1600" dirty="0">
                <a:solidFill>
                  <a:srgbClr val="FF0000"/>
                </a:solidFill>
                <a:latin typeface="Arial" charset="0"/>
                <a:ea typeface="ＭＳ Ｐゴシック" charset="0"/>
              </a:rPr>
              <a:t>terminali assonici</a:t>
            </a:r>
            <a:r>
              <a:rPr lang="it-IT" sz="1600" dirty="0">
                <a:latin typeface="Arial" charset="0"/>
                <a:ea typeface="ＭＳ Ｐゴシック" charset="0"/>
              </a:rPr>
              <a:t> formano sinapsi con una cellula bersaglio</a:t>
            </a:r>
          </a:p>
        </p:txBody>
      </p:sp>
      <p:sp>
        <p:nvSpPr>
          <p:cNvPr id="11" name="AutoShape 7"/>
          <p:cNvSpPr>
            <a:spLocks noChangeArrowheads="1"/>
          </p:cNvSpPr>
          <p:nvPr/>
        </p:nvSpPr>
        <p:spPr bwMode="auto">
          <a:xfrm>
            <a:off x="7984963" y="1511823"/>
            <a:ext cx="1159037" cy="1063053"/>
          </a:xfrm>
          <a:prstGeom prst="wedgeRectCallout">
            <a:avLst>
              <a:gd name="adj1" fmla="val -118070"/>
              <a:gd name="adj2" fmla="val 119488"/>
            </a:avLst>
          </a:prstGeom>
          <a:noFill/>
          <a:ln w="28575">
            <a:solidFill>
              <a:schemeClr val="accent2">
                <a:lumMod val="40000"/>
                <a:lumOff val="60000"/>
              </a:schemeClr>
            </a:solidFill>
            <a:miter lim="800000"/>
            <a:headEnd/>
            <a:tailEnd/>
          </a:ln>
          <a:effectLst/>
          <a:extLst/>
        </p:spPr>
        <p:txBody>
          <a:bodyPr/>
          <a:lstStyle/>
          <a:p>
            <a:pPr algn="just">
              <a:defRPr/>
            </a:pPr>
            <a:r>
              <a:rPr lang="it-IT" sz="1200" dirty="0" smtClean="0">
                <a:latin typeface="Arial" charset="0"/>
                <a:ea typeface="ＭＳ Ｐゴシック" charset="0"/>
              </a:rPr>
              <a:t>Sostanza </a:t>
            </a:r>
            <a:r>
              <a:rPr lang="it-IT" sz="1200" dirty="0" err="1" smtClean="0">
                <a:latin typeface="Arial" charset="0"/>
                <a:ea typeface="ＭＳ Ｐゴシック" charset="0"/>
              </a:rPr>
              <a:t>tigoride</a:t>
            </a:r>
            <a:r>
              <a:rPr lang="it-IT" sz="1200" dirty="0" smtClean="0">
                <a:latin typeface="Arial" charset="0"/>
                <a:ea typeface="ＭＳ Ｐゴシック" charset="0"/>
              </a:rPr>
              <a:t> o zolle di </a:t>
            </a:r>
            <a:r>
              <a:rPr lang="it-IT" sz="1200" dirty="0" err="1" smtClean="0">
                <a:latin typeface="Arial" charset="0"/>
                <a:ea typeface="ＭＳ Ｐゴシック" charset="0"/>
              </a:rPr>
              <a:t>Niss</a:t>
            </a:r>
            <a:r>
              <a:rPr lang="it-IT" sz="1200" dirty="0" smtClean="0">
                <a:latin typeface="Arial" charset="0"/>
                <a:ea typeface="ＭＳ Ｐゴシック" charset="0"/>
              </a:rPr>
              <a:t> (RER e </a:t>
            </a:r>
            <a:r>
              <a:rPr lang="it-IT" sz="1200" dirty="0" err="1" smtClean="0">
                <a:latin typeface="Arial" charset="0"/>
                <a:ea typeface="ＭＳ Ｐゴシック" charset="0"/>
              </a:rPr>
              <a:t>poliribosmi</a:t>
            </a:r>
            <a:r>
              <a:rPr lang="it-IT" sz="1200" dirty="0" smtClean="0">
                <a:latin typeface="Arial" charset="0"/>
                <a:ea typeface="ＭＳ Ｐゴシック" charset="0"/>
              </a:rPr>
              <a:t>)</a:t>
            </a:r>
            <a:endParaRPr lang="it-IT" sz="1200"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0" y="94564"/>
            <a:ext cx="9144000" cy="523220"/>
          </a:xfrm>
          <a:prstGeom prst="rect">
            <a:avLst/>
          </a:prstGeom>
          <a:solidFill>
            <a:srgbClr val="0000FF"/>
          </a:solidFill>
          <a:ln>
            <a:noFill/>
          </a:ln>
          <a:effectLst/>
          <a:extLst/>
        </p:spPr>
        <p:txBody>
          <a:bodyPr>
            <a:spAutoFit/>
          </a:bodyPr>
          <a:lstStyle/>
          <a:p>
            <a:pPr>
              <a:spcBef>
                <a:spcPct val="50000"/>
              </a:spcBef>
              <a:defRPr/>
            </a:pPr>
            <a:r>
              <a:rPr lang="it-IT" sz="2800" dirty="0" smtClean="0">
                <a:solidFill>
                  <a:schemeClr val="bg1"/>
                </a:solidFill>
                <a:latin typeface="Arial" charset="0"/>
                <a:ea typeface="ＭＳ Ｐゴシック" charset="0"/>
              </a:rPr>
              <a:t>NEURONI 	</a:t>
            </a:r>
            <a:endParaRPr lang="it-IT" sz="2800" dirty="0">
              <a:solidFill>
                <a:schemeClr val="bg1"/>
              </a:solidFill>
              <a:latin typeface="Arial" charset="0"/>
              <a:ea typeface="ＭＳ Ｐゴシック" charset="0"/>
            </a:endParaRPr>
          </a:p>
        </p:txBody>
      </p:sp>
      <p:grpSp>
        <p:nvGrpSpPr>
          <p:cNvPr id="20482" name="Group 12"/>
          <p:cNvGrpSpPr>
            <a:grpSpLocks/>
          </p:cNvGrpSpPr>
          <p:nvPr/>
        </p:nvGrpSpPr>
        <p:grpSpPr bwMode="auto">
          <a:xfrm>
            <a:off x="1913536" y="257416"/>
            <a:ext cx="7198198" cy="2893556"/>
            <a:chOff x="1056" y="96"/>
            <a:chExt cx="4608" cy="1824"/>
          </a:xfrm>
        </p:grpSpPr>
        <p:pic>
          <p:nvPicPr>
            <p:cNvPr id="20488" name="Segnaposto contenuto 3" descr="0803.gif"/>
            <p:cNvPicPr>
              <a:picLocks noChangeAspect="1"/>
            </p:cNvPicPr>
            <p:nvPr/>
          </p:nvPicPr>
          <p:blipFill>
            <a:blip r:embed="rId3"/>
            <a:srcRect l="4497" t="5885" r="4396" b="44765"/>
            <a:stretch>
              <a:fillRect/>
            </a:stretch>
          </p:blipFill>
          <p:spPr bwMode="auto">
            <a:xfrm>
              <a:off x="1056" y="96"/>
              <a:ext cx="4608" cy="1824"/>
            </a:xfrm>
            <a:prstGeom prst="rect">
              <a:avLst/>
            </a:prstGeom>
            <a:noFill/>
            <a:ln w="28575">
              <a:solidFill>
                <a:srgbClr val="9966FF"/>
              </a:solidFill>
              <a:miter lim="800000"/>
              <a:headEnd/>
              <a:tailEnd/>
            </a:ln>
          </p:spPr>
        </p:pic>
        <p:pic>
          <p:nvPicPr>
            <p:cNvPr id="20489" name="Segnaposto contenuto 3" descr="0202.gif"/>
            <p:cNvPicPr>
              <a:picLocks noChangeAspect="1"/>
            </p:cNvPicPr>
            <p:nvPr/>
          </p:nvPicPr>
          <p:blipFill>
            <a:blip r:embed="rId4"/>
            <a:srcRect l="4880" t="84991" r="39816" b="2295"/>
            <a:stretch>
              <a:fillRect/>
            </a:stretch>
          </p:blipFill>
          <p:spPr bwMode="auto">
            <a:xfrm>
              <a:off x="2880" y="144"/>
              <a:ext cx="432" cy="114"/>
            </a:xfrm>
            <a:prstGeom prst="rect">
              <a:avLst/>
            </a:prstGeom>
            <a:noFill/>
            <a:ln w="9525">
              <a:noFill/>
              <a:miter lim="800000"/>
              <a:headEnd/>
              <a:tailEnd/>
            </a:ln>
          </p:spPr>
        </p:pic>
      </p:grpSp>
      <p:grpSp>
        <p:nvGrpSpPr>
          <p:cNvPr id="20483" name="Group 10"/>
          <p:cNvGrpSpPr>
            <a:grpSpLocks/>
          </p:cNvGrpSpPr>
          <p:nvPr/>
        </p:nvGrpSpPr>
        <p:grpSpPr bwMode="auto">
          <a:xfrm>
            <a:off x="262924" y="3684372"/>
            <a:ext cx="7162800" cy="2768600"/>
            <a:chOff x="144" y="2256"/>
            <a:chExt cx="4512" cy="1744"/>
          </a:xfrm>
        </p:grpSpPr>
        <p:pic>
          <p:nvPicPr>
            <p:cNvPr id="20486" name="Segnaposto contenuto 3" descr="0802.gif"/>
            <p:cNvPicPr>
              <a:picLocks noChangeAspect="1"/>
            </p:cNvPicPr>
            <p:nvPr/>
          </p:nvPicPr>
          <p:blipFill>
            <a:blip r:embed="rId5"/>
            <a:srcRect l="4623" t="5974" r="6006" b="47411"/>
            <a:stretch>
              <a:fillRect/>
            </a:stretch>
          </p:blipFill>
          <p:spPr bwMode="auto">
            <a:xfrm>
              <a:off x="144" y="2256"/>
              <a:ext cx="4512" cy="1744"/>
            </a:xfrm>
            <a:prstGeom prst="rect">
              <a:avLst/>
            </a:prstGeom>
            <a:noFill/>
            <a:ln w="28575">
              <a:solidFill>
                <a:srgbClr val="9966FF"/>
              </a:solidFill>
              <a:miter lim="800000"/>
              <a:headEnd/>
              <a:tailEnd/>
            </a:ln>
          </p:spPr>
        </p:pic>
        <p:pic>
          <p:nvPicPr>
            <p:cNvPr id="20487" name="Segnaposto contenuto 3" descr="0202.gif"/>
            <p:cNvPicPr>
              <a:picLocks noChangeAspect="1"/>
            </p:cNvPicPr>
            <p:nvPr/>
          </p:nvPicPr>
          <p:blipFill>
            <a:blip r:embed="rId4"/>
            <a:srcRect l="4880" t="84991" r="39816" b="2295"/>
            <a:stretch>
              <a:fillRect/>
            </a:stretch>
          </p:blipFill>
          <p:spPr bwMode="auto">
            <a:xfrm>
              <a:off x="192" y="2304"/>
              <a:ext cx="432" cy="114"/>
            </a:xfrm>
            <a:prstGeom prst="rect">
              <a:avLst/>
            </a:prstGeom>
            <a:noFill/>
            <a:ln w="9525">
              <a:noFill/>
              <a:miter lim="800000"/>
              <a:headEnd/>
              <a:tailEnd/>
            </a:ln>
          </p:spPr>
        </p:pic>
      </p:grpSp>
      <p:pic>
        <p:nvPicPr>
          <p:cNvPr id="20484" name="Segnaposto contenuto 3" descr="0803.gif"/>
          <p:cNvPicPr>
            <a:picLocks noChangeAspect="1"/>
          </p:cNvPicPr>
          <p:nvPr/>
        </p:nvPicPr>
        <p:blipFill>
          <a:blip r:embed="rId3"/>
          <a:srcRect l="4497" t="62389" r="1549" b="23485"/>
          <a:stretch>
            <a:fillRect/>
          </a:stretch>
        </p:blipFill>
        <p:spPr bwMode="auto">
          <a:xfrm>
            <a:off x="567724" y="2879552"/>
            <a:ext cx="6324600" cy="695325"/>
          </a:xfrm>
          <a:prstGeom prst="rect">
            <a:avLst/>
          </a:prstGeom>
          <a:noFill/>
          <a:ln w="28575">
            <a:solidFill>
              <a:srgbClr val="9966FF"/>
            </a:solidFill>
            <a:miter lim="800000"/>
            <a:headEnd/>
            <a:tailEnd/>
          </a:ln>
        </p:spPr>
      </p:pic>
      <p:pic>
        <p:nvPicPr>
          <p:cNvPr id="20485" name="Segnaposto contenuto 3" descr="0802.gif"/>
          <p:cNvPicPr>
            <a:picLocks noChangeAspect="1"/>
          </p:cNvPicPr>
          <p:nvPr/>
        </p:nvPicPr>
        <p:blipFill>
          <a:blip r:embed="rId5"/>
          <a:srcRect l="4623" t="61064" r="2203" b="24809"/>
          <a:stretch>
            <a:fillRect/>
          </a:stretch>
        </p:blipFill>
        <p:spPr bwMode="auto">
          <a:xfrm>
            <a:off x="2167924" y="6076735"/>
            <a:ext cx="5829300" cy="655637"/>
          </a:xfrm>
          <a:prstGeom prst="rect">
            <a:avLst/>
          </a:prstGeom>
          <a:noFill/>
          <a:ln w="28575">
            <a:solidFill>
              <a:srgbClr val="9966FF"/>
            </a:solidFill>
            <a:miter lim="800000"/>
            <a:headEnd/>
            <a:tailEnd/>
          </a:ln>
        </p:spPr>
      </p:pic>
      <p:sp>
        <p:nvSpPr>
          <p:cNvPr id="12" name="AutoShape 7"/>
          <p:cNvSpPr>
            <a:spLocks noChangeArrowheads="1"/>
          </p:cNvSpPr>
          <p:nvPr/>
        </p:nvSpPr>
        <p:spPr bwMode="auto">
          <a:xfrm>
            <a:off x="7984963" y="3167867"/>
            <a:ext cx="1159037" cy="461703"/>
          </a:xfrm>
          <a:prstGeom prst="wedgeRectCallout">
            <a:avLst>
              <a:gd name="adj1" fmla="val -104744"/>
              <a:gd name="adj2" fmla="val -66159"/>
            </a:avLst>
          </a:prstGeom>
          <a:noFill/>
          <a:ln w="28575">
            <a:solidFill>
              <a:schemeClr val="accent2">
                <a:lumMod val="40000"/>
                <a:lumOff val="60000"/>
              </a:schemeClr>
            </a:solidFill>
            <a:miter lim="800000"/>
            <a:headEnd/>
            <a:tailEnd/>
          </a:ln>
          <a:effectLst/>
          <a:extLst/>
        </p:spPr>
        <p:txBody>
          <a:bodyPr/>
          <a:lstStyle/>
          <a:p>
            <a:pPr algn="just">
              <a:defRPr/>
            </a:pPr>
            <a:r>
              <a:rPr lang="it-IT" sz="1200" dirty="0" smtClean="0">
                <a:latin typeface="Arial" charset="0"/>
                <a:ea typeface="ＭＳ Ｐゴシック" charset="0"/>
              </a:rPr>
              <a:t>Colorazione di Golgi o </a:t>
            </a:r>
            <a:r>
              <a:rPr lang="it-IT" sz="1200" dirty="0" err="1" smtClean="0">
                <a:latin typeface="Arial" charset="0"/>
                <a:ea typeface="ＭＳ Ｐゴシック" charset="0"/>
              </a:rPr>
              <a:t>Cajal</a:t>
            </a:r>
            <a:endParaRPr lang="it-IT" sz="1200" dirty="0">
              <a:latin typeface="Arial" charset="0"/>
              <a:ea typeface="ＭＳ Ｐゴシック" charset="0"/>
            </a:endParaRPr>
          </a:p>
        </p:txBody>
      </p:sp>
      <p:sp>
        <p:nvSpPr>
          <p:cNvPr id="2" name="CasellaDiTesto 1"/>
          <p:cNvSpPr txBox="1"/>
          <p:nvPr/>
        </p:nvSpPr>
        <p:spPr>
          <a:xfrm>
            <a:off x="0" y="763668"/>
            <a:ext cx="1990764" cy="1092607"/>
          </a:xfrm>
          <a:prstGeom prst="rect">
            <a:avLst/>
          </a:prstGeom>
          <a:noFill/>
        </p:spPr>
        <p:txBody>
          <a:bodyPr wrap="square" rtlCol="0">
            <a:spAutoFit/>
          </a:bodyPr>
          <a:lstStyle/>
          <a:p>
            <a:r>
              <a:rPr lang="it-IT" sz="1300" dirty="0" smtClean="0"/>
              <a:t>Nucleo voluminoso poco colorato (</a:t>
            </a:r>
            <a:r>
              <a:rPr lang="it-IT" sz="1300" dirty="0" err="1" smtClean="0"/>
              <a:t>eucromatina</a:t>
            </a:r>
            <a:r>
              <a:rPr lang="it-IT" sz="1300" dirty="0" smtClean="0"/>
              <a:t>)</a:t>
            </a:r>
          </a:p>
          <a:p>
            <a:r>
              <a:rPr lang="it-IT" sz="1300" dirty="0" smtClean="0"/>
              <a:t>RER (sostanza </a:t>
            </a:r>
            <a:r>
              <a:rPr lang="it-IT" sz="1300" dirty="0" err="1" smtClean="0"/>
              <a:t>tigroide</a:t>
            </a:r>
            <a:r>
              <a:rPr lang="it-IT" sz="1300" dirty="0" smtClean="0"/>
              <a:t>)</a:t>
            </a:r>
          </a:p>
          <a:p>
            <a:r>
              <a:rPr lang="it-IT" sz="1300" dirty="0" smtClean="0"/>
              <a:t>Golgi molto esteso</a:t>
            </a:r>
          </a:p>
          <a:p>
            <a:endParaRPr lang="it-IT" sz="13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Text Box 5"/>
          <p:cNvSpPr txBox="1">
            <a:spLocks noChangeArrowheads="1"/>
          </p:cNvSpPr>
          <p:nvPr/>
        </p:nvSpPr>
        <p:spPr bwMode="auto">
          <a:xfrm>
            <a:off x="0" y="146050"/>
            <a:ext cx="9144000" cy="457200"/>
          </a:xfrm>
          <a:prstGeom prst="rect">
            <a:avLst/>
          </a:prstGeom>
          <a:solidFill>
            <a:srgbClr val="0000FF"/>
          </a:solidFill>
          <a:ln>
            <a:noFill/>
          </a:ln>
          <a:effectLst/>
          <a:extLst/>
        </p:spPr>
        <p:txBody>
          <a:bodyPr>
            <a:spAutoFit/>
          </a:bodyPr>
          <a:lstStyle/>
          <a:p>
            <a:pPr>
              <a:spcBef>
                <a:spcPct val="50000"/>
              </a:spcBef>
              <a:defRPr/>
            </a:pPr>
            <a:r>
              <a:rPr lang="it-IT" sz="2400">
                <a:solidFill>
                  <a:srgbClr val="FFFFFF"/>
                </a:solidFill>
                <a:latin typeface="Arial" charset="0"/>
                <a:ea typeface="ＭＳ Ｐゴシック" charset="0"/>
              </a:rPr>
              <a:t>Flusso assonico	</a:t>
            </a:r>
          </a:p>
        </p:txBody>
      </p:sp>
      <p:sp>
        <p:nvSpPr>
          <p:cNvPr id="71687" name="Rectangle 7"/>
          <p:cNvSpPr>
            <a:spLocks noChangeArrowheads="1"/>
          </p:cNvSpPr>
          <p:nvPr/>
        </p:nvSpPr>
        <p:spPr bwMode="auto">
          <a:xfrm>
            <a:off x="114300" y="1177392"/>
            <a:ext cx="8929688" cy="896937"/>
          </a:xfrm>
          <a:prstGeom prst="rect">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defRPr/>
            </a:pPr>
            <a:r>
              <a:rPr sz="1700" noProof="1">
                <a:solidFill>
                  <a:srgbClr val="FF0000"/>
                </a:solidFill>
                <a:latin typeface="Arial" charset="0"/>
                <a:ea typeface="ＭＳ Ｐゴシック" charset="0"/>
              </a:rPr>
              <a:t>Flusso lento</a:t>
            </a:r>
            <a:r>
              <a:rPr sz="1700" noProof="1">
                <a:latin typeface="Arial" charset="0"/>
                <a:ea typeface="ＭＳ Ｐゴシック" charset="0"/>
              </a:rPr>
              <a:t> </a:t>
            </a:r>
            <a:r>
              <a:rPr lang="it-IT" sz="1700" dirty="0">
                <a:latin typeface="Arial" charset="0"/>
                <a:ea typeface="ＭＳ Ｐゴシック" charset="0"/>
              </a:rPr>
              <a:t>(</a:t>
            </a:r>
            <a:r>
              <a:rPr sz="1700" noProof="1">
                <a:latin typeface="Arial" charset="0"/>
                <a:ea typeface="ＭＳ Ｐゴシック" charset="0"/>
              </a:rPr>
              <a:t>1-</a:t>
            </a:r>
            <a:r>
              <a:rPr lang="it-IT" sz="1700" dirty="0">
                <a:latin typeface="Arial" charset="0"/>
                <a:ea typeface="ＭＳ Ｐゴシック" charset="0"/>
              </a:rPr>
              <a:t>5 </a:t>
            </a:r>
            <a:r>
              <a:rPr sz="1700" noProof="1">
                <a:latin typeface="Arial" charset="0"/>
                <a:ea typeface="ＭＳ Ｐゴシック" charset="0"/>
              </a:rPr>
              <a:t>mm al giorno</a:t>
            </a:r>
            <a:r>
              <a:rPr lang="it-IT" sz="1700" dirty="0">
                <a:latin typeface="Arial" charset="0"/>
                <a:ea typeface="ＭＳ Ｐゴシック" charset="0"/>
              </a:rPr>
              <a:t>) </a:t>
            </a:r>
            <a:r>
              <a:rPr sz="1700" noProof="1">
                <a:latin typeface="Arial" charset="0"/>
                <a:ea typeface="ＭＳ Ｐゴシック" charset="0"/>
              </a:rPr>
              <a:t>unidirezionale anterogrado</a:t>
            </a:r>
            <a:r>
              <a:rPr lang="it-IT" sz="1700" dirty="0">
                <a:latin typeface="Arial" charset="0"/>
                <a:ea typeface="ＭＳ Ｐゴシック" charset="0"/>
              </a:rPr>
              <a:t>. E</a:t>
            </a:r>
            <a:r>
              <a:rPr lang="fr-FR" altLang="ja-JP" sz="1700" dirty="0">
                <a:latin typeface="Arial"/>
                <a:ea typeface="ＭＳ Ｐゴシック" charset="0"/>
              </a:rPr>
              <a:t>'</a:t>
            </a:r>
            <a:r>
              <a:rPr lang="it-IT" sz="1700" dirty="0">
                <a:latin typeface="Arial" charset="0"/>
                <a:ea typeface="ＭＳ Ｐゴシック" charset="0"/>
              </a:rPr>
              <a:t> </a:t>
            </a:r>
            <a:r>
              <a:rPr sz="1700" noProof="1">
                <a:latin typeface="Arial" charset="0"/>
                <a:ea typeface="ＭＳ Ｐゴシック" charset="0"/>
              </a:rPr>
              <a:t>fondamentale per il ricambio dei costituenti solubili </a:t>
            </a:r>
            <a:r>
              <a:rPr lang="it-IT" sz="1700" noProof="1">
                <a:latin typeface="Arial" charset="0"/>
                <a:ea typeface="ＭＳ Ｐゴシック" charset="0"/>
              </a:rPr>
              <a:t>(</a:t>
            </a:r>
            <a:r>
              <a:rPr sz="1700" noProof="1">
                <a:latin typeface="Arial" charset="0"/>
                <a:ea typeface="ＭＳ Ｐゴシック" charset="0"/>
              </a:rPr>
              <a:t>costituenti </a:t>
            </a:r>
            <a:r>
              <a:rPr lang="it-IT" sz="1700" dirty="0">
                <a:latin typeface="Arial" charset="0"/>
                <a:ea typeface="ＭＳ Ｐゴシック" charset="0"/>
              </a:rPr>
              <a:t>dei </a:t>
            </a:r>
            <a:r>
              <a:rPr sz="1700" noProof="1">
                <a:latin typeface="Arial" charset="0"/>
                <a:ea typeface="ＭＳ Ｐゴシック" charset="0"/>
              </a:rPr>
              <a:t>microtubuli e </a:t>
            </a:r>
            <a:r>
              <a:rPr lang="it-IT" sz="1700" dirty="0">
                <a:latin typeface="Arial" charset="0"/>
                <a:ea typeface="ＭＳ Ｐゴシック" charset="0"/>
              </a:rPr>
              <a:t>dei </a:t>
            </a:r>
            <a:r>
              <a:rPr sz="1700" noProof="1">
                <a:latin typeface="Arial" charset="0"/>
                <a:ea typeface="ＭＳ Ｐゴシック" charset="0"/>
              </a:rPr>
              <a:t>microfilamenti</a:t>
            </a:r>
            <a:r>
              <a:rPr lang="it-IT" sz="1700" noProof="1">
                <a:latin typeface="Arial" charset="0"/>
                <a:ea typeface="ＭＳ Ｐゴシック" charset="0"/>
              </a:rPr>
              <a:t>,</a:t>
            </a:r>
            <a:r>
              <a:rPr sz="1700" noProof="1">
                <a:latin typeface="Arial" charset="0"/>
                <a:ea typeface="ＭＳ Ｐゴシック" charset="0"/>
              </a:rPr>
              <a:t> enzimi mitocondriali necessari per garantire il metabolismo energetico</a:t>
            </a:r>
            <a:r>
              <a:rPr lang="it-IT" sz="1700" noProof="1">
                <a:latin typeface="Arial" charset="0"/>
                <a:ea typeface="ＭＳ Ｐゴシック" charset="0"/>
              </a:rPr>
              <a:t>)</a:t>
            </a:r>
            <a:r>
              <a:rPr sz="1700" noProof="1">
                <a:latin typeface="Arial" charset="0"/>
                <a:ea typeface="ＭＳ Ｐゴシック" charset="0"/>
              </a:rPr>
              <a:t>.</a:t>
            </a:r>
          </a:p>
        </p:txBody>
      </p:sp>
      <p:sp>
        <p:nvSpPr>
          <p:cNvPr id="71688" name="Rectangle 8"/>
          <p:cNvSpPr>
            <a:spLocks noChangeArrowheads="1"/>
          </p:cNvSpPr>
          <p:nvPr/>
        </p:nvSpPr>
        <p:spPr bwMode="auto">
          <a:xfrm>
            <a:off x="169863" y="5418137"/>
            <a:ext cx="8874125" cy="1414462"/>
          </a:xfrm>
          <a:prstGeom prst="rect">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defRPr/>
            </a:pPr>
            <a:r>
              <a:rPr sz="1700" noProof="1">
                <a:solidFill>
                  <a:srgbClr val="FF0000"/>
                </a:solidFill>
                <a:latin typeface="Arial" charset="0"/>
                <a:ea typeface="ＭＳ Ｐゴシック" charset="0"/>
              </a:rPr>
              <a:t>Flusso veloce</a:t>
            </a:r>
            <a:r>
              <a:rPr sz="1700" noProof="1">
                <a:latin typeface="Arial" charset="0"/>
                <a:ea typeface="ＭＳ Ｐゴシック" charset="0"/>
              </a:rPr>
              <a:t> </a:t>
            </a:r>
            <a:r>
              <a:rPr lang="it-IT" sz="1700" dirty="0">
                <a:latin typeface="Arial" charset="0"/>
                <a:ea typeface="ＭＳ Ｐゴシック" charset="0"/>
              </a:rPr>
              <a:t>(</a:t>
            </a:r>
            <a:r>
              <a:rPr sz="1700" noProof="1">
                <a:latin typeface="Arial" charset="0"/>
                <a:ea typeface="ＭＳ Ｐゴシック" charset="0"/>
              </a:rPr>
              <a:t>400 mm al giorno</a:t>
            </a:r>
            <a:r>
              <a:rPr lang="it-IT" sz="1700" dirty="0">
                <a:latin typeface="Arial" charset="0"/>
                <a:ea typeface="ＭＳ Ｐゴシック" charset="0"/>
              </a:rPr>
              <a:t>)</a:t>
            </a:r>
            <a:r>
              <a:rPr sz="1700" noProof="1">
                <a:latin typeface="Arial" charset="0"/>
                <a:ea typeface="ＭＳ Ｐゴシック" charset="0"/>
              </a:rPr>
              <a:t> bidirezionale</a:t>
            </a:r>
            <a:r>
              <a:rPr lang="it-IT" sz="1700" dirty="0">
                <a:latin typeface="Arial" charset="0"/>
                <a:ea typeface="ＭＳ Ｐゴシック" charset="0"/>
              </a:rPr>
              <a:t>. </a:t>
            </a:r>
            <a:r>
              <a:rPr sz="1700" noProof="1">
                <a:latin typeface="Arial" charset="0"/>
                <a:ea typeface="ＭＳ Ｐゴシック" charset="0"/>
              </a:rPr>
              <a:t>Riguarda essenzialmente le vescicole provenienti dal sistema di Golgi e dal reticolo endoplasmatico</a:t>
            </a:r>
            <a:r>
              <a:rPr lang="it-IT" sz="1700" dirty="0">
                <a:latin typeface="Arial" charset="0"/>
                <a:ea typeface="ＭＳ Ｐゴシック" charset="0"/>
              </a:rPr>
              <a:t> (</a:t>
            </a:r>
            <a:r>
              <a:rPr sz="1700" noProof="1">
                <a:latin typeface="Arial" charset="0"/>
                <a:ea typeface="ＭＳ Ｐゴシック" charset="0"/>
              </a:rPr>
              <a:t>trasporto delle vescicole di neurotrasmettitore alla sinapsi </a:t>
            </a:r>
            <a:r>
              <a:rPr lang="it-IT" sz="1700" noProof="1">
                <a:latin typeface="Arial" charset="0"/>
                <a:ea typeface="ＭＳ Ｐゴシック" charset="0"/>
              </a:rPr>
              <a:t>e</a:t>
            </a:r>
            <a:r>
              <a:rPr sz="1700" noProof="1">
                <a:latin typeface="Arial" charset="0"/>
                <a:ea typeface="ＭＳ Ｐゴシック" charset="0"/>
              </a:rPr>
              <a:t> ricambio dei costituenti della membrana come fosfolipidi e glicoproteine</a:t>
            </a:r>
            <a:r>
              <a:rPr lang="it-IT" sz="1700" noProof="1">
                <a:latin typeface="Arial" charset="0"/>
                <a:ea typeface="ＭＳ Ｐゴシック" charset="0"/>
              </a:rPr>
              <a:t>)</a:t>
            </a:r>
            <a:r>
              <a:rPr sz="1700" noProof="1">
                <a:latin typeface="Arial" charset="0"/>
                <a:ea typeface="ＭＳ Ｐゴシック" charset="0"/>
              </a:rPr>
              <a:t>. Retrogrado riguarda sostanze che possono essere riutilizzate (200-300 mm al giorno).</a:t>
            </a:r>
            <a:endParaRPr lang="it-IT" sz="1700" dirty="0">
              <a:latin typeface="Arial" charset="0"/>
              <a:ea typeface="ＭＳ Ｐゴシック" charset="0"/>
            </a:endParaRPr>
          </a:p>
        </p:txBody>
      </p:sp>
      <p:sp>
        <p:nvSpPr>
          <p:cNvPr id="71689" name="Rectangle 9"/>
          <p:cNvSpPr>
            <a:spLocks noChangeArrowheads="1"/>
          </p:cNvSpPr>
          <p:nvPr/>
        </p:nvSpPr>
        <p:spPr bwMode="auto">
          <a:xfrm>
            <a:off x="2520950" y="106364"/>
            <a:ext cx="6523038" cy="1015663"/>
          </a:xfrm>
          <a:prstGeom prst="rect">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defRPr/>
            </a:pPr>
            <a:r>
              <a:rPr lang="it-IT" sz="2000">
                <a:solidFill>
                  <a:srgbClr val="FF0000"/>
                </a:solidFill>
                <a:latin typeface="Arial" charset="0"/>
                <a:ea typeface="ＭＳ Ｐゴシック" charset="0"/>
              </a:rPr>
              <a:t>Trasporto di materiale</a:t>
            </a:r>
            <a:r>
              <a:rPr lang="it-IT" sz="2000">
                <a:latin typeface="Arial" charset="0"/>
                <a:ea typeface="ＭＳ Ｐゴシック" charset="0"/>
              </a:rPr>
              <a:t> dal pirenoforo fino ai terminali assonici (trasporto assonale</a:t>
            </a:r>
            <a:r>
              <a:rPr lang="it-IT" sz="2000">
                <a:solidFill>
                  <a:srgbClr val="FF0000"/>
                </a:solidFill>
                <a:latin typeface="Arial" charset="0"/>
                <a:ea typeface="ＭＳ Ｐゴシック" charset="0"/>
              </a:rPr>
              <a:t> anterogrado</a:t>
            </a:r>
            <a:r>
              <a:rPr lang="it-IT" sz="2000">
                <a:latin typeface="Arial" charset="0"/>
                <a:ea typeface="ＭＳ Ｐゴシック" charset="0"/>
              </a:rPr>
              <a:t>) e viceversa (</a:t>
            </a:r>
            <a:r>
              <a:rPr lang="it-IT" sz="2000">
                <a:solidFill>
                  <a:srgbClr val="FF0000"/>
                </a:solidFill>
                <a:latin typeface="Arial" charset="0"/>
                <a:ea typeface="ＭＳ Ｐゴシック" charset="0"/>
              </a:rPr>
              <a:t>retrogrado</a:t>
            </a:r>
            <a:r>
              <a:rPr lang="it-IT" sz="2000">
                <a:latin typeface="Arial" charset="0"/>
                <a:ea typeface="ＭＳ Ｐゴシック" charset="0"/>
              </a:rPr>
              <a:t>).</a:t>
            </a:r>
            <a:endParaRPr sz="2000" noProof="1">
              <a:latin typeface="Arial" charset="0"/>
              <a:ea typeface="ＭＳ Ｐゴシック" charset="0"/>
            </a:endParaRPr>
          </a:p>
        </p:txBody>
      </p:sp>
      <p:grpSp>
        <p:nvGrpSpPr>
          <p:cNvPr id="22533" name="Group 11"/>
          <p:cNvGrpSpPr>
            <a:grpSpLocks/>
          </p:cNvGrpSpPr>
          <p:nvPr/>
        </p:nvGrpSpPr>
        <p:grpSpPr bwMode="auto">
          <a:xfrm>
            <a:off x="1517650" y="2120369"/>
            <a:ext cx="6107113" cy="3240087"/>
            <a:chOff x="956" y="1261"/>
            <a:chExt cx="3847" cy="2041"/>
          </a:xfrm>
        </p:grpSpPr>
        <p:pic>
          <p:nvPicPr>
            <p:cNvPr id="22534" name="Segnaposto contenuto 3" descr="0805.gif"/>
            <p:cNvPicPr>
              <a:picLocks noChangeAspect="1"/>
            </p:cNvPicPr>
            <p:nvPr/>
          </p:nvPicPr>
          <p:blipFill>
            <a:blip r:embed="rId3"/>
            <a:srcRect l="3650" t="5267" r="3204" b="33789"/>
            <a:stretch>
              <a:fillRect/>
            </a:stretch>
          </p:blipFill>
          <p:spPr bwMode="auto">
            <a:xfrm>
              <a:off x="956" y="1261"/>
              <a:ext cx="3847" cy="2041"/>
            </a:xfrm>
            <a:prstGeom prst="rect">
              <a:avLst/>
            </a:prstGeom>
            <a:noFill/>
            <a:ln w="28575">
              <a:solidFill>
                <a:srgbClr val="9966FF"/>
              </a:solidFill>
              <a:miter lim="800000"/>
              <a:headEnd/>
              <a:tailEnd/>
            </a:ln>
          </p:spPr>
        </p:pic>
        <p:pic>
          <p:nvPicPr>
            <p:cNvPr id="22535" name="Segnaposto contenuto 3" descr="0202.gif"/>
            <p:cNvPicPr>
              <a:picLocks noChangeAspect="1"/>
            </p:cNvPicPr>
            <p:nvPr/>
          </p:nvPicPr>
          <p:blipFill>
            <a:blip r:embed="rId4"/>
            <a:srcRect l="4880" t="84991" r="39816" b="2295"/>
            <a:stretch>
              <a:fillRect/>
            </a:stretch>
          </p:blipFill>
          <p:spPr bwMode="auto">
            <a:xfrm>
              <a:off x="4293" y="3139"/>
              <a:ext cx="432" cy="114"/>
            </a:xfrm>
            <a:prstGeom prst="rect">
              <a:avLst/>
            </a:prstGeom>
            <a:noFill/>
            <a:ln w="9525">
              <a:no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0" name="Text Box 6"/>
          <p:cNvSpPr txBox="1">
            <a:spLocks noChangeArrowheads="1"/>
          </p:cNvSpPr>
          <p:nvPr/>
        </p:nvSpPr>
        <p:spPr bwMode="auto">
          <a:xfrm>
            <a:off x="0" y="146050"/>
            <a:ext cx="9144000" cy="457200"/>
          </a:xfrm>
          <a:prstGeom prst="rect">
            <a:avLst/>
          </a:prstGeom>
          <a:solidFill>
            <a:srgbClr val="0000FF"/>
          </a:solidFill>
          <a:ln>
            <a:noFill/>
          </a:ln>
          <a:effectLst/>
          <a:extLst/>
        </p:spPr>
        <p:txBody>
          <a:bodyPr>
            <a:spAutoFit/>
          </a:bodyPr>
          <a:lstStyle/>
          <a:p>
            <a:pPr>
              <a:spcBef>
                <a:spcPct val="50000"/>
              </a:spcBef>
              <a:defRPr/>
            </a:pPr>
            <a:r>
              <a:rPr lang="it-IT" sz="2400">
                <a:solidFill>
                  <a:srgbClr val="FFFFFF"/>
                </a:solidFill>
                <a:latin typeface="Arial" charset="0"/>
                <a:ea typeface="ＭＳ Ｐゴシック" charset="0"/>
              </a:rPr>
              <a:t>Sostanza grigia e bianca	</a:t>
            </a:r>
          </a:p>
        </p:txBody>
      </p:sp>
      <p:sp>
        <p:nvSpPr>
          <p:cNvPr id="72715" name="Rectangle 11"/>
          <p:cNvSpPr>
            <a:spLocks noChangeArrowheads="1"/>
          </p:cNvSpPr>
          <p:nvPr/>
        </p:nvSpPr>
        <p:spPr bwMode="auto">
          <a:xfrm>
            <a:off x="5947836" y="3297242"/>
            <a:ext cx="3094566" cy="3477875"/>
          </a:xfrm>
          <a:prstGeom prst="rect">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defRPr/>
            </a:pPr>
            <a:r>
              <a:rPr lang="it-IT" sz="2000" dirty="0">
                <a:latin typeface="Arial" charset="0"/>
                <a:ea typeface="ＭＳ Ｐゴシック" charset="0"/>
              </a:rPr>
              <a:t>I corpi cellulari e gli assoni occupano regioni distinte del sistema nervoso. Nella </a:t>
            </a:r>
            <a:r>
              <a:rPr lang="it-IT" sz="2000" dirty="0">
                <a:solidFill>
                  <a:srgbClr val="FF0000"/>
                </a:solidFill>
                <a:latin typeface="Arial" charset="0"/>
                <a:ea typeface="ＭＳ Ｐゴシック" charset="0"/>
              </a:rPr>
              <a:t>sostanza grigia</a:t>
            </a:r>
            <a:r>
              <a:rPr lang="it-IT" sz="2000" dirty="0">
                <a:latin typeface="Arial" charset="0"/>
                <a:ea typeface="ＭＳ Ｐゴシック" charset="0"/>
              </a:rPr>
              <a:t> si localizzano i corpi cellulari, i dendriti e il tratto iniziale degli assoni. Nella </a:t>
            </a:r>
            <a:r>
              <a:rPr lang="it-IT" sz="2000" dirty="0">
                <a:solidFill>
                  <a:srgbClr val="FF0000"/>
                </a:solidFill>
                <a:latin typeface="Arial" charset="0"/>
                <a:ea typeface="ＭＳ Ｐゴシック" charset="0"/>
              </a:rPr>
              <a:t>sostanza bianca</a:t>
            </a:r>
            <a:r>
              <a:rPr lang="it-IT" sz="2000" dirty="0">
                <a:latin typeface="Arial" charset="0"/>
                <a:ea typeface="ＭＳ Ｐゴシック" charset="0"/>
              </a:rPr>
              <a:t> sono localizzati gli assoni rivestiti da guaina mielinica. </a:t>
            </a:r>
            <a:endParaRPr sz="2000" noProof="1">
              <a:latin typeface="Arial" charset="0"/>
              <a:ea typeface="ＭＳ Ｐゴシック" charset="0"/>
            </a:endParaRPr>
          </a:p>
        </p:txBody>
      </p:sp>
      <p:grpSp>
        <p:nvGrpSpPr>
          <p:cNvPr id="24579" name="Group 15"/>
          <p:cNvGrpSpPr>
            <a:grpSpLocks/>
          </p:cNvGrpSpPr>
          <p:nvPr/>
        </p:nvGrpSpPr>
        <p:grpSpPr bwMode="auto">
          <a:xfrm>
            <a:off x="114301" y="969963"/>
            <a:ext cx="5748338" cy="5672137"/>
            <a:chOff x="104" y="611"/>
            <a:chExt cx="3621" cy="3573"/>
          </a:xfrm>
        </p:grpSpPr>
        <p:grpSp>
          <p:nvGrpSpPr>
            <p:cNvPr id="24585" name="Group 12"/>
            <p:cNvGrpSpPr>
              <a:grpSpLocks/>
            </p:cNvGrpSpPr>
            <p:nvPr/>
          </p:nvGrpSpPr>
          <p:grpSpPr bwMode="auto">
            <a:xfrm>
              <a:off x="104" y="611"/>
              <a:ext cx="3621" cy="3573"/>
              <a:chOff x="104" y="611"/>
              <a:chExt cx="3621" cy="3573"/>
            </a:xfrm>
          </p:grpSpPr>
          <p:pic>
            <p:nvPicPr>
              <p:cNvPr id="24587" name="Segnaposto contenuto 3" descr="0807.gif"/>
              <p:cNvPicPr>
                <a:picLocks noChangeAspect="1"/>
              </p:cNvPicPr>
              <p:nvPr/>
            </p:nvPicPr>
            <p:blipFill>
              <a:blip r:embed="rId3"/>
              <a:srcRect l="4488" t="2795" r="2550" b="27222"/>
              <a:stretch>
                <a:fillRect/>
              </a:stretch>
            </p:blipFill>
            <p:spPr bwMode="auto">
              <a:xfrm>
                <a:off x="104" y="1034"/>
                <a:ext cx="3621" cy="3150"/>
              </a:xfrm>
              <a:prstGeom prst="rect">
                <a:avLst/>
              </a:prstGeom>
              <a:noFill/>
              <a:ln w="28575">
                <a:solidFill>
                  <a:srgbClr val="9966FF"/>
                </a:solidFill>
                <a:miter lim="800000"/>
                <a:headEnd/>
                <a:tailEnd/>
              </a:ln>
            </p:spPr>
          </p:pic>
          <p:pic>
            <p:nvPicPr>
              <p:cNvPr id="24588" name="Segnaposto contenuto 3" descr="0807.gif"/>
              <p:cNvPicPr>
                <a:picLocks noChangeAspect="1"/>
              </p:cNvPicPr>
              <p:nvPr/>
            </p:nvPicPr>
            <p:blipFill>
              <a:blip r:embed="rId3"/>
              <a:srcRect l="4828" t="74513" b="14185"/>
              <a:stretch>
                <a:fillRect/>
              </a:stretch>
            </p:blipFill>
            <p:spPr bwMode="auto">
              <a:xfrm>
                <a:off x="104" y="611"/>
                <a:ext cx="3002" cy="412"/>
              </a:xfrm>
              <a:prstGeom prst="rect">
                <a:avLst/>
              </a:prstGeom>
              <a:noFill/>
              <a:ln w="28575">
                <a:solidFill>
                  <a:srgbClr val="9966FF"/>
                </a:solidFill>
                <a:miter lim="800000"/>
                <a:headEnd/>
                <a:tailEnd/>
              </a:ln>
            </p:spPr>
          </p:pic>
        </p:grpSp>
        <p:pic>
          <p:nvPicPr>
            <p:cNvPr id="24586" name="Segnaposto contenuto 3" descr="0202.gif"/>
            <p:cNvPicPr>
              <a:picLocks noChangeAspect="1"/>
            </p:cNvPicPr>
            <p:nvPr/>
          </p:nvPicPr>
          <p:blipFill>
            <a:blip r:embed="rId4"/>
            <a:srcRect l="4880" t="84991" r="39816" b="2295"/>
            <a:stretch>
              <a:fillRect/>
            </a:stretch>
          </p:blipFill>
          <p:spPr bwMode="auto">
            <a:xfrm>
              <a:off x="2880" y="2354"/>
              <a:ext cx="655" cy="173"/>
            </a:xfrm>
            <a:prstGeom prst="rect">
              <a:avLst/>
            </a:prstGeom>
            <a:noFill/>
            <a:ln w="9525">
              <a:noFill/>
              <a:miter lim="800000"/>
              <a:headEnd/>
              <a:tailEnd/>
            </a:ln>
          </p:spPr>
        </p:pic>
      </p:grpSp>
      <p:grpSp>
        <p:nvGrpSpPr>
          <p:cNvPr id="24580" name="Group 17"/>
          <p:cNvGrpSpPr>
            <a:grpSpLocks/>
          </p:cNvGrpSpPr>
          <p:nvPr/>
        </p:nvGrpSpPr>
        <p:grpSpPr bwMode="auto">
          <a:xfrm>
            <a:off x="3487738" y="106363"/>
            <a:ext cx="5545137" cy="3122612"/>
            <a:chOff x="2197" y="67"/>
            <a:chExt cx="3493" cy="1967"/>
          </a:xfrm>
        </p:grpSpPr>
        <p:grpSp>
          <p:nvGrpSpPr>
            <p:cNvPr id="24581" name="Group 13"/>
            <p:cNvGrpSpPr>
              <a:grpSpLocks/>
            </p:cNvGrpSpPr>
            <p:nvPr/>
          </p:nvGrpSpPr>
          <p:grpSpPr bwMode="auto">
            <a:xfrm>
              <a:off x="2197" y="67"/>
              <a:ext cx="3493" cy="1967"/>
              <a:chOff x="2197" y="67"/>
              <a:chExt cx="3493" cy="1967"/>
            </a:xfrm>
          </p:grpSpPr>
          <p:pic>
            <p:nvPicPr>
              <p:cNvPr id="24583" name="Segnaposto contenuto 3" descr="0806.gif"/>
              <p:cNvPicPr>
                <a:picLocks noChangeAspect="1"/>
              </p:cNvPicPr>
              <p:nvPr/>
            </p:nvPicPr>
            <p:blipFill>
              <a:blip r:embed="rId5"/>
              <a:srcRect l="61070" t="8350" r="3731" b="48816"/>
              <a:stretch>
                <a:fillRect/>
              </a:stretch>
            </p:blipFill>
            <p:spPr bwMode="auto">
              <a:xfrm>
                <a:off x="2197" y="1250"/>
                <a:ext cx="1022" cy="784"/>
              </a:xfrm>
              <a:prstGeom prst="rect">
                <a:avLst/>
              </a:prstGeom>
              <a:noFill/>
              <a:ln w="28575">
                <a:solidFill>
                  <a:srgbClr val="9966FF"/>
                </a:solidFill>
                <a:miter lim="800000"/>
                <a:headEnd/>
                <a:tailEnd/>
              </a:ln>
            </p:spPr>
          </p:pic>
          <p:pic>
            <p:nvPicPr>
              <p:cNvPr id="24584" name="Segnaposto contenuto 3" descr="0806.gif"/>
              <p:cNvPicPr>
                <a:picLocks noChangeAspect="1"/>
              </p:cNvPicPr>
              <p:nvPr/>
            </p:nvPicPr>
            <p:blipFill>
              <a:blip r:embed="rId5"/>
              <a:srcRect l="3918" t="8350" r="45212" b="26988"/>
              <a:stretch>
                <a:fillRect/>
              </a:stretch>
            </p:blipFill>
            <p:spPr bwMode="auto">
              <a:xfrm>
                <a:off x="3236" y="67"/>
                <a:ext cx="2454" cy="1967"/>
              </a:xfrm>
              <a:prstGeom prst="rect">
                <a:avLst/>
              </a:prstGeom>
              <a:noFill/>
              <a:ln w="28575">
                <a:solidFill>
                  <a:srgbClr val="9966FF"/>
                </a:solidFill>
                <a:miter lim="800000"/>
                <a:headEnd/>
                <a:tailEnd/>
              </a:ln>
            </p:spPr>
          </p:pic>
        </p:grpSp>
        <p:pic>
          <p:nvPicPr>
            <p:cNvPr id="24582" name="Segnaposto contenuto 3" descr="0202.gif"/>
            <p:cNvPicPr>
              <a:picLocks noChangeAspect="1"/>
            </p:cNvPicPr>
            <p:nvPr/>
          </p:nvPicPr>
          <p:blipFill>
            <a:blip r:embed="rId4"/>
            <a:srcRect l="4880" t="84991" r="39816" b="2295"/>
            <a:stretch>
              <a:fillRect/>
            </a:stretch>
          </p:blipFill>
          <p:spPr bwMode="auto">
            <a:xfrm>
              <a:off x="5143" y="165"/>
              <a:ext cx="432" cy="114"/>
            </a:xfrm>
            <a:prstGeom prst="rect">
              <a:avLst/>
            </a:prstGeom>
            <a:noFill/>
            <a:ln w="9525">
              <a:no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972</TotalTime>
  <Words>1955</Words>
  <Application>Microsoft Macintosh PowerPoint</Application>
  <PresentationFormat>Presentazione su schermo (4:3)</PresentationFormat>
  <Paragraphs>164</Paragraphs>
  <Slides>28</Slides>
  <Notes>26</Notes>
  <HiddenSlides>0</HiddenSlides>
  <MMClips>0</MMClips>
  <ScaleCrop>false</ScaleCrop>
  <HeadingPairs>
    <vt:vector size="4" baseType="variant">
      <vt:variant>
        <vt:lpstr>Tema</vt:lpstr>
      </vt:variant>
      <vt:variant>
        <vt:i4>1</vt:i4>
      </vt:variant>
      <vt:variant>
        <vt:lpstr>Titoli diapositive</vt:lpstr>
      </vt:variant>
      <vt:variant>
        <vt:i4>28</vt:i4>
      </vt:variant>
    </vt:vector>
  </HeadingPairs>
  <TitlesOfParts>
    <vt:vector size="29" baseType="lpstr">
      <vt:lpstr>Struttura predefinita</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Dipartimento di Biologia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Luisa Dalla Valle</dc:creator>
  <cp:lastModifiedBy>Stefania Bortoluzzi</cp:lastModifiedBy>
  <cp:revision>47</cp:revision>
  <dcterms:created xsi:type="dcterms:W3CDTF">2010-12-03T10:31:48Z</dcterms:created>
  <dcterms:modified xsi:type="dcterms:W3CDTF">2013-09-25T11:24:57Z</dcterms:modified>
</cp:coreProperties>
</file>