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49" r:id="rId2"/>
    <p:sldId id="315" r:id="rId3"/>
    <p:sldId id="316" r:id="rId4"/>
    <p:sldId id="259" r:id="rId5"/>
    <p:sldId id="317" r:id="rId6"/>
    <p:sldId id="256" r:id="rId7"/>
    <p:sldId id="293" r:id="rId8"/>
    <p:sldId id="295" r:id="rId9"/>
    <p:sldId id="296" r:id="rId10"/>
    <p:sldId id="297" r:id="rId11"/>
    <p:sldId id="298" r:id="rId12"/>
    <p:sldId id="322" r:id="rId13"/>
    <p:sldId id="299" r:id="rId14"/>
    <p:sldId id="350" r:id="rId15"/>
    <p:sldId id="300" r:id="rId16"/>
    <p:sldId id="352" r:id="rId17"/>
    <p:sldId id="351" r:id="rId18"/>
    <p:sldId id="323" r:id="rId19"/>
    <p:sldId id="324" r:id="rId20"/>
    <p:sldId id="353" r:id="rId21"/>
    <p:sldId id="355" r:id="rId22"/>
    <p:sldId id="354" r:id="rId23"/>
    <p:sldId id="308" r:id="rId24"/>
    <p:sldId id="309" r:id="rId25"/>
    <p:sldId id="344" r:id="rId26"/>
    <p:sldId id="345" r:id="rId27"/>
    <p:sldId id="343" r:id="rId28"/>
    <p:sldId id="312" r:id="rId29"/>
    <p:sldId id="335" r:id="rId30"/>
    <p:sldId id="336" r:id="rId31"/>
    <p:sldId id="346" r:id="rId32"/>
    <p:sldId id="337" r:id="rId33"/>
    <p:sldId id="338" r:id="rId34"/>
    <p:sldId id="339" r:id="rId35"/>
    <p:sldId id="341" r:id="rId3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4080"/>
    <a:srgbClr val="800080"/>
    <a:srgbClr val="191919"/>
    <a:srgbClr val="400080"/>
    <a:srgbClr val="B0EAFF"/>
    <a:srgbClr val="66CCFF"/>
    <a:srgbClr val="008080"/>
    <a:srgbClr val="FF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796" autoAdjust="0"/>
  </p:normalViewPr>
  <p:slideViewPr>
    <p:cSldViewPr snapToGrid="0">
      <p:cViewPr varScale="1">
        <p:scale>
          <a:sx n="146" d="100"/>
          <a:sy n="146" d="100"/>
        </p:scale>
        <p:origin x="-2008" y="-112"/>
      </p:cViewPr>
      <p:guideLst>
        <p:guide orient="horz" pos="4217"/>
        <p:guide pos="2880"/>
      </p:guideLst>
    </p:cSldViewPr>
  </p:slideViewPr>
  <p:notesTextViewPr>
    <p:cViewPr>
      <p:scale>
        <a:sx n="100" d="100"/>
        <a:sy n="100" d="100"/>
      </p:scale>
      <p:origin x="0" y="0"/>
    </p:cViewPr>
  </p:notesTextViewPr>
  <p:sorterViewPr>
    <p:cViewPr>
      <p:scale>
        <a:sx n="200" d="100"/>
        <a:sy n="200" d="100"/>
      </p:scale>
      <p:origin x="0" y="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B8CE15EF-6720-4AAD-A8D6-F3F6A411EF61}" type="slidenum">
              <a:rPr lang="it-IT"/>
              <a:pPr/>
              <a:t>‹n.›</a:t>
            </a:fld>
            <a:endParaRPr lang="it-IT"/>
          </a:p>
        </p:txBody>
      </p:sp>
    </p:spTree>
    <p:extLst>
      <p:ext uri="{BB962C8B-B14F-4D97-AF65-F5344CB8AC3E}">
        <p14:creationId xmlns:p14="http://schemas.microsoft.com/office/powerpoint/2010/main" val="359978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4</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13</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14</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FA53184-AD0A-478E-89A6-5F91DBF737D1}" type="slidenum">
              <a:rPr lang="it-IT"/>
              <a:pPr/>
              <a:t>15</a:t>
            </a:fld>
            <a:endParaRPr lang="it-IT"/>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16</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17</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18</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23826D8-C019-40BF-9D6A-9645D4D24B06}" type="slidenum">
              <a:rPr lang="it-IT"/>
              <a:pPr/>
              <a:t>19</a:t>
            </a:fld>
            <a:endParaRPr lang="it-IT"/>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Il condensatore è un componente elettrico che immagazzina l'energia in un campo elettrostatico.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20</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21</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9F6417F-8F88-4F9D-8492-D86B5E0D110F}" type="slidenum">
              <a:rPr lang="it-IT"/>
              <a:pPr/>
              <a:t>22</a:t>
            </a:fld>
            <a:endParaRPr lang="it-IT"/>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5</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dirty="0" smtClean="0"/>
              <a:t>Figura da: Fondamenti di Anatomia e Fisiologia. Martini.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1D7D10E-507A-4E14-9ED0-9E413A92DA54}" type="slidenum">
              <a:rPr lang="it-IT"/>
              <a:pPr/>
              <a:t>23</a:t>
            </a:fld>
            <a:endParaRPr lang="it-IT"/>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24</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25</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2E9AD45-DAFD-4555-90CA-4D8977B73592}" type="slidenum">
              <a:rPr lang="it-IT"/>
              <a:pPr/>
              <a:t>26</a:t>
            </a:fld>
            <a:endParaRPr lang="it-IT"/>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CBD0D7C-1627-40C5-AC68-8C279ED973E7}" type="slidenum">
              <a:rPr lang="it-IT"/>
              <a:pPr/>
              <a:t>27</a:t>
            </a:fld>
            <a:endParaRPr lang="it-IT"/>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8E165F6-CB6C-4B68-A168-3BDDD4A52217}" type="slidenum">
              <a:rPr lang="it-IT"/>
              <a:pPr/>
              <a:t>28</a:t>
            </a:fld>
            <a:endParaRPr lang="it-IT"/>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E2DDA17-8107-46C2-980E-8A0871F70686}" type="slidenum">
              <a:rPr lang="it-IT"/>
              <a:pPr/>
              <a:t>29</a:t>
            </a:fld>
            <a:endParaRPr lang="it-IT"/>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00CB8FB-631E-49AD-8E6B-C3BBB9B0B616}" type="slidenum">
              <a:rPr lang="it-IT"/>
              <a:pPr/>
              <a:t>30</a:t>
            </a:fld>
            <a:endParaRPr lang="it-IT"/>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23F7BEA-8CC1-473E-8F91-6437D39EB1D4}" type="slidenum">
              <a:rPr lang="it-IT"/>
              <a:pPr/>
              <a:t>31</a:t>
            </a:fld>
            <a:endParaRPr lang="it-IT"/>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DFE22D4-A219-48DB-8E04-740268882A1B}" type="slidenum">
              <a:rPr lang="it-IT"/>
              <a:pPr/>
              <a:t>32</a:t>
            </a:fld>
            <a:endParaRPr lang="it-IT"/>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598765-E45C-4894-BCFB-D6F79D5E6706}" type="slidenum">
              <a:rPr lang="it-IT"/>
              <a:pPr/>
              <a:t>6</a:t>
            </a:fld>
            <a:endParaRPr lang="it-IT"/>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it-IT" dirty="0" smtClean="0"/>
              <a:t>Glia = colla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B4EED75-5521-46F7-BC4A-EDDD7C003EB8}" type="slidenum">
              <a:rPr lang="it-IT"/>
              <a:pPr/>
              <a:t>33</a:t>
            </a:fld>
            <a:endParaRPr lang="it-IT"/>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E5D55F3D-B899-4F09-BC6F-625EC1AADBBC}" type="slidenum">
              <a:rPr lang="it-IT"/>
              <a:pPr/>
              <a:t>34</a:t>
            </a:fld>
            <a:endParaRPr lang="it-IT"/>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spcBef>
                <a:spcPct val="0"/>
              </a:spcBef>
              <a:defRPr/>
            </a:pPr>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0F29ED2-CDBF-4E53-A663-3C26C31D1DB1}" type="slidenum">
              <a:rPr lang="it-IT"/>
              <a:pPr/>
              <a:t>35</a:t>
            </a:fld>
            <a:endParaRPr lang="it-IT"/>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BD2D0EA-5A38-481D-8B10-F93CCA637DCC}" type="slidenum">
              <a:rPr lang="it-IT"/>
              <a:pPr/>
              <a:t>7</a:t>
            </a:fld>
            <a:endParaRPr lang="it-IT"/>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Derivazione </a:t>
            </a:r>
            <a:r>
              <a:rPr lang="it-IT" dirty="0" err="1" smtClean="0"/>
              <a:t>ecotdermica</a:t>
            </a:r>
            <a:endParaRPr lang="it-IT" dirty="0" smtClean="0"/>
          </a:p>
          <a:p>
            <a:pPr eaLnBrk="1" hangingPunct="1">
              <a:defRPr/>
            </a:pPr>
            <a:r>
              <a:rPr lang="it-IT" dirty="0" smtClean="0"/>
              <a:t>Neuroblasti</a:t>
            </a:r>
            <a:r>
              <a:rPr lang="it-IT" baseline="0" dirty="0" smtClean="0"/>
              <a:t> unipolari, bipolari unipolari poi emersione dendriti e diventano multipolari capaci di proliferare</a:t>
            </a:r>
          </a:p>
          <a:p>
            <a:pPr eaLnBrk="1" hangingPunct="1">
              <a:defRPr/>
            </a:pPr>
            <a:r>
              <a:rPr lang="it-IT" baseline="0" dirty="0" smtClean="0"/>
              <a:t>10</a:t>
            </a:r>
            <a:r>
              <a:rPr lang="it-IT" baseline="30000" dirty="0" smtClean="0"/>
              <a:t>12 </a:t>
            </a:r>
            <a:r>
              <a:rPr lang="it-IT" baseline="0" dirty="0" smtClean="0"/>
              <a:t>neuroni 3 ordini di grandezza </a:t>
            </a:r>
            <a:r>
              <a:rPr lang="it-IT" baseline="0" dirty="0" err="1" smtClean="0"/>
              <a:t>piu’</a:t>
            </a:r>
            <a:r>
              <a:rPr lang="it-IT" baseline="0" dirty="0" smtClean="0"/>
              <a:t> connessioni nel cervello umano</a:t>
            </a:r>
          </a:p>
          <a:p>
            <a:pPr eaLnBrk="1" hangingPunct="1">
              <a:defRPr/>
            </a:pPr>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8</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F78CB4D-82FA-4ED5-A711-288E6CBF16DA}" type="slidenum">
              <a:rPr lang="it-IT"/>
              <a:pPr/>
              <a:t>9</a:t>
            </a:fld>
            <a:endParaRPr lang="it-IT"/>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644E90B-523D-4A70-96B9-D399DA3A1D55}" type="slidenum">
              <a:rPr lang="it-IT"/>
              <a:pPr/>
              <a:t>10</a:t>
            </a:fld>
            <a:endParaRPr lang="it-IT"/>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11</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12</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65F8F741-14FE-4A48-931C-388257B4DFE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B227377F-6A89-4842-BA4E-8D8945B56771}"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33881CD0-38E3-4591-8D0E-41EB9D86786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5228A561-6BCD-4E05-9B05-51D377E2FE98}"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06A32E0E-7C51-4D74-B880-C28978290DDE}"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63024A9-1F72-4A28-B6BA-C4D9749B7D58}"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8B0548F1-8937-45A2-9C16-1398A08F75D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804D5EDA-3E91-439E-ADEB-50589BBA02EE}"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EAC2387E-7383-4105-9BEA-43670C7A5A2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A9CDF05D-2AD4-4441-ACFA-5017E3D07924}"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7CC06FB-EB85-4355-9154-F745DBE8621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00AEE0B-5F3C-4228-AA07-E58EED97458A}"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33.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8.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8.png"/><Relationship Id="rId5" Type="http://schemas.openxmlformats.org/officeDocument/2006/relationships/image" Target="../media/image39.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827088" y="735013"/>
            <a:ext cx="7848600" cy="865187"/>
          </a:xfrm>
        </p:spPr>
        <p:txBody>
          <a:bodyPr>
            <a:normAutofit fontScale="90000"/>
          </a:bodyPr>
          <a:lstStyle/>
          <a:p>
            <a:pPr eaLnBrk="1" hangingPunct="1">
              <a:defRPr/>
            </a:pPr>
            <a:r>
              <a:rPr lang="it-IT" sz="3200" b="1">
                <a:solidFill>
                  <a:srgbClr val="980000"/>
                </a:solidFill>
                <a:latin typeface="Arial" charset="0"/>
                <a:ea typeface="ＭＳ Ｐゴシック" charset="0"/>
              </a:rPr>
              <a:t>CORSO DI BIOLOGIA</a:t>
            </a:r>
            <a:r>
              <a:rPr lang="it-IT" sz="3200" b="1">
                <a:latin typeface="Arial" charset="0"/>
                <a:ea typeface="ＭＳ Ｐゴシック" charset="0"/>
              </a:rPr>
              <a:t> - P</a:t>
            </a:r>
            <a:r>
              <a:rPr lang="it-IT" sz="3200" b="1" i="1">
                <a:latin typeface="Arial" charset="0"/>
                <a:ea typeface="ＭＳ Ｐゴシック" charset="0"/>
              </a:rPr>
              <a:t>rogramma</a:t>
            </a:r>
            <a:r>
              <a:rPr lang="it-IT" sz="3200" b="1">
                <a:latin typeface="Arial" charset="0"/>
                <a:ea typeface="ＭＳ Ｐゴシック" charset="0"/>
              </a:rPr>
              <a:t/>
            </a:r>
            <a:br>
              <a:rPr lang="it-IT" sz="3200" b="1">
                <a:latin typeface="Arial" charset="0"/>
                <a:ea typeface="ＭＳ Ｐゴシック" charset="0"/>
              </a:rPr>
            </a:br>
            <a:endParaRPr lang="it-IT" sz="3200" b="1">
              <a:latin typeface="Arial" charset="0"/>
              <a:ea typeface="ＭＳ Ｐゴシック" charset="0"/>
            </a:endParaRPr>
          </a:p>
        </p:txBody>
      </p:sp>
      <p:sp>
        <p:nvSpPr>
          <p:cNvPr id="15362" name="Text Box 4"/>
          <p:cNvSpPr txBox="1">
            <a:spLocks noChangeArrowheads="1"/>
          </p:cNvSpPr>
          <p:nvPr/>
        </p:nvSpPr>
        <p:spPr bwMode="auto">
          <a:xfrm>
            <a:off x="107950" y="1628775"/>
            <a:ext cx="42608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Bef>
                <a:spcPct val="20000"/>
              </a:spcBef>
              <a:buFont typeface="Arial"/>
              <a:buChar char="•"/>
              <a:defRPr/>
            </a:pPr>
            <a:r>
              <a:rPr lang="it-IT" sz="1800" b="1" dirty="0" smtClean="0">
                <a:solidFill>
                  <a:srgbClr val="000000"/>
                </a:solidFill>
              </a:rPr>
              <a:t>Nozioni introduttive</a:t>
            </a:r>
          </a:p>
          <a:p>
            <a:pPr eaLnBrk="1" hangingPunct="1">
              <a:lnSpc>
                <a:spcPct val="150000"/>
              </a:lnSpc>
              <a:spcBef>
                <a:spcPct val="20000"/>
              </a:spcBef>
              <a:buFont typeface="Arial"/>
              <a:buChar char="•"/>
              <a:defRPr/>
            </a:pPr>
            <a:r>
              <a:rPr lang="it-IT" sz="1800" b="1" dirty="0" smtClean="0">
                <a:solidFill>
                  <a:srgbClr val="000000"/>
                </a:solidFill>
              </a:rPr>
              <a:t>Struttura e funzione della cellula</a:t>
            </a:r>
          </a:p>
          <a:p>
            <a:pPr marL="342900" lvl="1" eaLnBrk="1" hangingPunct="1">
              <a:lnSpc>
                <a:spcPct val="150000"/>
              </a:lnSpc>
              <a:spcBef>
                <a:spcPct val="20000"/>
              </a:spcBef>
              <a:buFont typeface="Arial"/>
              <a:buChar char="•"/>
              <a:defRPr/>
            </a:pPr>
            <a:r>
              <a:rPr lang="it-IT" sz="1800" b="1" dirty="0" smtClean="0">
                <a:solidFill>
                  <a:srgbClr val="000000"/>
                </a:solidFill>
              </a:rPr>
              <a:t>Le membrane cellulari, il trasporto </a:t>
            </a:r>
            <a:r>
              <a:rPr lang="it-IT" sz="1800" b="1" dirty="0" err="1" smtClean="0">
                <a:solidFill>
                  <a:srgbClr val="000000"/>
                </a:solidFill>
              </a:rPr>
              <a:t>transmembrana</a:t>
            </a:r>
            <a:endParaRPr lang="it-IT" sz="1800" b="1" dirty="0" smtClean="0">
              <a:solidFill>
                <a:srgbClr val="000000"/>
              </a:solidFill>
            </a:endParaRPr>
          </a:p>
          <a:p>
            <a:pPr marL="342900" lvl="1" eaLnBrk="1" hangingPunct="1">
              <a:lnSpc>
                <a:spcPct val="150000"/>
              </a:lnSpc>
              <a:spcBef>
                <a:spcPct val="20000"/>
              </a:spcBef>
              <a:buFont typeface="Arial"/>
              <a:buChar char="•"/>
              <a:defRPr/>
            </a:pPr>
            <a:r>
              <a:rPr lang="it-IT" sz="1800" b="1" dirty="0" smtClean="0">
                <a:solidFill>
                  <a:srgbClr val="000000"/>
                </a:solidFill>
              </a:rPr>
              <a:t>Divisione cellulare (Mitosi e ciclo cellulare, Meiosi)</a:t>
            </a:r>
          </a:p>
          <a:p>
            <a:pPr marL="342900" lvl="1" eaLnBrk="1" hangingPunct="1">
              <a:lnSpc>
                <a:spcPct val="150000"/>
              </a:lnSpc>
              <a:spcBef>
                <a:spcPct val="20000"/>
              </a:spcBef>
              <a:buFont typeface="Arial"/>
              <a:buChar char="•"/>
              <a:defRPr/>
            </a:pPr>
            <a:r>
              <a:rPr lang="it-IT" sz="1800" b="1" dirty="0" smtClean="0">
                <a:solidFill>
                  <a:srgbClr val="000000"/>
                </a:solidFill>
              </a:rPr>
              <a:t>Basi molecolari </a:t>
            </a:r>
            <a:r>
              <a:rPr lang="it-IT" sz="1800" b="1" dirty="0" err="1" smtClean="0">
                <a:solidFill>
                  <a:srgbClr val="000000"/>
                </a:solidFill>
              </a:rPr>
              <a:t>dell</a:t>
            </a:r>
            <a:r>
              <a:rPr lang="ja-JP" altLang="it-IT" sz="1800" b="1" dirty="0" smtClean="0">
                <a:solidFill>
                  <a:srgbClr val="000000"/>
                </a:solidFill>
              </a:rPr>
              <a:t>’</a:t>
            </a:r>
            <a:r>
              <a:rPr lang="it-IT" altLang="ja-JP" sz="1800" b="1" dirty="0" smtClean="0">
                <a:solidFill>
                  <a:srgbClr val="000000"/>
                </a:solidFill>
              </a:rPr>
              <a:t>informazione ereditaria</a:t>
            </a:r>
          </a:p>
          <a:p>
            <a:pPr marL="285750" lvl="1" indent="-285750" eaLnBrk="1" hangingPunct="1">
              <a:lnSpc>
                <a:spcPct val="150000"/>
              </a:lnSpc>
              <a:spcBef>
                <a:spcPct val="20000"/>
              </a:spcBef>
              <a:buFont typeface="Arial"/>
              <a:buChar char="•"/>
              <a:defRPr/>
            </a:pPr>
            <a:endParaRPr lang="it-IT" altLang="ja-JP" sz="1800" b="1" dirty="0" smtClean="0">
              <a:solidFill>
                <a:srgbClr val="000000"/>
              </a:solidFill>
            </a:endParaRP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364" name="Text Box 4"/>
          <p:cNvSpPr txBox="1">
            <a:spLocks noChangeArrowheads="1"/>
          </p:cNvSpPr>
          <p:nvPr/>
        </p:nvSpPr>
        <p:spPr bwMode="auto">
          <a:xfrm>
            <a:off x="4503738" y="1482725"/>
            <a:ext cx="4757737"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200000"/>
              </a:lnSpc>
              <a:spcBef>
                <a:spcPct val="20000"/>
              </a:spcBef>
              <a:buFont typeface="Arial" charset="0"/>
              <a:buChar char="•"/>
            </a:pPr>
            <a:r>
              <a:rPr lang="it-IT" sz="1800" b="1" dirty="0"/>
              <a:t>Introduzione all'istologia</a:t>
            </a:r>
          </a:p>
          <a:p>
            <a:pPr eaLnBrk="1" hangingPunct="1">
              <a:lnSpc>
                <a:spcPct val="200000"/>
              </a:lnSpc>
              <a:spcBef>
                <a:spcPct val="20000"/>
              </a:spcBef>
              <a:buFont typeface="Arial" charset="0"/>
              <a:buChar char="•"/>
            </a:pPr>
            <a:r>
              <a:rPr lang="it-IT" sz="1800" dirty="0"/>
              <a:t>Tessuti epiteliali: caratteri generali e classificazione</a:t>
            </a:r>
          </a:p>
          <a:p>
            <a:pPr eaLnBrk="1" hangingPunct="1">
              <a:lnSpc>
                <a:spcPct val="200000"/>
              </a:lnSpc>
              <a:spcBef>
                <a:spcPct val="20000"/>
              </a:spcBef>
              <a:buFont typeface="Arial" charset="0"/>
              <a:buChar char="•"/>
            </a:pPr>
            <a:r>
              <a:rPr lang="it-IT" sz="1800" dirty="0" smtClean="0"/>
              <a:t>Tessuti </a:t>
            </a:r>
            <a:r>
              <a:rPr lang="it-IT" sz="1800" dirty="0"/>
              <a:t>connettivi</a:t>
            </a:r>
            <a:r>
              <a:rPr lang="it-IT" sz="1800" dirty="0">
                <a:solidFill>
                  <a:srgbClr val="000000"/>
                </a:solidFill>
              </a:rPr>
              <a:t>: caratteri generali e classificazione</a:t>
            </a:r>
          </a:p>
          <a:p>
            <a:pPr eaLnBrk="1" hangingPunct="1">
              <a:lnSpc>
                <a:spcPct val="200000"/>
              </a:lnSpc>
              <a:spcBef>
                <a:spcPct val="20000"/>
              </a:spcBef>
              <a:buFont typeface="Arial" charset="0"/>
              <a:buChar char="•"/>
            </a:pPr>
            <a:r>
              <a:rPr lang="it-IT" sz="1800" dirty="0">
                <a:solidFill>
                  <a:srgbClr val="000000"/>
                </a:solidFill>
              </a:rPr>
              <a:t> Sangue e </a:t>
            </a:r>
            <a:r>
              <a:rPr lang="it-IT" sz="1800" dirty="0" smtClean="0">
                <a:solidFill>
                  <a:srgbClr val="000000"/>
                </a:solidFill>
              </a:rPr>
              <a:t>ematopoiesi</a:t>
            </a:r>
          </a:p>
          <a:p>
            <a:pPr eaLnBrk="1" hangingPunct="1">
              <a:lnSpc>
                <a:spcPct val="200000"/>
              </a:lnSpc>
              <a:spcBef>
                <a:spcPct val="20000"/>
              </a:spcBef>
              <a:buFont typeface="Arial" charset="0"/>
              <a:buChar char="•"/>
            </a:pPr>
            <a:r>
              <a:rPr lang="it-IT" sz="1800" dirty="0">
                <a:solidFill>
                  <a:srgbClr val="FF0000"/>
                </a:solidFill>
              </a:rPr>
              <a:t>Tessuto </a:t>
            </a:r>
            <a:r>
              <a:rPr lang="it-IT" sz="1800" dirty="0" smtClean="0">
                <a:solidFill>
                  <a:srgbClr val="FF0000"/>
                </a:solidFill>
              </a:rPr>
              <a:t>nervoso</a:t>
            </a:r>
            <a:endParaRPr lang="it-IT" sz="1800" dirty="0">
              <a:solidFill>
                <a:srgbClr val="FF0000"/>
              </a:solidFill>
            </a:endParaRPr>
          </a:p>
          <a:p>
            <a:pPr eaLnBrk="1" hangingPunct="1">
              <a:lnSpc>
                <a:spcPct val="200000"/>
              </a:lnSpc>
              <a:spcBef>
                <a:spcPct val="20000"/>
              </a:spcBef>
              <a:buFont typeface="Arial" charset="0"/>
              <a:buChar char="•"/>
            </a:pPr>
            <a:r>
              <a:rPr lang="it-IT" sz="1800" dirty="0">
                <a:solidFill>
                  <a:srgbClr val="000000"/>
                </a:solidFill>
              </a:rPr>
              <a:t> Tessuto muscolare</a:t>
            </a:r>
          </a:p>
        </p:txBody>
      </p:sp>
    </p:spTree>
    <p:extLst>
      <p:ext uri="{BB962C8B-B14F-4D97-AF65-F5344CB8AC3E}">
        <p14:creationId xmlns:p14="http://schemas.microsoft.com/office/powerpoint/2010/main" val="1768952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Sostanza grigia e bianca	</a:t>
            </a:r>
          </a:p>
        </p:txBody>
      </p:sp>
      <p:sp>
        <p:nvSpPr>
          <p:cNvPr id="72715" name="Rectangle 11"/>
          <p:cNvSpPr>
            <a:spLocks noChangeArrowheads="1"/>
          </p:cNvSpPr>
          <p:nvPr/>
        </p:nvSpPr>
        <p:spPr bwMode="auto">
          <a:xfrm>
            <a:off x="5666154" y="3219090"/>
            <a:ext cx="3376248" cy="364715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100" dirty="0">
                <a:latin typeface="Arial" charset="0"/>
                <a:ea typeface="ＭＳ Ｐゴシック" charset="0"/>
              </a:rPr>
              <a:t>I corpi cellulari e gli assoni occupano regioni distinte del sistema nervoso. </a:t>
            </a:r>
            <a:endParaRPr lang="it-IT" sz="2100" dirty="0" smtClean="0">
              <a:latin typeface="Arial" charset="0"/>
              <a:ea typeface="ＭＳ Ｐゴシック" charset="0"/>
            </a:endParaRPr>
          </a:p>
          <a:p>
            <a:pPr algn="just">
              <a:defRPr/>
            </a:pPr>
            <a:r>
              <a:rPr lang="it-IT" sz="2100" dirty="0" smtClean="0">
                <a:latin typeface="Arial" charset="0"/>
                <a:ea typeface="ＭＳ Ｐゴシック" charset="0"/>
              </a:rPr>
              <a:t>Nella </a:t>
            </a:r>
            <a:r>
              <a:rPr lang="it-IT" sz="2100" dirty="0">
                <a:solidFill>
                  <a:srgbClr val="FF0000"/>
                </a:solidFill>
                <a:latin typeface="Arial" charset="0"/>
                <a:ea typeface="ＭＳ Ｐゴシック" charset="0"/>
              </a:rPr>
              <a:t>sostanza grigia</a:t>
            </a:r>
            <a:r>
              <a:rPr lang="it-IT" sz="2100" dirty="0">
                <a:latin typeface="Arial" charset="0"/>
                <a:ea typeface="ＭＳ Ｐゴシック" charset="0"/>
              </a:rPr>
              <a:t> si localizzano i </a:t>
            </a:r>
            <a:r>
              <a:rPr lang="it-IT" sz="2100" b="1" dirty="0">
                <a:latin typeface="Arial" charset="0"/>
                <a:ea typeface="ＭＳ Ｐゴシック" charset="0"/>
              </a:rPr>
              <a:t>corpi cellulari</a:t>
            </a:r>
            <a:r>
              <a:rPr lang="it-IT" sz="2100" dirty="0">
                <a:latin typeface="Arial" charset="0"/>
                <a:ea typeface="ＭＳ Ｐゴシック" charset="0"/>
              </a:rPr>
              <a:t>, i </a:t>
            </a:r>
            <a:r>
              <a:rPr lang="it-IT" sz="2100" b="1" dirty="0">
                <a:latin typeface="Arial" charset="0"/>
                <a:ea typeface="ＭＳ Ｐゴシック" charset="0"/>
              </a:rPr>
              <a:t>dendriti</a:t>
            </a:r>
            <a:r>
              <a:rPr lang="it-IT" sz="2100" dirty="0">
                <a:latin typeface="Arial" charset="0"/>
                <a:ea typeface="ＭＳ Ｐゴシック" charset="0"/>
              </a:rPr>
              <a:t> e il tratto iniziale degli assoni. </a:t>
            </a:r>
            <a:endParaRPr lang="it-IT" sz="2100" dirty="0" smtClean="0">
              <a:latin typeface="Arial" charset="0"/>
              <a:ea typeface="ＭＳ Ｐゴシック" charset="0"/>
            </a:endParaRPr>
          </a:p>
          <a:p>
            <a:pPr algn="just">
              <a:defRPr/>
            </a:pPr>
            <a:r>
              <a:rPr lang="it-IT" sz="2100" dirty="0" smtClean="0">
                <a:latin typeface="Arial" charset="0"/>
                <a:ea typeface="ＭＳ Ｐゴシック" charset="0"/>
              </a:rPr>
              <a:t>Nella </a:t>
            </a:r>
            <a:r>
              <a:rPr lang="it-IT" sz="2100" dirty="0">
                <a:solidFill>
                  <a:srgbClr val="FF0000"/>
                </a:solidFill>
                <a:latin typeface="Arial" charset="0"/>
                <a:ea typeface="ＭＳ Ｐゴシック" charset="0"/>
              </a:rPr>
              <a:t>sostanza bianca</a:t>
            </a:r>
            <a:r>
              <a:rPr lang="it-IT" sz="2100" dirty="0">
                <a:latin typeface="Arial" charset="0"/>
                <a:ea typeface="ＭＳ Ｐゴシック" charset="0"/>
              </a:rPr>
              <a:t> sono localizzati gli </a:t>
            </a:r>
            <a:r>
              <a:rPr lang="it-IT" sz="2100" b="1" dirty="0">
                <a:latin typeface="Arial" charset="0"/>
                <a:ea typeface="ＭＳ Ｐゴシック" charset="0"/>
              </a:rPr>
              <a:t>assoni</a:t>
            </a:r>
            <a:r>
              <a:rPr lang="it-IT" sz="2100" dirty="0">
                <a:latin typeface="Arial" charset="0"/>
                <a:ea typeface="ＭＳ Ｐゴシック" charset="0"/>
              </a:rPr>
              <a:t> rivestiti da guaina mielinica. </a:t>
            </a:r>
            <a:endParaRPr sz="2100" noProof="1">
              <a:latin typeface="Arial" charset="0"/>
              <a:ea typeface="ＭＳ Ｐゴシック" charset="0"/>
            </a:endParaRPr>
          </a:p>
        </p:txBody>
      </p:sp>
      <p:grpSp>
        <p:nvGrpSpPr>
          <p:cNvPr id="24579" name="Group 15"/>
          <p:cNvGrpSpPr>
            <a:grpSpLocks/>
          </p:cNvGrpSpPr>
          <p:nvPr/>
        </p:nvGrpSpPr>
        <p:grpSpPr bwMode="auto">
          <a:xfrm>
            <a:off x="114301" y="969963"/>
            <a:ext cx="5473699" cy="5692652"/>
            <a:chOff x="104" y="611"/>
            <a:chExt cx="3621" cy="3573"/>
          </a:xfrm>
        </p:grpSpPr>
        <p:grpSp>
          <p:nvGrpSpPr>
            <p:cNvPr id="24585" name="Group 12"/>
            <p:cNvGrpSpPr>
              <a:grpSpLocks/>
            </p:cNvGrpSpPr>
            <p:nvPr/>
          </p:nvGrpSpPr>
          <p:grpSpPr bwMode="auto">
            <a:xfrm>
              <a:off x="104" y="611"/>
              <a:ext cx="3621" cy="3573"/>
              <a:chOff x="104" y="611"/>
              <a:chExt cx="3621" cy="3573"/>
            </a:xfrm>
          </p:grpSpPr>
          <p:pic>
            <p:nvPicPr>
              <p:cNvPr id="24587" name="Segnaposto contenuto 3" descr="0807.gif"/>
              <p:cNvPicPr>
                <a:picLocks noChangeAspect="1"/>
              </p:cNvPicPr>
              <p:nvPr/>
            </p:nvPicPr>
            <p:blipFill>
              <a:blip r:embed="rId3"/>
              <a:srcRect l="4488" t="2795" r="2550" b="27222"/>
              <a:stretch>
                <a:fillRect/>
              </a:stretch>
            </p:blipFill>
            <p:spPr bwMode="auto">
              <a:xfrm>
                <a:off x="104" y="1034"/>
                <a:ext cx="3621" cy="3150"/>
              </a:xfrm>
              <a:prstGeom prst="rect">
                <a:avLst/>
              </a:prstGeom>
              <a:noFill/>
              <a:ln w="28575">
                <a:solidFill>
                  <a:srgbClr val="9966FF"/>
                </a:solidFill>
                <a:miter lim="800000"/>
                <a:headEnd/>
                <a:tailEnd/>
              </a:ln>
            </p:spPr>
          </p:pic>
          <p:pic>
            <p:nvPicPr>
              <p:cNvPr id="24588" name="Segnaposto contenuto 3" descr="0807.gif"/>
              <p:cNvPicPr>
                <a:picLocks noChangeAspect="1"/>
              </p:cNvPicPr>
              <p:nvPr/>
            </p:nvPicPr>
            <p:blipFill>
              <a:blip r:embed="rId3"/>
              <a:srcRect l="4828" t="74513" b="14185"/>
              <a:stretch>
                <a:fillRect/>
              </a:stretch>
            </p:blipFill>
            <p:spPr bwMode="auto">
              <a:xfrm>
                <a:off x="104" y="611"/>
                <a:ext cx="3002" cy="412"/>
              </a:xfrm>
              <a:prstGeom prst="rect">
                <a:avLst/>
              </a:prstGeom>
              <a:noFill/>
              <a:ln w="28575">
                <a:solidFill>
                  <a:srgbClr val="9966FF"/>
                </a:solidFill>
                <a:miter lim="800000"/>
                <a:headEnd/>
                <a:tailEnd/>
              </a:ln>
            </p:spPr>
          </p:pic>
        </p:grpSp>
        <p:pic>
          <p:nvPicPr>
            <p:cNvPr id="24586" name="Segnaposto contenuto 3" descr="0202.gif"/>
            <p:cNvPicPr>
              <a:picLocks noChangeAspect="1"/>
            </p:cNvPicPr>
            <p:nvPr/>
          </p:nvPicPr>
          <p:blipFill>
            <a:blip r:embed="rId4"/>
            <a:srcRect l="4880" t="84991" r="39816" b="2295"/>
            <a:stretch>
              <a:fillRect/>
            </a:stretch>
          </p:blipFill>
          <p:spPr bwMode="auto">
            <a:xfrm>
              <a:off x="2880" y="2354"/>
              <a:ext cx="655" cy="173"/>
            </a:xfrm>
            <a:prstGeom prst="rect">
              <a:avLst/>
            </a:prstGeom>
            <a:noFill/>
            <a:ln w="9525">
              <a:noFill/>
              <a:miter lim="800000"/>
              <a:headEnd/>
              <a:tailEnd/>
            </a:ln>
          </p:spPr>
        </p:pic>
      </p:grpSp>
      <p:grpSp>
        <p:nvGrpSpPr>
          <p:cNvPr id="24580" name="Group 17"/>
          <p:cNvGrpSpPr>
            <a:grpSpLocks/>
          </p:cNvGrpSpPr>
          <p:nvPr/>
        </p:nvGrpSpPr>
        <p:grpSpPr bwMode="auto">
          <a:xfrm>
            <a:off x="3487738" y="106363"/>
            <a:ext cx="5545137" cy="3122612"/>
            <a:chOff x="2197" y="67"/>
            <a:chExt cx="3493" cy="1967"/>
          </a:xfrm>
        </p:grpSpPr>
        <p:grpSp>
          <p:nvGrpSpPr>
            <p:cNvPr id="24581" name="Group 13"/>
            <p:cNvGrpSpPr>
              <a:grpSpLocks/>
            </p:cNvGrpSpPr>
            <p:nvPr/>
          </p:nvGrpSpPr>
          <p:grpSpPr bwMode="auto">
            <a:xfrm>
              <a:off x="2197" y="67"/>
              <a:ext cx="3493" cy="1967"/>
              <a:chOff x="2197" y="67"/>
              <a:chExt cx="3493" cy="1967"/>
            </a:xfrm>
          </p:grpSpPr>
          <p:pic>
            <p:nvPicPr>
              <p:cNvPr id="24583" name="Segnaposto contenuto 3" descr="0806.gif"/>
              <p:cNvPicPr>
                <a:picLocks noChangeAspect="1"/>
              </p:cNvPicPr>
              <p:nvPr/>
            </p:nvPicPr>
            <p:blipFill>
              <a:blip r:embed="rId5"/>
              <a:srcRect l="61070" t="8350" r="3731" b="48816"/>
              <a:stretch>
                <a:fillRect/>
              </a:stretch>
            </p:blipFill>
            <p:spPr bwMode="auto">
              <a:xfrm>
                <a:off x="2197" y="1250"/>
                <a:ext cx="1022" cy="784"/>
              </a:xfrm>
              <a:prstGeom prst="rect">
                <a:avLst/>
              </a:prstGeom>
              <a:noFill/>
              <a:ln w="28575">
                <a:solidFill>
                  <a:srgbClr val="9966FF"/>
                </a:solidFill>
                <a:miter lim="800000"/>
                <a:headEnd/>
                <a:tailEnd/>
              </a:ln>
            </p:spPr>
          </p:pic>
          <p:pic>
            <p:nvPicPr>
              <p:cNvPr id="24584" name="Segnaposto contenuto 3" descr="0806.gif"/>
              <p:cNvPicPr>
                <a:picLocks noChangeAspect="1"/>
              </p:cNvPicPr>
              <p:nvPr/>
            </p:nvPicPr>
            <p:blipFill>
              <a:blip r:embed="rId5"/>
              <a:srcRect l="3918" t="8350" r="45212" b="26988"/>
              <a:stretch>
                <a:fillRect/>
              </a:stretch>
            </p:blipFill>
            <p:spPr bwMode="auto">
              <a:xfrm>
                <a:off x="3236" y="67"/>
                <a:ext cx="2454" cy="1967"/>
              </a:xfrm>
              <a:prstGeom prst="rect">
                <a:avLst/>
              </a:prstGeom>
              <a:noFill/>
              <a:ln w="28575">
                <a:solidFill>
                  <a:srgbClr val="9966FF"/>
                </a:solidFill>
                <a:miter lim="800000"/>
                <a:headEnd/>
                <a:tailEnd/>
              </a:ln>
            </p:spPr>
          </p:pic>
        </p:grpSp>
        <p:pic>
          <p:nvPicPr>
            <p:cNvPr id="24582" name="Segnaposto contenuto 3" descr="0202.gif"/>
            <p:cNvPicPr>
              <a:picLocks noChangeAspect="1"/>
            </p:cNvPicPr>
            <p:nvPr/>
          </p:nvPicPr>
          <p:blipFill>
            <a:blip r:embed="rId4"/>
            <a:srcRect l="4880" t="84991" r="39816" b="2295"/>
            <a:stretch>
              <a:fillRect/>
            </a:stretch>
          </p:blipFill>
          <p:spPr bwMode="auto">
            <a:xfrm>
              <a:off x="5143" y="165"/>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22563"/>
            <a:ext cx="9144000" cy="584776"/>
          </a:xfrm>
          <a:prstGeom prst="rect">
            <a:avLst/>
          </a:prstGeom>
          <a:solidFill>
            <a:srgbClr val="0000FF"/>
          </a:solidFill>
          <a:ln>
            <a:noFill/>
          </a:ln>
          <a:effectLst/>
          <a:extLst/>
        </p:spPr>
        <p:txBody>
          <a:bodyPr>
            <a:spAutoFit/>
          </a:bodyPr>
          <a:lstStyle/>
          <a:p>
            <a:pPr algn="ctr">
              <a:spcBef>
                <a:spcPct val="50000"/>
              </a:spcBef>
              <a:defRPr/>
            </a:pPr>
            <a:r>
              <a:rPr lang="it-IT" sz="3200" dirty="0">
                <a:solidFill>
                  <a:srgbClr val="FFFFFF"/>
                </a:solidFill>
                <a:latin typeface="Arial" charset="0"/>
                <a:ea typeface="ＭＳ Ｐゴシック" charset="0"/>
              </a:rPr>
              <a:t>Classificazione </a:t>
            </a:r>
            <a:r>
              <a:rPr lang="it-IT" sz="3200" dirty="0" smtClean="0">
                <a:solidFill>
                  <a:srgbClr val="FFFFFF"/>
                </a:solidFill>
                <a:latin typeface="Arial" charset="0"/>
                <a:ea typeface="ＭＳ Ｐゴシック" charset="0"/>
              </a:rPr>
              <a:t>dei neuroni</a:t>
            </a:r>
          </a:p>
        </p:txBody>
      </p:sp>
      <p:sp>
        <p:nvSpPr>
          <p:cNvPr id="20" name="Cubo 19"/>
          <p:cNvSpPr/>
          <p:nvPr/>
        </p:nvSpPr>
        <p:spPr>
          <a:xfrm>
            <a:off x="152398"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400" dirty="0" smtClean="0"/>
              <a:t>Funzionale</a:t>
            </a:r>
            <a:endParaRPr lang="it-IT" sz="4400" dirty="0"/>
          </a:p>
        </p:txBody>
      </p:sp>
      <p:sp>
        <p:nvSpPr>
          <p:cNvPr id="21" name="Cubo 20"/>
          <p:cNvSpPr/>
          <p:nvPr/>
        </p:nvSpPr>
        <p:spPr>
          <a:xfrm>
            <a:off x="4132624"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dirty="0" smtClean="0"/>
              <a:t>Citochimica</a:t>
            </a:r>
            <a:endParaRPr lang="it-IT" sz="2000" dirty="0" smtClean="0"/>
          </a:p>
          <a:p>
            <a:pPr algn="ctr"/>
            <a:r>
              <a:rPr lang="it-IT" sz="2400" dirty="0" smtClean="0"/>
              <a:t>(natura chimica del neurotrasmettitore secreto)</a:t>
            </a:r>
            <a:endParaRPr lang="it-IT" sz="2400" dirty="0"/>
          </a:p>
        </p:txBody>
      </p:sp>
      <p:sp>
        <p:nvSpPr>
          <p:cNvPr id="22" name="Cubo 21"/>
          <p:cNvSpPr/>
          <p:nvPr/>
        </p:nvSpPr>
        <p:spPr>
          <a:xfrm>
            <a:off x="158755"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4000" dirty="0" smtClean="0">
                <a:solidFill>
                  <a:srgbClr val="FFFFFF"/>
                </a:solidFill>
                <a:latin typeface="Arial" charset="0"/>
                <a:ea typeface="ＭＳ Ｐゴシック" charset="0"/>
              </a:rPr>
              <a:t>Morfologica</a:t>
            </a:r>
            <a:endParaRPr lang="it-IT" dirty="0" smtClean="0">
              <a:solidFill>
                <a:srgbClr val="FFFFFF"/>
              </a:solidFill>
              <a:latin typeface="Arial" charset="0"/>
              <a:ea typeface="ＭＳ Ｐゴシック" charset="0"/>
            </a:endParaRPr>
          </a:p>
          <a:p>
            <a:pPr algn="ctr">
              <a:defRPr/>
            </a:pPr>
            <a:r>
              <a:rPr lang="it-IT" sz="2000" dirty="0">
                <a:solidFill>
                  <a:srgbClr val="FFFFFF"/>
                </a:solidFill>
                <a:latin typeface="Arial" charset="0"/>
                <a:ea typeface="ＭＳ Ｐゴシック" charset="0"/>
              </a:rPr>
              <a:t>(</a:t>
            </a:r>
            <a:r>
              <a:rPr lang="it-IT" sz="2000" dirty="0" smtClean="0">
                <a:solidFill>
                  <a:srgbClr val="FFFFFF"/>
                </a:solidFill>
                <a:latin typeface="Arial" charset="0"/>
                <a:ea typeface="ＭＳ Ｐゴシック" charset="0"/>
              </a:rPr>
              <a:t>In </a:t>
            </a:r>
            <a:r>
              <a:rPr lang="it-IT" sz="2000" dirty="0">
                <a:solidFill>
                  <a:srgbClr val="FFFFFF"/>
                </a:solidFill>
                <a:latin typeface="Arial" charset="0"/>
                <a:ea typeface="ＭＳ Ｐゴシック" charset="0"/>
              </a:rPr>
              <a:t>base a numero, lunghezza e ramificazione dei </a:t>
            </a:r>
            <a:r>
              <a:rPr lang="it-IT" sz="2000" dirty="0" smtClean="0">
                <a:solidFill>
                  <a:srgbClr val="FFFFFF"/>
                </a:solidFill>
                <a:latin typeface="Arial" charset="0"/>
                <a:ea typeface="ＭＳ Ｐゴシック" charset="0"/>
              </a:rPr>
              <a:t>prolungamenti; </a:t>
            </a:r>
          </a:p>
          <a:p>
            <a:pPr algn="ctr">
              <a:defRPr/>
            </a:pPr>
            <a:r>
              <a:rPr lang="it-IT" sz="2000" dirty="0" smtClean="0">
                <a:solidFill>
                  <a:srgbClr val="FFFFFF"/>
                </a:solidFill>
                <a:latin typeface="Arial" charset="0"/>
                <a:ea typeface="ＭＳ Ｐゴシック" charset="0"/>
              </a:rPr>
              <a:t>Diversificazione anche forma e dimensione del soma)</a:t>
            </a:r>
            <a:endParaRPr lang="it-IT" sz="2000" dirty="0">
              <a:solidFill>
                <a:srgbClr val="FFFFFF"/>
              </a:solidFill>
              <a:latin typeface="Arial" charset="0"/>
              <a:ea typeface="ＭＳ Ｐゴシック" charset="0"/>
            </a:endParaRPr>
          </a:p>
        </p:txBody>
      </p:sp>
      <p:sp>
        <p:nvSpPr>
          <p:cNvPr id="23" name="Cubo 22"/>
          <p:cNvSpPr/>
          <p:nvPr/>
        </p:nvSpPr>
        <p:spPr>
          <a:xfrm>
            <a:off x="4132624"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3200" dirty="0" smtClean="0">
                <a:solidFill>
                  <a:srgbClr val="FFFFFF"/>
                </a:solidFill>
                <a:latin typeface="Arial" charset="0"/>
                <a:ea typeface="ＭＳ Ｐゴシック" charset="0"/>
              </a:rPr>
              <a:t>Lunghezza e comportamento dell’assone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83051"/>
            <a:ext cx="2304000" cy="1708160"/>
          </a:xfrm>
          <a:prstGeom prst="rect">
            <a:avLst/>
          </a:prstGeom>
          <a:solidFill>
            <a:schemeClr val="accent6"/>
          </a:solidFill>
        </p:spPr>
        <p:txBody>
          <a:bodyPr wrap="square">
            <a:spAutoFit/>
          </a:bodyPr>
          <a:lstStyle/>
          <a:p>
            <a:pPr>
              <a:buAutoNum type="arabicPeriod"/>
              <a:defRPr/>
            </a:pPr>
            <a:r>
              <a:rPr lang="it-IT" sz="2100" dirty="0" smtClean="0">
                <a:solidFill>
                  <a:srgbClr val="FFFFFF"/>
                </a:solidFill>
                <a:latin typeface="Arial" charset="0"/>
                <a:ea typeface="ＭＳ Ｐゴシック" charset="0"/>
              </a:rPr>
              <a:t>In base a numero, lunghezza e ramificazione dei </a:t>
            </a:r>
            <a:r>
              <a:rPr lang="it-IT" sz="2100" b="1" dirty="0" smtClean="0">
                <a:solidFill>
                  <a:srgbClr val="FFFFFF"/>
                </a:solidFill>
                <a:latin typeface="Arial" charset="0"/>
                <a:ea typeface="ＭＳ Ｐゴシック" charset="0"/>
              </a:rPr>
              <a:t>prolungamenti</a:t>
            </a:r>
          </a:p>
        </p:txBody>
      </p:sp>
      <p:sp>
        <p:nvSpPr>
          <p:cNvPr id="75780" name="Text Box 4"/>
          <p:cNvSpPr txBox="1">
            <a:spLocks noChangeArrowheads="1"/>
          </p:cNvSpPr>
          <p:nvPr/>
        </p:nvSpPr>
        <p:spPr bwMode="auto">
          <a:xfrm>
            <a:off x="0" y="22563"/>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grpSp>
        <p:nvGrpSpPr>
          <p:cNvPr id="26627" name="Group 8"/>
          <p:cNvGrpSpPr>
            <a:grpSpLocks/>
          </p:cNvGrpSpPr>
          <p:nvPr/>
        </p:nvGrpSpPr>
        <p:grpSpPr bwMode="auto">
          <a:xfrm>
            <a:off x="2253195" y="27243"/>
            <a:ext cx="6816725" cy="3813687"/>
            <a:chOff x="1350" y="142"/>
            <a:chExt cx="4294" cy="2425"/>
          </a:xfrm>
        </p:grpSpPr>
        <p:pic>
          <p:nvPicPr>
            <p:cNvPr id="26628" name="Segnaposto contenuto 3" descr="0810.gif"/>
            <p:cNvPicPr>
              <a:picLocks noChangeAspect="1"/>
            </p:cNvPicPr>
            <p:nvPr/>
          </p:nvPicPr>
          <p:blipFill>
            <a:blip r:embed="rId3"/>
            <a:srcRect l="4924" t="5298" r="2586" b="26958"/>
            <a:stretch>
              <a:fillRect/>
            </a:stretch>
          </p:blipFill>
          <p:spPr bwMode="auto">
            <a:xfrm>
              <a:off x="1350" y="142"/>
              <a:ext cx="4294" cy="2425"/>
            </a:xfrm>
            <a:prstGeom prst="rect">
              <a:avLst/>
            </a:prstGeom>
            <a:noFill/>
            <a:ln w="28575">
              <a:solidFill>
                <a:srgbClr val="BBE0E3"/>
              </a:solidFill>
              <a:miter lim="800000"/>
              <a:headEnd/>
              <a:tailEnd/>
            </a:ln>
          </p:spPr>
        </p:pic>
        <p:pic>
          <p:nvPicPr>
            <p:cNvPr id="26629" name="Segnaposto contenuto 3" descr="0202.gif"/>
            <p:cNvPicPr>
              <a:picLocks noChangeAspect="1"/>
            </p:cNvPicPr>
            <p:nvPr/>
          </p:nvPicPr>
          <p:blipFill>
            <a:blip r:embed="rId4"/>
            <a:srcRect l="4880" t="84991" r="39816" b="2295"/>
            <a:stretch>
              <a:fillRect/>
            </a:stretch>
          </p:blipFill>
          <p:spPr bwMode="auto">
            <a:xfrm>
              <a:off x="4909" y="2356"/>
              <a:ext cx="610" cy="161"/>
            </a:xfrm>
            <a:prstGeom prst="rect">
              <a:avLst/>
            </a:prstGeom>
            <a:noFill/>
            <a:ln w="9525">
              <a:solidFill>
                <a:srgbClr val="BBE0E3"/>
              </a:solidFill>
              <a:miter lim="800000"/>
              <a:headEnd/>
              <a:tailEnd/>
            </a:ln>
          </p:spPr>
        </p:pic>
      </p:grpSp>
      <p:sp>
        <p:nvSpPr>
          <p:cNvPr id="75782" name="Rectangle 6"/>
          <p:cNvSpPr>
            <a:spLocks noChangeArrowheads="1"/>
          </p:cNvSpPr>
          <p:nvPr/>
        </p:nvSpPr>
        <p:spPr bwMode="auto">
          <a:xfrm>
            <a:off x="52921" y="3804866"/>
            <a:ext cx="9017000" cy="3046988"/>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unipolari</a:t>
            </a:r>
            <a:r>
              <a:rPr lang="it-IT" sz="2000" dirty="0">
                <a:latin typeface="Arial" charset="0"/>
                <a:ea typeface="ＭＳ Ｐゴシック" charset="0"/>
              </a:rPr>
              <a:t>: sono privi di dendriti. La ricezione avviene solo a livello del pirenoforo (cellule sensoriali della retina, coni e bastoncelli).</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smtClean="0">
                <a:solidFill>
                  <a:srgbClr val="FF0000"/>
                </a:solidFill>
                <a:latin typeface="Arial" charset="0"/>
                <a:ea typeface="ＭＳ Ｐゴシック" charset="0"/>
              </a:rPr>
              <a:t>bipolari</a:t>
            </a:r>
            <a:r>
              <a:rPr lang="it-IT" sz="2000" dirty="0" smtClean="0">
                <a:latin typeface="Arial" charset="0"/>
                <a:ea typeface="ＭＳ Ｐゴシック" charset="0"/>
              </a:rPr>
              <a:t>: </a:t>
            </a:r>
            <a:r>
              <a:rPr lang="it-IT" sz="2000" dirty="0">
                <a:latin typeface="Arial" charset="0"/>
                <a:ea typeface="ＭＳ Ｐゴシック" charset="0"/>
              </a:rPr>
              <a:t>presentano un </a:t>
            </a:r>
            <a:r>
              <a:rPr lang="it-IT" sz="2000" dirty="0" smtClean="0">
                <a:latin typeface="Arial" charset="0"/>
                <a:ea typeface="ＭＳ Ｐゴシック" charset="0"/>
              </a:rPr>
              <a:t>solo dendrite </a:t>
            </a:r>
            <a:r>
              <a:rPr lang="it-IT" sz="2000" dirty="0">
                <a:latin typeface="Arial" charset="0"/>
                <a:ea typeface="ＭＳ Ｐゴシック" charset="0"/>
              </a:rPr>
              <a:t>ed un assone posizionati ai poli opposti (recettori di gusto, vista ed udito).</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err="1">
                <a:solidFill>
                  <a:srgbClr val="FF0000"/>
                </a:solidFill>
                <a:latin typeface="Arial" charset="0"/>
                <a:ea typeface="ＭＳ Ｐゴシック" charset="0"/>
              </a:rPr>
              <a:t>pseudounipolari</a:t>
            </a:r>
            <a:r>
              <a:rPr lang="it-IT" sz="2000" dirty="0">
                <a:latin typeface="Arial" charset="0"/>
                <a:ea typeface="ＭＳ Ｐゴシック" charset="0"/>
              </a:rPr>
              <a:t>: sono provvisti di un assone e un </a:t>
            </a:r>
            <a:r>
              <a:rPr lang="it-IT" sz="2000" dirty="0" err="1">
                <a:latin typeface="Arial" charset="0"/>
                <a:ea typeface="ＭＳ Ｐゴシック" charset="0"/>
              </a:rPr>
              <a:t>dentrite</a:t>
            </a:r>
            <a:r>
              <a:rPr lang="it-IT" sz="2000" dirty="0">
                <a:latin typeface="Arial" charset="0"/>
                <a:ea typeface="ＭＳ Ｐゴシック" charset="0"/>
              </a:rPr>
              <a:t> che presentano un tratto iniziale comune (cellule a T).</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multipolari</a:t>
            </a:r>
            <a:r>
              <a:rPr lang="it-IT" sz="2000" dirty="0">
                <a:latin typeface="Arial" charset="0"/>
                <a:ea typeface="ＭＳ Ｐゴシック" charset="0"/>
              </a:rPr>
              <a:t>: presentano un singolo assone ma molti dendriti. Il pirenoforo presenta forme </a:t>
            </a:r>
            <a:r>
              <a:rPr lang="it-IT" sz="2000" dirty="0" smtClean="0">
                <a:latin typeface="Arial" charset="0"/>
                <a:ea typeface="ＭＳ Ｐゴシック" charset="0"/>
              </a:rPr>
              <a:t>diverse (motoneuroni del midollo spinale, c. di </a:t>
            </a:r>
            <a:r>
              <a:rPr lang="it-IT" sz="2000" dirty="0" err="1" smtClean="0">
                <a:latin typeface="Arial" charset="0"/>
                <a:ea typeface="ＭＳ Ｐゴシック" charset="0"/>
              </a:rPr>
              <a:t>Purkinje</a:t>
            </a:r>
            <a:r>
              <a:rPr lang="it-IT" sz="2000" dirty="0" smtClean="0">
                <a:latin typeface="Arial" charset="0"/>
                <a:ea typeface="ＭＳ Ｐゴシック" charset="0"/>
              </a:rPr>
              <a:t> nella corteccia cerebrale).</a:t>
            </a:r>
            <a:endParaRPr lang="it-IT" sz="2000" dirty="0">
              <a:latin typeface="Arial" charset="0"/>
              <a:ea typeface="ＭＳ Ｐゴシック" charset="0"/>
            </a:endParaRPr>
          </a:p>
        </p:txBody>
      </p:sp>
      <p:sp>
        <p:nvSpPr>
          <p:cNvPr id="3" name="CasellaDiTesto 2"/>
          <p:cNvSpPr txBox="1"/>
          <p:nvPr/>
        </p:nvSpPr>
        <p:spPr>
          <a:xfrm>
            <a:off x="5097394" y="2859840"/>
            <a:ext cx="3916068" cy="276999"/>
          </a:xfrm>
          <a:prstGeom prst="rect">
            <a:avLst/>
          </a:prstGeom>
          <a:solidFill>
            <a:schemeClr val="bg1">
              <a:alpha val="45000"/>
            </a:schemeClr>
          </a:solidFill>
        </p:spPr>
        <p:txBody>
          <a:bodyPr wrap="none" rtlCol="0">
            <a:spAutoFit/>
          </a:bodyPr>
          <a:lstStyle/>
          <a:p>
            <a:r>
              <a:rPr lang="it-IT" sz="1200" i="1" dirty="0" err="1" smtClean="0"/>
              <a:t>f</a:t>
            </a:r>
            <a:r>
              <a:rPr lang="it-IT" sz="1200" i="1" dirty="0" smtClean="0"/>
              <a:t>. stellata           piramidale                        piriforme 	</a:t>
            </a:r>
            <a:endParaRPr lang="it-IT" sz="1200" i="1" dirty="0"/>
          </a:p>
        </p:txBody>
      </p:sp>
    </p:spTree>
    <p:extLst>
      <p:ext uri="{BB962C8B-B14F-4D97-AF65-F5344CB8AC3E}">
        <p14:creationId xmlns:p14="http://schemas.microsoft.com/office/powerpoint/2010/main" val="36845110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865410"/>
            <a:ext cx="4339376" cy="120032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2. in base al </a:t>
            </a:r>
          </a:p>
          <a:p>
            <a:pPr>
              <a:defRPr/>
            </a:pPr>
            <a:r>
              <a:rPr lang="it-IT" sz="2400" dirty="0" smtClean="0">
                <a:solidFill>
                  <a:srgbClr val="FFFFFF"/>
                </a:solidFill>
                <a:latin typeface="Arial" charset="0"/>
                <a:ea typeface="ＭＳ Ｐゴシック" charset="0"/>
              </a:rPr>
              <a:t>comportamento </a:t>
            </a:r>
          </a:p>
          <a:p>
            <a:pPr>
              <a:defRPr/>
            </a:pPr>
            <a:r>
              <a:rPr lang="it-IT" sz="2400" dirty="0" err="1" smtClean="0">
                <a:solidFill>
                  <a:srgbClr val="FFFFFF"/>
                </a:solidFill>
                <a:latin typeface="Arial" charset="0"/>
                <a:ea typeface="ＭＳ Ｐゴシック" charset="0"/>
              </a:rPr>
              <a:t>dell</a:t>
            </a:r>
            <a:r>
              <a:rPr lang="fr-FR" altLang="ja-JP" sz="2400" dirty="0" smtClean="0">
                <a:solidFill>
                  <a:srgbClr val="FFFFFF"/>
                </a:solidFill>
                <a:latin typeface="Arial" charset="0"/>
                <a:ea typeface="ＭＳ Ｐゴシック" charset="0"/>
              </a:rPr>
              <a:t>'</a:t>
            </a:r>
            <a:r>
              <a:rPr lang="it-IT" sz="2400" dirty="0" smtClean="0">
                <a:solidFill>
                  <a:srgbClr val="FFFFFF"/>
                </a:solidFill>
                <a:latin typeface="Arial" charset="0"/>
                <a:ea typeface="ＭＳ Ｐゴシック" charset="0"/>
              </a:rPr>
              <a:t>assone</a:t>
            </a:r>
            <a:endParaRPr lang="it-IT" sz="2400" dirty="0">
              <a:solidFill>
                <a:srgbClr val="FFFFFF"/>
              </a:solidFill>
              <a:latin typeface="Arial" charset="0"/>
              <a:ea typeface="ＭＳ Ｐゴシック" charset="0"/>
            </a:endParaRPr>
          </a:p>
        </p:txBody>
      </p:sp>
      <p:sp>
        <p:nvSpPr>
          <p:cNvPr id="12"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76804" name="Rectangle 4"/>
          <p:cNvSpPr>
            <a:spLocks noChangeArrowheads="1"/>
          </p:cNvSpPr>
          <p:nvPr/>
        </p:nvSpPr>
        <p:spPr bwMode="auto">
          <a:xfrm>
            <a:off x="423343" y="4329647"/>
            <a:ext cx="8438353" cy="2283702"/>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smtClean="0">
                <a:solidFill>
                  <a:srgbClr val="FF0000"/>
                </a:solidFill>
              </a:rPr>
              <a:t>Neuroni di circuito locale (II </a:t>
            </a:r>
            <a:r>
              <a:rPr lang="it-IT" sz="2800" dirty="0">
                <a:solidFill>
                  <a:srgbClr val="FF0000"/>
                </a:solidFill>
              </a:rPr>
              <a:t>tipo di </a:t>
            </a:r>
            <a:r>
              <a:rPr lang="it-IT" sz="2800" dirty="0" smtClean="0">
                <a:solidFill>
                  <a:srgbClr val="FF0000"/>
                </a:solidFill>
              </a:rPr>
              <a:t>Golgi)</a:t>
            </a:r>
          </a:p>
          <a:p>
            <a:pPr algn="just">
              <a:spcBef>
                <a:spcPct val="20000"/>
              </a:spcBef>
              <a:buClr>
                <a:srgbClr val="FF0000"/>
              </a:buClr>
            </a:pPr>
            <a:r>
              <a:rPr lang="it-IT" sz="2800" dirty="0" smtClean="0"/>
              <a:t>presentano </a:t>
            </a:r>
            <a:r>
              <a:rPr lang="it-IT" sz="2800" dirty="0"/>
              <a:t>assone corto e </a:t>
            </a:r>
            <a:r>
              <a:rPr lang="it-IT" sz="2800" dirty="0" smtClean="0"/>
              <a:t>ramificato nella sostanza grigia </a:t>
            </a:r>
          </a:p>
          <a:p>
            <a:pPr algn="just">
              <a:spcBef>
                <a:spcPct val="20000"/>
              </a:spcBef>
              <a:buClr>
                <a:srgbClr val="FF0000"/>
              </a:buClr>
            </a:pPr>
            <a:r>
              <a:rPr lang="it-IT" sz="2400" dirty="0" smtClean="0"/>
              <a:t>(</a:t>
            </a:r>
            <a:r>
              <a:rPr lang="it-IT" sz="2400" dirty="0"/>
              <a:t>neuroni dello strato granulare della corteccia cerebrale e neuroni del midollo </a:t>
            </a:r>
            <a:r>
              <a:rPr lang="it-IT" sz="2400" dirty="0" smtClean="0"/>
              <a:t>spinale).</a:t>
            </a:r>
            <a:endParaRPr lang="it-IT" sz="2400" dirty="0"/>
          </a:p>
        </p:txBody>
      </p:sp>
      <p:sp>
        <p:nvSpPr>
          <p:cNvPr id="2" name="Rettangolo 1"/>
          <p:cNvSpPr/>
          <p:nvPr/>
        </p:nvSpPr>
        <p:spPr>
          <a:xfrm>
            <a:off x="2395809" y="390555"/>
            <a:ext cx="6425283" cy="3514808"/>
          </a:xfrm>
          <a:prstGeom prst="rect">
            <a:avLst/>
          </a:prstGeom>
          <a:solidFill>
            <a:schemeClr val="bg1"/>
          </a:solidFill>
          <a:ln w="28575" cmpd="sng">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 </a:t>
            </a:r>
            <a:r>
              <a:rPr lang="it-IT" sz="2800" dirty="0" smtClean="0">
                <a:solidFill>
                  <a:srgbClr val="FF0000"/>
                </a:solidFill>
              </a:rPr>
              <a:t>di proiezione (I </a:t>
            </a:r>
            <a:r>
              <a:rPr lang="it-IT" sz="2800" dirty="0">
                <a:solidFill>
                  <a:srgbClr val="FF0000"/>
                </a:solidFill>
              </a:rPr>
              <a:t>tipo di </a:t>
            </a:r>
            <a:r>
              <a:rPr lang="it-IT" sz="2800" dirty="0" smtClean="0">
                <a:solidFill>
                  <a:srgbClr val="FF0000"/>
                </a:solidFill>
              </a:rPr>
              <a:t>Golgi)</a:t>
            </a:r>
            <a:endParaRPr lang="it-IT" sz="2800" dirty="0"/>
          </a:p>
          <a:p>
            <a:pPr algn="just">
              <a:spcBef>
                <a:spcPct val="20000"/>
              </a:spcBef>
              <a:buClr>
                <a:srgbClr val="FF0000"/>
              </a:buClr>
            </a:pPr>
            <a:r>
              <a:rPr lang="it-IT" sz="2800" dirty="0" smtClean="0"/>
              <a:t>possiedono </a:t>
            </a:r>
            <a:r>
              <a:rPr lang="it-IT" sz="2800" dirty="0"/>
              <a:t>un assone di lunghezza considerevole (anche decine di cm). Parte dal SNC ed entra a far parte dei nervi periferici </a:t>
            </a:r>
            <a:endParaRPr lang="it-IT" sz="2800" dirty="0" smtClean="0"/>
          </a:p>
          <a:p>
            <a:pPr algn="just">
              <a:spcBef>
                <a:spcPct val="20000"/>
              </a:spcBef>
              <a:buClr>
                <a:srgbClr val="FF0000"/>
              </a:buClr>
            </a:pPr>
            <a:r>
              <a:rPr lang="it-IT" sz="2400" dirty="0" smtClean="0"/>
              <a:t>(</a:t>
            </a:r>
            <a:r>
              <a:rPr lang="it-IT" sz="2400" dirty="0"/>
              <a:t>motoneuroni del midollo spinale, cellule piramidali della corteccia cerebrale e neuroni di </a:t>
            </a:r>
            <a:r>
              <a:rPr lang="it-IT" sz="2400" dirty="0" err="1"/>
              <a:t>Purkinje</a:t>
            </a:r>
            <a:r>
              <a:rPr lang="it-IT" sz="2400" dirty="0"/>
              <a:t> del cervelletto).</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865410"/>
            <a:ext cx="9144000" cy="120032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2. in base al </a:t>
            </a:r>
          </a:p>
          <a:p>
            <a:pPr>
              <a:defRPr/>
            </a:pPr>
            <a:r>
              <a:rPr lang="it-IT" sz="2400" dirty="0" smtClean="0">
                <a:solidFill>
                  <a:srgbClr val="FFFFFF"/>
                </a:solidFill>
                <a:latin typeface="Arial" charset="0"/>
                <a:ea typeface="ＭＳ Ｐゴシック" charset="0"/>
              </a:rPr>
              <a:t>comportamento </a:t>
            </a:r>
          </a:p>
          <a:p>
            <a:pPr>
              <a:defRPr/>
            </a:pPr>
            <a:r>
              <a:rPr lang="it-IT" sz="2400" dirty="0" err="1" smtClean="0">
                <a:solidFill>
                  <a:srgbClr val="FFFFFF"/>
                </a:solidFill>
                <a:latin typeface="Arial" charset="0"/>
                <a:ea typeface="ＭＳ Ｐゴシック" charset="0"/>
              </a:rPr>
              <a:t>dell</a:t>
            </a:r>
            <a:r>
              <a:rPr lang="fr-FR" altLang="ja-JP" sz="2400" dirty="0" smtClean="0">
                <a:solidFill>
                  <a:srgbClr val="FFFFFF"/>
                </a:solidFill>
                <a:latin typeface="Arial" charset="0"/>
                <a:ea typeface="ＭＳ Ｐゴシック" charset="0"/>
              </a:rPr>
              <a:t>'</a:t>
            </a:r>
            <a:r>
              <a:rPr lang="it-IT" sz="2400" dirty="0" smtClean="0">
                <a:solidFill>
                  <a:srgbClr val="FFFFFF"/>
                </a:solidFill>
                <a:latin typeface="Arial" charset="0"/>
                <a:ea typeface="ＭＳ Ｐゴシック" charset="0"/>
              </a:rPr>
              <a:t>assone</a:t>
            </a:r>
            <a:endParaRPr lang="it-IT" sz="2400" dirty="0">
              <a:solidFill>
                <a:srgbClr val="FFFFFF"/>
              </a:solidFill>
              <a:latin typeface="Arial" charset="0"/>
              <a:ea typeface="ＭＳ Ｐゴシック" charset="0"/>
            </a:endParaRPr>
          </a:p>
        </p:txBody>
      </p:sp>
      <p:sp>
        <p:nvSpPr>
          <p:cNvPr id="12"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grpSp>
        <p:nvGrpSpPr>
          <p:cNvPr id="28675" name="Group 11"/>
          <p:cNvGrpSpPr>
            <a:grpSpLocks/>
          </p:cNvGrpSpPr>
          <p:nvPr/>
        </p:nvGrpSpPr>
        <p:grpSpPr bwMode="auto">
          <a:xfrm>
            <a:off x="400118" y="687214"/>
            <a:ext cx="8811293" cy="6087079"/>
            <a:chOff x="289" y="930"/>
            <a:chExt cx="5261" cy="3399"/>
          </a:xfrm>
        </p:grpSpPr>
        <p:grpSp>
          <p:nvGrpSpPr>
            <p:cNvPr id="28676" name="Group 9"/>
            <p:cNvGrpSpPr>
              <a:grpSpLocks/>
            </p:cNvGrpSpPr>
            <p:nvPr/>
          </p:nvGrpSpPr>
          <p:grpSpPr bwMode="auto">
            <a:xfrm>
              <a:off x="289" y="930"/>
              <a:ext cx="5261" cy="3399"/>
              <a:chOff x="449" y="940"/>
              <a:chExt cx="5261" cy="3399"/>
            </a:xfrm>
          </p:grpSpPr>
          <p:pic>
            <p:nvPicPr>
              <p:cNvPr id="28679" name="Segnaposto contenuto 3" descr="0812.gif"/>
              <p:cNvPicPr>
                <a:picLocks noChangeAspect="1"/>
              </p:cNvPicPr>
              <p:nvPr/>
            </p:nvPicPr>
            <p:blipFill>
              <a:blip r:embed="rId3"/>
              <a:srcRect l="5162" t="3801" r="2769" b="73073"/>
              <a:stretch>
                <a:fillRect/>
              </a:stretch>
            </p:blipFill>
            <p:spPr bwMode="auto">
              <a:xfrm>
                <a:off x="449" y="2455"/>
                <a:ext cx="5261" cy="1884"/>
              </a:xfrm>
              <a:prstGeom prst="rect">
                <a:avLst/>
              </a:prstGeom>
              <a:noFill/>
              <a:ln w="28575">
                <a:solidFill>
                  <a:srgbClr val="BBE0E3"/>
                </a:solidFill>
                <a:miter lim="800000"/>
                <a:headEnd/>
                <a:tailEnd/>
              </a:ln>
            </p:spPr>
          </p:pic>
          <p:pic>
            <p:nvPicPr>
              <p:cNvPr id="28678" name="Segnaposto contenuto 3" descr="0812.gif"/>
              <p:cNvPicPr>
                <a:picLocks noChangeAspect="1"/>
              </p:cNvPicPr>
              <p:nvPr/>
            </p:nvPicPr>
            <p:blipFill>
              <a:blip r:embed="rId3"/>
              <a:srcRect l="4742" t="62802" b="15009"/>
              <a:stretch>
                <a:fillRect/>
              </a:stretch>
            </p:blipFill>
            <p:spPr bwMode="auto">
              <a:xfrm>
                <a:off x="1586" y="940"/>
                <a:ext cx="4084" cy="1431"/>
              </a:xfrm>
              <a:prstGeom prst="rect">
                <a:avLst/>
              </a:prstGeom>
              <a:noFill/>
              <a:ln w="28575">
                <a:solidFill>
                  <a:srgbClr val="BBE0E3"/>
                </a:solidFill>
                <a:miter lim="800000"/>
                <a:headEnd/>
                <a:tailEnd/>
              </a:ln>
            </p:spPr>
          </p:pic>
        </p:grpSp>
        <p:pic>
          <p:nvPicPr>
            <p:cNvPr id="28677" name="Segnaposto contenuto 3" descr="0202.gif"/>
            <p:cNvPicPr>
              <a:picLocks noChangeAspect="1"/>
            </p:cNvPicPr>
            <p:nvPr/>
          </p:nvPicPr>
          <p:blipFill>
            <a:blip r:embed="rId4"/>
            <a:srcRect l="4880" t="84991" r="39816" b="2295"/>
            <a:stretch>
              <a:fillRect/>
            </a:stretch>
          </p:blipFill>
          <p:spPr bwMode="auto">
            <a:xfrm>
              <a:off x="432" y="1694"/>
              <a:ext cx="538" cy="142"/>
            </a:xfrm>
            <a:prstGeom prst="rect">
              <a:avLst/>
            </a:prstGeom>
            <a:noFill/>
            <a:ln w="9525">
              <a:noFill/>
              <a:miter lim="800000"/>
              <a:headEnd/>
              <a:tailEnd/>
            </a:ln>
          </p:spPr>
        </p:pic>
      </p:grpSp>
    </p:spTree>
    <p:extLst>
      <p:ext uri="{BB962C8B-B14F-4D97-AF65-F5344CB8AC3E}">
        <p14:creationId xmlns:p14="http://schemas.microsoft.com/office/powerpoint/2010/main" val="16452655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65408"/>
            <a:ext cx="9144000" cy="54395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3. Funzionale</a:t>
            </a:r>
            <a:endParaRPr lang="it-IT" sz="2400" dirty="0">
              <a:solidFill>
                <a:srgbClr val="FFFFFF"/>
              </a:solidFill>
              <a:latin typeface="Arial" charset="0"/>
              <a:ea typeface="ＭＳ Ｐゴシック" charset="0"/>
            </a:endParaRPr>
          </a:p>
        </p:txBody>
      </p:sp>
      <p:sp>
        <p:nvSpPr>
          <p:cNvPr id="5"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2" name="Rettangolo 1"/>
          <p:cNvSpPr/>
          <p:nvPr/>
        </p:nvSpPr>
        <p:spPr>
          <a:xfrm>
            <a:off x="2151531" y="19665"/>
            <a:ext cx="6978625" cy="3416320"/>
          </a:xfrm>
          <a:prstGeom prst="rect">
            <a:avLst/>
          </a:prstGeom>
          <a:solidFill>
            <a:srgbClr val="FFFFFF"/>
          </a:solidFill>
          <a:ln>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a:solidFill>
                  <a:srgbClr val="FF0000"/>
                </a:solidFill>
              </a:rPr>
              <a:t>Neuroni sensitivi (o afferenti)</a:t>
            </a:r>
            <a:r>
              <a:rPr lang="it-IT" sz="2400" dirty="0"/>
              <a:t>: sono specializzati nella ricezione di impulsi sensoriali sulla loro terminazione dendritica e alla loro trasmissione al SNC dove vengono elaborati. Le terminazioni presenti alla periferia del corpo hanno il compito di monitorare variazioni ambientali mentre quelle presenti nelle parti interne del corpo rilevano variazioni </a:t>
            </a:r>
            <a:r>
              <a:rPr lang="it-IT" sz="2400" dirty="0" err="1"/>
              <a:t>dell</a:t>
            </a:r>
            <a:r>
              <a:rPr lang="fr-FR" altLang="ja-JP" sz="2400" dirty="0"/>
              <a:t>'</a:t>
            </a:r>
            <a:r>
              <a:rPr lang="it-IT" sz="2400" dirty="0"/>
              <a:t>ambiente interno </a:t>
            </a:r>
            <a:r>
              <a:rPr lang="it-IT" sz="2400" dirty="0" err="1"/>
              <a:t>dell</a:t>
            </a:r>
            <a:r>
              <a:rPr lang="fr-FR" altLang="ja-JP" sz="2400" dirty="0"/>
              <a:t>'</a:t>
            </a:r>
            <a:r>
              <a:rPr lang="it-IT" sz="2400" dirty="0"/>
              <a:t>organismo.</a:t>
            </a:r>
          </a:p>
        </p:txBody>
      </p:sp>
      <p:sp>
        <p:nvSpPr>
          <p:cNvPr id="79875" name="Rectangle 3"/>
          <p:cNvSpPr>
            <a:spLocks noChangeArrowheads="1"/>
          </p:cNvSpPr>
          <p:nvPr/>
        </p:nvSpPr>
        <p:spPr bwMode="auto">
          <a:xfrm>
            <a:off x="0" y="3403333"/>
            <a:ext cx="9130156" cy="2751522"/>
          </a:xfrm>
          <a:prstGeom prst="rect">
            <a:avLst/>
          </a:prstGeom>
          <a:solidFill>
            <a:srgbClr val="FFFFFF"/>
          </a:solidFill>
          <a:ln w="28575">
            <a:solidFill>
              <a:srgbClr val="BBE0E3"/>
            </a:solidFill>
            <a:miter lim="800000"/>
            <a:headEnd/>
            <a:tailEnd/>
          </a:ln>
          <a:effectLs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a:solidFill>
                  <a:srgbClr val="FF0000"/>
                </a:solidFill>
              </a:rPr>
              <a:t>motori </a:t>
            </a:r>
            <a:r>
              <a:rPr lang="it-IT" sz="2400" dirty="0" smtClean="0">
                <a:solidFill>
                  <a:srgbClr val="FF0000"/>
                </a:solidFill>
              </a:rPr>
              <a:t>o motoneuroni (</a:t>
            </a:r>
            <a:r>
              <a:rPr lang="it-IT" sz="2400" dirty="0" err="1"/>
              <a:t>somatomotori</a:t>
            </a:r>
            <a:r>
              <a:rPr lang="it-IT" sz="2400" dirty="0"/>
              <a:t> + </a:t>
            </a:r>
            <a:r>
              <a:rPr lang="it-IT" sz="2400" dirty="0" err="1"/>
              <a:t>visceroeffettori</a:t>
            </a:r>
            <a:r>
              <a:rPr lang="it-IT" sz="2400" dirty="0" smtClean="0">
                <a:solidFill>
                  <a:srgbClr val="FF0000"/>
                </a:solidFill>
              </a:rPr>
              <a:t>)</a:t>
            </a:r>
            <a:r>
              <a:rPr lang="it-IT" sz="2400" dirty="0"/>
              <a:t>: originano nel SNC e portano gli impulsi alla periferia, ai vari organi e </a:t>
            </a:r>
            <a:r>
              <a:rPr lang="it-IT" sz="2400" dirty="0" smtClean="0"/>
              <a:t>cellule.</a:t>
            </a:r>
          </a:p>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err="1">
                <a:solidFill>
                  <a:srgbClr val="FF0000"/>
                </a:solidFill>
              </a:rPr>
              <a:t>interneuroni</a:t>
            </a:r>
            <a:r>
              <a:rPr lang="it-IT" sz="2400" dirty="0">
                <a:solidFill>
                  <a:srgbClr val="FF0000"/>
                </a:solidFill>
              </a:rPr>
              <a:t> (o intercalari o di associazione o intermedi)</a:t>
            </a:r>
            <a:r>
              <a:rPr lang="it-IT" sz="2400" dirty="0"/>
              <a:t>: </a:t>
            </a:r>
            <a:r>
              <a:rPr lang="it-IT" sz="2400" dirty="0" smtClean="0"/>
              <a:t>i </a:t>
            </a:r>
            <a:r>
              <a:rPr lang="it-IT" sz="2400" dirty="0" err="1" smtClean="0"/>
              <a:t>piu’</a:t>
            </a:r>
            <a:r>
              <a:rPr lang="it-IT" sz="2400" dirty="0" smtClean="0"/>
              <a:t> numerosi, si </a:t>
            </a:r>
            <a:r>
              <a:rPr lang="it-IT" sz="2400" dirty="0"/>
              <a:t>trovano nel SNC e hanno il compito di collegare ed </a:t>
            </a:r>
            <a:r>
              <a:rPr lang="it-IT" sz="2400" dirty="0">
                <a:solidFill>
                  <a:srgbClr val="FF0000"/>
                </a:solidFill>
              </a:rPr>
              <a:t>integrare</a:t>
            </a:r>
            <a:r>
              <a:rPr lang="it-IT" sz="2400" dirty="0"/>
              <a:t> le cellule nervose sensitive e motorie per formare una rete di circuiti nervosi.</a:t>
            </a:r>
          </a:p>
        </p:txBody>
      </p:sp>
      <p:sp>
        <p:nvSpPr>
          <p:cNvPr id="7" name="Rectangle 3"/>
          <p:cNvSpPr>
            <a:spLocks noChangeArrowheads="1"/>
          </p:cNvSpPr>
          <p:nvPr/>
        </p:nvSpPr>
        <p:spPr bwMode="auto">
          <a:xfrm>
            <a:off x="31429" y="6086953"/>
            <a:ext cx="9098727" cy="769441"/>
          </a:xfrm>
          <a:prstGeom prst="rect">
            <a:avLst/>
          </a:prstGeom>
          <a:solidFill>
            <a:schemeClr val="accent2">
              <a:lumMod val="20000"/>
              <a:lumOff val="80000"/>
            </a:schemeClr>
          </a:solidFill>
          <a:ln w="28575">
            <a:solidFill>
              <a:srgbClr val="BBE0E3"/>
            </a:solidFill>
            <a:miter lim="800000"/>
            <a:headEnd/>
            <a:tailEnd/>
          </a:ln>
          <a:effectLst/>
          <a:extLst/>
        </p:spPr>
        <p:txBody>
          <a:bodyPr wrap="square">
            <a:spAutoFit/>
          </a:bodyPr>
          <a:lstStyle/>
          <a:p>
            <a:pPr algn="just">
              <a:spcBef>
                <a:spcPct val="20000"/>
              </a:spcBef>
              <a:buClr>
                <a:srgbClr val="FF0000"/>
              </a:buClr>
            </a:pPr>
            <a:r>
              <a:rPr lang="it-IT" sz="2400" b="1" dirty="0" smtClean="0">
                <a:solidFill>
                  <a:srgbClr val="000090"/>
                </a:solidFill>
              </a:rPr>
              <a:t>Neuroni specchio</a:t>
            </a:r>
            <a:r>
              <a:rPr lang="it-IT" sz="2000" dirty="0" smtClean="0">
                <a:solidFill>
                  <a:srgbClr val="000090"/>
                </a:solidFill>
              </a:rPr>
              <a:t>, in primati e uccelli si attivano sia quando si compie un’azione sia quando la si osserva compiuta da altri: apprendimento, empatia.</a:t>
            </a:r>
            <a:endParaRPr lang="it-IT" sz="20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383017" y="735876"/>
            <a:ext cx="6114846" cy="707886"/>
          </a:xfrm>
          <a:prstGeom prst="rect">
            <a:avLst/>
          </a:prstGeom>
          <a:solidFill>
            <a:srgbClr val="0000FF"/>
          </a:solidFill>
          <a:ln>
            <a:noFill/>
          </a:ln>
          <a:effectLst/>
          <a:extLst/>
        </p:spPr>
        <p:txBody>
          <a:bodyPr wrap="square">
            <a:spAutoFit/>
          </a:bodyPr>
          <a:lstStyle/>
          <a:p>
            <a:pPr algn="ctr">
              <a:spcBef>
                <a:spcPct val="50000"/>
              </a:spcBef>
              <a:defRPr/>
            </a:pPr>
            <a:r>
              <a:rPr lang="it-IT" sz="4000" b="1" dirty="0" smtClean="0">
                <a:solidFill>
                  <a:srgbClr val="FFFFFF"/>
                </a:solidFill>
                <a:latin typeface="Arial" charset="0"/>
                <a:ea typeface="ＭＳ Ｐゴシック" charset="0"/>
              </a:rPr>
              <a:t>Neurotrasmettitori</a:t>
            </a:r>
            <a:endParaRPr lang="it-IT" sz="4000" b="1" dirty="0" smtClean="0">
              <a:solidFill>
                <a:srgbClr val="FFFFFF"/>
              </a:solidFill>
              <a:latin typeface="Arial" charset="0"/>
              <a:ea typeface="ＭＳ Ｐゴシック" charset="0"/>
            </a:endParaRPr>
          </a:p>
        </p:txBody>
      </p:sp>
      <p:pic>
        <p:nvPicPr>
          <p:cNvPr id="3" name="Immagine 2"/>
          <p:cNvPicPr>
            <a:picLocks noChangeAspect="1"/>
          </p:cNvPicPr>
          <p:nvPr/>
        </p:nvPicPr>
        <p:blipFill>
          <a:blip r:embed="rId3"/>
          <a:stretch>
            <a:fillRect/>
          </a:stretch>
        </p:blipFill>
        <p:spPr>
          <a:xfrm>
            <a:off x="1978077" y="1461415"/>
            <a:ext cx="5046501" cy="5026194"/>
          </a:xfrm>
          <a:prstGeom prst="rect">
            <a:avLst/>
          </a:prstGeom>
        </p:spPr>
      </p:pic>
    </p:spTree>
    <p:extLst>
      <p:ext uri="{BB962C8B-B14F-4D97-AF65-F5344CB8AC3E}">
        <p14:creationId xmlns:p14="http://schemas.microsoft.com/office/powerpoint/2010/main" val="34420517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83051"/>
            <a:ext cx="5871296" cy="892552"/>
          </a:xfrm>
          <a:prstGeom prst="rect">
            <a:avLst/>
          </a:prstGeom>
          <a:solidFill>
            <a:schemeClr val="accent6"/>
          </a:solidFill>
        </p:spPr>
        <p:txBody>
          <a:bodyPr wrap="square">
            <a:spAutoFit/>
          </a:bodyPr>
          <a:lstStyle/>
          <a:p>
            <a:r>
              <a:rPr lang="it-IT" sz="3200" dirty="0" smtClean="0">
                <a:solidFill>
                  <a:srgbClr val="FFFFFF"/>
                </a:solidFill>
              </a:rPr>
              <a:t>Citochimica</a:t>
            </a:r>
            <a:endParaRPr lang="it-IT" sz="2400" dirty="0">
              <a:solidFill>
                <a:srgbClr val="FFFFFF"/>
              </a:solidFill>
            </a:endParaRPr>
          </a:p>
          <a:p>
            <a:pPr marL="457200" indent="-457200">
              <a:buFont typeface="+mj-lt"/>
              <a:buAutoNum type="arabicPeriod" startAt="4"/>
            </a:pPr>
            <a:r>
              <a:rPr lang="it-IT" sz="2000" dirty="0" smtClean="0">
                <a:solidFill>
                  <a:srgbClr val="FFFFFF"/>
                </a:solidFill>
              </a:rPr>
              <a:t>natura </a:t>
            </a:r>
            <a:r>
              <a:rPr lang="it-IT" sz="2000" dirty="0">
                <a:solidFill>
                  <a:srgbClr val="FFFFFF"/>
                </a:solidFill>
              </a:rPr>
              <a:t>chimica del neurotrasmettitore </a:t>
            </a:r>
            <a:r>
              <a:rPr lang="it-IT" sz="2000" dirty="0" smtClean="0">
                <a:solidFill>
                  <a:srgbClr val="FFFFFF"/>
                </a:solidFill>
              </a:rPr>
              <a:t>secreto</a:t>
            </a:r>
            <a:endParaRPr lang="it-IT" sz="2000" dirty="0">
              <a:solidFill>
                <a:srgbClr val="FFFFFF"/>
              </a:solidFill>
            </a:endParaRPr>
          </a:p>
        </p:txBody>
      </p:sp>
      <p:sp>
        <p:nvSpPr>
          <p:cNvPr id="75780" name="Text Box 4"/>
          <p:cNvSpPr txBox="1">
            <a:spLocks noChangeArrowheads="1"/>
          </p:cNvSpPr>
          <p:nvPr/>
        </p:nvSpPr>
        <p:spPr bwMode="auto">
          <a:xfrm>
            <a:off x="0" y="22563"/>
            <a:ext cx="9144000" cy="830997"/>
          </a:xfrm>
          <a:prstGeom prst="rect">
            <a:avLst/>
          </a:prstGeom>
          <a:solidFill>
            <a:srgbClr val="0000FF"/>
          </a:solidFill>
          <a:ln>
            <a:noFill/>
          </a:ln>
          <a:effectLst/>
          <a:extLst/>
        </p:spPr>
        <p:txBody>
          <a:bodyPr>
            <a:spAutoFit/>
          </a:bodyPr>
          <a:lstStyle/>
          <a:p>
            <a:pPr>
              <a:spcBef>
                <a:spcPct val="50000"/>
              </a:spcBef>
              <a:defRPr/>
            </a:pPr>
            <a:r>
              <a:rPr lang="it-IT" sz="2400" b="1" dirty="0">
                <a:solidFill>
                  <a:srgbClr val="FFFFFF"/>
                </a:solidFill>
                <a:latin typeface="Arial" charset="0"/>
                <a:ea typeface="ＭＳ Ｐゴシック" charset="0"/>
              </a:rPr>
              <a:t>Classificazione </a:t>
            </a:r>
          </a:p>
          <a:p>
            <a:pPr>
              <a:defRPr/>
            </a:pPr>
            <a:r>
              <a:rPr lang="it-IT" sz="2400" b="1" dirty="0">
                <a:solidFill>
                  <a:srgbClr val="FFFFFF"/>
                </a:solidFill>
                <a:latin typeface="Arial" charset="0"/>
                <a:ea typeface="ＭＳ Ｐゴシック" charset="0"/>
              </a:rPr>
              <a:t>dei </a:t>
            </a:r>
            <a:r>
              <a:rPr lang="it-IT" sz="2400" b="1" dirty="0" smtClean="0">
                <a:solidFill>
                  <a:srgbClr val="FFFFFF"/>
                </a:solidFill>
                <a:latin typeface="Arial" charset="0"/>
                <a:ea typeface="ＭＳ Ｐゴシック" charset="0"/>
              </a:rPr>
              <a:t>neuroni</a:t>
            </a:r>
          </a:p>
        </p:txBody>
      </p:sp>
      <p:sp>
        <p:nvSpPr>
          <p:cNvPr id="75782" name="Rectangle 6"/>
          <p:cNvSpPr>
            <a:spLocks noChangeArrowheads="1"/>
          </p:cNvSpPr>
          <p:nvPr/>
        </p:nvSpPr>
        <p:spPr bwMode="auto">
          <a:xfrm>
            <a:off x="208757" y="1908505"/>
            <a:ext cx="8646028" cy="3600986"/>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smtClean="0">
                <a:solidFill>
                  <a:srgbClr val="FF0000"/>
                </a:solidFill>
                <a:latin typeface="Arial" charset="0"/>
                <a:ea typeface="ＭＳ Ｐゴシック" charset="0"/>
              </a:rPr>
              <a:t>aminergici</a:t>
            </a:r>
            <a:r>
              <a:rPr lang="it-IT" sz="2000" dirty="0">
                <a:solidFill>
                  <a:srgbClr val="FF0000"/>
                </a:solidFill>
                <a:latin typeface="Arial" charset="0"/>
                <a:ea typeface="ＭＳ Ｐゴシック" charset="0"/>
              </a:rPr>
              <a:t> </a:t>
            </a:r>
            <a:endParaRPr lang="it-IT" sz="2000" dirty="0" smtClean="0">
              <a:solidFill>
                <a:srgbClr val="FF0000"/>
              </a:solidFill>
              <a:latin typeface="Arial" charset="0"/>
              <a:ea typeface="ＭＳ Ｐゴシック" charset="0"/>
            </a:endParaRPr>
          </a:p>
          <a:p>
            <a:pPr marL="815975" lvl="1" indent="-358775" algn="just">
              <a:spcBef>
                <a:spcPct val="20000"/>
              </a:spcBef>
              <a:buClr>
                <a:srgbClr val="FF0000"/>
              </a:buClr>
              <a:buFont typeface="Wingdings" charset="0"/>
              <a:buBlip>
                <a:blip r:embed="rId3"/>
              </a:buBlip>
              <a:defRPr/>
            </a:pPr>
            <a:r>
              <a:rPr lang="it-IT" sz="2000" dirty="0" err="1" smtClean="0">
                <a:latin typeface="Arial" charset="0"/>
                <a:ea typeface="ＭＳ Ｐゴシック" charset="0"/>
              </a:rPr>
              <a:t>monoaminergici</a:t>
            </a:r>
            <a:r>
              <a:rPr lang="it-IT" sz="2000" dirty="0">
                <a:latin typeface="Arial" charset="0"/>
                <a:ea typeface="ＭＳ Ｐゴシック" charset="0"/>
              </a:rPr>
              <a:t>: </a:t>
            </a:r>
            <a:r>
              <a:rPr lang="it-IT" sz="2000" dirty="0" err="1" smtClean="0">
                <a:latin typeface="Arial" charset="0"/>
                <a:ea typeface="ＭＳ Ｐゴシック" charset="0"/>
              </a:rPr>
              <a:t>neurorotrasmettitori</a:t>
            </a:r>
            <a:r>
              <a:rPr lang="it-IT" sz="2000" dirty="0" smtClean="0">
                <a:latin typeface="Arial" charset="0"/>
                <a:ea typeface="ＭＳ Ｐゴシック" charset="0"/>
              </a:rPr>
              <a:t> </a:t>
            </a:r>
            <a:r>
              <a:rPr lang="it-IT" sz="2000" dirty="0">
                <a:latin typeface="Arial" charset="0"/>
                <a:ea typeface="ＭＳ Ｐゴシック" charset="0"/>
              </a:rPr>
              <a:t>le </a:t>
            </a:r>
            <a:r>
              <a:rPr lang="it-IT" sz="2000" dirty="0" err="1">
                <a:latin typeface="Arial" charset="0"/>
                <a:ea typeface="ＭＳ Ｐゴシック" charset="0"/>
              </a:rPr>
              <a:t>monoamine</a:t>
            </a:r>
            <a:r>
              <a:rPr lang="it-IT" sz="2000" dirty="0">
                <a:latin typeface="Arial" charset="0"/>
                <a:ea typeface="ＭＳ Ｐゴシック" charset="0"/>
              </a:rPr>
              <a:t> biogene (serotonina e catecolamine)</a:t>
            </a:r>
            <a:r>
              <a:rPr lang="it-IT" sz="2000" dirty="0" smtClean="0">
                <a:latin typeface="Arial" charset="0"/>
                <a:ea typeface="ＭＳ Ｐゴシック" charset="0"/>
              </a:rPr>
              <a:t>.</a:t>
            </a:r>
          </a:p>
          <a:p>
            <a:pPr marL="815975" lvl="1" indent="-358775" algn="just">
              <a:spcBef>
                <a:spcPct val="20000"/>
              </a:spcBef>
              <a:buClr>
                <a:srgbClr val="FF0000"/>
              </a:buClr>
              <a:buFont typeface="Wingdings" charset="0"/>
              <a:buBlip>
                <a:blip r:embed="rId3"/>
              </a:buBlip>
              <a:defRPr/>
            </a:pPr>
            <a:r>
              <a:rPr lang="it-IT" sz="2000" dirty="0" smtClean="0">
                <a:latin typeface="Arial" charset="0"/>
                <a:ea typeface="ＭＳ Ｐゴシック" charset="0"/>
              </a:rPr>
              <a:t>colinergici</a:t>
            </a:r>
            <a:r>
              <a:rPr lang="it-IT" sz="2000" dirty="0">
                <a:latin typeface="Arial" charset="0"/>
                <a:ea typeface="ＭＳ Ｐゴシック" charset="0"/>
              </a:rPr>
              <a:t>: </a:t>
            </a:r>
            <a:r>
              <a:rPr lang="it-IT" sz="2000" dirty="0" smtClean="0">
                <a:latin typeface="Arial" charset="0"/>
                <a:ea typeface="ＭＳ Ｐゴシック" charset="0"/>
              </a:rPr>
              <a:t>acetilcolina.</a:t>
            </a:r>
          </a:p>
          <a:p>
            <a:pPr marL="815975" lvl="1" indent="-358775" algn="just">
              <a:spcBef>
                <a:spcPct val="20000"/>
              </a:spcBef>
              <a:buClr>
                <a:srgbClr val="FF0000"/>
              </a:buClr>
              <a:buFont typeface="Wingdings" charset="0"/>
              <a:buBlip>
                <a:blip r:embed="rId3"/>
              </a:buBlip>
              <a:defRPr/>
            </a:pPr>
            <a:r>
              <a:rPr lang="it-IT" sz="2000" dirty="0" err="1" smtClean="0">
                <a:solidFill>
                  <a:srgbClr val="000000"/>
                </a:solidFill>
                <a:latin typeface="Arial" charset="0"/>
                <a:ea typeface="ＭＳ Ｐゴシック" charset="0"/>
              </a:rPr>
              <a:t>aminoacidergici</a:t>
            </a:r>
            <a:r>
              <a:rPr lang="it-IT" sz="2000" dirty="0">
                <a:solidFill>
                  <a:srgbClr val="000000"/>
                </a:solidFill>
                <a:latin typeface="Arial" charset="0"/>
                <a:ea typeface="ＭＳ Ｐゴシック" charset="0"/>
              </a:rPr>
              <a:t>: </a:t>
            </a:r>
            <a:r>
              <a:rPr lang="it-IT" sz="2000" dirty="0" smtClean="0">
                <a:solidFill>
                  <a:srgbClr val="000000"/>
                </a:solidFill>
                <a:latin typeface="Arial" charset="0"/>
                <a:ea typeface="ＭＳ Ｐゴシック" charset="0"/>
              </a:rPr>
              <a:t>aminoacidi </a:t>
            </a:r>
            <a:r>
              <a:rPr lang="it-IT" sz="2000" dirty="0">
                <a:solidFill>
                  <a:srgbClr val="000000"/>
                </a:solidFill>
                <a:latin typeface="Arial" charset="0"/>
                <a:ea typeface="ＭＳ Ｐゴシック" charset="0"/>
              </a:rPr>
              <a:t>o frammenti di essi. </a:t>
            </a:r>
            <a:endParaRPr lang="it-IT" sz="2000" dirty="0" smtClean="0">
              <a:solidFill>
                <a:srgbClr val="000000"/>
              </a:solidFill>
              <a:latin typeface="Arial" charset="0"/>
              <a:ea typeface="ＭＳ Ｐゴシック" charset="0"/>
            </a:endParaRP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smtClean="0">
                <a:solidFill>
                  <a:srgbClr val="FF0000"/>
                </a:solidFill>
                <a:latin typeface="Arial" charset="0"/>
                <a:ea typeface="ＭＳ Ｐゴシック" charset="0"/>
              </a:rPr>
              <a:t>purinergici</a:t>
            </a:r>
            <a:r>
              <a:rPr lang="it-IT" sz="2000" dirty="0" smtClean="0">
                <a:solidFill>
                  <a:srgbClr val="FF0000"/>
                </a:solidFill>
                <a:latin typeface="Arial" charset="0"/>
                <a:ea typeface="ＭＳ Ｐゴシック" charset="0"/>
              </a:rPr>
              <a:t>: </a:t>
            </a:r>
            <a:r>
              <a:rPr lang="it-IT" sz="2000" dirty="0" smtClean="0">
                <a:solidFill>
                  <a:srgbClr val="000000"/>
                </a:solidFill>
                <a:latin typeface="Arial" charset="0"/>
                <a:ea typeface="ＭＳ Ｐゴシック" charset="0"/>
              </a:rPr>
              <a:t>neuroni inibitori che usano come neurotrasmettitori le basi puriniche. </a:t>
            </a: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peptidergici: </a:t>
            </a: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a:solidFill>
                  <a:srgbClr val="FF0000"/>
                </a:solidFill>
                <a:latin typeface="Arial" charset="0"/>
                <a:ea typeface="ＭＳ Ｐゴシック" charset="0"/>
              </a:rPr>
              <a:t>nitrossidergici</a:t>
            </a:r>
            <a:r>
              <a:rPr lang="it-IT" sz="2000" dirty="0">
                <a:solidFill>
                  <a:srgbClr val="FF0000"/>
                </a:solidFill>
                <a:latin typeface="Arial" charset="0"/>
                <a:ea typeface="ＭＳ Ｐゴシック" charset="0"/>
              </a:rPr>
              <a:t>: </a:t>
            </a:r>
            <a:r>
              <a:rPr lang="it-IT" sz="2000" dirty="0" err="1" smtClean="0">
                <a:solidFill>
                  <a:srgbClr val="000000"/>
                </a:solidFill>
                <a:latin typeface="Arial" charset="0"/>
                <a:ea typeface="ＭＳ Ｐゴシック" charset="0"/>
              </a:rPr>
              <a:t>nitrossido</a:t>
            </a:r>
            <a:r>
              <a:rPr lang="it-IT" sz="2000" dirty="0" smtClean="0">
                <a:solidFill>
                  <a:srgbClr val="000000"/>
                </a:solidFill>
                <a:latin typeface="Arial" charset="0"/>
                <a:ea typeface="ＭＳ Ｐゴシック" charset="0"/>
              </a:rPr>
              <a:t> </a:t>
            </a:r>
            <a:r>
              <a:rPr lang="it-IT" sz="2000" dirty="0">
                <a:solidFill>
                  <a:srgbClr val="000000"/>
                </a:solidFill>
                <a:latin typeface="Arial" charset="0"/>
                <a:ea typeface="ＭＳ Ｐゴシック" charset="0"/>
              </a:rPr>
              <a:t>gassoso. </a:t>
            </a:r>
            <a:endParaRPr lang="it-IT" sz="2000" dirty="0" smtClean="0">
              <a:solidFill>
                <a:srgbClr val="000000"/>
              </a:solidFill>
              <a:latin typeface="Arial" charset="0"/>
              <a:ea typeface="ＭＳ Ｐゴシック" charset="0"/>
            </a:endParaRP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a:solidFill>
                  <a:srgbClr val="FF0000"/>
                </a:solidFill>
                <a:latin typeface="Arial" charset="0"/>
                <a:ea typeface="ＭＳ Ｐゴシック" charset="0"/>
              </a:rPr>
              <a:t>anandaminergici</a:t>
            </a:r>
            <a:r>
              <a:rPr lang="it-IT" sz="2000" dirty="0">
                <a:solidFill>
                  <a:srgbClr val="FF0000"/>
                </a:solidFill>
                <a:latin typeface="Arial" charset="0"/>
                <a:ea typeface="ＭＳ Ｐゴシック" charset="0"/>
              </a:rPr>
              <a:t>: </a:t>
            </a:r>
            <a:r>
              <a:rPr lang="it-IT" sz="2000" dirty="0" err="1" smtClean="0">
                <a:solidFill>
                  <a:srgbClr val="000000"/>
                </a:solidFill>
                <a:latin typeface="Arial" charset="0"/>
                <a:ea typeface="ＭＳ Ｐゴシック" charset="0"/>
              </a:rPr>
              <a:t>endocannabinoidi</a:t>
            </a:r>
            <a:r>
              <a:rPr lang="it-IT" sz="2000" dirty="0">
                <a:solidFill>
                  <a:srgbClr val="000000"/>
                </a:solidFill>
                <a:latin typeface="Arial" charset="0"/>
                <a:ea typeface="ＭＳ Ｐゴシック" charset="0"/>
              </a:rPr>
              <a:t>.</a:t>
            </a:r>
            <a:endParaRPr lang="it-IT" sz="200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5407582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sp>
        <p:nvSpPr>
          <p:cNvPr id="12" name="Text Box 8"/>
          <p:cNvSpPr txBox="1">
            <a:spLocks noChangeArrowheads="1"/>
          </p:cNvSpPr>
          <p:nvPr/>
        </p:nvSpPr>
        <p:spPr bwMode="auto">
          <a:xfrm>
            <a:off x="95680" y="780836"/>
            <a:ext cx="8834033" cy="6093975"/>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lgn="just">
              <a:spcBef>
                <a:spcPts val="1200"/>
              </a:spcBef>
              <a:buFont typeface="Arial"/>
              <a:buChar char="•"/>
            </a:pPr>
            <a:r>
              <a:rPr lang="it-IT" sz="2400" dirty="0" smtClean="0"/>
              <a:t>I neuroni hanno proprietà chimiche ed elettriche specifiche e molto sviluppate: ECCITABILITA’ E CONDUTTIVITA’</a:t>
            </a:r>
          </a:p>
          <a:p>
            <a:pPr marL="342900" indent="-342900" algn="just">
              <a:spcBef>
                <a:spcPts val="1200"/>
              </a:spcBef>
              <a:buFont typeface="Arial"/>
              <a:buChar char="•"/>
            </a:pPr>
            <a:r>
              <a:rPr lang="it-IT" sz="2400" dirty="0" smtClean="0"/>
              <a:t>Queste si ricollegano alle caratteristiche della membrana cellulare. Essa è in grado di regolare il flusso di specie ioniche e si comporta come un CONDENSATORE</a:t>
            </a:r>
          </a:p>
          <a:p>
            <a:pPr marL="3886200" indent="-342900" algn="just">
              <a:spcBef>
                <a:spcPts val="1200"/>
              </a:spcBef>
              <a:buFont typeface="Arial"/>
              <a:buChar char="•"/>
            </a:pPr>
            <a:r>
              <a:rPr lang="it-IT" sz="2400" dirty="0" smtClean="0"/>
              <a:t>La differenza di potenziale tra esterno ed interno della cellula è dovuta alla ripartizione di diverse </a:t>
            </a:r>
            <a:r>
              <a:rPr lang="it-IT" sz="2400" dirty="0" smtClean="0"/>
              <a:t>cariche </a:t>
            </a:r>
            <a:r>
              <a:rPr lang="it-IT" sz="2400" dirty="0" smtClean="0">
                <a:sym typeface="Wingdings"/>
              </a:rPr>
              <a:t> </a:t>
            </a:r>
            <a:r>
              <a:rPr lang="it-IT" sz="2400" b="1" dirty="0" smtClean="0">
                <a:sym typeface="Wingdings"/>
              </a:rPr>
              <a:t>potenziale di membrana</a:t>
            </a:r>
            <a:endParaRPr lang="it-IT" sz="2400" b="1" dirty="0" smtClean="0"/>
          </a:p>
          <a:p>
            <a:pPr marL="3886200" indent="-342900" algn="just">
              <a:spcBef>
                <a:spcPts val="1200"/>
              </a:spcBef>
              <a:buFont typeface="Arial"/>
              <a:buChar char="•"/>
            </a:pPr>
            <a:r>
              <a:rPr lang="it-IT" sz="2400" dirty="0" smtClean="0"/>
              <a:t>I neuroni sono in grado di modificare questo assetto elettrico in risposta a vari </a:t>
            </a:r>
            <a:r>
              <a:rPr lang="it-IT" sz="2400" dirty="0" smtClean="0"/>
              <a:t>stimoli che condizionano le proprietà elettriche della membrana.</a:t>
            </a:r>
            <a:endParaRPr lang="it-IT" sz="2400" dirty="0"/>
          </a:p>
        </p:txBody>
      </p:sp>
      <p:sp>
        <p:nvSpPr>
          <p:cNvPr id="2" name="CasellaDiTesto 1"/>
          <p:cNvSpPr txBox="1"/>
          <p:nvPr/>
        </p:nvSpPr>
        <p:spPr>
          <a:xfrm>
            <a:off x="120955" y="3106870"/>
            <a:ext cx="3585459" cy="2954655"/>
          </a:xfrm>
          <a:prstGeom prst="rect">
            <a:avLst/>
          </a:prstGeom>
          <a:solidFill>
            <a:schemeClr val="bg1">
              <a:lumMod val="95000"/>
            </a:schemeClr>
          </a:solidFill>
          <a:ln w="28575" cmpd="sng">
            <a:solidFill>
              <a:schemeClr val="accent2">
                <a:lumMod val="20000"/>
                <a:lumOff val="80000"/>
              </a:schemeClr>
            </a:solidFill>
          </a:ln>
        </p:spPr>
        <p:txBody>
          <a:bodyPr wrap="square" rtlCol="0">
            <a:spAutoFit/>
          </a:bodyPr>
          <a:lstStyle/>
          <a:p>
            <a:pPr algn="just"/>
            <a:r>
              <a:rPr lang="it-IT" sz="2400" dirty="0">
                <a:solidFill>
                  <a:srgbClr val="0000FF"/>
                </a:solidFill>
              </a:rPr>
              <a:t>Il condensatore è un componente elettrico che immagazzina l'energia in un campo </a:t>
            </a:r>
            <a:r>
              <a:rPr lang="it-IT" sz="2400" dirty="0" smtClean="0">
                <a:solidFill>
                  <a:srgbClr val="0000FF"/>
                </a:solidFill>
              </a:rPr>
              <a:t>elettrostatico</a:t>
            </a: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p:txBody>
      </p:sp>
      <p:grpSp>
        <p:nvGrpSpPr>
          <p:cNvPr id="6" name="Gruppo 5"/>
          <p:cNvGrpSpPr/>
          <p:nvPr/>
        </p:nvGrpSpPr>
        <p:grpSpPr>
          <a:xfrm>
            <a:off x="1033221" y="4634666"/>
            <a:ext cx="1791407" cy="1657377"/>
            <a:chOff x="1053393" y="4580120"/>
            <a:chExt cx="1791407" cy="1657377"/>
          </a:xfrm>
        </p:grpSpPr>
        <p:sp>
          <p:nvSpPr>
            <p:cNvPr id="3" name="Rettangolo 2"/>
            <p:cNvSpPr/>
            <p:nvPr/>
          </p:nvSpPr>
          <p:spPr>
            <a:xfrm>
              <a:off x="1630367"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2005873"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025088"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053393"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destra 3"/>
            <p:cNvSpPr/>
            <p:nvPr/>
          </p:nvSpPr>
          <p:spPr>
            <a:xfrm>
              <a:off x="1728194" y="4762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Freccia destra 17"/>
            <p:cNvSpPr/>
            <p:nvPr/>
          </p:nvSpPr>
          <p:spPr>
            <a:xfrm>
              <a:off x="1728194" y="49146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destra 18"/>
            <p:cNvSpPr/>
            <p:nvPr/>
          </p:nvSpPr>
          <p:spPr>
            <a:xfrm>
              <a:off x="1728194" y="50670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destra 19"/>
            <p:cNvSpPr/>
            <p:nvPr/>
          </p:nvSpPr>
          <p:spPr>
            <a:xfrm>
              <a:off x="1728194" y="52194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Freccia destra 20"/>
            <p:cNvSpPr/>
            <p:nvPr/>
          </p:nvSpPr>
          <p:spPr>
            <a:xfrm>
              <a:off x="1728194" y="53718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Freccia destra 21"/>
            <p:cNvSpPr/>
            <p:nvPr/>
          </p:nvSpPr>
          <p:spPr>
            <a:xfrm>
              <a:off x="1728194" y="5524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1397000" y="4580120"/>
              <a:ext cx="1447800" cy="1657377"/>
            </a:xfrm>
            <a:prstGeom prst="rect">
              <a:avLst/>
            </a:prstGeom>
            <a:noFill/>
          </p:spPr>
          <p:txBody>
            <a:bodyPr wrap="square" rtlCol="0">
              <a:spAutoFit/>
            </a:bodyPr>
            <a:lstStyle/>
            <a:p>
              <a:pPr>
                <a:lnSpc>
                  <a:spcPct val="70000"/>
                </a:lnSpc>
              </a:pPr>
              <a:r>
                <a:rPr lang="it-IT" b="1" dirty="0" smtClean="0">
                  <a:solidFill>
                    <a:srgbClr val="FF0000"/>
                  </a:solidFill>
                </a:rPr>
                <a:t>+        -</a:t>
              </a:r>
            </a:p>
            <a:p>
              <a:pPr>
                <a:lnSpc>
                  <a:spcPct val="70000"/>
                </a:lnSpc>
              </a:pPr>
              <a:r>
                <a:rPr lang="it-IT" b="1" dirty="0">
                  <a:solidFill>
                    <a:srgbClr val="FF0000"/>
                  </a:solidFill>
                </a:rPr>
                <a:t>+        </a:t>
              </a:r>
              <a:r>
                <a:rPr lang="it-IT" b="1" dirty="0" smtClean="0">
                  <a:solidFill>
                    <a:srgbClr val="FF0000"/>
                  </a:solidFill>
                </a:rPr>
                <a:t>-</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smtClean="0">
                  <a:solidFill>
                    <a:srgbClr val="FF0000"/>
                  </a:solidFill>
                </a:rPr>
                <a:t>+        -</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endParaRPr lang="it-IT" b="1" dirty="0">
                <a:solidFill>
                  <a:srgbClr val="FF0000"/>
                </a:solidFill>
              </a:endParaRPr>
            </a:p>
            <a:p>
              <a:pPr>
                <a:lnSpc>
                  <a:spcPct val="70000"/>
                </a:lnSpc>
              </a:pPr>
              <a:r>
                <a:rPr lang="it-IT" b="1" dirty="0" smtClean="0">
                  <a:solidFill>
                    <a:srgbClr val="FF0000"/>
                  </a:solidFill>
                </a:rPr>
                <a:t>		</a:t>
              </a:r>
              <a:endParaRPr lang="it-IT" b="1" dirty="0">
                <a:solidFill>
                  <a:srgbClr val="FF0000"/>
                </a:solidFill>
              </a:endParaRPr>
            </a:p>
          </p:txBody>
        </p:sp>
      </p:grpSp>
    </p:spTree>
    <p:extLst>
      <p:ext uri="{BB962C8B-B14F-4D97-AF65-F5344CB8AC3E}">
        <p14:creationId xmlns:p14="http://schemas.microsoft.com/office/powerpoint/2010/main" val="3931741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Potenziale d</a:t>
            </a:r>
            <a:r>
              <a:rPr lang="fr-FR" altLang="ja-JP" sz="2400" dirty="0">
                <a:solidFill>
                  <a:srgbClr val="FFFFFF"/>
                </a:solidFill>
                <a:latin typeface="Arial" charset="0"/>
                <a:ea typeface="ＭＳ Ｐゴシック" charset="0"/>
              </a:rPr>
              <a:t>'</a:t>
            </a:r>
            <a:r>
              <a:rPr lang="it-IT" sz="2400" dirty="0">
                <a:solidFill>
                  <a:srgbClr val="FFFFFF"/>
                </a:solidFill>
                <a:latin typeface="Arial" charset="0"/>
                <a:ea typeface="ＭＳ Ｐゴシック" charset="0"/>
              </a:rPr>
              <a:t>azione  </a:t>
            </a:r>
          </a:p>
        </p:txBody>
      </p:sp>
      <p:grpSp>
        <p:nvGrpSpPr>
          <p:cNvPr id="57346" name="Group 12"/>
          <p:cNvGrpSpPr>
            <a:grpSpLocks/>
          </p:cNvGrpSpPr>
          <p:nvPr/>
        </p:nvGrpSpPr>
        <p:grpSpPr bwMode="auto">
          <a:xfrm>
            <a:off x="115718" y="34560"/>
            <a:ext cx="5753603" cy="6802951"/>
            <a:chOff x="181" y="159"/>
            <a:chExt cx="3301" cy="4002"/>
          </a:xfrm>
        </p:grpSpPr>
        <p:pic>
          <p:nvPicPr>
            <p:cNvPr id="57348" name="Segnaposto contenuto 3" descr="0823.gif"/>
            <p:cNvPicPr>
              <a:picLocks noChangeAspect="1"/>
            </p:cNvPicPr>
            <p:nvPr/>
          </p:nvPicPr>
          <p:blipFill>
            <a:blip r:embed="rId3"/>
            <a:srcRect l="6598" t="3619" b="15569"/>
            <a:stretch>
              <a:fillRect/>
            </a:stretch>
          </p:blipFill>
          <p:spPr bwMode="auto">
            <a:xfrm>
              <a:off x="181" y="159"/>
              <a:ext cx="3301" cy="4002"/>
            </a:xfrm>
            <a:prstGeom prst="rect">
              <a:avLst/>
            </a:prstGeom>
            <a:noFill/>
            <a:ln w="28575">
              <a:solidFill>
                <a:srgbClr val="9966FF"/>
              </a:solidFill>
              <a:miter lim="800000"/>
              <a:headEnd/>
              <a:tailEnd/>
            </a:ln>
          </p:spPr>
        </p:pic>
        <p:pic>
          <p:nvPicPr>
            <p:cNvPr id="57349" name="Segnaposto contenuto 3" descr="0202.gif"/>
            <p:cNvPicPr>
              <a:picLocks noChangeAspect="1"/>
            </p:cNvPicPr>
            <p:nvPr/>
          </p:nvPicPr>
          <p:blipFill>
            <a:blip r:embed="rId4"/>
            <a:srcRect l="4880" t="84991" r="39816" b="2295"/>
            <a:stretch>
              <a:fillRect/>
            </a:stretch>
          </p:blipFill>
          <p:spPr bwMode="auto">
            <a:xfrm>
              <a:off x="2702" y="241"/>
              <a:ext cx="610" cy="161"/>
            </a:xfrm>
            <a:prstGeom prst="rect">
              <a:avLst/>
            </a:prstGeom>
            <a:noFill/>
            <a:ln w="9525">
              <a:noFill/>
              <a:miter lim="800000"/>
              <a:headEnd/>
              <a:tailEnd/>
            </a:ln>
          </p:spPr>
        </p:pic>
      </p:grpSp>
      <p:sp>
        <p:nvSpPr>
          <p:cNvPr id="109576" name="Text Box 8"/>
          <p:cNvSpPr txBox="1">
            <a:spLocks noChangeArrowheads="1"/>
          </p:cNvSpPr>
          <p:nvPr/>
        </p:nvSpPr>
        <p:spPr bwMode="auto">
          <a:xfrm>
            <a:off x="4075918" y="655905"/>
            <a:ext cx="5068082" cy="5970864"/>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ts val="1200"/>
              </a:spcBef>
            </a:pPr>
            <a:r>
              <a:rPr lang="it-IT" sz="1900" dirty="0" smtClean="0">
                <a:solidFill>
                  <a:srgbClr val="FF0000"/>
                </a:solidFill>
              </a:rPr>
              <a:t>Potenziale </a:t>
            </a:r>
            <a:r>
              <a:rPr lang="it-IT" sz="1900" dirty="0">
                <a:solidFill>
                  <a:srgbClr val="FF0000"/>
                </a:solidFill>
              </a:rPr>
              <a:t>di </a:t>
            </a:r>
            <a:r>
              <a:rPr lang="it-IT" sz="1900" dirty="0" smtClean="0">
                <a:solidFill>
                  <a:srgbClr val="FF0000"/>
                </a:solidFill>
              </a:rPr>
              <a:t>membrana: </a:t>
            </a:r>
            <a:r>
              <a:rPr lang="it-IT" sz="1900" dirty="0" smtClean="0"/>
              <a:t>Le </a:t>
            </a:r>
            <a:r>
              <a:rPr lang="it-IT" sz="1900" dirty="0"/>
              <a:t>cariche elettriche sui due versanti della membrana plasmatica sono distribuite in modo non </a:t>
            </a:r>
            <a:r>
              <a:rPr lang="it-IT" sz="1900" dirty="0" smtClean="0"/>
              <a:t>omogeneo.</a:t>
            </a:r>
          </a:p>
          <a:p>
            <a:pPr algn="just">
              <a:spcBef>
                <a:spcPts val="1200"/>
              </a:spcBef>
            </a:pPr>
            <a:r>
              <a:rPr lang="it-IT" sz="1900" dirty="0" smtClean="0">
                <a:solidFill>
                  <a:srgbClr val="FF0000"/>
                </a:solidFill>
              </a:rPr>
              <a:t>Potenziale </a:t>
            </a:r>
            <a:r>
              <a:rPr lang="it-IT" sz="1900" dirty="0">
                <a:solidFill>
                  <a:srgbClr val="FF0000"/>
                </a:solidFill>
              </a:rPr>
              <a:t>di riposo</a:t>
            </a:r>
            <a:r>
              <a:rPr lang="it-IT" sz="1900" dirty="0"/>
              <a:t> </a:t>
            </a:r>
            <a:r>
              <a:rPr lang="it-IT" sz="1900" dirty="0" smtClean="0"/>
              <a:t>negativo </a:t>
            </a:r>
            <a:r>
              <a:rPr lang="it-IT" sz="1900" dirty="0" err="1"/>
              <a:t>all</a:t>
            </a:r>
            <a:r>
              <a:rPr lang="fr-FR" altLang="ja-JP" sz="1900" dirty="0"/>
              <a:t>'</a:t>
            </a:r>
            <a:r>
              <a:rPr lang="it-IT" sz="1900" dirty="0"/>
              <a:t>interno della </a:t>
            </a:r>
            <a:r>
              <a:rPr lang="it-IT" sz="1900" dirty="0" smtClean="0"/>
              <a:t>cellula</a:t>
            </a:r>
            <a:r>
              <a:rPr lang="it-IT" sz="1900" dirty="0"/>
              <a:t> </a:t>
            </a:r>
            <a:r>
              <a:rPr lang="it-IT" sz="1900" dirty="0" smtClean="0"/>
              <a:t> – </a:t>
            </a:r>
            <a:r>
              <a:rPr lang="it-IT" sz="1900" dirty="0"/>
              <a:t>70 </a:t>
            </a:r>
            <a:r>
              <a:rPr lang="it-IT" sz="1900" dirty="0" err="1"/>
              <a:t>mV</a:t>
            </a:r>
            <a:r>
              <a:rPr lang="it-IT" sz="1900" dirty="0"/>
              <a:t>. </a:t>
            </a:r>
          </a:p>
          <a:p>
            <a:pPr algn="just">
              <a:spcBef>
                <a:spcPts val="1200"/>
              </a:spcBef>
            </a:pPr>
            <a:r>
              <a:rPr lang="it-IT" sz="1900" dirty="0" smtClean="0">
                <a:solidFill>
                  <a:srgbClr val="FF0000"/>
                </a:solidFill>
              </a:rPr>
              <a:t>Quando il neurone </a:t>
            </a:r>
            <a:r>
              <a:rPr lang="it-IT" sz="1900" dirty="0" err="1" smtClean="0">
                <a:solidFill>
                  <a:srgbClr val="FF0000"/>
                </a:solidFill>
              </a:rPr>
              <a:t>e’</a:t>
            </a:r>
            <a:r>
              <a:rPr lang="it-IT" sz="1900" dirty="0" smtClean="0">
                <a:solidFill>
                  <a:srgbClr val="FF0000"/>
                </a:solidFill>
              </a:rPr>
              <a:t> stimolato </a:t>
            </a:r>
            <a:r>
              <a:rPr lang="it-IT" sz="1900" dirty="0" smtClean="0"/>
              <a:t>il potenziale cala, </a:t>
            </a:r>
            <a:r>
              <a:rPr lang="it-IT" sz="1900" dirty="0" smtClean="0"/>
              <a:t>e </a:t>
            </a:r>
            <a:r>
              <a:rPr lang="it-IT" sz="1900" dirty="0" smtClean="0"/>
              <a:t>si </a:t>
            </a:r>
            <a:r>
              <a:rPr lang="it-IT" sz="1900" dirty="0"/>
              <a:t>aprono i canali del Na</a:t>
            </a:r>
            <a:r>
              <a:rPr lang="it-IT" sz="1900" baseline="30000" dirty="0"/>
              <a:t>+</a:t>
            </a:r>
            <a:r>
              <a:rPr lang="it-IT" sz="1900" dirty="0"/>
              <a:t> regolati da voltaggio e lo ione, maggiormente concentrato </a:t>
            </a:r>
            <a:r>
              <a:rPr lang="it-IT" sz="1900" dirty="0" err="1"/>
              <a:t>all</a:t>
            </a:r>
            <a:r>
              <a:rPr lang="fr-FR" altLang="ja-JP" sz="1900" dirty="0"/>
              <a:t>'</a:t>
            </a:r>
            <a:r>
              <a:rPr lang="it-IT" sz="1900" dirty="0"/>
              <a:t>esterno, entra nella cellula depolarizzandola. </a:t>
            </a:r>
            <a:endParaRPr lang="it-IT" sz="1900" dirty="0" smtClean="0"/>
          </a:p>
          <a:p>
            <a:pPr algn="just">
              <a:spcBef>
                <a:spcPts val="1200"/>
              </a:spcBef>
            </a:pPr>
            <a:r>
              <a:rPr lang="it-IT" sz="1900" dirty="0"/>
              <a:t>Le modificazioni del potenziale di </a:t>
            </a:r>
            <a:r>
              <a:rPr lang="it-IT" sz="1900" dirty="0" smtClean="0"/>
              <a:t>membrana (</a:t>
            </a:r>
            <a:r>
              <a:rPr lang="it-IT" sz="1900" dirty="0" smtClean="0">
                <a:solidFill>
                  <a:srgbClr val="FF0000"/>
                </a:solidFill>
              </a:rPr>
              <a:t>depolarizzazione</a:t>
            </a:r>
            <a:r>
              <a:rPr lang="it-IT" sz="1900" dirty="0" smtClean="0"/>
              <a:t>) viaggiano lungo la fibra nervosa e </a:t>
            </a:r>
            <a:r>
              <a:rPr lang="it-IT" sz="1900" dirty="0"/>
              <a:t>costituiscono il </a:t>
            </a:r>
            <a:r>
              <a:rPr lang="it-IT" sz="1900" dirty="0">
                <a:solidFill>
                  <a:srgbClr val="FF0000"/>
                </a:solidFill>
              </a:rPr>
              <a:t>potenziale d</a:t>
            </a:r>
            <a:r>
              <a:rPr lang="fr-FR" altLang="ja-JP" sz="1900" dirty="0">
                <a:solidFill>
                  <a:srgbClr val="FF0000"/>
                </a:solidFill>
              </a:rPr>
              <a:t>'</a:t>
            </a:r>
            <a:r>
              <a:rPr lang="it-IT" sz="1900" dirty="0">
                <a:solidFill>
                  <a:srgbClr val="FF0000"/>
                </a:solidFill>
              </a:rPr>
              <a:t>azione</a:t>
            </a:r>
            <a:r>
              <a:rPr lang="it-IT" sz="1900" dirty="0"/>
              <a:t>.</a:t>
            </a:r>
          </a:p>
          <a:p>
            <a:pPr algn="just">
              <a:spcBef>
                <a:spcPts val="1200"/>
              </a:spcBef>
            </a:pPr>
            <a:r>
              <a:rPr lang="it-IT" sz="1900" dirty="0" smtClean="0"/>
              <a:t>Si </a:t>
            </a:r>
            <a:r>
              <a:rPr lang="it-IT" sz="1900" dirty="0"/>
              <a:t>aprono </a:t>
            </a:r>
            <a:r>
              <a:rPr lang="it-IT" sz="1900" dirty="0" smtClean="0"/>
              <a:t>quindi i </a:t>
            </a:r>
            <a:r>
              <a:rPr lang="it-IT" sz="1900" dirty="0"/>
              <a:t>canali del K</a:t>
            </a:r>
            <a:r>
              <a:rPr lang="it-IT" sz="1900" baseline="30000" dirty="0"/>
              <a:t>+</a:t>
            </a:r>
            <a:r>
              <a:rPr lang="it-IT" sz="1900" dirty="0"/>
              <a:t> e lo ione, maggiormente concentrato </a:t>
            </a:r>
            <a:r>
              <a:rPr lang="it-IT" sz="1900" dirty="0" err="1"/>
              <a:t>all</a:t>
            </a:r>
            <a:r>
              <a:rPr lang="fr-FR" altLang="ja-JP" sz="1900" dirty="0"/>
              <a:t>'</a:t>
            </a:r>
            <a:r>
              <a:rPr lang="it-IT" sz="1900" dirty="0"/>
              <a:t>interno, esce ristabilendo il potenziale di </a:t>
            </a:r>
            <a:r>
              <a:rPr lang="it-IT" sz="1900" dirty="0" smtClean="0"/>
              <a:t>riposo</a:t>
            </a:r>
            <a:r>
              <a:rPr lang="it-IT" sz="1900" dirty="0"/>
              <a:t> </a:t>
            </a:r>
            <a:r>
              <a:rPr lang="it-IT" sz="1900" dirty="0" smtClean="0"/>
              <a:t>(</a:t>
            </a:r>
            <a:r>
              <a:rPr lang="it-IT" sz="1900" dirty="0" err="1" smtClean="0">
                <a:solidFill>
                  <a:srgbClr val="FF0000"/>
                </a:solidFill>
              </a:rPr>
              <a:t>ripolarizzazione</a:t>
            </a:r>
            <a:r>
              <a:rPr lang="it-IT" sz="1900" dirty="0" smtClean="0"/>
              <a:t>)</a:t>
            </a:r>
            <a:endParaRPr lang="it-IT" sz="1900" dirty="0"/>
          </a:p>
        </p:txBody>
      </p:sp>
    </p:spTree>
    <p:extLst>
      <p:ext uri="{BB962C8B-B14F-4D97-AF65-F5344CB8AC3E}">
        <p14:creationId xmlns:p14="http://schemas.microsoft.com/office/powerpoint/2010/main" val="9494886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1909763"/>
            <a:ext cx="9144000" cy="3025775"/>
          </a:xfrm>
          <a:prstGeom prst="rect">
            <a:avLst/>
          </a:prstGeom>
          <a:solidFill>
            <a:srgbClr val="0000FF"/>
          </a:solidFill>
          <a:ln w="9525">
            <a:noFill/>
            <a:miter lim="800000"/>
            <a:headEnd/>
            <a:tailEnd/>
          </a:ln>
        </p:spPr>
        <p:txBody>
          <a:bodyPr wrap="none" anchor="ctr"/>
          <a:lstStyle/>
          <a:p>
            <a:pPr algn="ctr"/>
            <a:r>
              <a:rPr lang="it-IT" sz="8800" b="1" dirty="0">
                <a:solidFill>
                  <a:schemeClr val="bg1"/>
                </a:solidFill>
              </a:rPr>
              <a:t>TESSUTO </a:t>
            </a:r>
          </a:p>
          <a:p>
            <a:pPr algn="ctr"/>
            <a:r>
              <a:rPr lang="it-IT" sz="8800" b="1" dirty="0" smtClean="0">
                <a:solidFill>
                  <a:schemeClr val="bg1"/>
                </a:solidFill>
              </a:rPr>
              <a:t>NERVOSO</a:t>
            </a:r>
            <a:endParaRPr lang="it-IT" sz="8800" b="1" dirty="0">
              <a:solidFill>
                <a:schemeClr val="bg1"/>
              </a:solidFill>
            </a:endParaRPr>
          </a:p>
        </p:txBody>
      </p:sp>
    </p:spTree>
    <p:extLst>
      <p:ext uri="{BB962C8B-B14F-4D97-AF65-F5344CB8AC3E}">
        <p14:creationId xmlns:p14="http://schemas.microsoft.com/office/powerpoint/2010/main" val="10345227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584776"/>
          </a:xfrm>
          <a:prstGeom prst="rect">
            <a:avLst/>
          </a:prstGeom>
          <a:solidFill>
            <a:srgbClr val="0000FF"/>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Sinapsi   </a:t>
            </a:r>
          </a:p>
        </p:txBody>
      </p:sp>
      <p:grpSp>
        <p:nvGrpSpPr>
          <p:cNvPr id="59394" name="Group 10"/>
          <p:cNvGrpSpPr>
            <a:grpSpLocks/>
          </p:cNvGrpSpPr>
          <p:nvPr/>
        </p:nvGrpSpPr>
        <p:grpSpPr bwMode="auto">
          <a:xfrm>
            <a:off x="217212" y="1015165"/>
            <a:ext cx="8485187" cy="5641975"/>
            <a:chOff x="308" y="778"/>
            <a:chExt cx="4861" cy="3291"/>
          </a:xfrm>
        </p:grpSpPr>
        <p:pic>
          <p:nvPicPr>
            <p:cNvPr id="59396" name="Picture 7" descr="1203"/>
            <p:cNvPicPr>
              <a:picLocks noChangeAspect="1" noChangeArrowheads="1"/>
            </p:cNvPicPr>
            <p:nvPr/>
          </p:nvPicPr>
          <p:blipFill>
            <a:blip r:embed="rId3"/>
            <a:srcRect l="2750" t="4283" r="3117" b="17416"/>
            <a:stretch>
              <a:fillRect/>
            </a:stretch>
          </p:blipFill>
          <p:spPr bwMode="auto">
            <a:xfrm>
              <a:off x="308" y="778"/>
              <a:ext cx="4861" cy="3291"/>
            </a:xfrm>
            <a:prstGeom prst="rect">
              <a:avLst/>
            </a:prstGeom>
            <a:noFill/>
            <a:ln w="28575">
              <a:noFill/>
              <a:miter lim="800000"/>
              <a:headEnd/>
              <a:tailEnd/>
            </a:ln>
          </p:spPr>
        </p:pic>
        <p:pic>
          <p:nvPicPr>
            <p:cNvPr id="59397" name="Picture 9" descr="0601"/>
            <p:cNvPicPr>
              <a:picLocks noChangeAspect="1" noChangeArrowheads="1"/>
            </p:cNvPicPr>
            <p:nvPr/>
          </p:nvPicPr>
          <p:blipFill>
            <a:blip r:embed="rId4"/>
            <a:srcRect t="89073" r="53931"/>
            <a:stretch>
              <a:fillRect/>
            </a:stretch>
          </p:blipFill>
          <p:spPr bwMode="auto">
            <a:xfrm>
              <a:off x="4349" y="3689"/>
              <a:ext cx="736" cy="154"/>
            </a:xfrm>
            <a:prstGeom prst="rect">
              <a:avLst/>
            </a:prstGeom>
            <a:noFill/>
            <a:ln w="9525">
              <a:noFill/>
              <a:miter lim="800000"/>
              <a:headEnd/>
              <a:tailEnd/>
            </a:ln>
          </p:spPr>
        </p:pic>
      </p:grpSp>
      <p:sp>
        <p:nvSpPr>
          <p:cNvPr id="7179" name="Text Box 11"/>
          <p:cNvSpPr txBox="1">
            <a:spLocks noChangeArrowheads="1"/>
          </p:cNvSpPr>
          <p:nvPr/>
        </p:nvSpPr>
        <p:spPr bwMode="auto">
          <a:xfrm>
            <a:off x="3999760" y="95835"/>
            <a:ext cx="4874831" cy="2308324"/>
          </a:xfrm>
          <a:prstGeom prst="rect">
            <a:avLst/>
          </a:prstGeom>
          <a:solidFill>
            <a:srgbClr val="FFFFFF"/>
          </a:solidFill>
          <a:ln w="28575">
            <a:solidFill>
              <a:srgbClr val="9966FF"/>
            </a:solidFill>
            <a:miter lim="800000"/>
            <a:headEnd/>
            <a:tailEnd/>
          </a:ln>
          <a:effectLst/>
          <a:extLst/>
        </p:spPr>
        <p:txBody>
          <a:bodyPr wrap="square">
            <a:spAutoFit/>
          </a:bodyPr>
          <a:lstStyle/>
          <a:p>
            <a:pPr algn="just"/>
            <a:r>
              <a:rPr lang="it-IT" sz="2400" dirty="0"/>
              <a:t>La </a:t>
            </a:r>
            <a:r>
              <a:rPr lang="it-IT" sz="2400" dirty="0">
                <a:solidFill>
                  <a:srgbClr val="FF0000"/>
                </a:solidFill>
              </a:rPr>
              <a:t>sinapsi</a:t>
            </a:r>
            <a:r>
              <a:rPr lang="it-IT" sz="2400" dirty="0"/>
              <a:t> è il sito di comunicazione tra un neurone ed un</a:t>
            </a:r>
            <a:r>
              <a:rPr lang="fr-FR" altLang="ja-JP" sz="2400" dirty="0"/>
              <a:t>'</a:t>
            </a:r>
            <a:r>
              <a:rPr lang="it-IT" sz="2400" dirty="0"/>
              <a:t>altra </a:t>
            </a:r>
            <a:r>
              <a:rPr lang="it-IT" sz="2400" dirty="0" smtClean="0"/>
              <a:t>cellula:</a:t>
            </a:r>
          </a:p>
          <a:p>
            <a:pPr marL="457200" indent="-342900" algn="just">
              <a:buFont typeface="Arial"/>
              <a:buChar char="•"/>
            </a:pPr>
            <a:r>
              <a:rPr lang="it-IT" sz="2400" smtClean="0"/>
              <a:t>Un </a:t>
            </a:r>
            <a:r>
              <a:rPr lang="it-IT" sz="2400" dirty="0" smtClean="0"/>
              <a:t>altro neurone</a:t>
            </a:r>
          </a:p>
          <a:p>
            <a:pPr marL="457200" indent="-342900" algn="just">
              <a:buFont typeface="Arial"/>
              <a:buChar char="•"/>
            </a:pPr>
            <a:r>
              <a:rPr lang="it-IT" sz="2400" dirty="0" smtClean="0"/>
              <a:t>Cellula effettrice (muscolare, </a:t>
            </a:r>
            <a:r>
              <a:rPr lang="it-IT" sz="2400" dirty="0"/>
              <a:t>g</a:t>
            </a:r>
            <a:r>
              <a:rPr lang="it-IT" sz="2400" dirty="0" smtClean="0"/>
              <a:t>hiandolare, sensoriale)</a:t>
            </a:r>
          </a:p>
        </p:txBody>
      </p:sp>
    </p:spTree>
    <p:extLst>
      <p:ext uri="{BB962C8B-B14F-4D97-AF65-F5344CB8AC3E}">
        <p14:creationId xmlns:p14="http://schemas.microsoft.com/office/powerpoint/2010/main" val="18445772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584776"/>
          </a:xfrm>
          <a:prstGeom prst="rect">
            <a:avLst/>
          </a:prstGeom>
          <a:solidFill>
            <a:srgbClr val="0000FF"/>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Sinapsi   </a:t>
            </a:r>
          </a:p>
        </p:txBody>
      </p:sp>
      <p:pic>
        <p:nvPicPr>
          <p:cNvPr id="2" name="Immagin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145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90028"/>
            <a:ext cx="9144000" cy="523220"/>
          </a:xfrm>
          <a:prstGeom prst="rect">
            <a:avLst/>
          </a:prstGeom>
          <a:solidFill>
            <a:srgbClr val="0000FF"/>
          </a:solidFill>
          <a:ln>
            <a:noFill/>
          </a:ln>
          <a:effectLst/>
          <a:extLst/>
        </p:spPr>
        <p:txBody>
          <a:bodyPr>
            <a:spAutoFit/>
          </a:bodyPr>
          <a:lstStyle/>
          <a:p>
            <a:pPr algn="r">
              <a:spcBef>
                <a:spcPct val="50000"/>
              </a:spcBef>
              <a:defRPr/>
            </a:pPr>
            <a:r>
              <a:rPr lang="it-IT" sz="2800">
                <a:solidFill>
                  <a:srgbClr val="FFFFFF"/>
                </a:solidFill>
                <a:latin typeface="Arial" charset="0"/>
                <a:ea typeface="ＭＳ Ｐゴシック" charset="0"/>
              </a:rPr>
              <a:t>Sinapsi   </a:t>
            </a:r>
          </a:p>
        </p:txBody>
      </p:sp>
      <p:pic>
        <p:nvPicPr>
          <p:cNvPr id="61442" name="Picture 7" descr="0917"/>
          <p:cNvPicPr>
            <a:picLocks noChangeAspect="1" noChangeArrowheads="1"/>
          </p:cNvPicPr>
          <p:nvPr/>
        </p:nvPicPr>
        <p:blipFill>
          <a:blip r:embed="rId3"/>
          <a:srcRect l="1637" t="2071" r="6915" b="9262"/>
          <a:stretch>
            <a:fillRect/>
          </a:stretch>
        </p:blipFill>
        <p:spPr bwMode="auto">
          <a:xfrm>
            <a:off x="835025" y="2540000"/>
            <a:ext cx="8220075" cy="4227513"/>
          </a:xfrm>
          <a:prstGeom prst="rect">
            <a:avLst/>
          </a:prstGeom>
          <a:noFill/>
          <a:ln w="28575">
            <a:solidFill>
              <a:srgbClr val="9966FF"/>
            </a:solidFill>
            <a:miter lim="800000"/>
            <a:headEnd/>
            <a:tailEnd/>
          </a:ln>
        </p:spPr>
      </p:pic>
      <p:pic>
        <p:nvPicPr>
          <p:cNvPr id="61443" name="Picture 9" descr="0101"/>
          <p:cNvPicPr>
            <a:picLocks noChangeAspect="1" noChangeArrowheads="1"/>
          </p:cNvPicPr>
          <p:nvPr/>
        </p:nvPicPr>
        <p:blipFill>
          <a:blip r:embed="rId4"/>
          <a:srcRect l="79817" t="1407" r="894" b="88745"/>
          <a:stretch>
            <a:fillRect/>
          </a:stretch>
        </p:blipFill>
        <p:spPr bwMode="auto">
          <a:xfrm>
            <a:off x="852488" y="5278438"/>
            <a:ext cx="1146175" cy="365125"/>
          </a:xfrm>
          <a:prstGeom prst="rect">
            <a:avLst/>
          </a:prstGeom>
          <a:noFill/>
          <a:ln w="28575">
            <a:noFill/>
            <a:miter lim="800000"/>
            <a:headEnd/>
            <a:tailEnd/>
          </a:ln>
        </p:spPr>
      </p:pic>
      <p:grpSp>
        <p:nvGrpSpPr>
          <p:cNvPr id="61444" name="Group 11"/>
          <p:cNvGrpSpPr>
            <a:grpSpLocks/>
          </p:cNvGrpSpPr>
          <p:nvPr/>
        </p:nvGrpSpPr>
        <p:grpSpPr bwMode="auto">
          <a:xfrm>
            <a:off x="127000" y="63500"/>
            <a:ext cx="3913188" cy="3987800"/>
            <a:chOff x="141" y="116"/>
            <a:chExt cx="2253" cy="2320"/>
          </a:xfrm>
        </p:grpSpPr>
        <p:pic>
          <p:nvPicPr>
            <p:cNvPr id="61445" name="Picture 8" descr="13_09"/>
            <p:cNvPicPr>
              <a:picLocks noChangeAspect="1" noChangeArrowheads="1"/>
            </p:cNvPicPr>
            <p:nvPr/>
          </p:nvPicPr>
          <p:blipFill>
            <a:blip r:embed="rId5">
              <a:lum bright="-30000" contrast="54000"/>
            </a:blip>
            <a:srcRect l="7466" t="42010" r="41782" b="15842"/>
            <a:stretch>
              <a:fillRect/>
            </a:stretch>
          </p:blipFill>
          <p:spPr bwMode="auto">
            <a:xfrm>
              <a:off x="141" y="116"/>
              <a:ext cx="2253" cy="2320"/>
            </a:xfrm>
            <a:prstGeom prst="rect">
              <a:avLst/>
            </a:prstGeom>
            <a:noFill/>
            <a:ln w="28575">
              <a:solidFill>
                <a:srgbClr val="9966FF"/>
              </a:solidFill>
              <a:miter lim="800000"/>
              <a:headEnd/>
              <a:tailEnd/>
            </a:ln>
          </p:spPr>
        </p:pic>
        <p:pic>
          <p:nvPicPr>
            <p:cNvPr id="61446" name="Picture 10" descr="0601"/>
            <p:cNvPicPr>
              <a:picLocks noChangeAspect="1" noChangeArrowheads="1"/>
            </p:cNvPicPr>
            <p:nvPr/>
          </p:nvPicPr>
          <p:blipFill>
            <a:blip r:embed="rId6"/>
            <a:srcRect t="89073" r="53931"/>
            <a:stretch>
              <a:fillRect/>
            </a:stretch>
          </p:blipFill>
          <p:spPr bwMode="auto">
            <a:xfrm>
              <a:off x="995" y="2292"/>
              <a:ext cx="597" cy="125"/>
            </a:xfrm>
            <a:prstGeom prst="rect">
              <a:avLst/>
            </a:prstGeom>
            <a:noFill/>
            <a:ln w="9525">
              <a:noFill/>
              <a:miter lim="800000"/>
              <a:headEnd/>
              <a:tailEnd/>
            </a:ln>
          </p:spPr>
        </p:pic>
      </p:grpSp>
    </p:spTree>
    <p:extLst>
      <p:ext uri="{BB962C8B-B14F-4D97-AF65-F5344CB8AC3E}">
        <p14:creationId xmlns:p14="http://schemas.microsoft.com/office/powerpoint/2010/main" val="3673965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0" y="52680"/>
            <a:ext cx="9144000" cy="584776"/>
          </a:xfrm>
          <a:prstGeom prst="rect">
            <a:avLst/>
          </a:prstGeom>
          <a:solidFill>
            <a:srgbClr val="400080"/>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Cellule </a:t>
            </a:r>
            <a:r>
              <a:rPr lang="it-IT" sz="3200" dirty="0" smtClean="0">
                <a:solidFill>
                  <a:srgbClr val="FFFFFF"/>
                </a:solidFill>
                <a:latin typeface="Arial" charset="0"/>
                <a:ea typeface="ＭＳ Ｐゴシック" charset="0"/>
              </a:rPr>
              <a:t>gliali</a:t>
            </a:r>
            <a:endParaRPr lang="it-IT" sz="3200" dirty="0">
              <a:solidFill>
                <a:srgbClr val="FFFFFF"/>
              </a:solidFill>
              <a:latin typeface="Arial" charset="0"/>
              <a:ea typeface="ＭＳ Ｐゴシック" charset="0"/>
            </a:endParaRPr>
          </a:p>
        </p:txBody>
      </p:sp>
      <p:grpSp>
        <p:nvGrpSpPr>
          <p:cNvPr id="47106" name="Group 7"/>
          <p:cNvGrpSpPr>
            <a:grpSpLocks/>
          </p:cNvGrpSpPr>
          <p:nvPr/>
        </p:nvGrpSpPr>
        <p:grpSpPr bwMode="auto">
          <a:xfrm>
            <a:off x="42680" y="754200"/>
            <a:ext cx="9053681" cy="6085750"/>
            <a:chOff x="121" y="471"/>
            <a:chExt cx="5667" cy="3811"/>
          </a:xfrm>
        </p:grpSpPr>
        <p:pic>
          <p:nvPicPr>
            <p:cNvPr id="47108" name="Picture 5" descr="1206"/>
            <p:cNvPicPr>
              <a:picLocks noChangeAspect="1" noChangeArrowheads="1"/>
            </p:cNvPicPr>
            <p:nvPr/>
          </p:nvPicPr>
          <p:blipFill>
            <a:blip r:embed="rId3"/>
            <a:srcRect l="9909" t="2917" r="11990" b="29121"/>
            <a:stretch>
              <a:fillRect/>
            </a:stretch>
          </p:blipFill>
          <p:spPr bwMode="auto">
            <a:xfrm>
              <a:off x="121" y="471"/>
              <a:ext cx="5667" cy="3811"/>
            </a:xfrm>
            <a:prstGeom prst="rect">
              <a:avLst/>
            </a:prstGeom>
            <a:noFill/>
            <a:ln w="28575">
              <a:solidFill>
                <a:srgbClr val="9966FF"/>
              </a:solidFill>
              <a:miter lim="800000"/>
              <a:headEnd/>
              <a:tailEnd/>
            </a:ln>
          </p:spPr>
        </p:pic>
        <p:pic>
          <p:nvPicPr>
            <p:cNvPr id="47109" name="Picture 6" descr="0601"/>
            <p:cNvPicPr>
              <a:picLocks noChangeAspect="1" noChangeArrowheads="1"/>
            </p:cNvPicPr>
            <p:nvPr/>
          </p:nvPicPr>
          <p:blipFill>
            <a:blip r:embed="rId4"/>
            <a:srcRect t="89073" r="53931"/>
            <a:stretch>
              <a:fillRect/>
            </a:stretch>
          </p:blipFill>
          <p:spPr bwMode="auto">
            <a:xfrm>
              <a:off x="138" y="3999"/>
              <a:ext cx="822" cy="172"/>
            </a:xfrm>
            <a:prstGeom prst="rect">
              <a:avLst/>
            </a:prstGeom>
            <a:noFill/>
            <a:ln w="9525">
              <a:noFill/>
              <a:miter lim="800000"/>
              <a:headEnd/>
              <a:tailEnd/>
            </a:ln>
          </p:spPr>
        </p:pic>
      </p:grpSp>
      <p:sp>
        <p:nvSpPr>
          <p:cNvPr id="96264" name="Text Box 8"/>
          <p:cNvSpPr txBox="1">
            <a:spLocks noChangeArrowheads="1"/>
          </p:cNvSpPr>
          <p:nvPr/>
        </p:nvSpPr>
        <p:spPr bwMode="auto">
          <a:xfrm>
            <a:off x="2763042" y="11029"/>
            <a:ext cx="6380957" cy="83099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sz="2400" dirty="0">
                <a:latin typeface="Arial" charset="0"/>
                <a:ea typeface="ＭＳ Ｐゴシック" charset="0"/>
              </a:rPr>
              <a:t>Cellule </a:t>
            </a:r>
            <a:r>
              <a:rPr lang="it-IT" sz="2400" dirty="0" smtClean="0">
                <a:latin typeface="Arial" charset="0"/>
                <a:ea typeface="ＭＳ Ｐゴシック" charset="0"/>
              </a:rPr>
              <a:t>“non eccitabili”, </a:t>
            </a:r>
            <a:r>
              <a:rPr lang="it-IT" sz="2400" dirty="0">
                <a:latin typeface="Arial" charset="0"/>
                <a:ea typeface="ＭＳ Ｐゴシック" charset="0"/>
              </a:rPr>
              <a:t>numericamente preponderanti rispetto ai neuroni</a:t>
            </a:r>
          </a:p>
        </p:txBody>
      </p:sp>
      <p:sp>
        <p:nvSpPr>
          <p:cNvPr id="2" name="Rettangolo 1"/>
          <p:cNvSpPr/>
          <p:nvPr/>
        </p:nvSpPr>
        <p:spPr>
          <a:xfrm>
            <a:off x="2801331" y="859002"/>
            <a:ext cx="1403998" cy="467999"/>
          </a:xfrm>
          <a:prstGeom prst="rect">
            <a:avLst/>
          </a:prstGeom>
          <a:noFill/>
          <a:ln w="8572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1307978" y="3431370"/>
            <a:ext cx="3999760" cy="3298665"/>
          </a:xfrm>
          <a:prstGeom prst="rect">
            <a:avLst/>
          </a:prstGeom>
          <a:noFill/>
          <a:ln w="38100" cmpd="sng">
            <a:solidFill>
              <a:srgbClr val="004080"/>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pPr algn="r"/>
            <a:r>
              <a:rPr lang="it-IT" sz="3200" dirty="0" smtClean="0">
                <a:solidFill>
                  <a:srgbClr val="004080"/>
                </a:solidFill>
              </a:rPr>
              <a:t>Guaine </a:t>
            </a:r>
          </a:p>
          <a:p>
            <a:pPr algn="r"/>
            <a:r>
              <a:rPr lang="it-IT" sz="3200" dirty="0" smtClean="0">
                <a:solidFill>
                  <a:srgbClr val="004080"/>
                </a:solidFill>
              </a:rPr>
              <a:t>mieliniche</a:t>
            </a:r>
            <a:endParaRPr lang="it-IT" sz="3200" dirty="0">
              <a:solidFill>
                <a:srgbClr val="00408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90028"/>
            <a:ext cx="9144000" cy="523220"/>
          </a:xfrm>
          <a:prstGeom prst="rect">
            <a:avLst/>
          </a:prstGeom>
          <a:solidFill>
            <a:schemeClr val="accent1">
              <a:lumMod val="2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Astrociti </a:t>
            </a:r>
          </a:p>
        </p:txBody>
      </p:sp>
      <p:grpSp>
        <p:nvGrpSpPr>
          <p:cNvPr id="49154" name="Group 19"/>
          <p:cNvGrpSpPr>
            <a:grpSpLocks/>
          </p:cNvGrpSpPr>
          <p:nvPr/>
        </p:nvGrpSpPr>
        <p:grpSpPr bwMode="auto">
          <a:xfrm>
            <a:off x="4980171" y="890128"/>
            <a:ext cx="4079875" cy="2141537"/>
            <a:chOff x="3043" y="149"/>
            <a:chExt cx="2570" cy="1349"/>
          </a:xfrm>
        </p:grpSpPr>
        <p:pic>
          <p:nvPicPr>
            <p:cNvPr id="49163" name="Picture 15" descr="0909"/>
            <p:cNvPicPr>
              <a:picLocks noChangeAspect="1" noChangeArrowheads="1"/>
            </p:cNvPicPr>
            <p:nvPr/>
          </p:nvPicPr>
          <p:blipFill>
            <a:blip r:embed="rId3"/>
            <a:srcRect b="60300"/>
            <a:stretch>
              <a:fillRect/>
            </a:stretch>
          </p:blipFill>
          <p:spPr bwMode="auto">
            <a:xfrm>
              <a:off x="3043" y="149"/>
              <a:ext cx="2570" cy="1349"/>
            </a:xfrm>
            <a:prstGeom prst="rect">
              <a:avLst/>
            </a:prstGeom>
            <a:noFill/>
            <a:ln w="28575">
              <a:solidFill>
                <a:schemeClr val="accent1">
                  <a:lumMod val="50000"/>
                </a:schemeClr>
              </a:solidFill>
              <a:miter lim="800000"/>
              <a:headEnd/>
              <a:tailEnd/>
            </a:ln>
          </p:spPr>
        </p:pic>
        <p:pic>
          <p:nvPicPr>
            <p:cNvPr id="49164" name="Picture 18" descr="0101"/>
            <p:cNvPicPr>
              <a:picLocks noChangeAspect="1" noChangeArrowheads="1"/>
            </p:cNvPicPr>
            <p:nvPr/>
          </p:nvPicPr>
          <p:blipFill>
            <a:blip r:embed="rId4"/>
            <a:srcRect l="79817" t="1407" r="894" b="88745"/>
            <a:stretch>
              <a:fillRect/>
            </a:stretch>
          </p:blipFill>
          <p:spPr bwMode="auto">
            <a:xfrm>
              <a:off x="3096" y="219"/>
              <a:ext cx="424" cy="135"/>
            </a:xfrm>
            <a:prstGeom prst="rect">
              <a:avLst/>
            </a:prstGeom>
            <a:noFill/>
            <a:ln w="28575">
              <a:noFill/>
              <a:miter lim="800000"/>
              <a:headEnd/>
              <a:tailEnd/>
            </a:ln>
          </p:spPr>
        </p:pic>
      </p:grpSp>
      <p:sp>
        <p:nvSpPr>
          <p:cNvPr id="98320" name="AutoShape 16"/>
          <p:cNvSpPr>
            <a:spLocks noChangeArrowheads="1"/>
          </p:cNvSpPr>
          <p:nvPr/>
        </p:nvSpPr>
        <p:spPr bwMode="auto">
          <a:xfrm>
            <a:off x="3510997" y="266619"/>
            <a:ext cx="5633003" cy="646331"/>
          </a:xfrm>
          <a:prstGeom prst="wedgeRectCallout">
            <a:avLst>
              <a:gd name="adj1" fmla="val -5255"/>
              <a:gd name="adj2" fmla="val 79341"/>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grigia, </a:t>
            </a:r>
            <a:r>
              <a:rPr lang="it-IT" dirty="0" smtClean="0">
                <a:latin typeface="Arial" charset="0"/>
                <a:ea typeface="ＭＳ Ｐゴシック" charset="0"/>
              </a:rPr>
              <a:t>presentano prolungamenti </a:t>
            </a:r>
            <a:r>
              <a:rPr lang="it-IT" dirty="0">
                <a:latin typeface="Arial" charset="0"/>
                <a:ea typeface="ＭＳ Ｐゴシック" charset="0"/>
              </a:rPr>
              <a:t>corti e ramificati</a:t>
            </a:r>
          </a:p>
        </p:txBody>
      </p:sp>
      <p:sp>
        <p:nvSpPr>
          <p:cNvPr id="98321" name="AutoShape 17"/>
          <p:cNvSpPr>
            <a:spLocks noChangeArrowheads="1"/>
          </p:cNvSpPr>
          <p:nvPr/>
        </p:nvSpPr>
        <p:spPr bwMode="auto">
          <a:xfrm>
            <a:off x="3473645" y="3151229"/>
            <a:ext cx="5614327" cy="369332"/>
          </a:xfrm>
          <a:prstGeom prst="wedgeRectCallout">
            <a:avLst>
              <a:gd name="adj1" fmla="val 26962"/>
              <a:gd name="adj2" fmla="val -123277"/>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bianca, prolungamenti lunghi e sottili.</a:t>
            </a:r>
          </a:p>
        </p:txBody>
      </p:sp>
      <p:sp>
        <p:nvSpPr>
          <p:cNvPr id="14" name="Text Box 10"/>
          <p:cNvSpPr txBox="1">
            <a:spLocks noChangeArrowheads="1"/>
          </p:cNvSpPr>
          <p:nvPr/>
        </p:nvSpPr>
        <p:spPr bwMode="auto">
          <a:xfrm>
            <a:off x="-1" y="558947"/>
            <a:ext cx="5453252" cy="6309419"/>
          </a:xfrm>
          <a:prstGeom prst="rect">
            <a:avLst/>
          </a:prstGeom>
          <a:noFill/>
          <a:ln w="28575">
            <a:noFill/>
            <a:miter lim="800000"/>
            <a:headEnd/>
            <a:tailEnd/>
          </a:ln>
          <a:effectLst/>
          <a:extLst/>
        </p:spPr>
        <p:txBody>
          <a:bodyPr wrap="square">
            <a:spAutoFit/>
          </a:bodyPr>
          <a:lstStyle/>
          <a:p>
            <a:pPr>
              <a:defRPr/>
            </a:pPr>
            <a:r>
              <a:rPr lang="it-IT" sz="2400" b="1" dirty="0" smtClean="0">
                <a:latin typeface="Arial" charset="0"/>
                <a:ea typeface="ＭＳ Ｐゴシック" charset="0"/>
              </a:rPr>
              <a:t>Supporto </a:t>
            </a:r>
            <a:r>
              <a:rPr lang="it-IT" sz="2400" b="1" dirty="0">
                <a:solidFill>
                  <a:srgbClr val="FF0000"/>
                </a:solidFill>
                <a:latin typeface="Arial" charset="0"/>
                <a:ea typeface="ＭＳ Ｐゴシック" charset="0"/>
              </a:rPr>
              <a:t>strutturale e </a:t>
            </a:r>
            <a:endParaRPr lang="it-IT" sz="2400" b="1" dirty="0" smtClean="0">
              <a:solidFill>
                <a:srgbClr val="FF0000"/>
              </a:solidFill>
              <a:latin typeface="Arial" charset="0"/>
              <a:ea typeface="ＭＳ Ｐゴシック" charset="0"/>
            </a:endParaRPr>
          </a:p>
          <a:p>
            <a:pPr>
              <a:defRPr/>
            </a:pPr>
            <a:r>
              <a:rPr lang="it-IT" sz="2400" b="1" dirty="0" smtClean="0">
                <a:solidFill>
                  <a:srgbClr val="FF0000"/>
                </a:solidFill>
                <a:latin typeface="Arial" charset="0"/>
                <a:ea typeface="ＭＳ Ｐゴシック" charset="0"/>
              </a:rPr>
              <a:t>metabolico </a:t>
            </a:r>
            <a:r>
              <a:rPr lang="it-IT" sz="2400" b="1" dirty="0">
                <a:latin typeface="Arial" charset="0"/>
                <a:ea typeface="ＭＳ Ｐゴシック" charset="0"/>
              </a:rPr>
              <a:t>ai neuroni</a:t>
            </a:r>
            <a:r>
              <a:rPr lang="it-IT" sz="2400" b="1" dirty="0" smtClean="0">
                <a:latin typeface="Arial" charset="0"/>
                <a:ea typeface="ＭＳ Ｐゴシック" charset="0"/>
              </a:rPr>
              <a:t>.</a:t>
            </a:r>
          </a:p>
          <a:p>
            <a:pPr>
              <a:defRPr/>
            </a:pPr>
            <a:endParaRPr lang="it-IT" sz="2000" b="1" dirty="0">
              <a:latin typeface="Arial" charset="0"/>
              <a:ea typeface="ＭＳ Ｐゴシック" charset="0"/>
            </a:endParaRPr>
          </a:p>
          <a:p>
            <a:pPr>
              <a:defRPr/>
            </a:pPr>
            <a:r>
              <a:rPr lang="it-IT" sz="2400" dirty="0">
                <a:latin typeface="Arial" charset="0"/>
                <a:ea typeface="ＭＳ Ｐゴシック" charset="0"/>
              </a:rPr>
              <a:t>Circondano i capillari cerebrali con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 </a:t>
            </a:r>
            <a:r>
              <a:rPr lang="it-IT" sz="2400" dirty="0">
                <a:latin typeface="Arial" charset="0"/>
                <a:ea typeface="ＭＳ Ｐゴシック" charset="0"/>
              </a:rPr>
              <a:t>loro </a:t>
            </a:r>
            <a:r>
              <a:rPr lang="it-IT" sz="2400" dirty="0" smtClean="0">
                <a:latin typeface="Arial" charset="0"/>
                <a:ea typeface="ＭＳ Ｐゴシック" charset="0"/>
              </a:rPr>
              <a:t>prolungamenti (pedicelli) formando </a:t>
            </a:r>
            <a:r>
              <a:rPr lang="it-IT" sz="2400" dirty="0">
                <a:latin typeface="Arial" charset="0"/>
                <a:ea typeface="ＭＳ Ｐゴシック" charset="0"/>
              </a:rPr>
              <a:t>la </a:t>
            </a:r>
            <a:r>
              <a:rPr lang="it-IT" sz="2400" b="1" dirty="0" smtClean="0">
                <a:solidFill>
                  <a:srgbClr val="FF0000"/>
                </a:solidFill>
                <a:latin typeface="Arial" charset="0"/>
                <a:ea typeface="ＭＳ Ｐゴシック" charset="0"/>
              </a:rPr>
              <a:t>barriera</a:t>
            </a:r>
            <a:r>
              <a:rPr lang="it-IT" sz="2400" b="1" dirty="0" smtClean="0">
                <a:latin typeface="Arial" charset="0"/>
                <a:ea typeface="ＭＳ Ｐゴシック" charset="0"/>
              </a:rPr>
              <a:t> </a:t>
            </a:r>
            <a:r>
              <a:rPr lang="it-IT" sz="2400" b="1" dirty="0" err="1">
                <a:solidFill>
                  <a:srgbClr val="FF0000"/>
                </a:solidFill>
                <a:latin typeface="Arial" charset="0"/>
                <a:ea typeface="ＭＳ Ｐゴシック" charset="0"/>
              </a:rPr>
              <a:t>emato</a:t>
            </a:r>
            <a:r>
              <a:rPr lang="it-IT" sz="2400" b="1" dirty="0">
                <a:solidFill>
                  <a:srgbClr val="FF0000"/>
                </a:solidFill>
                <a:latin typeface="Arial" charset="0"/>
                <a:ea typeface="ＭＳ Ｐゴシック" charset="0"/>
              </a:rPr>
              <a:t>-</a:t>
            </a:r>
            <a:r>
              <a:rPr lang="it-IT" sz="2400" b="1" dirty="0" smtClean="0">
                <a:solidFill>
                  <a:srgbClr val="FF0000"/>
                </a:solidFill>
                <a:latin typeface="Arial" charset="0"/>
                <a:ea typeface="ＭＳ Ｐゴシック" charset="0"/>
              </a:rPr>
              <a:t>encefalica</a:t>
            </a:r>
            <a:r>
              <a:rPr lang="it-IT" sz="2400" dirty="0" smtClean="0">
                <a:latin typeface="Arial" charset="0"/>
                <a:ea typeface="ＭＳ Ｐゴシック" charset="0"/>
              </a:rPr>
              <a:t>, che protegge il SNC</a:t>
            </a:r>
          </a:p>
          <a:p>
            <a:pPr>
              <a:defRPr/>
            </a:pPr>
            <a:r>
              <a:rPr lang="it-IT" sz="2400" dirty="0" smtClean="0">
                <a:latin typeface="Arial" charset="0"/>
                <a:ea typeface="ＭＳ Ｐゴシック" charset="0"/>
              </a:rPr>
              <a:t>da </a:t>
            </a:r>
            <a:r>
              <a:rPr lang="it-IT" sz="2400" dirty="0">
                <a:latin typeface="Arial" charset="0"/>
                <a:ea typeface="ＭＳ Ｐゴシック" charset="0"/>
              </a:rPr>
              <a:t>sostanze tossiche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eventualmente presenti </a:t>
            </a:r>
          </a:p>
          <a:p>
            <a:pPr>
              <a:defRPr/>
            </a:pPr>
            <a:r>
              <a:rPr lang="it-IT" sz="2400" dirty="0">
                <a:latin typeface="Arial" charset="0"/>
                <a:ea typeface="ＭＳ Ｐゴシック" charset="0"/>
              </a:rPr>
              <a:t>n</a:t>
            </a:r>
            <a:r>
              <a:rPr lang="it-IT" sz="2400" dirty="0" smtClean="0">
                <a:latin typeface="Arial" charset="0"/>
                <a:ea typeface="ＭＳ Ｐゴシック" charset="0"/>
              </a:rPr>
              <a:t>el circolo.</a:t>
            </a:r>
          </a:p>
          <a:p>
            <a:pPr>
              <a:defRPr/>
            </a:pPr>
            <a:endParaRPr lang="it-IT" sz="2400" dirty="0">
              <a:latin typeface="Arial" charset="0"/>
              <a:ea typeface="ＭＳ Ｐゴシック" charset="0"/>
            </a:endParaRPr>
          </a:p>
          <a:p>
            <a:pPr>
              <a:defRPr/>
            </a:pPr>
            <a:r>
              <a:rPr lang="it-IT" sz="2400" dirty="0">
                <a:latin typeface="Arial" charset="0"/>
                <a:ea typeface="ＭＳ Ｐゴシック" charset="0"/>
              </a:rPr>
              <a:t>Regolano l</a:t>
            </a:r>
            <a:r>
              <a:rPr lang="fr-FR" altLang="ja-JP" sz="2400" dirty="0">
                <a:latin typeface="Arial"/>
                <a:ea typeface="ＭＳ Ｐゴシック" charset="0"/>
              </a:rPr>
              <a:t>'</a:t>
            </a:r>
            <a:r>
              <a:rPr lang="it-IT" sz="2400" dirty="0">
                <a:latin typeface="Arial" charset="0"/>
                <a:ea typeface="ＭＳ Ｐゴシック" charset="0"/>
              </a:rPr>
              <a:t>omeostasi </a:t>
            </a:r>
            <a:endParaRPr lang="it-IT" sz="2400" dirty="0" smtClean="0">
              <a:latin typeface="Arial" charset="0"/>
              <a:ea typeface="ＭＳ Ｐゴシック" charset="0"/>
            </a:endParaRPr>
          </a:p>
          <a:p>
            <a:pPr>
              <a:defRPr/>
            </a:pPr>
            <a:r>
              <a:rPr lang="it-IT" sz="2400" dirty="0" err="1" smtClean="0">
                <a:latin typeface="Arial" charset="0"/>
                <a:ea typeface="ＭＳ Ｐゴシック" charset="0"/>
              </a:rPr>
              <a:t>dell</a:t>
            </a:r>
            <a:r>
              <a:rPr lang="fr-FR" altLang="ja-JP" sz="2400" dirty="0" smtClean="0">
                <a:latin typeface="Arial"/>
                <a:ea typeface="ＭＳ Ｐゴシック" charset="0"/>
              </a:rPr>
              <a:t>'</a:t>
            </a:r>
            <a:r>
              <a:rPr lang="it-IT" sz="2400" dirty="0" smtClean="0">
                <a:latin typeface="Arial" charset="0"/>
                <a:ea typeface="ＭＳ Ｐゴシック" charset="0"/>
              </a:rPr>
              <a:t>ambiente </a:t>
            </a:r>
          </a:p>
          <a:p>
            <a:pPr>
              <a:defRPr/>
            </a:pPr>
            <a:r>
              <a:rPr lang="it-IT" sz="2400" dirty="0" smtClean="0">
                <a:latin typeface="Arial" charset="0"/>
                <a:ea typeface="ＭＳ Ｐゴシック" charset="0"/>
              </a:rPr>
              <a:t>extra</a:t>
            </a:r>
            <a:r>
              <a:rPr lang="it-IT" sz="2400" dirty="0">
                <a:latin typeface="Arial" charset="0"/>
                <a:ea typeface="ＭＳ Ｐゴシック" charset="0"/>
              </a:rPr>
              <a:t>-cellulare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regolando </a:t>
            </a:r>
            <a:r>
              <a:rPr lang="it-IT" sz="2400" dirty="0">
                <a:latin typeface="Arial" charset="0"/>
                <a:ea typeface="ＭＳ Ｐゴシック" charset="0"/>
              </a:rPr>
              <a:t>le </a:t>
            </a:r>
          </a:p>
          <a:p>
            <a:pPr>
              <a:defRPr/>
            </a:pPr>
            <a:r>
              <a:rPr lang="it-IT" sz="2400" dirty="0" smtClean="0">
                <a:latin typeface="Arial" charset="0"/>
                <a:ea typeface="ＭＳ Ｐゴシック" charset="0"/>
              </a:rPr>
              <a:t>concentrazioni </a:t>
            </a:r>
            <a:r>
              <a:rPr lang="it-IT" sz="2400" dirty="0">
                <a:latin typeface="Arial" charset="0"/>
                <a:ea typeface="ＭＳ Ｐゴシック" charset="0"/>
              </a:rPr>
              <a:t>di gas,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ioni </a:t>
            </a:r>
            <a:r>
              <a:rPr lang="it-IT" sz="2400" dirty="0">
                <a:latin typeface="Arial" charset="0"/>
                <a:ea typeface="ＭＳ Ｐゴシック" charset="0"/>
              </a:rPr>
              <a:t>e </a:t>
            </a:r>
            <a:r>
              <a:rPr lang="it-IT" sz="2400" dirty="0" smtClean="0">
                <a:latin typeface="Arial" charset="0"/>
                <a:ea typeface="ＭＳ Ｐゴシック" charset="0"/>
              </a:rPr>
              <a:t>neurotrasmettitori</a:t>
            </a:r>
            <a:endParaRPr lang="it-IT" sz="2400" dirty="0">
              <a:latin typeface="Arial" charset="0"/>
              <a:ea typeface="ＭＳ Ｐゴシック" charset="0"/>
            </a:endParaRPr>
          </a:p>
        </p:txBody>
      </p:sp>
      <p:grpSp>
        <p:nvGrpSpPr>
          <p:cNvPr id="49156" name="Group 14"/>
          <p:cNvGrpSpPr>
            <a:grpSpLocks/>
          </p:cNvGrpSpPr>
          <p:nvPr/>
        </p:nvGrpSpPr>
        <p:grpSpPr bwMode="auto">
          <a:xfrm>
            <a:off x="3418178" y="3752412"/>
            <a:ext cx="5654684" cy="3059121"/>
            <a:chOff x="2412" y="2399"/>
            <a:chExt cx="3562" cy="1927"/>
          </a:xfrm>
        </p:grpSpPr>
        <p:grpSp>
          <p:nvGrpSpPr>
            <p:cNvPr id="49159" name="Group 9"/>
            <p:cNvGrpSpPr>
              <a:grpSpLocks/>
            </p:cNvGrpSpPr>
            <p:nvPr/>
          </p:nvGrpSpPr>
          <p:grpSpPr bwMode="auto">
            <a:xfrm>
              <a:off x="2412" y="2399"/>
              <a:ext cx="3562" cy="1927"/>
              <a:chOff x="786" y="2141"/>
              <a:chExt cx="3926" cy="2166"/>
            </a:xfrm>
          </p:grpSpPr>
          <p:pic>
            <p:nvPicPr>
              <p:cNvPr id="49161" name="Segnaposto contenuto 3" descr="0826.gif"/>
              <p:cNvPicPr>
                <a:picLocks noChangeAspect="1"/>
              </p:cNvPicPr>
              <p:nvPr/>
            </p:nvPicPr>
            <p:blipFill>
              <a:blip r:embed="rId5"/>
              <a:srcRect l="4286" t="10182" r="2177" b="36993"/>
              <a:stretch>
                <a:fillRect/>
              </a:stretch>
            </p:blipFill>
            <p:spPr bwMode="auto">
              <a:xfrm>
                <a:off x="787" y="2141"/>
                <a:ext cx="3925" cy="1708"/>
              </a:xfrm>
              <a:prstGeom prst="rect">
                <a:avLst/>
              </a:prstGeom>
              <a:noFill/>
              <a:ln w="28575">
                <a:solidFill>
                  <a:schemeClr val="accent1">
                    <a:lumMod val="50000"/>
                  </a:schemeClr>
                </a:solidFill>
                <a:miter lim="800000"/>
                <a:headEnd/>
                <a:tailEnd/>
              </a:ln>
            </p:spPr>
          </p:pic>
          <p:pic>
            <p:nvPicPr>
              <p:cNvPr id="49162" name="Segnaposto contenuto 3" descr="0826.gif"/>
              <p:cNvPicPr>
                <a:picLocks noChangeAspect="1"/>
              </p:cNvPicPr>
              <p:nvPr/>
            </p:nvPicPr>
            <p:blipFill>
              <a:blip r:embed="rId5"/>
              <a:srcRect l="4286" t="64655" r="2177" b="21425"/>
              <a:stretch>
                <a:fillRect/>
              </a:stretch>
            </p:blipFill>
            <p:spPr bwMode="auto">
              <a:xfrm>
                <a:off x="786" y="3855"/>
                <a:ext cx="3925" cy="452"/>
              </a:xfrm>
              <a:prstGeom prst="rect">
                <a:avLst/>
              </a:prstGeom>
              <a:noFill/>
              <a:ln w="28575">
                <a:solidFill>
                  <a:srgbClr val="3C8C93"/>
                </a:solidFill>
                <a:miter lim="800000"/>
                <a:headEnd/>
                <a:tailEnd/>
              </a:ln>
            </p:spPr>
          </p:pic>
        </p:grpSp>
        <p:pic>
          <p:nvPicPr>
            <p:cNvPr id="49160" name="Segnaposto contenuto 3" descr="0202.gif"/>
            <p:cNvPicPr>
              <a:picLocks noChangeAspect="1"/>
            </p:cNvPicPr>
            <p:nvPr/>
          </p:nvPicPr>
          <p:blipFill>
            <a:blip r:embed="rId6"/>
            <a:srcRect l="4880" t="84991" r="39816" b="2295"/>
            <a:stretch>
              <a:fillRect/>
            </a:stretch>
          </p:blipFill>
          <p:spPr bwMode="auto">
            <a:xfrm>
              <a:off x="2661" y="3697"/>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90028"/>
            <a:ext cx="9144000" cy="523220"/>
          </a:xfrm>
          <a:prstGeom prst="rect">
            <a:avLst/>
          </a:prstGeom>
          <a:solidFill>
            <a:schemeClr val="accent1">
              <a:lumMod val="25000"/>
            </a:schemeClr>
          </a:solidFill>
          <a:ln>
            <a:noFill/>
          </a:ln>
          <a:effectLst/>
          <a:extLst/>
        </p:spPr>
        <p:txBody>
          <a:bodyPr>
            <a:spAutoFit/>
          </a:bodyPr>
          <a:lstStyle/>
          <a:p>
            <a:pPr>
              <a:spcBef>
                <a:spcPct val="50000"/>
              </a:spcBef>
              <a:defRPr/>
            </a:pPr>
            <a:r>
              <a:rPr lang="it-IT" sz="2800" dirty="0" smtClean="0">
                <a:solidFill>
                  <a:srgbClr val="FFFFFF"/>
                </a:solidFill>
                <a:latin typeface="Arial" charset="0"/>
                <a:ea typeface="ＭＳ Ｐゴシック" charset="0"/>
              </a:rPr>
              <a:t>Oligodendrociti</a:t>
            </a:r>
            <a:endParaRPr lang="it-IT" sz="2800" dirty="0">
              <a:solidFill>
                <a:srgbClr val="FFFFFF"/>
              </a:solidFill>
              <a:latin typeface="Arial" charset="0"/>
              <a:ea typeface="ＭＳ Ｐゴシック" charset="0"/>
            </a:endParaRPr>
          </a:p>
        </p:txBody>
      </p:sp>
      <p:sp>
        <p:nvSpPr>
          <p:cNvPr id="14" name="Text Box 10"/>
          <p:cNvSpPr txBox="1">
            <a:spLocks noChangeArrowheads="1"/>
          </p:cNvSpPr>
          <p:nvPr/>
        </p:nvSpPr>
        <p:spPr bwMode="auto">
          <a:xfrm>
            <a:off x="-1" y="558947"/>
            <a:ext cx="8947330" cy="1692771"/>
          </a:xfrm>
          <a:prstGeom prst="rect">
            <a:avLst/>
          </a:prstGeom>
          <a:noFill/>
          <a:ln w="28575">
            <a:noFill/>
            <a:miter lim="800000"/>
            <a:headEnd/>
            <a:tailEnd/>
          </a:ln>
          <a:effectLst/>
          <a:extLst/>
        </p:spPr>
        <p:txBody>
          <a:bodyPr wrap="square">
            <a:spAutoFit/>
          </a:bodyPr>
          <a:lstStyle/>
          <a:p>
            <a:pPr marL="457200" indent="-457200">
              <a:buFont typeface="Arial"/>
              <a:buChar char="•"/>
              <a:defRPr/>
            </a:pPr>
            <a:r>
              <a:rPr lang="it-IT" sz="2600" b="1" dirty="0" smtClean="0">
                <a:latin typeface="Arial" charset="0"/>
                <a:ea typeface="ＭＳ Ｐゴシック" charset="0"/>
              </a:rPr>
              <a:t>Formano le guaine mieliniche degli assoni nel SNC</a:t>
            </a:r>
          </a:p>
          <a:p>
            <a:pPr marL="457200" indent="-457200">
              <a:buFont typeface="Arial"/>
              <a:buChar char="•"/>
              <a:defRPr/>
            </a:pPr>
            <a:r>
              <a:rPr lang="it-IT" sz="2600" dirty="0" smtClean="0">
                <a:latin typeface="Arial" charset="0"/>
                <a:ea typeface="ＭＳ Ｐゴシック" charset="0"/>
              </a:rPr>
              <a:t>Distinti da </a:t>
            </a:r>
            <a:r>
              <a:rPr lang="it-IT" sz="2600" dirty="0" err="1" smtClean="0">
                <a:latin typeface="Arial" charset="0"/>
                <a:ea typeface="ＭＳ Ｐゴシック" charset="0"/>
              </a:rPr>
              <a:t>Astrociti</a:t>
            </a:r>
            <a:r>
              <a:rPr lang="it-IT" sz="2600" dirty="0" smtClean="0">
                <a:latin typeface="Arial" charset="0"/>
                <a:ea typeface="ＭＳ Ｐゴシック" charset="0"/>
              </a:rPr>
              <a:t> per mancanza di prolungamenti e piedi terminali</a:t>
            </a:r>
          </a:p>
          <a:p>
            <a:pPr marL="457200" indent="-457200">
              <a:buFont typeface="Arial"/>
              <a:buChar char="•"/>
              <a:defRPr/>
            </a:pPr>
            <a:r>
              <a:rPr lang="it-IT" sz="2600" dirty="0" smtClean="0">
                <a:latin typeface="Arial" charset="0"/>
                <a:ea typeface="ＭＳ Ｐゴシック" charset="0"/>
              </a:rPr>
              <a:t>“Omologhe” alle cellule di </a:t>
            </a:r>
            <a:r>
              <a:rPr lang="it-IT" sz="2600" dirty="0" err="1" smtClean="0">
                <a:latin typeface="Arial" charset="0"/>
                <a:ea typeface="ＭＳ Ｐゴシック" charset="0"/>
              </a:rPr>
              <a:t>Schwann</a:t>
            </a:r>
            <a:r>
              <a:rPr lang="it-IT" sz="2600" dirty="0" smtClean="0">
                <a:latin typeface="Arial" charset="0"/>
                <a:ea typeface="ＭＳ Ｐゴシック" charset="0"/>
              </a:rPr>
              <a:t> nel SNP</a:t>
            </a:r>
            <a:endParaRPr lang="it-IT" sz="2600" dirty="0">
              <a:latin typeface="Arial" charset="0"/>
              <a:ea typeface="ＭＳ Ｐゴシック" charset="0"/>
            </a:endParaRPr>
          </a:p>
        </p:txBody>
      </p:sp>
      <p:pic>
        <p:nvPicPr>
          <p:cNvPr id="2" name="Immagine 1"/>
          <p:cNvPicPr>
            <a:picLocks noChangeAspect="1"/>
          </p:cNvPicPr>
          <p:nvPr/>
        </p:nvPicPr>
        <p:blipFill>
          <a:blip r:embed="rId3"/>
          <a:stretch>
            <a:fillRect/>
          </a:stretch>
        </p:blipFill>
        <p:spPr>
          <a:xfrm>
            <a:off x="1135618" y="2253422"/>
            <a:ext cx="7289800" cy="4775200"/>
          </a:xfrm>
          <a:prstGeom prst="rect">
            <a:avLst/>
          </a:prstGeom>
        </p:spPr>
      </p:pic>
    </p:spTree>
    <p:extLst>
      <p:ext uri="{BB962C8B-B14F-4D97-AF65-F5344CB8AC3E}">
        <p14:creationId xmlns:p14="http://schemas.microsoft.com/office/powerpoint/2010/main" val="16038237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108702"/>
            <a:ext cx="9144000" cy="523220"/>
          </a:xfrm>
          <a:prstGeom prst="rect">
            <a:avLst/>
          </a:prstGeom>
          <a:solidFill>
            <a:schemeClr val="accent6">
              <a:lumMod val="7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Cellule ependimali  </a:t>
            </a:r>
          </a:p>
        </p:txBody>
      </p:sp>
      <p:sp>
        <p:nvSpPr>
          <p:cNvPr id="102403" name="Text Box 3"/>
          <p:cNvSpPr txBox="1">
            <a:spLocks noChangeArrowheads="1"/>
          </p:cNvSpPr>
          <p:nvPr/>
        </p:nvSpPr>
        <p:spPr bwMode="auto">
          <a:xfrm>
            <a:off x="112057" y="699525"/>
            <a:ext cx="8951164" cy="1384995"/>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800" dirty="0">
                <a:solidFill>
                  <a:srgbClr val="000000"/>
                </a:solidFill>
              </a:rPr>
              <a:t>F</a:t>
            </a:r>
            <a:r>
              <a:rPr lang="it-IT" sz="2800" dirty="0" smtClean="0"/>
              <a:t>ormano </a:t>
            </a:r>
            <a:r>
              <a:rPr lang="it-IT" sz="2800" dirty="0"/>
              <a:t>un </a:t>
            </a:r>
            <a:r>
              <a:rPr lang="it-IT" sz="2800" b="1" dirty="0"/>
              <a:t>epitelio </a:t>
            </a:r>
            <a:r>
              <a:rPr lang="it-IT" sz="2800" dirty="0"/>
              <a:t>monostratificato</a:t>
            </a:r>
            <a:r>
              <a:rPr lang="it-IT" sz="2800" b="1" dirty="0"/>
              <a:t> </a:t>
            </a:r>
            <a:r>
              <a:rPr lang="it-IT" sz="2800" dirty="0"/>
              <a:t>che </a:t>
            </a:r>
            <a:r>
              <a:rPr lang="it-IT" sz="2800" dirty="0" smtClean="0"/>
              <a:t>riveste </a:t>
            </a:r>
            <a:r>
              <a:rPr lang="it-IT" sz="2800" dirty="0"/>
              <a:t>il </a:t>
            </a:r>
            <a:r>
              <a:rPr lang="it-IT" sz="2800" b="1" dirty="0"/>
              <a:t>canale ependimale </a:t>
            </a:r>
            <a:r>
              <a:rPr lang="it-IT" sz="2800" dirty="0"/>
              <a:t>localizzato al centro del midollo spinale e le cavità dei ventricoli </a:t>
            </a:r>
            <a:r>
              <a:rPr lang="it-IT" sz="2800" dirty="0" smtClean="0"/>
              <a:t>cerebrali</a:t>
            </a:r>
            <a:r>
              <a:rPr lang="it-IT" sz="2800" dirty="0"/>
              <a:t> </a:t>
            </a:r>
            <a:r>
              <a:rPr lang="it-IT" sz="2800" dirty="0" smtClean="0"/>
              <a:t>(SNC).</a:t>
            </a:r>
          </a:p>
        </p:txBody>
      </p:sp>
      <p:grpSp>
        <p:nvGrpSpPr>
          <p:cNvPr id="53251" name="Group 16"/>
          <p:cNvGrpSpPr>
            <a:grpSpLocks/>
          </p:cNvGrpSpPr>
          <p:nvPr/>
        </p:nvGrpSpPr>
        <p:grpSpPr bwMode="auto">
          <a:xfrm>
            <a:off x="149135" y="2923115"/>
            <a:ext cx="8315174" cy="3837090"/>
            <a:chOff x="244" y="1629"/>
            <a:chExt cx="5028" cy="2153"/>
          </a:xfrm>
        </p:grpSpPr>
        <p:grpSp>
          <p:nvGrpSpPr>
            <p:cNvPr id="53252" name="Group 14"/>
            <p:cNvGrpSpPr>
              <a:grpSpLocks/>
            </p:cNvGrpSpPr>
            <p:nvPr/>
          </p:nvGrpSpPr>
          <p:grpSpPr bwMode="auto">
            <a:xfrm>
              <a:off x="244" y="1629"/>
              <a:ext cx="5028" cy="2153"/>
              <a:chOff x="233" y="1435"/>
              <a:chExt cx="4269" cy="1787"/>
            </a:xfrm>
          </p:grpSpPr>
          <p:pic>
            <p:nvPicPr>
              <p:cNvPr id="53255" name="Segnaposto contenuto 3" descr="0829.gif"/>
              <p:cNvPicPr>
                <a:picLocks noChangeAspect="1"/>
              </p:cNvPicPr>
              <p:nvPr/>
            </p:nvPicPr>
            <p:blipFill>
              <a:blip r:embed="rId3"/>
              <a:srcRect l="4712" t="7646" r="43710" b="13754"/>
              <a:stretch>
                <a:fillRect/>
              </a:stretch>
            </p:blipFill>
            <p:spPr bwMode="auto">
              <a:xfrm>
                <a:off x="233" y="1435"/>
                <a:ext cx="2222" cy="1737"/>
              </a:xfrm>
              <a:prstGeom prst="rect">
                <a:avLst/>
              </a:prstGeom>
              <a:noFill/>
              <a:ln w="28575">
                <a:solidFill>
                  <a:srgbClr val="9966FF"/>
                </a:solidFill>
                <a:miter lim="800000"/>
                <a:headEnd/>
                <a:tailEnd/>
              </a:ln>
            </p:spPr>
          </p:pic>
          <p:pic>
            <p:nvPicPr>
              <p:cNvPr id="53254" name="Segnaposto contenuto 3" descr="0829.gif"/>
              <p:cNvPicPr>
                <a:picLocks noChangeAspect="1"/>
              </p:cNvPicPr>
              <p:nvPr/>
            </p:nvPicPr>
            <p:blipFill>
              <a:blip r:embed="rId3"/>
              <a:srcRect l="60170" t="7646" b="72977"/>
              <a:stretch>
                <a:fillRect/>
              </a:stretch>
            </p:blipFill>
            <p:spPr bwMode="auto">
              <a:xfrm>
                <a:off x="2274" y="2666"/>
                <a:ext cx="2228" cy="556"/>
              </a:xfrm>
              <a:prstGeom prst="rect">
                <a:avLst/>
              </a:prstGeom>
              <a:noFill/>
              <a:ln w="28575">
                <a:solidFill>
                  <a:srgbClr val="9966FF"/>
                </a:solidFill>
                <a:miter lim="800000"/>
                <a:headEnd/>
                <a:tailEnd/>
              </a:ln>
            </p:spPr>
          </p:pic>
        </p:grpSp>
        <p:pic>
          <p:nvPicPr>
            <p:cNvPr id="53253" name="Segnaposto contenuto 3" descr="0202.gif"/>
            <p:cNvPicPr>
              <a:picLocks noChangeAspect="1"/>
            </p:cNvPicPr>
            <p:nvPr/>
          </p:nvPicPr>
          <p:blipFill>
            <a:blip r:embed="rId4"/>
            <a:srcRect l="4880" t="84991" r="39816" b="2295"/>
            <a:stretch>
              <a:fillRect/>
            </a:stretch>
          </p:blipFill>
          <p:spPr bwMode="auto">
            <a:xfrm>
              <a:off x="1230" y="2326"/>
              <a:ext cx="432" cy="114"/>
            </a:xfrm>
            <a:prstGeom prst="rect">
              <a:avLst/>
            </a:prstGeom>
            <a:noFill/>
            <a:ln w="9525">
              <a:noFill/>
              <a:miter lim="800000"/>
              <a:headEnd/>
              <a:tailEnd/>
            </a:ln>
          </p:spPr>
        </p:pic>
      </p:grpSp>
      <p:sp>
        <p:nvSpPr>
          <p:cNvPr id="3" name="Rettangolo 2"/>
          <p:cNvSpPr/>
          <p:nvPr/>
        </p:nvSpPr>
        <p:spPr>
          <a:xfrm>
            <a:off x="4519476" y="2097440"/>
            <a:ext cx="4624524" cy="3539431"/>
          </a:xfrm>
          <a:prstGeom prst="rect">
            <a:avLst/>
          </a:prstGeom>
        </p:spPr>
        <p:txBody>
          <a:bodyPr wrap="square">
            <a:spAutoFit/>
          </a:bodyPr>
          <a:lstStyle/>
          <a:p>
            <a:r>
              <a:rPr lang="it-IT" sz="2800" dirty="0"/>
              <a:t>Partecipano </a:t>
            </a:r>
            <a:r>
              <a:rPr lang="it-IT" sz="2800" dirty="0" smtClean="0"/>
              <a:t>alla produzione </a:t>
            </a:r>
            <a:r>
              <a:rPr lang="it-IT" sz="2800" dirty="0" smtClean="0"/>
              <a:t>e </a:t>
            </a:r>
            <a:r>
              <a:rPr lang="it-IT" sz="2800" dirty="0" smtClean="0"/>
              <a:t>al </a:t>
            </a:r>
            <a:r>
              <a:rPr lang="it-IT" sz="2800" dirty="0"/>
              <a:t>trasporto </a:t>
            </a:r>
            <a:r>
              <a:rPr lang="it-IT" sz="2800" b="1" dirty="0"/>
              <a:t>del liquido cerebrospinale</a:t>
            </a:r>
            <a:r>
              <a:rPr lang="it-IT" sz="2800" dirty="0"/>
              <a:t> (liquor). </a:t>
            </a:r>
          </a:p>
          <a:p>
            <a:r>
              <a:rPr lang="it-IT" sz="2800" dirty="0" smtClean="0"/>
              <a:t>In </a:t>
            </a:r>
            <a:r>
              <a:rPr lang="it-IT" sz="2800" dirty="0"/>
              <a:t>alcuni </a:t>
            </a:r>
            <a:r>
              <a:rPr lang="it-IT" sz="2800" dirty="0" smtClean="0"/>
              <a:t>distretti, </a:t>
            </a:r>
            <a:r>
              <a:rPr lang="it-IT" sz="2800" dirty="0"/>
              <a:t>presentano ciglia che facilitano il movimento </a:t>
            </a:r>
            <a:r>
              <a:rPr lang="it-IT" sz="2800" dirty="0" smtClean="0"/>
              <a:t>del liquor.</a:t>
            </a:r>
          </a:p>
          <a:p>
            <a:r>
              <a:rPr lang="it-IT" sz="2800" i="1" dirty="0" smtClean="0"/>
              <a:t>Staminali?</a:t>
            </a:r>
            <a:endParaRPr lang="it-IT" sz="2800" i="1" dirty="0"/>
          </a:p>
        </p:txBody>
      </p:sp>
    </p:spTree>
    <p:extLst>
      <p:ext uri="{BB962C8B-B14F-4D97-AF65-F5344CB8AC3E}">
        <p14:creationId xmlns:p14="http://schemas.microsoft.com/office/powerpoint/2010/main" val="34957871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146050"/>
            <a:ext cx="9144000" cy="523220"/>
          </a:xfrm>
          <a:prstGeom prst="rect">
            <a:avLst/>
          </a:prstGeom>
          <a:solidFill>
            <a:srgbClr val="191919"/>
          </a:solidFill>
          <a:ln>
            <a:noFill/>
          </a:ln>
          <a:effectLst/>
          <a:extLst/>
        </p:spPr>
        <p:txBody>
          <a:bodyPr>
            <a:spAutoFit/>
          </a:bodyPr>
          <a:lstStyle/>
          <a:p>
            <a:pPr>
              <a:spcBef>
                <a:spcPct val="50000"/>
              </a:spcBef>
              <a:defRPr/>
            </a:pPr>
            <a:r>
              <a:rPr lang="it-IT" sz="2800" dirty="0" smtClean="0">
                <a:solidFill>
                  <a:srgbClr val="FFFFFF"/>
                </a:solidFill>
                <a:latin typeface="Arial" charset="0"/>
                <a:ea typeface="ＭＳ Ｐゴシック" charset="0"/>
              </a:rPr>
              <a:t> </a:t>
            </a:r>
            <a:r>
              <a:rPr lang="it-IT" sz="2800" dirty="0" err="1" smtClean="0">
                <a:solidFill>
                  <a:srgbClr val="FFFFFF"/>
                </a:solidFill>
                <a:latin typeface="Arial" charset="0"/>
                <a:ea typeface="ＭＳ Ｐゴシック" charset="0"/>
              </a:rPr>
              <a:t>Microglia</a:t>
            </a:r>
            <a:r>
              <a:rPr lang="it-IT" sz="2800" dirty="0" smtClean="0">
                <a:solidFill>
                  <a:srgbClr val="FFFFFF"/>
                </a:solidFill>
                <a:latin typeface="Arial" charset="0"/>
                <a:ea typeface="ＭＳ Ｐゴシック" charset="0"/>
              </a:rPr>
              <a:t> </a:t>
            </a:r>
            <a:endParaRPr lang="it-IT" sz="2800" dirty="0">
              <a:solidFill>
                <a:srgbClr val="FFFFFF"/>
              </a:solidFill>
              <a:latin typeface="Arial" charset="0"/>
              <a:ea typeface="ＭＳ Ｐゴシック" charset="0"/>
            </a:endParaRPr>
          </a:p>
        </p:txBody>
      </p:sp>
      <p:sp>
        <p:nvSpPr>
          <p:cNvPr id="100355" name="Text Box 3"/>
          <p:cNvSpPr txBox="1">
            <a:spLocks noChangeArrowheads="1"/>
          </p:cNvSpPr>
          <p:nvPr/>
        </p:nvSpPr>
        <p:spPr bwMode="auto">
          <a:xfrm>
            <a:off x="18956" y="695816"/>
            <a:ext cx="8963968" cy="2677656"/>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800" dirty="0" smtClean="0">
                <a:latin typeface="Arial" charset="0"/>
                <a:ea typeface="ＭＳ Ｐゴシック" charset="0"/>
              </a:rPr>
              <a:t>Cellule del </a:t>
            </a:r>
            <a:r>
              <a:rPr lang="it-IT" sz="2800" dirty="0">
                <a:latin typeface="Arial" charset="0"/>
                <a:ea typeface="ＭＳ Ｐゴシック" charset="0"/>
              </a:rPr>
              <a:t>sistema dei fagociti </a:t>
            </a:r>
            <a:r>
              <a:rPr lang="it-IT" sz="2800" dirty="0" smtClean="0">
                <a:latin typeface="Arial" charset="0"/>
                <a:ea typeface="ＭＳ Ｐゴシック" charset="0"/>
              </a:rPr>
              <a:t>mononucleati. </a:t>
            </a:r>
            <a:endParaRPr lang="it-IT" sz="2800" dirty="0" smtClean="0">
              <a:latin typeface="Arial" charset="0"/>
              <a:ea typeface="ＭＳ Ｐゴシック" charset="0"/>
            </a:endParaRPr>
          </a:p>
          <a:p>
            <a:pPr algn="just">
              <a:defRPr/>
            </a:pPr>
            <a:r>
              <a:rPr lang="it-IT" sz="2800" dirty="0" smtClean="0">
                <a:latin typeface="Arial" charset="0"/>
                <a:ea typeface="ＭＳ Ｐゴシック" charset="0"/>
              </a:rPr>
              <a:t>Sono </a:t>
            </a:r>
            <a:r>
              <a:rPr lang="it-IT" sz="2800" dirty="0">
                <a:latin typeface="Arial" charset="0"/>
                <a:ea typeface="ＭＳ Ｐゴシック" charset="0"/>
              </a:rPr>
              <a:t>cellule </a:t>
            </a:r>
            <a:r>
              <a:rPr lang="it-IT" sz="2800" dirty="0" smtClean="0">
                <a:latin typeface="Arial" charset="0"/>
                <a:ea typeface="ＭＳ Ｐゴシック" charset="0"/>
              </a:rPr>
              <a:t>piccole </a:t>
            </a:r>
            <a:r>
              <a:rPr lang="it-IT" sz="2800" dirty="0">
                <a:latin typeface="Arial" charset="0"/>
                <a:ea typeface="ＭＳ Ｐゴシック" charset="0"/>
              </a:rPr>
              <a:t>e intervengono nei processi di </a:t>
            </a:r>
            <a:r>
              <a:rPr lang="it-IT" sz="2800" b="1" dirty="0">
                <a:latin typeface="Arial" charset="0"/>
                <a:ea typeface="ＭＳ Ｐゴシック" charset="0"/>
              </a:rPr>
              <a:t>fagocitosi</a:t>
            </a:r>
            <a:r>
              <a:rPr lang="it-IT" sz="2800" dirty="0">
                <a:latin typeface="Arial" charset="0"/>
                <a:ea typeface="ＭＳ Ｐゴシック" charset="0"/>
              </a:rPr>
              <a:t> di rifiuti e detriti cellulari nel SNC.</a:t>
            </a:r>
          </a:p>
          <a:p>
            <a:pPr algn="just">
              <a:defRPr/>
            </a:pPr>
            <a:r>
              <a:rPr lang="it-IT" sz="2800" dirty="0">
                <a:latin typeface="Arial" charset="0"/>
                <a:ea typeface="ＭＳ Ｐゴシック" charset="0"/>
              </a:rPr>
              <a:t>Producono molecole che funzionano da citochine.</a:t>
            </a:r>
          </a:p>
          <a:p>
            <a:pPr algn="just">
              <a:defRPr/>
            </a:pPr>
            <a:r>
              <a:rPr lang="it-IT" sz="2800" dirty="0">
                <a:latin typeface="Arial" charset="0"/>
                <a:ea typeface="ＭＳ Ｐゴシック" charset="0"/>
              </a:rPr>
              <a:t>Eliminano l</a:t>
            </a:r>
            <a:r>
              <a:rPr lang="fr-FR" altLang="ja-JP" sz="2800" dirty="0">
                <a:latin typeface="Arial"/>
                <a:ea typeface="ＭＳ Ｐゴシック" charset="0"/>
              </a:rPr>
              <a:t>'</a:t>
            </a:r>
            <a:r>
              <a:rPr lang="it-IT" sz="2800" dirty="0">
                <a:latin typeface="Arial" charset="0"/>
                <a:ea typeface="ＭＳ Ｐゴシック" charset="0"/>
              </a:rPr>
              <a:t>eccesso di neuroni e cellule gliali prodotti durante lo sviluppo e </a:t>
            </a:r>
            <a:r>
              <a:rPr lang="it-IT" sz="2800" dirty="0" smtClean="0">
                <a:latin typeface="Arial" charset="0"/>
                <a:ea typeface="ＭＳ Ｐゴシック" charset="0"/>
              </a:rPr>
              <a:t>quelli che </a:t>
            </a:r>
            <a:r>
              <a:rPr lang="it-IT" sz="2800" dirty="0">
                <a:latin typeface="Arial" charset="0"/>
                <a:ea typeface="ＭＳ Ｐゴシック" charset="0"/>
              </a:rPr>
              <a:t>vanno </a:t>
            </a:r>
            <a:r>
              <a:rPr lang="it-IT" sz="2800" dirty="0" smtClean="0">
                <a:latin typeface="Arial" charset="0"/>
                <a:ea typeface="ＭＳ Ｐゴシック" charset="0"/>
              </a:rPr>
              <a:t>in </a:t>
            </a:r>
            <a:r>
              <a:rPr lang="it-IT" sz="2800" dirty="0">
                <a:latin typeface="Arial" charset="0"/>
                <a:ea typeface="ＭＳ Ｐゴシック" charset="0"/>
              </a:rPr>
              <a:t>apoptosi.</a:t>
            </a:r>
          </a:p>
        </p:txBody>
      </p:sp>
      <p:grpSp>
        <p:nvGrpSpPr>
          <p:cNvPr id="51203" name="Group 17"/>
          <p:cNvGrpSpPr>
            <a:grpSpLocks/>
          </p:cNvGrpSpPr>
          <p:nvPr/>
        </p:nvGrpSpPr>
        <p:grpSpPr bwMode="auto">
          <a:xfrm>
            <a:off x="135027" y="3480094"/>
            <a:ext cx="3822700" cy="3322637"/>
            <a:chOff x="38" y="2251"/>
            <a:chExt cx="2408" cy="2093"/>
          </a:xfrm>
        </p:grpSpPr>
        <p:grpSp>
          <p:nvGrpSpPr>
            <p:cNvPr id="51207" name="Group 15"/>
            <p:cNvGrpSpPr>
              <a:grpSpLocks/>
            </p:cNvGrpSpPr>
            <p:nvPr/>
          </p:nvGrpSpPr>
          <p:grpSpPr bwMode="auto">
            <a:xfrm>
              <a:off x="38" y="2251"/>
              <a:ext cx="2408" cy="2093"/>
              <a:chOff x="38" y="2251"/>
              <a:chExt cx="2408" cy="2093"/>
            </a:xfrm>
          </p:grpSpPr>
          <p:pic>
            <p:nvPicPr>
              <p:cNvPr id="51210" name="Segnaposto contenuto 3" descr="0827.gif"/>
              <p:cNvPicPr>
                <a:picLocks noChangeAspect="1"/>
              </p:cNvPicPr>
              <p:nvPr/>
            </p:nvPicPr>
            <p:blipFill>
              <a:blip r:embed="rId3"/>
              <a:srcRect l="5583" t="8333" r="45599" b="27777"/>
              <a:stretch>
                <a:fillRect/>
              </a:stretch>
            </p:blipFill>
            <p:spPr bwMode="auto">
              <a:xfrm>
                <a:off x="50" y="2389"/>
                <a:ext cx="2396" cy="1955"/>
              </a:xfrm>
              <a:prstGeom prst="rect">
                <a:avLst/>
              </a:prstGeom>
              <a:noFill/>
              <a:ln w="28575">
                <a:solidFill>
                  <a:schemeClr val="bg2"/>
                </a:solidFill>
                <a:miter lim="800000"/>
                <a:headEnd/>
                <a:tailEnd/>
              </a:ln>
            </p:spPr>
          </p:pic>
          <p:pic>
            <p:nvPicPr>
              <p:cNvPr id="51209" name="Segnaposto contenuto 3" descr="0827.gif"/>
              <p:cNvPicPr>
                <a:picLocks noChangeAspect="1"/>
              </p:cNvPicPr>
              <p:nvPr/>
            </p:nvPicPr>
            <p:blipFill>
              <a:blip r:embed="rId3"/>
              <a:srcRect l="60982" t="8333" r="1732" b="69118"/>
              <a:stretch>
                <a:fillRect/>
              </a:stretch>
            </p:blipFill>
            <p:spPr bwMode="auto">
              <a:xfrm>
                <a:off x="38" y="2251"/>
                <a:ext cx="1830" cy="690"/>
              </a:xfrm>
              <a:prstGeom prst="rect">
                <a:avLst/>
              </a:prstGeom>
              <a:noFill/>
              <a:ln w="28575">
                <a:solidFill>
                  <a:schemeClr val="bg2"/>
                </a:solidFill>
                <a:miter lim="800000"/>
                <a:headEnd/>
                <a:tailEnd/>
              </a:ln>
            </p:spPr>
          </p:pic>
        </p:grpSp>
        <p:pic>
          <p:nvPicPr>
            <p:cNvPr id="51208" name="Segnaposto contenuto 3" descr="0202.gif"/>
            <p:cNvPicPr>
              <a:picLocks noChangeAspect="1"/>
            </p:cNvPicPr>
            <p:nvPr/>
          </p:nvPicPr>
          <p:blipFill>
            <a:blip r:embed="rId4"/>
            <a:srcRect l="4880" t="84991" r="39816" b="2295"/>
            <a:stretch>
              <a:fillRect/>
            </a:stretch>
          </p:blipFill>
          <p:spPr bwMode="auto">
            <a:xfrm>
              <a:off x="167" y="4074"/>
              <a:ext cx="432" cy="114"/>
            </a:xfrm>
            <a:prstGeom prst="rect">
              <a:avLst/>
            </a:prstGeom>
            <a:noFill/>
            <a:ln w="9525">
              <a:noFill/>
              <a:miter lim="800000"/>
              <a:headEnd/>
              <a:tailEnd/>
            </a:ln>
          </p:spPr>
        </p:pic>
      </p:grpSp>
      <p:grpSp>
        <p:nvGrpSpPr>
          <p:cNvPr id="51204" name="Group 19"/>
          <p:cNvGrpSpPr>
            <a:grpSpLocks/>
          </p:cNvGrpSpPr>
          <p:nvPr/>
        </p:nvGrpSpPr>
        <p:grpSpPr bwMode="auto">
          <a:xfrm>
            <a:off x="3925228" y="3697438"/>
            <a:ext cx="5148000" cy="3130924"/>
            <a:chOff x="2146" y="110"/>
            <a:chExt cx="3324" cy="2008"/>
          </a:xfrm>
        </p:grpSpPr>
        <p:pic>
          <p:nvPicPr>
            <p:cNvPr id="51205" name="Segnaposto contenuto 3" descr="0828.gif"/>
            <p:cNvPicPr>
              <a:picLocks noChangeAspect="1"/>
            </p:cNvPicPr>
            <p:nvPr/>
          </p:nvPicPr>
          <p:blipFill>
            <a:blip r:embed="rId5"/>
            <a:srcRect l="5945" t="6975" r="3078" b="23631"/>
            <a:stretch>
              <a:fillRect/>
            </a:stretch>
          </p:blipFill>
          <p:spPr bwMode="auto">
            <a:xfrm>
              <a:off x="2146" y="110"/>
              <a:ext cx="3324" cy="2008"/>
            </a:xfrm>
            <a:prstGeom prst="rect">
              <a:avLst/>
            </a:prstGeom>
            <a:noFill/>
            <a:ln w="28575">
              <a:solidFill>
                <a:srgbClr val="808080"/>
              </a:solidFill>
              <a:miter lim="800000"/>
              <a:headEnd/>
              <a:tailEnd/>
            </a:ln>
          </p:spPr>
        </p:pic>
        <p:pic>
          <p:nvPicPr>
            <p:cNvPr id="51206" name="Segnaposto contenuto 3" descr="0202.gif"/>
            <p:cNvPicPr>
              <a:picLocks noChangeAspect="1"/>
            </p:cNvPicPr>
            <p:nvPr/>
          </p:nvPicPr>
          <p:blipFill>
            <a:blip r:embed="rId4"/>
            <a:srcRect l="4880" t="84991" r="39816" b="2295"/>
            <a:stretch>
              <a:fillRect/>
            </a:stretch>
          </p:blipFill>
          <p:spPr bwMode="auto">
            <a:xfrm>
              <a:off x="4805" y="156"/>
              <a:ext cx="610" cy="161"/>
            </a:xfrm>
            <a:prstGeom prst="rect">
              <a:avLst/>
            </a:prstGeom>
            <a:noFill/>
            <a:ln w="9525">
              <a:solidFill>
                <a:srgbClr val="808080"/>
              </a:solidFill>
              <a:miter lim="800000"/>
              <a:headEnd/>
              <a:tailEnd/>
            </a:ln>
          </p:spPr>
        </p:pic>
      </p:grpSp>
    </p:spTree>
    <p:extLst>
      <p:ext uri="{BB962C8B-B14F-4D97-AF65-F5344CB8AC3E}">
        <p14:creationId xmlns:p14="http://schemas.microsoft.com/office/powerpoint/2010/main" val="27357579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08702"/>
            <a:ext cx="9144000" cy="1231106"/>
          </a:xfrm>
          <a:prstGeom prst="rect">
            <a:avLst/>
          </a:prstGeom>
          <a:solidFill>
            <a:srgbClr val="400080"/>
          </a:solidFill>
          <a:ln>
            <a:noFill/>
          </a:ln>
          <a:effectLst/>
          <a:extLst/>
        </p:spPr>
        <p:txBody>
          <a:bodyPr>
            <a:spAutoFit/>
          </a:bodyPr>
          <a:lstStyle/>
          <a:p>
            <a:pPr>
              <a:spcBef>
                <a:spcPct val="50000"/>
              </a:spcBef>
              <a:defRPr/>
            </a:pPr>
            <a:r>
              <a:rPr lang="it-IT" sz="3200" dirty="0" smtClean="0">
                <a:solidFill>
                  <a:srgbClr val="FFFFFF"/>
                </a:solidFill>
                <a:latin typeface="Arial" charset="0"/>
                <a:ea typeface="ＭＳ Ｐゴシック" charset="0"/>
              </a:rPr>
              <a:t>Neuroni e neuroglia </a:t>
            </a:r>
          </a:p>
          <a:p>
            <a:pPr>
              <a:spcBef>
                <a:spcPct val="50000"/>
              </a:spcBef>
              <a:defRPr/>
            </a:pPr>
            <a:r>
              <a:rPr lang="it-IT" sz="2800" i="1" dirty="0" smtClean="0">
                <a:solidFill>
                  <a:srgbClr val="FFFFFF"/>
                </a:solidFill>
                <a:latin typeface="Arial" charset="0"/>
                <a:ea typeface="ＭＳ Ｐゴシック" charset="0"/>
              </a:rPr>
              <a:t>Un quadro d’insieme</a:t>
            </a:r>
            <a:endParaRPr lang="it-IT" sz="2800" i="1" dirty="0">
              <a:solidFill>
                <a:srgbClr val="FFFFFF"/>
              </a:solidFill>
              <a:latin typeface="Arial" charset="0"/>
              <a:ea typeface="ＭＳ Ｐゴシック" charset="0"/>
            </a:endParaRPr>
          </a:p>
        </p:txBody>
      </p:sp>
      <p:grpSp>
        <p:nvGrpSpPr>
          <p:cNvPr id="55298" name="Group 13"/>
          <p:cNvGrpSpPr>
            <a:grpSpLocks/>
          </p:cNvGrpSpPr>
          <p:nvPr/>
        </p:nvGrpSpPr>
        <p:grpSpPr bwMode="auto">
          <a:xfrm>
            <a:off x="3847156" y="37348"/>
            <a:ext cx="2016957" cy="1419219"/>
            <a:chOff x="4107" y="90"/>
            <a:chExt cx="1379" cy="1060"/>
          </a:xfrm>
        </p:grpSpPr>
        <p:pic>
          <p:nvPicPr>
            <p:cNvPr id="55303" name="Picture 10" descr="1207"/>
            <p:cNvPicPr>
              <a:picLocks noChangeAspect="1" noChangeArrowheads="1"/>
            </p:cNvPicPr>
            <p:nvPr/>
          </p:nvPicPr>
          <p:blipFill rotWithShape="1">
            <a:blip r:embed="rId3"/>
            <a:srcRect l="54818" t="2161" r="8807" b="77525"/>
            <a:stretch/>
          </p:blipFill>
          <p:spPr bwMode="auto">
            <a:xfrm>
              <a:off x="4107" y="90"/>
              <a:ext cx="1379" cy="1060"/>
            </a:xfrm>
            <a:prstGeom prst="rect">
              <a:avLst/>
            </a:prstGeom>
            <a:noFill/>
            <a:ln w="28575">
              <a:solidFill>
                <a:srgbClr val="9966FF"/>
              </a:solidFill>
              <a:miter lim="800000"/>
              <a:headEnd/>
              <a:tailEnd/>
            </a:ln>
          </p:spPr>
        </p:pic>
        <p:pic>
          <p:nvPicPr>
            <p:cNvPr id="55304" name="Picture 12" descr="0601"/>
            <p:cNvPicPr>
              <a:picLocks noChangeAspect="1" noChangeArrowheads="1"/>
            </p:cNvPicPr>
            <p:nvPr/>
          </p:nvPicPr>
          <p:blipFill>
            <a:blip r:embed="rId4"/>
            <a:srcRect t="89073" r="53931"/>
            <a:stretch>
              <a:fillRect/>
            </a:stretch>
          </p:blipFill>
          <p:spPr bwMode="auto">
            <a:xfrm>
              <a:off x="4717" y="895"/>
              <a:ext cx="731" cy="153"/>
            </a:xfrm>
            <a:prstGeom prst="rect">
              <a:avLst/>
            </a:prstGeom>
            <a:noFill/>
            <a:ln w="9525">
              <a:noFill/>
              <a:miter lim="800000"/>
              <a:headEnd/>
              <a:tailEnd/>
            </a:ln>
          </p:spPr>
        </p:pic>
      </p:grpSp>
      <p:pic>
        <p:nvPicPr>
          <p:cNvPr id="11" name="Picture 10" descr="1207"/>
          <p:cNvPicPr>
            <a:picLocks noChangeAspect="1" noChangeArrowheads="1"/>
          </p:cNvPicPr>
          <p:nvPr/>
        </p:nvPicPr>
        <p:blipFill rotWithShape="1">
          <a:blip r:embed="rId3"/>
          <a:srcRect l="6140" t="2114" r="46771" b="81105"/>
          <a:stretch/>
        </p:blipFill>
        <p:spPr bwMode="auto">
          <a:xfrm>
            <a:off x="5920139" y="672264"/>
            <a:ext cx="3223861" cy="1493858"/>
          </a:xfrm>
          <a:prstGeom prst="rect">
            <a:avLst/>
          </a:prstGeom>
          <a:noFill/>
          <a:ln w="28575">
            <a:solidFill>
              <a:srgbClr val="9966FF"/>
            </a:solidFill>
            <a:miter lim="800000"/>
            <a:headEnd/>
            <a:tailEnd/>
          </a:ln>
        </p:spPr>
      </p:pic>
      <p:grpSp>
        <p:nvGrpSpPr>
          <p:cNvPr id="55299" name="Group 13"/>
          <p:cNvGrpSpPr>
            <a:grpSpLocks/>
          </p:cNvGrpSpPr>
          <p:nvPr/>
        </p:nvGrpSpPr>
        <p:grpSpPr bwMode="auto">
          <a:xfrm>
            <a:off x="56028" y="1475241"/>
            <a:ext cx="5808085" cy="5308064"/>
            <a:chOff x="2418" y="1298"/>
            <a:chExt cx="2781" cy="3105"/>
          </a:xfrm>
        </p:grpSpPr>
        <p:pic>
          <p:nvPicPr>
            <p:cNvPr id="55301" name="Picture 10" descr="1207"/>
            <p:cNvPicPr>
              <a:picLocks noChangeAspect="1" noChangeArrowheads="1"/>
            </p:cNvPicPr>
            <p:nvPr/>
          </p:nvPicPr>
          <p:blipFill>
            <a:blip r:embed="rId3"/>
            <a:srcRect l="10257" t="22682" r="16371" b="17845"/>
            <a:stretch>
              <a:fillRect/>
            </a:stretch>
          </p:blipFill>
          <p:spPr bwMode="auto">
            <a:xfrm>
              <a:off x="2418" y="1298"/>
              <a:ext cx="2781" cy="3105"/>
            </a:xfrm>
            <a:prstGeom prst="rect">
              <a:avLst/>
            </a:prstGeom>
            <a:noFill/>
            <a:ln w="28575">
              <a:solidFill>
                <a:srgbClr val="9966FF"/>
              </a:solidFill>
              <a:miter lim="800000"/>
              <a:headEnd/>
              <a:tailEnd/>
            </a:ln>
          </p:spPr>
        </p:pic>
        <p:pic>
          <p:nvPicPr>
            <p:cNvPr id="55302" name="Picture 12" descr="0601"/>
            <p:cNvPicPr>
              <a:picLocks noChangeAspect="1" noChangeArrowheads="1"/>
            </p:cNvPicPr>
            <p:nvPr/>
          </p:nvPicPr>
          <p:blipFill>
            <a:blip r:embed="rId4"/>
            <a:srcRect t="89073" r="53931"/>
            <a:stretch>
              <a:fillRect/>
            </a:stretch>
          </p:blipFill>
          <p:spPr bwMode="auto">
            <a:xfrm>
              <a:off x="2533" y="4202"/>
              <a:ext cx="731" cy="153"/>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a:grpSpLocks/>
          </p:cNvGrpSpPr>
          <p:nvPr/>
        </p:nvGrpSpPr>
        <p:grpSpPr bwMode="auto">
          <a:xfrm>
            <a:off x="5117090" y="1730123"/>
            <a:ext cx="3970882" cy="4973818"/>
            <a:chOff x="2661" y="661"/>
            <a:chExt cx="2629" cy="3536"/>
          </a:xfrm>
        </p:grpSpPr>
        <p:pic>
          <p:nvPicPr>
            <p:cNvPr id="32773" name="Segnaposto contenuto 3" descr="0813.gif"/>
            <p:cNvPicPr>
              <a:picLocks noChangeAspect="1"/>
            </p:cNvPicPr>
            <p:nvPr/>
          </p:nvPicPr>
          <p:blipFill>
            <a:blip r:embed="rId3"/>
            <a:srcRect l="12018" t="8357" r="6848" b="20836"/>
            <a:stretch>
              <a:fillRect/>
            </a:stretch>
          </p:blipFill>
          <p:spPr bwMode="auto">
            <a:xfrm>
              <a:off x="2661" y="661"/>
              <a:ext cx="2629" cy="3536"/>
            </a:xfrm>
            <a:prstGeom prst="rect">
              <a:avLst/>
            </a:prstGeom>
            <a:noFill/>
            <a:ln w="28575">
              <a:noFill/>
              <a:miter lim="800000"/>
              <a:headEnd/>
              <a:tailEnd/>
            </a:ln>
          </p:spPr>
        </p:pic>
        <p:pic>
          <p:nvPicPr>
            <p:cNvPr id="32774" name="Segnaposto contenuto 3" descr="0202.gif"/>
            <p:cNvPicPr>
              <a:picLocks noChangeAspect="1"/>
            </p:cNvPicPr>
            <p:nvPr/>
          </p:nvPicPr>
          <p:blipFill>
            <a:blip r:embed="rId4"/>
            <a:srcRect l="4880" t="84991" r="39816" b="2295"/>
            <a:stretch>
              <a:fillRect/>
            </a:stretch>
          </p:blipFill>
          <p:spPr bwMode="auto">
            <a:xfrm>
              <a:off x="4547" y="1005"/>
              <a:ext cx="660" cy="174"/>
            </a:xfrm>
            <a:prstGeom prst="rect">
              <a:avLst/>
            </a:prstGeom>
            <a:noFill/>
            <a:ln w="9525">
              <a:noFill/>
              <a:miter lim="800000"/>
              <a:headEnd/>
              <a:tailEnd/>
            </a:ln>
          </p:spPr>
        </p:pic>
      </p:grpSp>
      <p:sp>
        <p:nvSpPr>
          <p:cNvPr id="81922" name="Text Box 2"/>
          <p:cNvSpPr txBox="1">
            <a:spLocks noChangeArrowheads="1"/>
          </p:cNvSpPr>
          <p:nvPr/>
        </p:nvSpPr>
        <p:spPr bwMode="auto">
          <a:xfrm>
            <a:off x="0" y="71354"/>
            <a:ext cx="9144000" cy="523220"/>
          </a:xfrm>
          <a:prstGeom prst="rect">
            <a:avLst/>
          </a:prstGeom>
          <a:solidFill>
            <a:srgbClr val="0000FF"/>
          </a:solidFill>
          <a:ln>
            <a:noFill/>
          </a:ln>
          <a:effectLst/>
          <a:extLst/>
        </p:spPr>
        <p:txBody>
          <a:bodyPr>
            <a:spAutoFit/>
          </a:bodyPr>
          <a:lstStyle/>
          <a:p>
            <a:pPr algn="ctr">
              <a:spcBef>
                <a:spcPct val="50000"/>
              </a:spcBef>
              <a:defRPr/>
            </a:pPr>
            <a:r>
              <a:rPr lang="it-IT" sz="2800">
                <a:solidFill>
                  <a:srgbClr val="FFFFFF"/>
                </a:solidFill>
                <a:latin typeface="Arial" charset="0"/>
                <a:ea typeface="ＭＳ Ｐゴシック" charset="0"/>
              </a:rPr>
              <a:t>Fibre nervose</a:t>
            </a:r>
          </a:p>
        </p:txBody>
      </p:sp>
      <p:sp>
        <p:nvSpPr>
          <p:cNvPr id="81924" name="Rectangle 4"/>
          <p:cNvSpPr>
            <a:spLocks noChangeArrowheads="1"/>
          </p:cNvSpPr>
          <p:nvPr/>
        </p:nvSpPr>
        <p:spPr bwMode="auto">
          <a:xfrm>
            <a:off x="135784" y="703010"/>
            <a:ext cx="9008216" cy="1569660"/>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I neuroni sono circondati da cellule della nevroglia. </a:t>
            </a:r>
            <a:endParaRPr lang="it-IT" sz="2400" dirty="0" smtClean="0"/>
          </a:p>
          <a:p>
            <a:pPr algn="just"/>
            <a:r>
              <a:rPr lang="it-IT" sz="2400" dirty="0" smtClean="0"/>
              <a:t>Gli </a:t>
            </a:r>
            <a:r>
              <a:rPr lang="it-IT" sz="2400" dirty="0"/>
              <a:t>assoni presentano un rivestimento ben strutturato costituito da </a:t>
            </a:r>
            <a:r>
              <a:rPr lang="it-IT" sz="2400" dirty="0">
                <a:solidFill>
                  <a:srgbClr val="FF0000"/>
                </a:solidFill>
              </a:rPr>
              <a:t>oligodendrociti</a:t>
            </a:r>
            <a:r>
              <a:rPr lang="it-IT" sz="2400" dirty="0"/>
              <a:t> nel SNC e </a:t>
            </a:r>
            <a:r>
              <a:rPr lang="it-IT" sz="2400" dirty="0">
                <a:solidFill>
                  <a:srgbClr val="FF0000"/>
                </a:solidFill>
              </a:rPr>
              <a:t>cellule di </a:t>
            </a:r>
            <a:r>
              <a:rPr lang="it-IT" sz="2400" dirty="0" err="1">
                <a:solidFill>
                  <a:srgbClr val="FF0000"/>
                </a:solidFill>
              </a:rPr>
              <a:t>Schwann</a:t>
            </a:r>
            <a:r>
              <a:rPr lang="it-IT" sz="2400" dirty="0"/>
              <a:t> nel SNP. </a:t>
            </a:r>
            <a:endParaRPr lang="it-IT" sz="2400" dirty="0" smtClean="0"/>
          </a:p>
          <a:p>
            <a:pPr algn="just"/>
            <a:r>
              <a:rPr lang="it-IT" sz="2400" dirty="0" smtClean="0"/>
              <a:t>La </a:t>
            </a:r>
            <a:r>
              <a:rPr lang="it-IT" sz="2400" dirty="0">
                <a:solidFill>
                  <a:srgbClr val="FF0000"/>
                </a:solidFill>
              </a:rPr>
              <a:t>fibra nervosa</a:t>
            </a:r>
            <a:r>
              <a:rPr lang="it-IT" sz="2400" dirty="0"/>
              <a:t> è costituita </a:t>
            </a:r>
            <a:r>
              <a:rPr lang="it-IT" sz="2400" dirty="0" err="1"/>
              <a:t>dall</a:t>
            </a:r>
            <a:r>
              <a:rPr lang="fr-FR" altLang="ja-JP" sz="2400" dirty="0"/>
              <a:t>'</a:t>
            </a:r>
            <a:r>
              <a:rPr lang="it-IT" sz="2400" dirty="0"/>
              <a:t>assone e dai suoi rivestimenti.</a:t>
            </a:r>
            <a:endParaRPr lang="it-IT" sz="2400" noProof="1"/>
          </a:p>
        </p:txBody>
      </p:sp>
      <p:sp>
        <p:nvSpPr>
          <p:cNvPr id="81926" name="Rectangle 6"/>
          <p:cNvSpPr>
            <a:spLocks noChangeArrowheads="1"/>
          </p:cNvSpPr>
          <p:nvPr/>
        </p:nvSpPr>
        <p:spPr bwMode="auto">
          <a:xfrm>
            <a:off x="189018" y="2751486"/>
            <a:ext cx="4685292" cy="3847207"/>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Le </a:t>
            </a:r>
            <a:r>
              <a:rPr lang="it-IT" sz="2800" b="1" dirty="0" smtClean="0">
                <a:solidFill>
                  <a:srgbClr val="FF0000"/>
                </a:solidFill>
              </a:rPr>
              <a:t>FIBRE AMIELINICHE</a:t>
            </a:r>
            <a:r>
              <a:rPr lang="it-IT" sz="2800" b="1" dirty="0" smtClean="0"/>
              <a:t> </a:t>
            </a:r>
            <a:r>
              <a:rPr lang="it-IT" sz="2400" dirty="0" smtClean="0"/>
              <a:t>sono </a:t>
            </a:r>
            <a:r>
              <a:rPr lang="it-IT" sz="2400" dirty="0"/>
              <a:t>prive di una vera e propria guaina mielinica. </a:t>
            </a:r>
          </a:p>
          <a:p>
            <a:pPr algn="just"/>
            <a:r>
              <a:rPr lang="it-IT" sz="2400" dirty="0"/>
              <a:t>Nel SNC gli assoni sono circondati da cellule della neuroglia ma senza avvolgimenti specifici. Nel SNP gli assoni si insinuano nel citoplasma di una cellula di </a:t>
            </a:r>
            <a:r>
              <a:rPr lang="it-IT" sz="2400" dirty="0" err="1"/>
              <a:t>Schwann</a:t>
            </a:r>
            <a:r>
              <a:rPr lang="it-IT" sz="2400" dirty="0"/>
              <a:t> che avvolge contemporaneamente più assoni.</a:t>
            </a:r>
            <a:endParaRPr lang="it-IT" sz="2400" noProof="1"/>
          </a:p>
        </p:txBody>
      </p:sp>
      <p:sp>
        <p:nvSpPr>
          <p:cNvPr id="2" name="CasellaDiTesto 1"/>
          <p:cNvSpPr txBox="1"/>
          <p:nvPr/>
        </p:nvSpPr>
        <p:spPr>
          <a:xfrm>
            <a:off x="8132212" y="2673050"/>
            <a:ext cx="954258" cy="369332"/>
          </a:xfrm>
          <a:prstGeom prst="rect">
            <a:avLst/>
          </a:prstGeom>
          <a:noFill/>
        </p:spPr>
        <p:txBody>
          <a:bodyPr wrap="none" rtlCol="0">
            <a:spAutoFit/>
          </a:bodyPr>
          <a:lstStyle/>
          <a:p>
            <a:r>
              <a:rPr lang="it-IT" b="1" dirty="0" smtClean="0"/>
              <a:t>Assoni</a:t>
            </a:r>
            <a:endParaRPr lang="it-IT" b="1" dirty="0"/>
          </a:p>
        </p:txBody>
      </p:sp>
      <p:cxnSp>
        <p:nvCxnSpPr>
          <p:cNvPr id="4" name="Connettore 2 3"/>
          <p:cNvCxnSpPr/>
          <p:nvPr/>
        </p:nvCxnSpPr>
        <p:spPr>
          <a:xfrm flipH="1">
            <a:off x="7734132" y="3052213"/>
            <a:ext cx="682424" cy="208536"/>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8151170" y="3071171"/>
            <a:ext cx="341210" cy="436030"/>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8568205" y="3128044"/>
            <a:ext cx="1" cy="1573501"/>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128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4"/>
          <p:cNvSpPr>
            <a:spLocks noGrp="1"/>
          </p:cNvSpPr>
          <p:nvPr>
            <p:ph idx="1"/>
          </p:nvPr>
        </p:nvSpPr>
        <p:spPr>
          <a:xfrm>
            <a:off x="222517" y="714716"/>
            <a:ext cx="8752495" cy="4525962"/>
          </a:xfrm>
        </p:spPr>
        <p:txBody>
          <a:bodyPr/>
          <a:lstStyle/>
          <a:p>
            <a:pPr>
              <a:spcAft>
                <a:spcPts val="1200"/>
              </a:spcAft>
            </a:pPr>
            <a:r>
              <a:rPr lang="it-IT" sz="2500" dirty="0" smtClean="0">
                <a:latin typeface="Arial" charset="0"/>
                <a:ea typeface="ＭＳ Ｐゴシック" charset="0"/>
              </a:rPr>
              <a:t>Costituisce la base istologica e funzionale del </a:t>
            </a:r>
            <a:r>
              <a:rPr lang="it-IT" sz="2500" b="1" dirty="0" smtClean="0">
                <a:latin typeface="Arial" charset="0"/>
                <a:ea typeface="ＭＳ Ｐゴシック" charset="0"/>
              </a:rPr>
              <a:t>SISTEMA NERVOSO, </a:t>
            </a:r>
            <a:r>
              <a:rPr lang="it-IT" sz="2500" dirty="0" smtClean="0">
                <a:latin typeface="Arial" charset="0"/>
                <a:ea typeface="ＭＳ Ｐゴシック" charset="0"/>
              </a:rPr>
              <a:t>formato da miliardi di neuroni assistiti dalle cellule gliali</a:t>
            </a:r>
            <a:r>
              <a:rPr lang="it-IT" sz="2500" dirty="0">
                <a:latin typeface="Arial" charset="0"/>
                <a:ea typeface="ＭＳ Ｐゴシック" charset="0"/>
              </a:rPr>
              <a:t> </a:t>
            </a:r>
            <a:r>
              <a:rPr lang="it-IT" sz="2500" dirty="0" smtClean="0">
                <a:latin typeface="Arial" charset="0"/>
                <a:ea typeface="ＭＳ Ｐゴシック" charset="0"/>
              </a:rPr>
              <a:t>(+connettivo stromale, vasi…)</a:t>
            </a:r>
          </a:p>
          <a:p>
            <a:pPr>
              <a:spcAft>
                <a:spcPts val="1200"/>
              </a:spcAft>
            </a:pPr>
            <a:r>
              <a:rPr lang="it-IT" sz="2500" dirty="0" smtClean="0">
                <a:latin typeface="Arial" charset="0"/>
                <a:ea typeface="ＭＳ Ｐゴシック" charset="0"/>
              </a:rPr>
              <a:t>Ogni neurone è interconnesso ad un numero variabile di altri neuroni a formare una rete di comunicazione in grado di </a:t>
            </a:r>
            <a:r>
              <a:rPr lang="it-IT" sz="2500" dirty="0">
                <a:latin typeface="Arial" charset="0"/>
                <a:ea typeface="ＭＳ Ｐゴシック" charset="0"/>
              </a:rPr>
              <a:t> </a:t>
            </a:r>
            <a:r>
              <a:rPr lang="it-IT" sz="2500" dirty="0" smtClean="0">
                <a:latin typeface="Arial" charset="0"/>
                <a:ea typeface="ＭＳ Ｐゴシック" charset="0"/>
              </a:rPr>
              <a:t>trasportare ed elaborare segnali elettrochimici.</a:t>
            </a:r>
            <a:endParaRPr lang="it-IT" sz="2500" dirty="0">
              <a:latin typeface="Arial" charset="0"/>
              <a:ea typeface="ＭＳ Ｐゴシック" charset="0"/>
              <a:sym typeface="Wingdings" charset="0"/>
            </a:endParaRPr>
          </a:p>
        </p:txBody>
      </p:sp>
      <p:sp>
        <p:nvSpPr>
          <p:cNvPr id="6" name="Rectangle 6"/>
          <p:cNvSpPr>
            <a:spLocks noChangeArrowheads="1"/>
          </p:cNvSpPr>
          <p:nvPr/>
        </p:nvSpPr>
        <p:spPr bwMode="auto">
          <a:xfrm>
            <a:off x="0" y="-3175"/>
            <a:ext cx="9144000" cy="549275"/>
          </a:xfrm>
          <a:prstGeom prst="rect">
            <a:avLst/>
          </a:prstGeom>
          <a:solidFill>
            <a:srgbClr val="0000FF"/>
          </a:solidFill>
          <a:ln w="9525">
            <a:noFill/>
            <a:miter lim="800000"/>
            <a:headEnd/>
            <a:tailEnd/>
          </a:ln>
        </p:spPr>
        <p:txBody>
          <a:bodyPr wrap="none" anchor="ctr"/>
          <a:lstStyle/>
          <a:p>
            <a:pPr algn="ctr">
              <a:defRPr/>
            </a:pPr>
            <a:r>
              <a:rPr lang="it-IT" sz="3200" b="1" cap="all" dirty="0">
                <a:solidFill>
                  <a:schemeClr val="bg1"/>
                </a:solidFill>
                <a:latin typeface="Arial" pitchFamily="-105" charset="0"/>
                <a:ea typeface="ＭＳ Ｐゴシック" pitchFamily="-105" charset="-128"/>
                <a:cs typeface="ＭＳ Ｐゴシック" pitchFamily="-105" charset="-128"/>
              </a:rPr>
              <a:t>Tessuto  </a:t>
            </a:r>
            <a:r>
              <a:rPr lang="it-IT" sz="3200" b="1" cap="all" dirty="0" smtClean="0">
                <a:solidFill>
                  <a:schemeClr val="bg1"/>
                </a:solidFill>
                <a:latin typeface="Arial" pitchFamily="-105" charset="0"/>
                <a:ea typeface="ＭＳ Ｐゴシック" pitchFamily="-105" charset="-128"/>
                <a:cs typeface="ＭＳ Ｐゴシック" pitchFamily="-105" charset="-128"/>
              </a:rPr>
              <a:t>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pic>
        <p:nvPicPr>
          <p:cNvPr id="4" name="Segnaposto contenuto 3" descr="0401.gif"/>
          <p:cNvPicPr>
            <a:picLocks noChangeAspect="1"/>
          </p:cNvPicPr>
          <p:nvPr/>
        </p:nvPicPr>
        <p:blipFill rotWithShape="1">
          <a:blip r:embed="rId2">
            <a:extLst>
              <a:ext uri="{28A0092B-C50C-407E-A947-70E740481C1C}">
                <a14:useLocalDpi xmlns:a14="http://schemas.microsoft.com/office/drawing/2010/main" val="0"/>
              </a:ext>
            </a:extLst>
          </a:blip>
          <a:srcRect l="6631" t="9822" r="7525" b="18440"/>
          <a:stretch/>
        </p:blipFill>
        <p:spPr bwMode="auto">
          <a:xfrm>
            <a:off x="4273278" y="3501809"/>
            <a:ext cx="4710905" cy="31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 name="Immagine 1"/>
          <p:cNvPicPr>
            <a:picLocks noChangeAspect="1"/>
          </p:cNvPicPr>
          <p:nvPr/>
        </p:nvPicPr>
        <p:blipFill>
          <a:blip r:embed="rId3"/>
          <a:stretch>
            <a:fillRect/>
          </a:stretch>
        </p:blipFill>
        <p:spPr>
          <a:xfrm>
            <a:off x="684408" y="3801182"/>
            <a:ext cx="2814860" cy="2681646"/>
          </a:xfrm>
          <a:prstGeom prst="rect">
            <a:avLst/>
          </a:prstGeom>
        </p:spPr>
      </p:pic>
      <p:sp>
        <p:nvSpPr>
          <p:cNvPr id="3" name="Rettangolo 2"/>
          <p:cNvSpPr/>
          <p:nvPr/>
        </p:nvSpPr>
        <p:spPr>
          <a:xfrm>
            <a:off x="677047" y="6401975"/>
            <a:ext cx="2829583" cy="307777"/>
          </a:xfrm>
          <a:prstGeom prst="rect">
            <a:avLst/>
          </a:prstGeom>
        </p:spPr>
        <p:txBody>
          <a:bodyPr wrap="none">
            <a:spAutoFit/>
          </a:bodyPr>
          <a:lstStyle/>
          <a:p>
            <a:r>
              <a:rPr lang="it-IT" sz="1400" dirty="0"/>
              <a:t>Mappatura connessioni neuronali</a:t>
            </a:r>
          </a:p>
        </p:txBody>
      </p:sp>
    </p:spTree>
    <p:extLst>
      <p:ext uri="{BB962C8B-B14F-4D97-AF65-F5344CB8AC3E}">
        <p14:creationId xmlns:p14="http://schemas.microsoft.com/office/powerpoint/2010/main" val="1662556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12"/>
          <p:cNvGrpSpPr>
            <a:grpSpLocks/>
          </p:cNvGrpSpPr>
          <p:nvPr/>
        </p:nvGrpSpPr>
        <p:grpSpPr bwMode="auto">
          <a:xfrm>
            <a:off x="6350000" y="1300394"/>
            <a:ext cx="2738436" cy="5520795"/>
            <a:chOff x="3767" y="320"/>
            <a:chExt cx="1894" cy="3772"/>
          </a:xfrm>
        </p:grpSpPr>
        <p:pic>
          <p:nvPicPr>
            <p:cNvPr id="34823" name="Picture 9" descr="0906"/>
            <p:cNvPicPr>
              <a:picLocks noChangeAspect="1" noChangeArrowheads="1"/>
            </p:cNvPicPr>
            <p:nvPr/>
          </p:nvPicPr>
          <p:blipFill>
            <a:blip r:embed="rId3"/>
            <a:srcRect t="1382" b="9181"/>
            <a:stretch>
              <a:fillRect/>
            </a:stretch>
          </p:blipFill>
          <p:spPr bwMode="auto">
            <a:xfrm>
              <a:off x="3767" y="320"/>
              <a:ext cx="1894" cy="3772"/>
            </a:xfrm>
            <a:prstGeom prst="rect">
              <a:avLst/>
            </a:prstGeom>
            <a:noFill/>
            <a:ln w="28575">
              <a:solidFill>
                <a:srgbClr val="9966FF"/>
              </a:solidFill>
              <a:miter lim="800000"/>
              <a:headEnd/>
              <a:tailEnd/>
            </a:ln>
          </p:spPr>
        </p:pic>
        <p:pic>
          <p:nvPicPr>
            <p:cNvPr id="34824" name="Picture 10" descr="0101"/>
            <p:cNvPicPr>
              <a:picLocks noChangeAspect="1" noChangeArrowheads="1"/>
            </p:cNvPicPr>
            <p:nvPr/>
          </p:nvPicPr>
          <p:blipFill>
            <a:blip r:embed="rId4"/>
            <a:srcRect l="79817" t="1407" r="894" b="88745"/>
            <a:stretch>
              <a:fillRect/>
            </a:stretch>
          </p:blipFill>
          <p:spPr bwMode="auto">
            <a:xfrm>
              <a:off x="5117" y="3609"/>
              <a:ext cx="484" cy="154"/>
            </a:xfrm>
            <a:prstGeom prst="rect">
              <a:avLst/>
            </a:prstGeom>
            <a:noFill/>
            <a:ln w="28575">
              <a:noFill/>
              <a:miter lim="800000"/>
              <a:headEnd/>
              <a:tailEnd/>
            </a:ln>
          </p:spPr>
        </p:pic>
      </p:grpSp>
      <p:sp>
        <p:nvSpPr>
          <p:cNvPr id="839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sp>
        <p:nvSpPr>
          <p:cNvPr id="83973" name="Rectangle 5"/>
          <p:cNvSpPr>
            <a:spLocks noChangeArrowheads="1"/>
          </p:cNvSpPr>
          <p:nvPr/>
        </p:nvSpPr>
        <p:spPr bwMode="auto">
          <a:xfrm>
            <a:off x="23071" y="683683"/>
            <a:ext cx="6422040" cy="3908762"/>
          </a:xfrm>
          <a:prstGeom prst="rect">
            <a:avLst/>
          </a:prstGeom>
          <a:solidFill>
            <a:srgbClr val="FFFFFF"/>
          </a:solidFill>
          <a:ln w="28575">
            <a:solidFill>
              <a:srgbClr val="9966FF"/>
            </a:solidFill>
            <a:miter lim="800000"/>
            <a:headEnd/>
            <a:tailEnd/>
          </a:ln>
          <a:effectLst/>
          <a:extLst/>
        </p:spPr>
        <p:txBody>
          <a:bodyPr wrap="square">
            <a:spAutoFit/>
          </a:bodyPr>
          <a:lstStyle/>
          <a:p>
            <a:pPr algn="just"/>
            <a:r>
              <a:rPr lang="it-IT" sz="2000" dirty="0"/>
              <a:t>Le </a:t>
            </a:r>
            <a:r>
              <a:rPr lang="it-IT" sz="2800" b="1" dirty="0" smtClean="0">
                <a:solidFill>
                  <a:srgbClr val="FF0000"/>
                </a:solidFill>
              </a:rPr>
              <a:t>FIBRE MIELINICHE</a:t>
            </a:r>
            <a:r>
              <a:rPr lang="it-IT" sz="2800" b="1" dirty="0" smtClean="0"/>
              <a:t> </a:t>
            </a:r>
            <a:r>
              <a:rPr lang="it-IT" sz="2000" dirty="0" smtClean="0"/>
              <a:t>sono </a:t>
            </a:r>
            <a:r>
              <a:rPr lang="it-IT" sz="2000" dirty="0"/>
              <a:t>circondate dalla </a:t>
            </a:r>
            <a:r>
              <a:rPr lang="it-IT" sz="2000" b="1" dirty="0"/>
              <a:t>guaina mielinica</a:t>
            </a:r>
            <a:r>
              <a:rPr lang="it-IT" sz="2000" dirty="0"/>
              <a:t> formata dalle </a:t>
            </a:r>
            <a:r>
              <a:rPr lang="it-IT" sz="2000" b="1" dirty="0"/>
              <a:t>cellule di </a:t>
            </a:r>
            <a:r>
              <a:rPr lang="it-IT" sz="2000" b="1" dirty="0" err="1"/>
              <a:t>Schwann</a:t>
            </a:r>
            <a:r>
              <a:rPr lang="it-IT" sz="2000" b="1" dirty="0"/>
              <a:t> </a:t>
            </a:r>
            <a:r>
              <a:rPr lang="it-IT" sz="2000" dirty="0"/>
              <a:t>nel SNP e dagli </a:t>
            </a:r>
            <a:r>
              <a:rPr lang="it-IT" sz="2000" b="1" dirty="0"/>
              <a:t>oligodendrociti</a:t>
            </a:r>
            <a:r>
              <a:rPr lang="it-IT" sz="2000" dirty="0"/>
              <a:t> nel SNC. </a:t>
            </a:r>
          </a:p>
          <a:p>
            <a:pPr algn="just"/>
            <a:r>
              <a:rPr lang="it-IT" sz="2000" dirty="0"/>
              <a:t>La guaina è costituita da </a:t>
            </a:r>
            <a:r>
              <a:rPr lang="it-IT" sz="2000" b="1" dirty="0"/>
              <a:t>multipli avvolgimenti di plasmalemma</a:t>
            </a:r>
            <a:r>
              <a:rPr lang="it-IT" sz="2000" dirty="0"/>
              <a:t> (composizione prevalentemente lipidica) attorno </a:t>
            </a:r>
            <a:r>
              <a:rPr lang="it-IT" sz="2000" dirty="0" err="1"/>
              <a:t>all</a:t>
            </a:r>
            <a:r>
              <a:rPr lang="fr-FR" altLang="ja-JP" sz="2000" dirty="0"/>
              <a:t>'</a:t>
            </a:r>
            <a:r>
              <a:rPr lang="it-IT" sz="2000" dirty="0"/>
              <a:t>assone (fino a 50 giri). Il citoplasma viene progressivamente espulso. </a:t>
            </a:r>
          </a:p>
          <a:p>
            <a:pPr algn="just"/>
            <a:r>
              <a:rPr lang="it-IT" sz="2000" dirty="0"/>
              <a:t>La guaina </a:t>
            </a:r>
            <a:r>
              <a:rPr lang="it-IT" sz="2000" dirty="0">
                <a:solidFill>
                  <a:srgbClr val="FF0000"/>
                </a:solidFill>
              </a:rPr>
              <a:t>isola elettricamente</a:t>
            </a:r>
            <a:r>
              <a:rPr lang="it-IT" sz="2000" dirty="0"/>
              <a:t> il neurone e aumenta la velocità di conduzione </a:t>
            </a:r>
            <a:r>
              <a:rPr lang="it-IT" sz="2000" dirty="0" err="1"/>
              <a:t>dell</a:t>
            </a:r>
            <a:r>
              <a:rPr lang="fr-FR" altLang="ja-JP" sz="2000" dirty="0"/>
              <a:t>'</a:t>
            </a:r>
            <a:r>
              <a:rPr lang="it-IT" sz="2000" dirty="0"/>
              <a:t>impulso nervoso.</a:t>
            </a:r>
          </a:p>
          <a:p>
            <a:pPr algn="just"/>
            <a:r>
              <a:rPr lang="it-IT" sz="2000" dirty="0"/>
              <a:t>Le cellule di </a:t>
            </a:r>
            <a:r>
              <a:rPr lang="it-IT" sz="2000" dirty="0" err="1"/>
              <a:t>Schwann</a:t>
            </a:r>
            <a:r>
              <a:rPr lang="it-IT" sz="2000" dirty="0"/>
              <a:t> rivestono (</a:t>
            </a:r>
            <a:r>
              <a:rPr lang="it-IT" sz="2000" dirty="0" err="1"/>
              <a:t>mielinizzano</a:t>
            </a:r>
            <a:r>
              <a:rPr lang="it-IT" sz="2000" dirty="0"/>
              <a:t>) un solo assone mentre gli </a:t>
            </a:r>
            <a:r>
              <a:rPr lang="it-IT" sz="2000" dirty="0" err="1"/>
              <a:t>oligondendrociti</a:t>
            </a:r>
            <a:r>
              <a:rPr lang="it-IT" sz="2000" dirty="0"/>
              <a:t> possono avvolgere fino a 50 assoni diversi.</a:t>
            </a:r>
            <a:endParaRPr lang="it-IT" sz="2000" noProof="1"/>
          </a:p>
        </p:txBody>
      </p:sp>
      <p:grpSp>
        <p:nvGrpSpPr>
          <p:cNvPr id="34820" name="Group 13"/>
          <p:cNvGrpSpPr>
            <a:grpSpLocks/>
          </p:cNvGrpSpPr>
          <p:nvPr/>
        </p:nvGrpSpPr>
        <p:grpSpPr bwMode="auto">
          <a:xfrm>
            <a:off x="1323167" y="4671455"/>
            <a:ext cx="5003800" cy="2159000"/>
            <a:chOff x="122" y="2562"/>
            <a:chExt cx="3152" cy="1360"/>
          </a:xfrm>
        </p:grpSpPr>
        <p:pic>
          <p:nvPicPr>
            <p:cNvPr id="34821" name="Segnaposto contenuto 3" descr="0814.gif"/>
            <p:cNvPicPr>
              <a:picLocks noChangeAspect="1"/>
            </p:cNvPicPr>
            <p:nvPr/>
          </p:nvPicPr>
          <p:blipFill>
            <a:blip r:embed="rId5"/>
            <a:srcRect l="6303" t="5833" r="5737" b="36142"/>
            <a:stretch>
              <a:fillRect/>
            </a:stretch>
          </p:blipFill>
          <p:spPr bwMode="auto">
            <a:xfrm>
              <a:off x="122" y="2562"/>
              <a:ext cx="3152" cy="1360"/>
            </a:xfrm>
            <a:prstGeom prst="rect">
              <a:avLst/>
            </a:prstGeom>
            <a:noFill/>
            <a:ln w="28575">
              <a:solidFill>
                <a:srgbClr val="9966FF"/>
              </a:solidFill>
              <a:miter lim="800000"/>
              <a:headEnd/>
              <a:tailEnd/>
            </a:ln>
          </p:spPr>
        </p:pic>
        <p:pic>
          <p:nvPicPr>
            <p:cNvPr id="34822" name="Segnaposto contenuto 3" descr="0202.gif"/>
            <p:cNvPicPr>
              <a:picLocks noChangeAspect="1"/>
            </p:cNvPicPr>
            <p:nvPr/>
          </p:nvPicPr>
          <p:blipFill>
            <a:blip r:embed="rId6"/>
            <a:srcRect l="4880" t="84991" r="39816" b="2295"/>
            <a:stretch>
              <a:fillRect/>
            </a:stretch>
          </p:blipFill>
          <p:spPr bwMode="auto">
            <a:xfrm>
              <a:off x="2610" y="3645"/>
              <a:ext cx="538" cy="142"/>
            </a:xfrm>
            <a:prstGeom prst="rect">
              <a:avLst/>
            </a:prstGeom>
            <a:noFill/>
            <a:ln w="9525">
              <a:noFill/>
              <a:miter lim="800000"/>
              <a:headEnd/>
              <a:tailEnd/>
            </a:ln>
          </p:spPr>
        </p:pic>
      </p:grpSp>
    </p:spTree>
    <p:extLst>
      <p:ext uri="{BB962C8B-B14F-4D97-AF65-F5344CB8AC3E}">
        <p14:creationId xmlns:p14="http://schemas.microsoft.com/office/powerpoint/2010/main" val="27885957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43010" name="Group 12"/>
          <p:cNvGrpSpPr>
            <a:grpSpLocks/>
          </p:cNvGrpSpPr>
          <p:nvPr/>
        </p:nvGrpSpPr>
        <p:grpSpPr bwMode="auto">
          <a:xfrm>
            <a:off x="2779713" y="51846"/>
            <a:ext cx="5726117" cy="6770118"/>
            <a:chOff x="1751" y="115"/>
            <a:chExt cx="3607" cy="4310"/>
          </a:xfrm>
        </p:grpSpPr>
        <p:pic>
          <p:nvPicPr>
            <p:cNvPr id="43011" name="Picture 10" descr="1208"/>
            <p:cNvPicPr>
              <a:picLocks noChangeAspect="1" noChangeArrowheads="1"/>
            </p:cNvPicPr>
            <p:nvPr/>
          </p:nvPicPr>
          <p:blipFill>
            <a:blip r:embed="rId3"/>
            <a:srcRect l="3447" t="2237" r="2382" b="11484"/>
            <a:stretch>
              <a:fillRect/>
            </a:stretch>
          </p:blipFill>
          <p:spPr bwMode="auto">
            <a:xfrm>
              <a:off x="1751" y="115"/>
              <a:ext cx="3607" cy="4310"/>
            </a:xfrm>
            <a:prstGeom prst="rect">
              <a:avLst/>
            </a:prstGeom>
            <a:noFill/>
            <a:ln w="28575">
              <a:solidFill>
                <a:srgbClr val="9966FF"/>
              </a:solidFill>
              <a:miter lim="800000"/>
              <a:headEnd/>
              <a:tailEnd/>
            </a:ln>
          </p:spPr>
        </p:pic>
        <p:pic>
          <p:nvPicPr>
            <p:cNvPr id="43012" name="Picture 11" descr="0601"/>
            <p:cNvPicPr>
              <a:picLocks noChangeAspect="1" noChangeArrowheads="1"/>
            </p:cNvPicPr>
            <p:nvPr/>
          </p:nvPicPr>
          <p:blipFill>
            <a:blip r:embed="rId4"/>
            <a:srcRect t="89073" r="53931"/>
            <a:stretch>
              <a:fillRect/>
            </a:stretch>
          </p:blipFill>
          <p:spPr bwMode="auto">
            <a:xfrm>
              <a:off x="4373" y="4248"/>
              <a:ext cx="731" cy="153"/>
            </a:xfrm>
            <a:prstGeom prst="rect">
              <a:avLst/>
            </a:prstGeom>
            <a:noFill/>
            <a:ln w="9525">
              <a:noFill/>
              <a:miter lim="800000"/>
              <a:headEnd/>
              <a:tailEnd/>
            </a:ln>
          </p:spPr>
        </p:pic>
      </p:grpSp>
    </p:spTree>
    <p:extLst>
      <p:ext uri="{BB962C8B-B14F-4D97-AF65-F5344CB8AC3E}">
        <p14:creationId xmlns:p14="http://schemas.microsoft.com/office/powerpoint/2010/main" val="40341774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36866" name="Group 17"/>
          <p:cNvGrpSpPr>
            <a:grpSpLocks/>
          </p:cNvGrpSpPr>
          <p:nvPr/>
        </p:nvGrpSpPr>
        <p:grpSpPr bwMode="auto">
          <a:xfrm>
            <a:off x="720726" y="85725"/>
            <a:ext cx="8339138" cy="3378200"/>
            <a:chOff x="454" y="54"/>
            <a:chExt cx="5253" cy="2128"/>
          </a:xfrm>
        </p:grpSpPr>
        <p:grpSp>
          <p:nvGrpSpPr>
            <p:cNvPr id="36872" name="Group 14"/>
            <p:cNvGrpSpPr>
              <a:grpSpLocks/>
            </p:cNvGrpSpPr>
            <p:nvPr/>
          </p:nvGrpSpPr>
          <p:grpSpPr bwMode="auto">
            <a:xfrm>
              <a:off x="454" y="54"/>
              <a:ext cx="5253" cy="2128"/>
              <a:chOff x="454" y="54"/>
              <a:chExt cx="5253" cy="2128"/>
            </a:xfrm>
          </p:grpSpPr>
          <p:pic>
            <p:nvPicPr>
              <p:cNvPr id="36874" name="Segnaposto contenuto 3" descr="0815.gif"/>
              <p:cNvPicPr>
                <a:picLocks noChangeAspect="1"/>
              </p:cNvPicPr>
              <p:nvPr/>
            </p:nvPicPr>
            <p:blipFill>
              <a:blip r:embed="rId3"/>
              <a:srcRect l="4845" t="8623" r="19339" b="46277"/>
              <a:stretch>
                <a:fillRect/>
              </a:stretch>
            </p:blipFill>
            <p:spPr bwMode="auto">
              <a:xfrm>
                <a:off x="1795" y="54"/>
                <a:ext cx="3912" cy="1688"/>
              </a:xfrm>
              <a:prstGeom prst="rect">
                <a:avLst/>
              </a:prstGeom>
              <a:noFill/>
              <a:ln w="28575">
                <a:solidFill>
                  <a:srgbClr val="9966FF"/>
                </a:solidFill>
                <a:miter lim="800000"/>
                <a:headEnd/>
                <a:tailEnd/>
              </a:ln>
            </p:spPr>
          </p:pic>
          <p:pic>
            <p:nvPicPr>
              <p:cNvPr id="36875" name="Segnaposto contenuto 3" descr="0815.gif"/>
              <p:cNvPicPr>
                <a:picLocks noChangeAspect="1"/>
              </p:cNvPicPr>
              <p:nvPr/>
            </p:nvPicPr>
            <p:blipFill>
              <a:blip r:embed="rId3"/>
              <a:srcRect l="4845" t="62537" r="2199" b="26398"/>
              <a:stretch>
                <a:fillRect/>
              </a:stretch>
            </p:blipFill>
            <p:spPr bwMode="auto">
              <a:xfrm>
                <a:off x="454" y="1729"/>
                <a:ext cx="5253" cy="453"/>
              </a:xfrm>
              <a:prstGeom prst="rect">
                <a:avLst/>
              </a:prstGeom>
              <a:noFill/>
              <a:ln w="28575">
                <a:solidFill>
                  <a:srgbClr val="9966FF"/>
                </a:solidFill>
                <a:miter lim="800000"/>
                <a:headEnd/>
                <a:tailEnd/>
              </a:ln>
            </p:spPr>
          </p:pic>
        </p:grpSp>
        <p:pic>
          <p:nvPicPr>
            <p:cNvPr id="36873" name="Segnaposto contenuto 3" descr="0202.gif"/>
            <p:cNvPicPr>
              <a:picLocks noChangeAspect="1"/>
            </p:cNvPicPr>
            <p:nvPr/>
          </p:nvPicPr>
          <p:blipFill>
            <a:blip r:embed="rId4"/>
            <a:srcRect l="4880" t="84991" r="39816" b="2295"/>
            <a:stretch>
              <a:fillRect/>
            </a:stretch>
          </p:blipFill>
          <p:spPr bwMode="auto">
            <a:xfrm>
              <a:off x="1804" y="90"/>
              <a:ext cx="576" cy="152"/>
            </a:xfrm>
            <a:prstGeom prst="rect">
              <a:avLst/>
            </a:prstGeom>
            <a:noFill/>
            <a:ln w="9525">
              <a:noFill/>
              <a:miter lim="800000"/>
              <a:headEnd/>
              <a:tailEnd/>
            </a:ln>
          </p:spPr>
        </p:pic>
      </p:grpSp>
      <p:grpSp>
        <p:nvGrpSpPr>
          <p:cNvPr id="36867" name="Group 19"/>
          <p:cNvGrpSpPr>
            <a:grpSpLocks/>
          </p:cNvGrpSpPr>
          <p:nvPr/>
        </p:nvGrpSpPr>
        <p:grpSpPr bwMode="auto">
          <a:xfrm>
            <a:off x="127000" y="3567572"/>
            <a:ext cx="7246938" cy="3265488"/>
            <a:chOff x="80" y="2212"/>
            <a:chExt cx="4565" cy="2057"/>
          </a:xfrm>
        </p:grpSpPr>
        <p:grpSp>
          <p:nvGrpSpPr>
            <p:cNvPr id="36868" name="Group 15"/>
            <p:cNvGrpSpPr>
              <a:grpSpLocks/>
            </p:cNvGrpSpPr>
            <p:nvPr/>
          </p:nvGrpSpPr>
          <p:grpSpPr bwMode="auto">
            <a:xfrm>
              <a:off x="80" y="2212"/>
              <a:ext cx="4565" cy="2057"/>
              <a:chOff x="80" y="2212"/>
              <a:chExt cx="4565" cy="2057"/>
            </a:xfrm>
          </p:grpSpPr>
          <p:pic>
            <p:nvPicPr>
              <p:cNvPr id="36870" name="Segnaposto contenuto 3" descr="0816.gif"/>
              <p:cNvPicPr>
                <a:picLocks noChangeAspect="1"/>
              </p:cNvPicPr>
              <p:nvPr/>
            </p:nvPicPr>
            <p:blipFill>
              <a:blip r:embed="rId5"/>
              <a:srcRect l="3857" t="5827" r="2457" b="46321"/>
              <a:stretch>
                <a:fillRect/>
              </a:stretch>
            </p:blipFill>
            <p:spPr bwMode="auto">
              <a:xfrm>
                <a:off x="90" y="2212"/>
                <a:ext cx="4348" cy="1626"/>
              </a:xfrm>
              <a:prstGeom prst="rect">
                <a:avLst/>
              </a:prstGeom>
              <a:noFill/>
              <a:ln w="28575">
                <a:solidFill>
                  <a:srgbClr val="9966FF"/>
                </a:solidFill>
                <a:miter lim="800000"/>
                <a:headEnd/>
                <a:tailEnd/>
              </a:ln>
            </p:spPr>
          </p:pic>
          <p:pic>
            <p:nvPicPr>
              <p:cNvPr id="36871" name="Segnaposto contenuto 3" descr="0816.gif"/>
              <p:cNvPicPr>
                <a:picLocks noChangeAspect="1"/>
              </p:cNvPicPr>
              <p:nvPr/>
            </p:nvPicPr>
            <p:blipFill>
              <a:blip r:embed="rId5"/>
              <a:srcRect l="3857" t="60831" r="2457" b="25162"/>
              <a:stretch>
                <a:fillRect/>
              </a:stretch>
            </p:blipFill>
            <p:spPr bwMode="auto">
              <a:xfrm>
                <a:off x="80" y="3770"/>
                <a:ext cx="4565" cy="499"/>
              </a:xfrm>
              <a:prstGeom prst="rect">
                <a:avLst/>
              </a:prstGeom>
              <a:noFill/>
              <a:ln w="28575">
                <a:solidFill>
                  <a:srgbClr val="9966FF"/>
                </a:solidFill>
                <a:miter lim="800000"/>
                <a:headEnd/>
                <a:tailEnd/>
              </a:ln>
            </p:spPr>
          </p:pic>
        </p:grpSp>
        <p:pic>
          <p:nvPicPr>
            <p:cNvPr id="36869" name="Segnaposto contenuto 3" descr="0202.gif"/>
            <p:cNvPicPr>
              <a:picLocks noChangeAspect="1"/>
            </p:cNvPicPr>
            <p:nvPr/>
          </p:nvPicPr>
          <p:blipFill>
            <a:blip r:embed="rId4"/>
            <a:srcRect l="4880" t="84991" r="39816" b="2295"/>
            <a:stretch>
              <a:fillRect/>
            </a:stretch>
          </p:blipFill>
          <p:spPr bwMode="auto">
            <a:xfrm>
              <a:off x="214" y="2337"/>
              <a:ext cx="610" cy="161"/>
            </a:xfrm>
            <a:prstGeom prst="rect">
              <a:avLst/>
            </a:prstGeom>
            <a:noFill/>
            <a:ln w="9525">
              <a:noFill/>
              <a:miter lim="800000"/>
              <a:headEnd/>
              <a:tailEnd/>
            </a:ln>
          </p:spPr>
        </p:pic>
      </p:grpSp>
    </p:spTree>
    <p:extLst>
      <p:ext uri="{BB962C8B-B14F-4D97-AF65-F5344CB8AC3E}">
        <p14:creationId xmlns:p14="http://schemas.microsoft.com/office/powerpoint/2010/main" val="1632389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pic>
        <p:nvPicPr>
          <p:cNvPr id="38914" name="Segnaposto contenuto 3" descr="0817.gif"/>
          <p:cNvPicPr>
            <a:picLocks noChangeAspect="1"/>
          </p:cNvPicPr>
          <p:nvPr/>
        </p:nvPicPr>
        <p:blipFill>
          <a:blip r:embed="rId3"/>
          <a:srcRect l="3209" t="6122" r="2368" b="48352"/>
          <a:stretch>
            <a:fillRect/>
          </a:stretch>
        </p:blipFill>
        <p:spPr bwMode="auto">
          <a:xfrm>
            <a:off x="372679" y="1104369"/>
            <a:ext cx="8398642" cy="3132000"/>
          </a:xfrm>
          <a:prstGeom prst="rect">
            <a:avLst/>
          </a:prstGeom>
          <a:noFill/>
          <a:ln w="28575">
            <a:solidFill>
              <a:srgbClr val="9966FF"/>
            </a:solidFill>
            <a:miter lim="800000"/>
            <a:headEnd/>
            <a:tailEnd/>
          </a:ln>
        </p:spPr>
      </p:pic>
      <p:pic>
        <p:nvPicPr>
          <p:cNvPr id="38915" name="Segnaposto contenuto 3" descr="0817.gif"/>
          <p:cNvPicPr>
            <a:picLocks noChangeAspect="1"/>
          </p:cNvPicPr>
          <p:nvPr/>
        </p:nvPicPr>
        <p:blipFill>
          <a:blip r:embed="rId3"/>
          <a:srcRect l="4097" t="58357" r="1935" b="24191"/>
          <a:stretch>
            <a:fillRect/>
          </a:stretch>
        </p:blipFill>
        <p:spPr bwMode="auto">
          <a:xfrm>
            <a:off x="103882" y="4605871"/>
            <a:ext cx="9015450" cy="1296000"/>
          </a:xfrm>
          <a:prstGeom prst="rect">
            <a:avLst/>
          </a:prstGeom>
          <a:noFill/>
          <a:ln w="28575">
            <a:solidFill>
              <a:srgbClr val="9966FF"/>
            </a:solidFill>
            <a:miter lim="800000"/>
            <a:headEnd/>
            <a:tailEnd/>
          </a:ln>
        </p:spPr>
      </p:pic>
      <p:pic>
        <p:nvPicPr>
          <p:cNvPr id="38916" name="Segnaposto contenuto 3" descr="0202.gif"/>
          <p:cNvPicPr>
            <a:picLocks noChangeAspect="1"/>
          </p:cNvPicPr>
          <p:nvPr/>
        </p:nvPicPr>
        <p:blipFill>
          <a:blip r:embed="rId4"/>
          <a:srcRect l="4880" t="84991" r="39816" b="2295"/>
          <a:stretch>
            <a:fillRect/>
          </a:stretch>
        </p:blipFill>
        <p:spPr bwMode="auto">
          <a:xfrm>
            <a:off x="7642225" y="1131888"/>
            <a:ext cx="860425" cy="227012"/>
          </a:xfrm>
          <a:prstGeom prst="rect">
            <a:avLst/>
          </a:prstGeom>
          <a:noFill/>
          <a:ln w="9525">
            <a:noFill/>
            <a:miter lim="800000"/>
            <a:headEnd/>
            <a:tailEnd/>
          </a:ln>
        </p:spPr>
      </p:pic>
    </p:spTree>
    <p:extLst>
      <p:ext uri="{BB962C8B-B14F-4D97-AF65-F5344CB8AC3E}">
        <p14:creationId xmlns:p14="http://schemas.microsoft.com/office/powerpoint/2010/main" val="33859006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34006"/>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grpSp>
        <p:nvGrpSpPr>
          <p:cNvPr id="40962" name="Group 8"/>
          <p:cNvGrpSpPr>
            <a:grpSpLocks/>
          </p:cNvGrpSpPr>
          <p:nvPr/>
        </p:nvGrpSpPr>
        <p:grpSpPr bwMode="auto">
          <a:xfrm>
            <a:off x="118005" y="4075936"/>
            <a:ext cx="6023806" cy="2737613"/>
            <a:chOff x="85" y="2375"/>
            <a:chExt cx="4232" cy="1885"/>
          </a:xfrm>
        </p:grpSpPr>
        <p:grpSp>
          <p:nvGrpSpPr>
            <p:cNvPr id="40967" name="Group 9"/>
            <p:cNvGrpSpPr>
              <a:grpSpLocks/>
            </p:cNvGrpSpPr>
            <p:nvPr/>
          </p:nvGrpSpPr>
          <p:grpSpPr bwMode="auto">
            <a:xfrm>
              <a:off x="85" y="2375"/>
              <a:ext cx="4232" cy="1885"/>
              <a:chOff x="157" y="2276"/>
              <a:chExt cx="4232" cy="1885"/>
            </a:xfrm>
          </p:grpSpPr>
          <p:pic>
            <p:nvPicPr>
              <p:cNvPr id="40969" name="Segnaposto contenuto 3" descr="0818.gif"/>
              <p:cNvPicPr>
                <a:picLocks noChangeAspect="1"/>
              </p:cNvPicPr>
              <p:nvPr/>
            </p:nvPicPr>
            <p:blipFill>
              <a:blip r:embed="rId3"/>
              <a:srcRect l="5464" t="6122" r="3857" b="45320"/>
              <a:stretch>
                <a:fillRect/>
              </a:stretch>
            </p:blipFill>
            <p:spPr bwMode="auto">
              <a:xfrm>
                <a:off x="157" y="2276"/>
                <a:ext cx="4232" cy="1650"/>
              </a:xfrm>
              <a:prstGeom prst="rect">
                <a:avLst/>
              </a:prstGeom>
              <a:noFill/>
              <a:ln w="28575">
                <a:solidFill>
                  <a:srgbClr val="9966FF"/>
                </a:solidFill>
                <a:miter lim="800000"/>
                <a:headEnd/>
                <a:tailEnd/>
              </a:ln>
            </p:spPr>
          </p:pic>
          <p:pic>
            <p:nvPicPr>
              <p:cNvPr id="40970" name="Segnaposto contenuto 3" descr="0818.gif"/>
              <p:cNvPicPr>
                <a:picLocks noChangeAspect="1"/>
              </p:cNvPicPr>
              <p:nvPr/>
            </p:nvPicPr>
            <p:blipFill>
              <a:blip r:embed="rId3"/>
              <a:srcRect l="4649" t="61418" r="2228" b="27811"/>
              <a:stretch>
                <a:fillRect/>
              </a:stretch>
            </p:blipFill>
            <p:spPr bwMode="auto">
              <a:xfrm>
                <a:off x="157" y="3805"/>
                <a:ext cx="4232" cy="356"/>
              </a:xfrm>
              <a:prstGeom prst="rect">
                <a:avLst/>
              </a:prstGeom>
              <a:noFill/>
              <a:ln w="28575">
                <a:solidFill>
                  <a:srgbClr val="9966FF"/>
                </a:solidFill>
                <a:miter lim="800000"/>
                <a:headEnd/>
                <a:tailEnd/>
              </a:ln>
            </p:spPr>
          </p:pic>
        </p:grpSp>
        <p:pic>
          <p:nvPicPr>
            <p:cNvPr id="40968" name="Segnaposto contenuto 3" descr="0202.gif"/>
            <p:cNvPicPr>
              <a:picLocks noChangeAspect="1"/>
            </p:cNvPicPr>
            <p:nvPr/>
          </p:nvPicPr>
          <p:blipFill>
            <a:blip r:embed="rId4"/>
            <a:srcRect l="4880" t="84991" r="39816" b="2295"/>
            <a:stretch>
              <a:fillRect/>
            </a:stretch>
          </p:blipFill>
          <p:spPr bwMode="auto">
            <a:xfrm>
              <a:off x="1735" y="2431"/>
              <a:ext cx="432" cy="114"/>
            </a:xfrm>
            <a:prstGeom prst="rect">
              <a:avLst/>
            </a:prstGeom>
            <a:noFill/>
            <a:ln w="9525">
              <a:noFill/>
              <a:miter lim="800000"/>
              <a:headEnd/>
              <a:tailEnd/>
            </a:ln>
          </p:spPr>
        </p:pic>
      </p:grpSp>
      <p:sp>
        <p:nvSpPr>
          <p:cNvPr id="90128" name="Rectangle 16"/>
          <p:cNvSpPr>
            <a:spLocks noChangeArrowheads="1"/>
          </p:cNvSpPr>
          <p:nvPr/>
        </p:nvSpPr>
        <p:spPr bwMode="auto">
          <a:xfrm>
            <a:off x="109010" y="546702"/>
            <a:ext cx="3671999" cy="324182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300" dirty="0">
                <a:latin typeface="Arial" charset="0"/>
                <a:ea typeface="ＭＳ Ｐゴシック" charset="0"/>
              </a:rPr>
              <a:t>I </a:t>
            </a:r>
            <a:r>
              <a:rPr lang="it-IT" sz="2300" dirty="0">
                <a:solidFill>
                  <a:srgbClr val="FF0000"/>
                </a:solidFill>
                <a:latin typeface="Arial" charset="0"/>
                <a:ea typeface="ＭＳ Ｐゴシック" charset="0"/>
              </a:rPr>
              <a:t>nodi di </a:t>
            </a:r>
            <a:r>
              <a:rPr lang="it-IT" sz="2300" dirty="0" err="1">
                <a:solidFill>
                  <a:srgbClr val="FF0000"/>
                </a:solidFill>
                <a:latin typeface="Arial" charset="0"/>
                <a:ea typeface="ＭＳ Ｐゴシック" charset="0"/>
              </a:rPr>
              <a:t>Ranvier</a:t>
            </a:r>
            <a:r>
              <a:rPr lang="it-IT" sz="2300" dirty="0">
                <a:latin typeface="Arial" charset="0"/>
                <a:ea typeface="ＭＳ Ｐゴシック" charset="0"/>
              </a:rPr>
              <a:t> sono costituiti da interruzioni della guaina mielinica tra una cellula di </a:t>
            </a:r>
            <a:r>
              <a:rPr lang="it-IT" sz="2300" dirty="0" err="1">
                <a:latin typeface="Arial" charset="0"/>
                <a:ea typeface="ＭＳ Ｐゴシック" charset="0"/>
              </a:rPr>
              <a:t>Schwann</a:t>
            </a:r>
            <a:r>
              <a:rPr lang="it-IT" sz="2300" dirty="0">
                <a:latin typeface="Arial" charset="0"/>
                <a:ea typeface="ＭＳ Ｐゴシック" charset="0"/>
              </a:rPr>
              <a:t> e l</a:t>
            </a:r>
            <a:r>
              <a:rPr lang="fr-FR" altLang="ja-JP" sz="2300" dirty="0">
                <a:latin typeface="Arial"/>
                <a:ea typeface="ＭＳ Ｐゴシック" charset="0"/>
              </a:rPr>
              <a:t>'</a:t>
            </a:r>
            <a:r>
              <a:rPr lang="it-IT" sz="2300" dirty="0">
                <a:latin typeface="Arial" charset="0"/>
                <a:ea typeface="ＭＳ Ｐゴシック" charset="0"/>
              </a:rPr>
              <a:t>altra (o tra un oligodendrocita e l</a:t>
            </a:r>
            <a:r>
              <a:rPr lang="fr-FR" altLang="ja-JP" sz="2300" dirty="0">
                <a:latin typeface="Arial"/>
                <a:ea typeface="ＭＳ Ｐゴシック" charset="0"/>
              </a:rPr>
              <a:t>'</a:t>
            </a:r>
            <a:r>
              <a:rPr lang="it-IT" sz="2300" dirty="0">
                <a:latin typeface="Arial" charset="0"/>
                <a:ea typeface="ＭＳ Ｐゴシック" charset="0"/>
              </a:rPr>
              <a:t>altro). In queste aree si concentrano i canali del K</a:t>
            </a:r>
            <a:r>
              <a:rPr lang="it-IT" sz="2300" baseline="30000" dirty="0">
                <a:latin typeface="Arial" charset="0"/>
                <a:ea typeface="ＭＳ Ｐゴシック" charset="0"/>
              </a:rPr>
              <a:t>+</a:t>
            </a:r>
            <a:r>
              <a:rPr lang="it-IT" sz="2300" dirty="0">
                <a:latin typeface="Arial" charset="0"/>
                <a:ea typeface="ＭＳ Ｐゴシック" charset="0"/>
              </a:rPr>
              <a:t> e del Na</a:t>
            </a:r>
            <a:r>
              <a:rPr lang="it-IT" sz="2300" baseline="30000" dirty="0">
                <a:latin typeface="Arial" charset="0"/>
                <a:ea typeface="ＭＳ Ｐゴシック" charset="0"/>
              </a:rPr>
              <a:t>+</a:t>
            </a:r>
            <a:r>
              <a:rPr lang="it-IT" sz="2300" dirty="0">
                <a:latin typeface="Arial" charset="0"/>
                <a:ea typeface="ＭＳ Ｐゴシック" charset="0"/>
              </a:rPr>
              <a:t> </a:t>
            </a:r>
            <a:r>
              <a:rPr lang="it-IT" sz="2300" dirty="0" err="1">
                <a:latin typeface="Arial" charset="0"/>
                <a:ea typeface="ＭＳ Ｐゴシック" charset="0"/>
              </a:rPr>
              <a:t>dell</a:t>
            </a:r>
            <a:r>
              <a:rPr lang="fr-FR" altLang="ja-JP" sz="2300" dirty="0">
                <a:latin typeface="Arial"/>
                <a:ea typeface="ＭＳ Ｐゴシック" charset="0"/>
              </a:rPr>
              <a:t>'</a:t>
            </a:r>
            <a:r>
              <a:rPr lang="it-IT" sz="2300" dirty="0">
                <a:latin typeface="Arial" charset="0"/>
                <a:ea typeface="ＭＳ Ｐゴシック" charset="0"/>
              </a:rPr>
              <a:t>assone.</a:t>
            </a:r>
            <a:endParaRPr sz="2300" noProof="1">
              <a:latin typeface="Arial" charset="0"/>
              <a:ea typeface="ＭＳ Ｐゴシック" charset="0"/>
            </a:endParaRPr>
          </a:p>
        </p:txBody>
      </p:sp>
      <p:grpSp>
        <p:nvGrpSpPr>
          <p:cNvPr id="40964" name="Group 18"/>
          <p:cNvGrpSpPr>
            <a:grpSpLocks/>
          </p:cNvGrpSpPr>
          <p:nvPr/>
        </p:nvGrpSpPr>
        <p:grpSpPr bwMode="auto">
          <a:xfrm>
            <a:off x="3924300" y="195263"/>
            <a:ext cx="5081588" cy="4579937"/>
            <a:chOff x="2472" y="123"/>
            <a:chExt cx="3201" cy="2885"/>
          </a:xfrm>
        </p:grpSpPr>
        <p:pic>
          <p:nvPicPr>
            <p:cNvPr id="40965" name="Picture 14" descr="0913"/>
            <p:cNvPicPr>
              <a:picLocks noChangeAspect="1" noChangeArrowheads="1"/>
            </p:cNvPicPr>
            <p:nvPr/>
          </p:nvPicPr>
          <p:blipFill>
            <a:blip r:embed="rId5"/>
            <a:srcRect l="30939" t="2560" r="2542" b="3676"/>
            <a:stretch>
              <a:fillRect/>
            </a:stretch>
          </p:blipFill>
          <p:spPr bwMode="auto">
            <a:xfrm>
              <a:off x="2472" y="123"/>
              <a:ext cx="3201" cy="2885"/>
            </a:xfrm>
            <a:prstGeom prst="rect">
              <a:avLst/>
            </a:prstGeom>
            <a:noFill/>
            <a:ln w="28575">
              <a:solidFill>
                <a:srgbClr val="9966FF"/>
              </a:solidFill>
              <a:miter lim="800000"/>
              <a:headEnd/>
              <a:tailEnd/>
            </a:ln>
          </p:spPr>
        </p:pic>
        <p:pic>
          <p:nvPicPr>
            <p:cNvPr id="40966" name="Picture 17" descr="0101"/>
            <p:cNvPicPr>
              <a:picLocks noChangeAspect="1" noChangeArrowheads="1"/>
            </p:cNvPicPr>
            <p:nvPr/>
          </p:nvPicPr>
          <p:blipFill>
            <a:blip r:embed="rId6"/>
            <a:srcRect l="79817" t="1407" r="894" b="88745"/>
            <a:stretch>
              <a:fillRect/>
            </a:stretch>
          </p:blipFill>
          <p:spPr bwMode="auto">
            <a:xfrm>
              <a:off x="2544" y="191"/>
              <a:ext cx="543" cy="173"/>
            </a:xfrm>
            <a:prstGeom prst="rect">
              <a:avLst/>
            </a:prstGeom>
            <a:noFill/>
            <a:ln w="28575">
              <a:noFill/>
              <a:miter lim="800000"/>
              <a:headEnd/>
              <a:tailEnd/>
            </a:ln>
          </p:spPr>
        </p:pic>
      </p:grpSp>
      <p:sp>
        <p:nvSpPr>
          <p:cNvPr id="12" name="Rectangle 16"/>
          <p:cNvSpPr>
            <a:spLocks noChangeArrowheads="1"/>
          </p:cNvSpPr>
          <p:nvPr/>
        </p:nvSpPr>
        <p:spPr bwMode="auto">
          <a:xfrm>
            <a:off x="6255549" y="4907744"/>
            <a:ext cx="2888452" cy="1785104"/>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Arial" charset="0"/>
                <a:ea typeface="ＭＳ Ｐゴシック" charset="0"/>
              </a:rPr>
              <a:t>Fondamentali per la conduzione “saltatoria” degli impulsi nervosi (</a:t>
            </a:r>
            <a:r>
              <a:rPr lang="it-IT" sz="2200" i="1" dirty="0" smtClean="0">
                <a:latin typeface="Arial" charset="0"/>
                <a:ea typeface="ＭＳ Ｐゴシック" charset="0"/>
              </a:rPr>
              <a:t>onde di depolarizzazione</a:t>
            </a:r>
            <a:r>
              <a:rPr lang="it-IT" sz="2200" dirty="0" smtClean="0">
                <a:latin typeface="Arial" charset="0"/>
                <a:ea typeface="ＭＳ Ｐゴシック" charset="0"/>
              </a:rPr>
              <a:t>)</a:t>
            </a:r>
            <a:endParaRPr sz="2200" noProof="1">
              <a:latin typeface="Arial" charset="0"/>
              <a:ea typeface="ＭＳ Ｐゴシック" charset="0"/>
            </a:endParaRPr>
          </a:p>
        </p:txBody>
      </p:sp>
    </p:spTree>
    <p:extLst>
      <p:ext uri="{BB962C8B-B14F-4D97-AF65-F5344CB8AC3E}">
        <p14:creationId xmlns:p14="http://schemas.microsoft.com/office/powerpoint/2010/main" val="32430082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
          <p:cNvGrpSpPr>
            <a:grpSpLocks/>
          </p:cNvGrpSpPr>
          <p:nvPr/>
        </p:nvGrpSpPr>
        <p:grpSpPr bwMode="auto">
          <a:xfrm>
            <a:off x="3893539" y="2360290"/>
            <a:ext cx="5208588" cy="4425950"/>
            <a:chOff x="2564" y="1535"/>
            <a:chExt cx="3071" cy="2685"/>
          </a:xfrm>
        </p:grpSpPr>
        <p:pic>
          <p:nvPicPr>
            <p:cNvPr id="45060" name="Segnaposto contenuto 3" descr="0819.gif"/>
            <p:cNvPicPr>
              <a:picLocks noChangeAspect="1"/>
            </p:cNvPicPr>
            <p:nvPr/>
          </p:nvPicPr>
          <p:blipFill>
            <a:blip r:embed="rId3"/>
            <a:srcRect l="6909" t="6386" r="4501" b="21689"/>
            <a:stretch>
              <a:fillRect/>
            </a:stretch>
          </p:blipFill>
          <p:spPr bwMode="auto">
            <a:xfrm>
              <a:off x="2564" y="1535"/>
              <a:ext cx="3071" cy="2685"/>
            </a:xfrm>
            <a:prstGeom prst="rect">
              <a:avLst/>
            </a:prstGeom>
            <a:noFill/>
            <a:ln w="28575">
              <a:solidFill>
                <a:srgbClr val="9966FF"/>
              </a:solidFill>
              <a:miter lim="800000"/>
              <a:headEnd/>
              <a:tailEnd/>
            </a:ln>
          </p:spPr>
        </p:pic>
        <p:pic>
          <p:nvPicPr>
            <p:cNvPr id="45061" name="Segnaposto contenuto 3" descr="0202.gif"/>
            <p:cNvPicPr>
              <a:picLocks noChangeAspect="1"/>
            </p:cNvPicPr>
            <p:nvPr/>
          </p:nvPicPr>
          <p:blipFill>
            <a:blip r:embed="rId4"/>
            <a:srcRect l="4880" t="84991" r="39816" b="2295"/>
            <a:stretch>
              <a:fillRect/>
            </a:stretch>
          </p:blipFill>
          <p:spPr bwMode="auto">
            <a:xfrm>
              <a:off x="4999" y="1619"/>
              <a:ext cx="576" cy="152"/>
            </a:xfrm>
            <a:prstGeom prst="rect">
              <a:avLst/>
            </a:prstGeom>
            <a:noFill/>
            <a:ln w="9525">
              <a:noFill/>
              <a:miter lim="800000"/>
              <a:headEnd/>
              <a:tailEnd/>
            </a:ln>
          </p:spPr>
        </p:pic>
      </p:grpSp>
      <p:sp>
        <p:nvSpPr>
          <p:cNvPr id="92164" name="Text Box 4"/>
          <p:cNvSpPr txBox="1">
            <a:spLocks noChangeArrowheads="1"/>
          </p:cNvSpPr>
          <p:nvPr/>
        </p:nvSpPr>
        <p:spPr bwMode="auto">
          <a:xfrm>
            <a:off x="0" y="146050"/>
            <a:ext cx="9144000" cy="830263"/>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Rivestimenti connettivali </a:t>
            </a:r>
          </a:p>
          <a:p>
            <a:pPr algn="r">
              <a:spcBef>
                <a:spcPts val="0"/>
              </a:spcBef>
              <a:defRPr/>
            </a:pPr>
            <a:r>
              <a:rPr lang="it-IT" sz="2400" dirty="0">
                <a:solidFill>
                  <a:srgbClr val="FFFFFF"/>
                </a:solidFill>
                <a:latin typeface="Arial" charset="0"/>
                <a:ea typeface="ＭＳ Ｐゴシック" charset="0"/>
              </a:rPr>
              <a:t>dei nervi</a:t>
            </a:r>
          </a:p>
        </p:txBody>
      </p:sp>
      <p:sp>
        <p:nvSpPr>
          <p:cNvPr id="92166" name="Rectangle 6"/>
          <p:cNvSpPr>
            <a:spLocks noChangeArrowheads="1"/>
          </p:cNvSpPr>
          <p:nvPr/>
        </p:nvSpPr>
        <p:spPr bwMode="auto">
          <a:xfrm>
            <a:off x="0" y="433094"/>
            <a:ext cx="4009878" cy="504138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5"/>
              </a:buBlip>
            </a:pPr>
            <a:r>
              <a:rPr lang="it-IT" sz="2400">
                <a:solidFill>
                  <a:srgbClr val="FF0000"/>
                </a:solidFill>
              </a:rPr>
              <a:t>Epinevrio</a:t>
            </a:r>
            <a:r>
              <a:rPr lang="it-IT" sz="2400"/>
              <a:t>: rivestimento connettivale esterno (connettivo fibroso denso con fibre elastiche).</a:t>
            </a:r>
          </a:p>
          <a:p>
            <a:pPr marL="358775" indent="-358775" algn="just">
              <a:spcBef>
                <a:spcPct val="20000"/>
              </a:spcBef>
              <a:buClr>
                <a:srgbClr val="FF0000"/>
              </a:buClr>
              <a:buFont typeface="Wingdings" pitchFamily="2" charset="2"/>
              <a:buBlip>
                <a:blip r:embed="rId5"/>
              </a:buBlip>
            </a:pPr>
            <a:r>
              <a:rPr lang="it-IT" sz="2400">
                <a:solidFill>
                  <a:srgbClr val="FF0000"/>
                </a:solidFill>
              </a:rPr>
              <a:t>Perinevrio</a:t>
            </a:r>
            <a:r>
              <a:rPr lang="it-IT" sz="2400"/>
              <a:t>: delimita singoli fasci di fibre nervose (connettivo fibroso denso più sottile dell</a:t>
            </a:r>
            <a:r>
              <a:rPr lang="fr-FR" altLang="ja-JP" sz="2400"/>
              <a:t>'</a:t>
            </a:r>
            <a:r>
              <a:rPr lang="it-IT" sz="2400"/>
              <a:t>epinevrio).</a:t>
            </a:r>
          </a:p>
          <a:p>
            <a:pPr marL="358775" indent="-358775" algn="just">
              <a:spcBef>
                <a:spcPct val="20000"/>
              </a:spcBef>
              <a:buClr>
                <a:srgbClr val="FF0000"/>
              </a:buClr>
              <a:buFont typeface="Wingdings" pitchFamily="2" charset="2"/>
              <a:buBlip>
                <a:blip r:embed="rId5"/>
              </a:buBlip>
            </a:pPr>
            <a:r>
              <a:rPr lang="it-IT" sz="2400">
                <a:solidFill>
                  <a:srgbClr val="FF0000"/>
                </a:solidFill>
              </a:rPr>
              <a:t>Endonevrio</a:t>
            </a:r>
            <a:r>
              <a:rPr lang="it-IT" sz="2400"/>
              <a:t>: rivestimento che delimita una singola fibra nervosa (connettivo lasso con fibre reticolari).</a:t>
            </a:r>
          </a:p>
        </p:txBody>
      </p:sp>
    </p:spTree>
    <p:extLst>
      <p:ext uri="{BB962C8B-B14F-4D97-AF65-F5344CB8AC3E}">
        <p14:creationId xmlns:p14="http://schemas.microsoft.com/office/powerpoint/2010/main" val="535499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sp>
        <p:nvSpPr>
          <p:cNvPr id="2" name="Rettangolo 1"/>
          <p:cNvSpPr/>
          <p:nvPr/>
        </p:nvSpPr>
        <p:spPr>
          <a:xfrm>
            <a:off x="475181" y="985237"/>
            <a:ext cx="8045631" cy="6592573"/>
          </a:xfrm>
          <a:prstGeom prst="rect">
            <a:avLst/>
          </a:prstGeom>
        </p:spPr>
        <p:txBody>
          <a:bodyPr wrap="square">
            <a:spAutoFit/>
          </a:bodyPr>
          <a:lstStyle/>
          <a:p>
            <a:pPr marL="358775" indent="-358775" algn="just">
              <a:spcBef>
                <a:spcPct val="20000"/>
              </a:spcBef>
              <a:buClr>
                <a:srgbClr val="FF0000"/>
              </a:buClr>
              <a:buBlip>
                <a:blip r:embed="rId3"/>
              </a:buBlip>
            </a:pPr>
            <a:r>
              <a:rPr lang="it-IT" sz="3200" dirty="0"/>
              <a:t>Riceve e integra le informazioni sensoriali provenienti dagli ambienti interno ed esterno</a:t>
            </a:r>
            <a:r>
              <a:rPr lang="it-IT" sz="3200" dirty="0" smtClean="0"/>
              <a:t>.</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Risponde </a:t>
            </a:r>
            <a:r>
              <a:rPr lang="it-IT" sz="3200" dirty="0"/>
              <a:t>agli </a:t>
            </a:r>
            <a:r>
              <a:rPr lang="it-IT" sz="3200" dirty="0" smtClean="0"/>
              <a:t>stimoli.</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Coordina </a:t>
            </a:r>
            <a:r>
              <a:rPr lang="it-IT" sz="3200" dirty="0"/>
              <a:t>le attività volontarie e involontarie.</a:t>
            </a:r>
          </a:p>
          <a:p>
            <a:pPr marL="358775" indent="-358775">
              <a:spcBef>
                <a:spcPct val="20000"/>
              </a:spcBef>
              <a:buClr>
                <a:srgbClr val="FF0000"/>
              </a:buClr>
              <a:buFont typeface="Wingdings" pitchFamily="2" charset="2"/>
              <a:buBlip>
                <a:blip r:embed="rId3"/>
              </a:buBlip>
            </a:pPr>
            <a:r>
              <a:rPr lang="it-IT" sz="3200" dirty="0"/>
              <a:t>Regola e controlla le strutture e gli apparati periferici.</a:t>
            </a:r>
          </a:p>
          <a:p>
            <a:pPr marL="358775" indent="-358775">
              <a:spcBef>
                <a:spcPct val="20000"/>
              </a:spcBef>
              <a:buClr>
                <a:srgbClr val="FF0000"/>
              </a:buClr>
              <a:buFont typeface="Wingdings" pitchFamily="2" charset="2"/>
              <a:buBlip>
                <a:blip r:embed="rId3"/>
              </a:buBlip>
            </a:pPr>
            <a:r>
              <a:rPr lang="it-IT" sz="3200" dirty="0"/>
              <a:t>E</a:t>
            </a:r>
            <a:r>
              <a:rPr lang="fr-FR" altLang="ja-JP" sz="3200" dirty="0"/>
              <a:t>'</a:t>
            </a:r>
            <a:r>
              <a:rPr lang="it-IT" sz="3200" dirty="0"/>
              <a:t> sede della cognizione, delle emozioni, della memoria.</a:t>
            </a:r>
          </a:p>
          <a:p>
            <a:pPr marL="358775" indent="-358775" algn="just">
              <a:spcBef>
                <a:spcPct val="20000"/>
              </a:spcBef>
              <a:buClr>
                <a:srgbClr val="FF0000"/>
              </a:buClr>
              <a:buBlip>
                <a:blip r:embed="rId3"/>
              </a:buBlip>
            </a:pPr>
            <a:endParaRPr lang="it-IT" sz="3200" dirty="0"/>
          </a:p>
          <a:p>
            <a:pPr marL="358775" indent="-358775" algn="just">
              <a:spcBef>
                <a:spcPct val="20000"/>
              </a:spcBef>
              <a:buClr>
                <a:srgbClr val="FF0000"/>
              </a:buClr>
              <a:buFont typeface="Wingdings" pitchFamily="2" charset="2"/>
              <a:buBlip>
                <a:blip r:embed="rId3"/>
              </a:buBlip>
            </a:pPr>
            <a:endParaRPr lang="it-IT" sz="3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grpSp>
        <p:nvGrpSpPr>
          <p:cNvPr id="14338" name="Group 16"/>
          <p:cNvGrpSpPr>
            <a:grpSpLocks/>
          </p:cNvGrpSpPr>
          <p:nvPr/>
        </p:nvGrpSpPr>
        <p:grpSpPr bwMode="auto">
          <a:xfrm>
            <a:off x="2557103" y="1407201"/>
            <a:ext cx="6545706" cy="4470454"/>
            <a:chOff x="1248" y="48"/>
            <a:chExt cx="4464" cy="3216"/>
          </a:xfrm>
        </p:grpSpPr>
        <p:pic>
          <p:nvPicPr>
            <p:cNvPr id="14340" name="Picture 10" descr="1201"/>
            <p:cNvPicPr>
              <a:picLocks noChangeAspect="1" noChangeArrowheads="1"/>
            </p:cNvPicPr>
            <p:nvPr/>
          </p:nvPicPr>
          <p:blipFill>
            <a:blip r:embed="rId3"/>
            <a:srcRect l="2597" t="3500" r="2597" b="20731"/>
            <a:stretch>
              <a:fillRect/>
            </a:stretch>
          </p:blipFill>
          <p:spPr bwMode="auto">
            <a:xfrm>
              <a:off x="1248" y="48"/>
              <a:ext cx="4464" cy="3216"/>
            </a:xfrm>
            <a:prstGeom prst="rect">
              <a:avLst/>
            </a:prstGeom>
            <a:solidFill>
              <a:srgbClr val="9966FF"/>
            </a:solidFill>
            <a:ln w="28575">
              <a:solidFill>
                <a:srgbClr val="0000FF"/>
              </a:solidFill>
              <a:miter lim="800000"/>
              <a:headEnd/>
              <a:tailEnd/>
            </a:ln>
          </p:spPr>
        </p:pic>
        <p:pic>
          <p:nvPicPr>
            <p:cNvPr id="14341" name="Picture 12" descr="0601"/>
            <p:cNvPicPr>
              <a:picLocks noChangeAspect="1" noChangeArrowheads="1"/>
            </p:cNvPicPr>
            <p:nvPr/>
          </p:nvPicPr>
          <p:blipFill>
            <a:blip r:embed="rId4"/>
            <a:srcRect t="89073" r="53931"/>
            <a:stretch>
              <a:fillRect/>
            </a:stretch>
          </p:blipFill>
          <p:spPr bwMode="auto">
            <a:xfrm>
              <a:off x="4896" y="144"/>
              <a:ext cx="680" cy="140"/>
            </a:xfrm>
            <a:prstGeom prst="rect">
              <a:avLst/>
            </a:prstGeom>
            <a:noFill/>
            <a:ln w="9525">
              <a:solidFill>
                <a:srgbClr val="0000FF"/>
              </a:solidFill>
              <a:miter lim="800000"/>
              <a:headEnd/>
              <a:tailEnd/>
            </a:ln>
          </p:spPr>
        </p:pic>
      </p:grpSp>
      <p:sp>
        <p:nvSpPr>
          <p:cNvPr id="8" name="CasellaDiTesto 7"/>
          <p:cNvSpPr txBox="1"/>
          <p:nvPr/>
        </p:nvSpPr>
        <p:spPr>
          <a:xfrm>
            <a:off x="0" y="797987"/>
            <a:ext cx="9144000" cy="523220"/>
          </a:xfrm>
          <a:prstGeom prst="rect">
            <a:avLst/>
          </a:prstGeom>
          <a:solidFill>
            <a:schemeClr val="accent2">
              <a:lumMod val="20000"/>
              <a:lumOff val="80000"/>
            </a:schemeClr>
          </a:solidFill>
        </p:spPr>
        <p:txBody>
          <a:bodyPr wrap="square" rtlCol="0">
            <a:spAutoFit/>
          </a:bodyPr>
          <a:lstStyle/>
          <a:p>
            <a:r>
              <a:rPr lang="it-IT" sz="2800" b="1" dirty="0" smtClean="0">
                <a:solidFill>
                  <a:srgbClr val="0000FF"/>
                </a:solidFill>
              </a:rPr>
              <a:t>SN Centrale (SNC), </a:t>
            </a:r>
            <a:r>
              <a:rPr lang="it-IT" sz="2800" dirty="0" smtClean="0">
                <a:solidFill>
                  <a:srgbClr val="0000FF"/>
                </a:solidFill>
              </a:rPr>
              <a:t>SN cerebrospinale, o nevrasse</a:t>
            </a:r>
            <a:endParaRPr lang="it-IT" sz="2800" dirty="0">
              <a:solidFill>
                <a:srgbClr val="0000FF"/>
              </a:solidFill>
            </a:endParaRPr>
          </a:p>
        </p:txBody>
      </p:sp>
      <p:sp>
        <p:nvSpPr>
          <p:cNvPr id="15" name="CasellaDiTesto 14"/>
          <p:cNvSpPr txBox="1"/>
          <p:nvPr/>
        </p:nvSpPr>
        <p:spPr>
          <a:xfrm>
            <a:off x="0" y="1293604"/>
            <a:ext cx="2745882" cy="3046988"/>
          </a:xfrm>
          <a:prstGeom prst="rect">
            <a:avLst/>
          </a:prstGeom>
          <a:noFill/>
        </p:spPr>
        <p:txBody>
          <a:bodyPr wrap="square" rtlCol="0">
            <a:spAutoFit/>
          </a:bodyPr>
          <a:lstStyle/>
          <a:p>
            <a:pPr marL="171450" indent="-171450">
              <a:buFont typeface="Arial"/>
              <a:buChar char="•"/>
            </a:pPr>
            <a:r>
              <a:rPr lang="it-IT" sz="2400" b="1" dirty="0" smtClean="0">
                <a:solidFill>
                  <a:srgbClr val="0000FF"/>
                </a:solidFill>
              </a:rPr>
              <a:t>Encefalo </a:t>
            </a:r>
          </a:p>
          <a:p>
            <a:r>
              <a:rPr lang="it-IT" sz="2400" dirty="0" smtClean="0">
                <a:solidFill>
                  <a:srgbClr val="0000FF"/>
                </a:solidFill>
              </a:rPr>
              <a:t>cervello,</a:t>
            </a:r>
          </a:p>
          <a:p>
            <a:r>
              <a:rPr lang="it-IT" sz="2400" dirty="0">
                <a:solidFill>
                  <a:srgbClr val="0000FF"/>
                </a:solidFill>
              </a:rPr>
              <a:t>c</a:t>
            </a:r>
            <a:r>
              <a:rPr lang="it-IT" sz="2400" dirty="0" smtClean="0">
                <a:solidFill>
                  <a:srgbClr val="0000FF"/>
                </a:solidFill>
              </a:rPr>
              <a:t>ervelletto</a:t>
            </a:r>
          </a:p>
          <a:p>
            <a:r>
              <a:rPr lang="it-IT" sz="2400" dirty="0" smtClean="0">
                <a:solidFill>
                  <a:srgbClr val="0000FF"/>
                </a:solidFill>
              </a:rPr>
              <a:t>tronco encefalico</a:t>
            </a:r>
          </a:p>
          <a:p>
            <a:pPr marL="171450" indent="-171450">
              <a:buFont typeface="Arial"/>
              <a:buChar char="•"/>
            </a:pPr>
            <a:r>
              <a:rPr lang="it-IT" sz="2400" b="1" dirty="0" smtClean="0">
                <a:solidFill>
                  <a:srgbClr val="0000FF"/>
                </a:solidFill>
              </a:rPr>
              <a:t>Midollo spinale</a:t>
            </a:r>
          </a:p>
          <a:p>
            <a:r>
              <a:rPr lang="it-IT" sz="2400" dirty="0" smtClean="0">
                <a:solidFill>
                  <a:srgbClr val="0000FF"/>
                </a:solidFill>
              </a:rPr>
              <a:t>porzione extracranica nel canale vertebrale</a:t>
            </a:r>
            <a:endParaRPr lang="it-IT" sz="2400" dirty="0">
              <a:solidFill>
                <a:srgbClr val="0000FF"/>
              </a:solidFill>
            </a:endParaRPr>
          </a:p>
        </p:txBody>
      </p:sp>
      <p:sp>
        <p:nvSpPr>
          <p:cNvPr id="14" name="CasellaDiTesto 13"/>
          <p:cNvSpPr txBox="1"/>
          <p:nvPr/>
        </p:nvSpPr>
        <p:spPr>
          <a:xfrm>
            <a:off x="0" y="6115702"/>
            <a:ext cx="9144000" cy="671973"/>
          </a:xfrm>
          <a:prstGeom prst="rect">
            <a:avLst/>
          </a:prstGeom>
          <a:solidFill>
            <a:srgbClr val="FFFF66"/>
          </a:solidFill>
        </p:spPr>
        <p:txBody>
          <a:bodyPr wrap="square" rtlCol="0">
            <a:spAutoFit/>
          </a:bodyPr>
          <a:lstStyle/>
          <a:p>
            <a:r>
              <a:rPr lang="it-IT" sz="2400" b="1" dirty="0" smtClean="0">
                <a:solidFill>
                  <a:srgbClr val="008080"/>
                </a:solidFill>
              </a:rPr>
              <a:t>SN Periferico (SNP)</a:t>
            </a:r>
            <a:r>
              <a:rPr lang="it-IT" sz="2400" dirty="0" smtClean="0">
                <a:solidFill>
                  <a:srgbClr val="008080"/>
                </a:solidFill>
              </a:rPr>
              <a:t>	</a:t>
            </a:r>
            <a:endParaRPr lang="it-IT" sz="2400" dirty="0">
              <a:solidFill>
                <a:srgbClr val="008080"/>
              </a:solidFill>
            </a:endParaRPr>
          </a:p>
        </p:txBody>
      </p:sp>
      <p:sp>
        <p:nvSpPr>
          <p:cNvPr id="16" name="CasellaDiTesto 15"/>
          <p:cNvSpPr txBox="1"/>
          <p:nvPr/>
        </p:nvSpPr>
        <p:spPr>
          <a:xfrm>
            <a:off x="0" y="4567461"/>
            <a:ext cx="2516266" cy="1569660"/>
          </a:xfrm>
          <a:prstGeom prst="rect">
            <a:avLst/>
          </a:prstGeom>
          <a:noFill/>
        </p:spPr>
        <p:txBody>
          <a:bodyPr wrap="square" rtlCol="0">
            <a:spAutoFit/>
          </a:bodyPr>
          <a:lstStyle/>
          <a:p>
            <a:pPr marL="171450" indent="-171450">
              <a:buFont typeface="Arial"/>
              <a:buChar char="•"/>
            </a:pPr>
            <a:r>
              <a:rPr lang="it-IT" sz="2400" dirty="0">
                <a:solidFill>
                  <a:srgbClr val="008080"/>
                </a:solidFill>
              </a:rPr>
              <a:t>Nervi cranici e spinali</a:t>
            </a:r>
          </a:p>
          <a:p>
            <a:pPr marL="171450" indent="-171450">
              <a:buFont typeface="Arial"/>
              <a:buChar char="•"/>
            </a:pPr>
            <a:r>
              <a:rPr lang="it-IT" sz="2400" dirty="0" smtClean="0">
                <a:solidFill>
                  <a:srgbClr val="008080"/>
                </a:solidFill>
              </a:rPr>
              <a:t>Gangli cerebrospinali</a:t>
            </a:r>
          </a:p>
        </p:txBody>
      </p:sp>
      <p:sp>
        <p:nvSpPr>
          <p:cNvPr id="3" name="Rettangolo 2"/>
          <p:cNvSpPr/>
          <p:nvPr/>
        </p:nvSpPr>
        <p:spPr>
          <a:xfrm>
            <a:off x="3252153" y="5926443"/>
            <a:ext cx="5977658" cy="933589"/>
          </a:xfrm>
          <a:prstGeom prst="rect">
            <a:avLst/>
          </a:prstGeom>
        </p:spPr>
        <p:txBody>
          <a:bodyPr wrap="square">
            <a:spAutoFit/>
          </a:bodyPr>
          <a:lstStyle/>
          <a:p>
            <a:pPr>
              <a:lnSpc>
                <a:spcPct val="140000"/>
              </a:lnSpc>
            </a:pPr>
            <a:r>
              <a:rPr lang="it-IT" sz="2000" dirty="0">
                <a:solidFill>
                  <a:srgbClr val="008080"/>
                </a:solidFill>
              </a:rPr>
              <a:t>Volontario o somatico</a:t>
            </a:r>
          </a:p>
          <a:p>
            <a:pPr>
              <a:lnSpc>
                <a:spcPct val="140000"/>
              </a:lnSpc>
            </a:pPr>
            <a:r>
              <a:rPr lang="it-IT" dirty="0">
                <a:solidFill>
                  <a:srgbClr val="008080"/>
                </a:solidFill>
              </a:rPr>
              <a:t>Involontario, vegetativo, viscerale o </a:t>
            </a:r>
            <a:r>
              <a:rPr lang="it-IT" sz="2000" b="1" dirty="0" smtClean="0">
                <a:solidFill>
                  <a:srgbClr val="008080"/>
                </a:solidFill>
              </a:rPr>
              <a:t>autonomo</a:t>
            </a:r>
            <a:r>
              <a:rPr lang="it-IT" sz="2000" dirty="0" smtClean="0">
                <a:solidFill>
                  <a:srgbClr val="008080"/>
                </a:solidFill>
              </a:rPr>
              <a:t> (SNA)</a:t>
            </a:r>
            <a:endParaRPr lang="it-IT" sz="2000" dirty="0">
              <a:solidFill>
                <a:srgbClr val="008080"/>
              </a:solidFill>
            </a:endParaRPr>
          </a:p>
        </p:txBody>
      </p:sp>
      <p:cxnSp>
        <p:nvCxnSpPr>
          <p:cNvPr id="6" name="Connettore 2 5"/>
          <p:cNvCxnSpPr/>
          <p:nvPr/>
        </p:nvCxnSpPr>
        <p:spPr>
          <a:xfrm flipV="1">
            <a:off x="2941179" y="6221134"/>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2941179" y="6545145"/>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242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Text Box 33"/>
          <p:cNvSpPr txBox="1">
            <a:spLocks noChangeArrowheads="1"/>
          </p:cNvSpPr>
          <p:nvPr/>
        </p:nvSpPr>
        <p:spPr bwMode="auto">
          <a:xfrm>
            <a:off x="0" y="138387"/>
            <a:ext cx="9144000" cy="523220"/>
          </a:xfrm>
          <a:prstGeom prst="rect">
            <a:avLst/>
          </a:prstGeom>
          <a:solidFill>
            <a:srgbClr val="0000FF"/>
          </a:solidFill>
          <a:ln>
            <a:noFill/>
          </a:ln>
          <a:effectLst/>
          <a:extLst/>
        </p:spPr>
        <p:txBody>
          <a:bodyPr anchor="ctr">
            <a:spAutoFit/>
          </a:bodyPr>
          <a:lstStyle/>
          <a:p>
            <a:pPr algn="ctr">
              <a:spcBef>
                <a:spcPct val="50000"/>
              </a:spcBef>
              <a:defRPr/>
            </a:pPr>
            <a:r>
              <a:rPr lang="it-IT" sz="2800" dirty="0" smtClean="0">
                <a:solidFill>
                  <a:schemeClr val="bg1"/>
                </a:solidFill>
                <a:latin typeface="Arial" charset="0"/>
                <a:ea typeface="ＭＳ Ｐゴシック" charset="0"/>
              </a:rPr>
              <a:t>CELLULE  E COMPONENTI DEL SISTEMA NERVOSO</a:t>
            </a:r>
            <a:endParaRPr lang="it-IT" sz="2800" dirty="0">
              <a:solidFill>
                <a:schemeClr val="bg1"/>
              </a:solidFill>
              <a:latin typeface="Arial" charset="0"/>
              <a:ea typeface="ＭＳ Ｐゴシック" charset="0"/>
            </a:endParaRPr>
          </a:p>
        </p:txBody>
      </p:sp>
      <p:sp>
        <p:nvSpPr>
          <p:cNvPr id="2083" name="Rectangle 35"/>
          <p:cNvSpPr>
            <a:spLocks noChangeArrowheads="1"/>
          </p:cNvSpPr>
          <p:nvPr/>
        </p:nvSpPr>
        <p:spPr bwMode="auto">
          <a:xfrm>
            <a:off x="273532" y="890917"/>
            <a:ext cx="8686800" cy="5767733"/>
          </a:xfrm>
          <a:prstGeom prst="rect">
            <a:avLst/>
          </a:prstGeom>
          <a:solidFill>
            <a:schemeClr val="bg1"/>
          </a:solidFill>
          <a:ln w="2857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a:t>
            </a:r>
            <a:r>
              <a:rPr lang="it-IT" sz="2800" dirty="0"/>
              <a:t>: cellule </a:t>
            </a:r>
            <a:r>
              <a:rPr lang="it-IT" sz="2800" dirty="0" smtClean="0"/>
              <a:t>eccitabili, specializzate nella generazione e conduzione </a:t>
            </a:r>
            <a:r>
              <a:rPr lang="it-IT" sz="2800" dirty="0"/>
              <a:t>di impulsi </a:t>
            </a:r>
            <a:r>
              <a:rPr lang="it-IT" sz="2800" dirty="0" smtClean="0"/>
              <a:t>nervosi come segnali elettrici</a:t>
            </a:r>
            <a:r>
              <a:rPr lang="it-IT" sz="2800" dirty="0"/>
              <a:t>. </a:t>
            </a:r>
            <a:r>
              <a:rPr lang="it-IT" sz="2400" dirty="0" smtClean="0"/>
              <a:t>Trasportano </a:t>
            </a:r>
            <a:r>
              <a:rPr lang="it-IT" sz="2400" dirty="0"/>
              <a:t>le informazioni da una regione del corpo </a:t>
            </a:r>
            <a:r>
              <a:rPr lang="it-IT" sz="2400" dirty="0" err="1"/>
              <a:t>all</a:t>
            </a:r>
            <a:r>
              <a:rPr lang="fr-FR" altLang="ja-JP" sz="2400" dirty="0"/>
              <a:t>'</a:t>
            </a:r>
            <a:r>
              <a:rPr lang="it-IT" sz="2400" dirty="0"/>
              <a:t>altra ed integrano ed elaborano tali informazioni. Sono cellule dotate di </a:t>
            </a:r>
            <a:r>
              <a:rPr lang="it-IT" sz="2400" b="1" dirty="0"/>
              <a:t>eccitabilità, conducibilità e polarizzazione funzionale</a:t>
            </a:r>
            <a:r>
              <a:rPr lang="it-IT" sz="2400" dirty="0"/>
              <a:t>.</a:t>
            </a:r>
          </a:p>
          <a:p>
            <a:pPr marL="358775" indent="-358775" algn="just">
              <a:spcBef>
                <a:spcPct val="20000"/>
              </a:spcBef>
              <a:buClr>
                <a:srgbClr val="FF0000"/>
              </a:buClr>
              <a:buFont typeface="Wingdings" pitchFamily="2" charset="2"/>
              <a:buBlip>
                <a:blip r:embed="rId3"/>
              </a:buBlip>
            </a:pPr>
            <a:r>
              <a:rPr lang="it-IT" sz="2800" dirty="0">
                <a:solidFill>
                  <a:srgbClr val="FF0000"/>
                </a:solidFill>
              </a:rPr>
              <a:t>Cellule </a:t>
            </a:r>
            <a:r>
              <a:rPr lang="it-IT" sz="2800" dirty="0" smtClean="0">
                <a:solidFill>
                  <a:srgbClr val="FF0000"/>
                </a:solidFill>
              </a:rPr>
              <a:t>gliali </a:t>
            </a:r>
            <a:r>
              <a:rPr lang="it-IT" sz="2800" dirty="0" smtClean="0"/>
              <a:t>(</a:t>
            </a:r>
            <a:r>
              <a:rPr lang="it-IT" sz="2800" dirty="0"/>
              <a:t>della neuroglia o della </a:t>
            </a:r>
            <a:r>
              <a:rPr lang="it-IT" sz="2800" dirty="0" smtClean="0"/>
              <a:t>nevroglia)</a:t>
            </a:r>
            <a:r>
              <a:rPr lang="it-IT" sz="2800" dirty="0"/>
              <a:t>: cellule </a:t>
            </a:r>
            <a:r>
              <a:rPr lang="it-IT" sz="2800" dirty="0" smtClean="0"/>
              <a:t>“non nervose” </a:t>
            </a:r>
            <a:r>
              <a:rPr lang="it-IT" sz="2800" dirty="0"/>
              <a:t>ma che forniscono</a:t>
            </a:r>
            <a:r>
              <a:rPr lang="it-IT" sz="2800" b="1" dirty="0"/>
              <a:t> sostegno strutturale e metabolico</a:t>
            </a:r>
            <a:r>
              <a:rPr lang="it-IT" sz="2800" dirty="0"/>
              <a:t> e </a:t>
            </a:r>
            <a:r>
              <a:rPr lang="it-IT" sz="2800" dirty="0" smtClean="0"/>
              <a:t>svolgono </a:t>
            </a:r>
            <a:r>
              <a:rPr lang="it-IT" sz="2800" b="1" dirty="0" smtClean="0"/>
              <a:t>funzioni </a:t>
            </a:r>
            <a:r>
              <a:rPr lang="it-IT" sz="2800" b="1" dirty="0"/>
              <a:t>di difesa </a:t>
            </a:r>
            <a:r>
              <a:rPr lang="it-IT" sz="2800" dirty="0"/>
              <a:t>e </a:t>
            </a:r>
            <a:r>
              <a:rPr lang="it-IT" sz="2800" b="1" dirty="0"/>
              <a:t>riparazione</a:t>
            </a:r>
            <a:r>
              <a:rPr lang="it-IT" sz="2800" dirty="0"/>
              <a:t> delle lesioni.</a:t>
            </a:r>
          </a:p>
          <a:p>
            <a:pPr marL="358775" indent="-358775" algn="just">
              <a:spcBef>
                <a:spcPct val="20000"/>
              </a:spcBef>
              <a:buClr>
                <a:srgbClr val="FF0000"/>
              </a:buClr>
              <a:buFont typeface="Wingdings" pitchFamily="2" charset="2"/>
              <a:buBlip>
                <a:blip r:embed="rId3"/>
              </a:buBlip>
            </a:pPr>
            <a:r>
              <a:rPr lang="it-IT" sz="2800" dirty="0"/>
              <a:t>Vasi </a:t>
            </a:r>
            <a:r>
              <a:rPr lang="it-IT" sz="2800" dirty="0" smtClean="0"/>
              <a:t>sanguigni, </a:t>
            </a:r>
            <a:r>
              <a:rPr lang="it-IT" sz="2400" dirty="0" smtClean="0"/>
              <a:t>ruolo trofico e metabolico.</a:t>
            </a:r>
            <a:endParaRPr lang="it-IT" sz="2400" dirty="0"/>
          </a:p>
          <a:p>
            <a:pPr marL="358775" indent="-358775" algn="just">
              <a:spcBef>
                <a:spcPct val="20000"/>
              </a:spcBef>
              <a:buClr>
                <a:srgbClr val="FF0000"/>
              </a:buClr>
              <a:buFont typeface="Wingdings" pitchFamily="2" charset="2"/>
              <a:buBlip>
                <a:blip r:embed="rId3"/>
              </a:buBlip>
            </a:pPr>
            <a:r>
              <a:rPr lang="it-IT" sz="2800" dirty="0"/>
              <a:t>Tessuto connettivo: sotto forma di guaine di rivestimento nel sistema nervoso periferico.</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18434" name="Group 17"/>
          <p:cNvGrpSpPr>
            <a:grpSpLocks/>
          </p:cNvGrpSpPr>
          <p:nvPr/>
        </p:nvGrpSpPr>
        <p:grpSpPr bwMode="auto">
          <a:xfrm>
            <a:off x="107640" y="1624013"/>
            <a:ext cx="8686800" cy="4581525"/>
            <a:chOff x="144" y="1023"/>
            <a:chExt cx="5472" cy="2886"/>
          </a:xfrm>
        </p:grpSpPr>
        <p:pic>
          <p:nvPicPr>
            <p:cNvPr id="18440" name="Segnaposto contenuto 3" descr="0801.gif"/>
            <p:cNvPicPr>
              <a:picLocks noChangeAspect="1"/>
            </p:cNvPicPr>
            <p:nvPr/>
          </p:nvPicPr>
          <p:blipFill>
            <a:blip r:embed="rId3"/>
            <a:srcRect l="5475" t="7298" r="4631" b="24896"/>
            <a:stretch>
              <a:fillRect/>
            </a:stretch>
          </p:blipFill>
          <p:spPr bwMode="auto">
            <a:xfrm>
              <a:off x="144" y="1023"/>
              <a:ext cx="5472" cy="2886"/>
            </a:xfrm>
            <a:prstGeom prst="rect">
              <a:avLst/>
            </a:prstGeom>
            <a:noFill/>
            <a:ln w="28575">
              <a:solidFill>
                <a:srgbClr val="FFFFFF"/>
              </a:solidFill>
              <a:miter lim="800000"/>
              <a:headEnd/>
              <a:tailEnd/>
            </a:ln>
          </p:spPr>
        </p:pic>
        <p:pic>
          <p:nvPicPr>
            <p:cNvPr id="18441" name="Segnaposto contenuto 3" descr="0202.gif"/>
            <p:cNvPicPr>
              <a:picLocks noChangeAspect="1"/>
            </p:cNvPicPr>
            <p:nvPr/>
          </p:nvPicPr>
          <p:blipFill>
            <a:blip r:embed="rId4"/>
            <a:srcRect l="4880" t="84991" r="39816" b="2295"/>
            <a:stretch>
              <a:fillRect/>
            </a:stretch>
          </p:blipFill>
          <p:spPr bwMode="auto">
            <a:xfrm>
              <a:off x="153" y="1350"/>
              <a:ext cx="720" cy="190"/>
            </a:xfrm>
            <a:prstGeom prst="rect">
              <a:avLst/>
            </a:prstGeom>
            <a:noFill/>
            <a:ln w="9525">
              <a:solidFill>
                <a:srgbClr val="FFFFFF"/>
              </a:solidFill>
              <a:miter lim="800000"/>
              <a:headEnd/>
              <a:tailEnd/>
            </a:ln>
          </p:spPr>
        </p:pic>
      </p:grpSp>
      <p:sp>
        <p:nvSpPr>
          <p:cNvPr id="65543" name="AutoShape 7"/>
          <p:cNvSpPr>
            <a:spLocks noChangeArrowheads="1"/>
          </p:cNvSpPr>
          <p:nvPr/>
        </p:nvSpPr>
        <p:spPr bwMode="auto">
          <a:xfrm>
            <a:off x="4927600" y="123825"/>
            <a:ext cx="3987800" cy="1306513"/>
          </a:xfrm>
          <a:prstGeom prst="wedgeRectCallout">
            <a:avLst>
              <a:gd name="adj1" fmla="val -6250"/>
              <a:gd name="adj2" fmla="val 10066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 </a:t>
            </a:r>
            <a:r>
              <a:rPr lang="it-IT" sz="1600" b="1" dirty="0">
                <a:solidFill>
                  <a:srgbClr val="FF0000"/>
                </a:solidFill>
                <a:latin typeface="Arial" charset="0"/>
                <a:ea typeface="ＭＳ Ｐゴシック" charset="0"/>
              </a:rPr>
              <a:t>dendriti</a:t>
            </a:r>
            <a:r>
              <a:rPr lang="it-IT" sz="1600" b="1" dirty="0">
                <a:latin typeface="Arial" charset="0"/>
                <a:ea typeface="ＭＳ Ｐゴシック" charset="0"/>
              </a:rPr>
              <a:t> ricevono informazioni da altri neuroni. </a:t>
            </a:r>
            <a:r>
              <a:rPr lang="it-IT" sz="1600" dirty="0">
                <a:latin typeface="Arial" charset="0"/>
                <a:ea typeface="ＭＳ Ｐゴシック" charset="0"/>
              </a:rPr>
              <a:t>Presentano abbondanti ribosomi e RE. Superficie punteggiata da spine. Funzionalmente e </a:t>
            </a:r>
            <a:r>
              <a:rPr lang="it-IT" sz="1600" dirty="0" err="1">
                <a:latin typeface="Arial" charset="0"/>
                <a:ea typeface="ＭＳ Ｐゴシック" charset="0"/>
              </a:rPr>
              <a:t>morfologiacamente</a:t>
            </a:r>
            <a:r>
              <a:rPr lang="it-IT" sz="1600" dirty="0">
                <a:latin typeface="Arial" charset="0"/>
                <a:ea typeface="ＭＳ Ｐゴシック" charset="0"/>
              </a:rPr>
              <a:t> sono espansioni del corpo cellulare.</a:t>
            </a:r>
          </a:p>
        </p:txBody>
      </p:sp>
      <p:sp>
        <p:nvSpPr>
          <p:cNvPr id="65544" name="AutoShape 8"/>
          <p:cNvSpPr>
            <a:spLocks noChangeArrowheads="1"/>
          </p:cNvSpPr>
          <p:nvPr/>
        </p:nvSpPr>
        <p:spPr bwMode="auto">
          <a:xfrm>
            <a:off x="2233613" y="123825"/>
            <a:ext cx="2514600" cy="2477148"/>
          </a:xfrm>
          <a:prstGeom prst="wedgeRectCallout">
            <a:avLst>
              <a:gd name="adj1" fmla="val 127560"/>
              <a:gd name="adj2" fmla="val 102664"/>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Il </a:t>
            </a:r>
            <a:r>
              <a:rPr lang="it-IT" sz="1600" b="1" dirty="0">
                <a:solidFill>
                  <a:srgbClr val="FF0000"/>
                </a:solidFill>
                <a:latin typeface="Arial" charset="0"/>
                <a:ea typeface="ＭＳ Ｐゴシック" charset="0"/>
              </a:rPr>
              <a:t>corpo cellulare o pirenoforo</a:t>
            </a:r>
            <a:r>
              <a:rPr lang="it-IT" sz="1600" b="1" dirty="0">
                <a:latin typeface="Arial" charset="0"/>
                <a:ea typeface="ＭＳ Ｐゴシック" charset="0"/>
              </a:rPr>
              <a:t> contiene il nucleo e la maggior parte degli organelli cellulari</a:t>
            </a:r>
            <a:r>
              <a:rPr lang="it-IT" sz="1600" dirty="0">
                <a:latin typeface="Arial" charset="0"/>
                <a:ea typeface="ＭＳ Ｐゴシック" charset="0"/>
              </a:rPr>
              <a:t>. Ha varie forme. Presentano </a:t>
            </a:r>
            <a:r>
              <a:rPr lang="it-IT" sz="1600" dirty="0" err="1">
                <a:latin typeface="Arial" charset="0"/>
                <a:ea typeface="ＭＳ Ｐゴシック" charset="0"/>
              </a:rPr>
              <a:t>neurotubuli</a:t>
            </a:r>
            <a:r>
              <a:rPr lang="it-IT" sz="1600" dirty="0">
                <a:latin typeface="Arial" charset="0"/>
                <a:ea typeface="ＭＳ Ｐゴシック" charset="0"/>
              </a:rPr>
              <a:t> e neurofibrille. Numerosi </a:t>
            </a:r>
            <a:r>
              <a:rPr lang="it-IT" sz="1600" dirty="0" smtClean="0">
                <a:latin typeface="Arial" charset="0"/>
                <a:ea typeface="ＭＳ Ｐゴシック" charset="0"/>
              </a:rPr>
              <a:t>mitocondri. Nucleo sferico con nucleolo evidente.</a:t>
            </a:r>
            <a:endParaRPr lang="it-IT" sz="1600" dirty="0">
              <a:latin typeface="Arial" charset="0"/>
              <a:ea typeface="ＭＳ Ｐゴシック" charset="0"/>
            </a:endParaRPr>
          </a:p>
        </p:txBody>
      </p:sp>
      <p:sp>
        <p:nvSpPr>
          <p:cNvPr id="65545" name="AutoShape 9"/>
          <p:cNvSpPr>
            <a:spLocks noChangeArrowheads="1"/>
          </p:cNvSpPr>
          <p:nvPr/>
        </p:nvSpPr>
        <p:spPr bwMode="auto">
          <a:xfrm>
            <a:off x="5192436" y="5719680"/>
            <a:ext cx="3165752" cy="941759"/>
          </a:xfrm>
          <a:prstGeom prst="wedgeRectCallout">
            <a:avLst>
              <a:gd name="adj1" fmla="val -17505"/>
              <a:gd name="adj2" fmla="val -249675"/>
            </a:avLst>
          </a:prstGeom>
          <a:solidFill>
            <a:schemeClr val="bg1">
              <a:alpha val="78000"/>
            </a:schemeClr>
          </a:solidFill>
          <a:ln w="28575">
            <a:solidFill>
              <a:schemeClr val="accent2">
                <a:lumMod val="40000"/>
                <a:lumOff val="60000"/>
              </a:schemeClr>
            </a:solidFill>
            <a:miter lim="800000"/>
            <a:headEnd/>
            <a:tailEnd/>
          </a:ln>
          <a:effectLst/>
          <a:extLst/>
        </p:spPr>
        <p:txBody>
          <a:bodyPr/>
          <a:lstStyle/>
          <a:p>
            <a:pPr algn="just">
              <a:defRPr/>
            </a:pPr>
            <a:r>
              <a:rPr lang="it-IT" sz="1600" dirty="0">
                <a:latin typeface="Arial" charset="0"/>
                <a:ea typeface="ＭＳ Ｐゴシック" charset="0"/>
              </a:rPr>
              <a:t>Il </a:t>
            </a:r>
            <a:r>
              <a:rPr lang="it-IT" sz="1600" b="1" dirty="0">
                <a:solidFill>
                  <a:srgbClr val="FF0000"/>
                </a:solidFill>
                <a:latin typeface="Arial" charset="0"/>
                <a:ea typeface="ＭＳ Ｐゴシック" charset="0"/>
              </a:rPr>
              <a:t>cono di emergenza</a:t>
            </a:r>
            <a:r>
              <a:rPr lang="it-IT" sz="1600" b="1" dirty="0">
                <a:latin typeface="Arial" charset="0"/>
                <a:ea typeface="ＭＳ Ｐゴシック" charset="0"/>
              </a:rPr>
              <a:t> integra </a:t>
            </a:r>
            <a:r>
              <a:rPr lang="it-IT" sz="1600" dirty="0">
                <a:latin typeface="Arial" charset="0"/>
                <a:ea typeface="ＭＳ Ｐゴシック" charset="0"/>
              </a:rPr>
              <a:t>le informazioni raccolte dai dendriti e avvia i potenziali d</a:t>
            </a:r>
            <a:r>
              <a:rPr lang="fr-FR" altLang="ja-JP" sz="1600" dirty="0">
                <a:latin typeface="Arial"/>
                <a:ea typeface="ＭＳ Ｐゴシック" charset="0"/>
              </a:rPr>
              <a:t>'</a:t>
            </a:r>
            <a:r>
              <a:rPr lang="it-IT" sz="1600" dirty="0">
                <a:latin typeface="Arial" charset="0"/>
                <a:ea typeface="ＭＳ Ｐゴシック" charset="0"/>
              </a:rPr>
              <a:t>azione.</a:t>
            </a:r>
          </a:p>
        </p:txBody>
      </p:sp>
      <p:sp>
        <p:nvSpPr>
          <p:cNvPr id="65546" name="AutoShape 10"/>
          <p:cNvSpPr>
            <a:spLocks noChangeArrowheads="1"/>
          </p:cNvSpPr>
          <p:nvPr/>
        </p:nvSpPr>
        <p:spPr bwMode="auto">
          <a:xfrm>
            <a:off x="103676" y="5495040"/>
            <a:ext cx="4793762" cy="1296000"/>
          </a:xfrm>
          <a:prstGeom prst="wedgeRectCallout">
            <a:avLst>
              <a:gd name="adj1" fmla="val 24309"/>
              <a:gd name="adj2" fmla="val -163000"/>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L</a:t>
            </a:r>
            <a:r>
              <a:rPr lang="fr-FR" altLang="ja-JP" sz="1600" b="1" dirty="0">
                <a:latin typeface="Arial"/>
                <a:ea typeface="ＭＳ Ｐゴシック" charset="0"/>
              </a:rPr>
              <a:t>'</a:t>
            </a:r>
            <a:r>
              <a:rPr lang="it-IT" sz="1600" b="1" dirty="0">
                <a:solidFill>
                  <a:srgbClr val="FF0000"/>
                </a:solidFill>
                <a:latin typeface="Arial" charset="0"/>
                <a:ea typeface="ＭＳ Ｐゴシック" charset="0"/>
              </a:rPr>
              <a:t>assone</a:t>
            </a:r>
            <a:r>
              <a:rPr lang="it-IT" sz="1600" b="1" dirty="0">
                <a:latin typeface="Arial" charset="0"/>
                <a:ea typeface="ＭＳ Ｐゴシック" charset="0"/>
              </a:rPr>
              <a:t> conduce i potenziali d</a:t>
            </a:r>
            <a:r>
              <a:rPr lang="fr-FR" altLang="ja-JP" sz="1600" b="1" dirty="0">
                <a:latin typeface="Arial"/>
                <a:ea typeface="ＭＳ Ｐゴシック" charset="0"/>
              </a:rPr>
              <a:t>'</a:t>
            </a:r>
            <a:r>
              <a:rPr lang="it-IT" sz="1600" b="1" dirty="0">
                <a:latin typeface="Arial" charset="0"/>
                <a:ea typeface="ＭＳ Ｐゴシック" charset="0"/>
              </a:rPr>
              <a:t>azione </a:t>
            </a:r>
            <a:r>
              <a:rPr lang="it-IT" sz="1600" dirty="0">
                <a:latin typeface="Arial" charset="0"/>
                <a:ea typeface="ＭＳ Ｐゴシック" charset="0"/>
              </a:rPr>
              <a:t>lontano dal corpo cellulare. Presenta abbondanti mitocondri e speciali strutture </a:t>
            </a:r>
            <a:r>
              <a:rPr lang="it-IT" sz="1600" dirty="0" err="1">
                <a:latin typeface="Arial" charset="0"/>
                <a:ea typeface="ＭＳ Ｐゴシック" charset="0"/>
              </a:rPr>
              <a:t>citoscheletriche</a:t>
            </a:r>
            <a:r>
              <a:rPr lang="it-IT" sz="1600" dirty="0" smtClean="0">
                <a:latin typeface="Arial" charset="0"/>
                <a:ea typeface="ＭＳ Ｐゴシック" charset="0"/>
              </a:rPr>
              <a:t>.</a:t>
            </a:r>
          </a:p>
          <a:p>
            <a:pPr algn="just">
              <a:defRPr/>
            </a:pPr>
            <a:r>
              <a:rPr lang="it-IT" sz="1600" dirty="0" smtClean="0">
                <a:latin typeface="Arial" charset="0"/>
                <a:ea typeface="ＭＳ Ｐゴシック" charset="0"/>
              </a:rPr>
              <a:t>Non organuli per sintesi proteica, ne’ per digestione.</a:t>
            </a:r>
            <a:endParaRPr lang="it-IT" sz="1600" dirty="0">
              <a:latin typeface="Arial" charset="0"/>
              <a:ea typeface="ＭＳ Ｐゴシック" charset="0"/>
            </a:endParaRPr>
          </a:p>
        </p:txBody>
      </p:sp>
      <p:sp>
        <p:nvSpPr>
          <p:cNvPr id="65547" name="AutoShape 11"/>
          <p:cNvSpPr>
            <a:spLocks noChangeArrowheads="1"/>
          </p:cNvSpPr>
          <p:nvPr/>
        </p:nvSpPr>
        <p:spPr bwMode="auto">
          <a:xfrm>
            <a:off x="80963" y="685800"/>
            <a:ext cx="1981200" cy="1143000"/>
          </a:xfrm>
          <a:prstGeom prst="wedgeRectCallout">
            <a:avLst>
              <a:gd name="adj1" fmla="val 26084"/>
              <a:gd name="adj2" fmla="val 133555"/>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 </a:t>
            </a:r>
            <a:r>
              <a:rPr lang="it-IT" sz="1600" b="1" dirty="0">
                <a:solidFill>
                  <a:srgbClr val="FF0000"/>
                </a:solidFill>
                <a:latin typeface="Arial" charset="0"/>
                <a:ea typeface="ＭＳ Ｐゴシック" charset="0"/>
              </a:rPr>
              <a:t>terminali assonici</a:t>
            </a:r>
            <a:r>
              <a:rPr lang="it-IT" sz="1600" b="1" dirty="0">
                <a:latin typeface="Arial" charset="0"/>
                <a:ea typeface="ＭＳ Ｐゴシック" charset="0"/>
              </a:rPr>
              <a:t> formano sinapsi </a:t>
            </a:r>
            <a:r>
              <a:rPr lang="it-IT" sz="1600" dirty="0">
                <a:latin typeface="Arial" charset="0"/>
                <a:ea typeface="ＭＳ Ｐゴシック" charset="0"/>
              </a:rPr>
              <a:t>con una cellula </a:t>
            </a:r>
            <a:r>
              <a:rPr lang="it-IT" sz="1600" dirty="0" smtClean="0">
                <a:latin typeface="Arial" charset="0"/>
                <a:ea typeface="ＭＳ Ｐゴシック" charset="0"/>
              </a:rPr>
              <a:t>bersaglio.</a:t>
            </a:r>
            <a:endParaRPr lang="it-IT" sz="1600" dirty="0">
              <a:latin typeface="Arial" charset="0"/>
              <a:ea typeface="ＭＳ Ｐゴシック" charset="0"/>
            </a:endParaRPr>
          </a:p>
        </p:txBody>
      </p:sp>
      <p:sp>
        <p:nvSpPr>
          <p:cNvPr id="11" name="AutoShape 7"/>
          <p:cNvSpPr>
            <a:spLocks noChangeArrowheads="1"/>
          </p:cNvSpPr>
          <p:nvPr/>
        </p:nvSpPr>
        <p:spPr bwMode="auto">
          <a:xfrm>
            <a:off x="7602901" y="1511823"/>
            <a:ext cx="1541099" cy="1063053"/>
          </a:xfrm>
          <a:prstGeom prst="wedgeRectCallout">
            <a:avLst>
              <a:gd name="adj1" fmla="val -118070"/>
              <a:gd name="adj2" fmla="val 119488"/>
            </a:avLst>
          </a:prstGeom>
          <a:noFill/>
          <a:ln w="28575">
            <a:solidFill>
              <a:schemeClr val="accent2">
                <a:lumMod val="40000"/>
                <a:lumOff val="60000"/>
              </a:schemeClr>
            </a:solidFill>
            <a:miter lim="800000"/>
            <a:headEnd/>
            <a:tailEnd/>
          </a:ln>
          <a:effectLst/>
          <a:extLst/>
        </p:spPr>
        <p:txBody>
          <a:bodyPr/>
          <a:lstStyle/>
          <a:p>
            <a:pPr algn="just">
              <a:defRPr/>
            </a:pPr>
            <a:r>
              <a:rPr lang="it-IT" sz="1400" b="1" dirty="0" smtClean="0">
                <a:latin typeface="Arial" charset="0"/>
                <a:ea typeface="ＭＳ Ｐゴシック" charset="0"/>
              </a:rPr>
              <a:t>Sostanza </a:t>
            </a:r>
            <a:r>
              <a:rPr lang="it-IT" sz="1400" b="1" dirty="0" err="1" smtClean="0">
                <a:latin typeface="Arial" charset="0"/>
                <a:ea typeface="ＭＳ Ｐゴシック" charset="0"/>
              </a:rPr>
              <a:t>tigroide</a:t>
            </a:r>
            <a:r>
              <a:rPr lang="it-IT" sz="1400" b="1" dirty="0" smtClean="0">
                <a:latin typeface="Arial" charset="0"/>
                <a:ea typeface="ＭＳ Ｐゴシック" charset="0"/>
              </a:rPr>
              <a:t> </a:t>
            </a:r>
            <a:r>
              <a:rPr lang="it-IT" sz="1400" dirty="0" smtClean="0">
                <a:latin typeface="Arial" charset="0"/>
                <a:ea typeface="ＭＳ Ｐゴシック" charset="0"/>
              </a:rPr>
              <a:t>o zolle di </a:t>
            </a:r>
            <a:r>
              <a:rPr lang="it-IT" sz="1400" dirty="0" err="1" smtClean="0">
                <a:latin typeface="Arial" charset="0"/>
                <a:ea typeface="ＭＳ Ｐゴシック" charset="0"/>
              </a:rPr>
              <a:t>Niss</a:t>
            </a:r>
            <a:r>
              <a:rPr lang="it-IT" sz="1400" dirty="0" smtClean="0">
                <a:latin typeface="Arial" charset="0"/>
                <a:ea typeface="ＭＳ Ｐゴシック" charset="0"/>
              </a:rPr>
              <a:t> (RER e </a:t>
            </a:r>
            <a:r>
              <a:rPr lang="it-IT" sz="1400" dirty="0" err="1" smtClean="0">
                <a:latin typeface="Arial" charset="0"/>
                <a:ea typeface="ＭＳ Ｐゴシック" charset="0"/>
              </a:rPr>
              <a:t>poliribosmi</a:t>
            </a:r>
            <a:r>
              <a:rPr lang="it-IT" sz="1400" dirty="0" smtClean="0">
                <a:latin typeface="Arial" charset="0"/>
                <a:ea typeface="ＭＳ Ｐゴシック" charset="0"/>
              </a:rPr>
              <a:t>)</a:t>
            </a:r>
            <a:endParaRPr lang="it-IT" sz="14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20482" name="Group 12"/>
          <p:cNvGrpSpPr>
            <a:grpSpLocks/>
          </p:cNvGrpSpPr>
          <p:nvPr/>
        </p:nvGrpSpPr>
        <p:grpSpPr bwMode="auto">
          <a:xfrm>
            <a:off x="1913536" y="127816"/>
            <a:ext cx="7198198" cy="2893556"/>
            <a:chOff x="1056" y="96"/>
            <a:chExt cx="4608" cy="1824"/>
          </a:xfrm>
        </p:grpSpPr>
        <p:pic>
          <p:nvPicPr>
            <p:cNvPr id="20488" name="Segnaposto contenuto 3" descr="0803.gif"/>
            <p:cNvPicPr>
              <a:picLocks noChangeAspect="1"/>
            </p:cNvPicPr>
            <p:nvPr/>
          </p:nvPicPr>
          <p:blipFill>
            <a:blip r:embed="rId3"/>
            <a:srcRect l="4497" t="5885" r="4396" b="44765"/>
            <a:stretch>
              <a:fillRect/>
            </a:stretch>
          </p:blipFill>
          <p:spPr bwMode="auto">
            <a:xfrm>
              <a:off x="1056" y="96"/>
              <a:ext cx="4608" cy="1824"/>
            </a:xfrm>
            <a:prstGeom prst="rect">
              <a:avLst/>
            </a:prstGeom>
            <a:noFill/>
            <a:ln w="28575">
              <a:solidFill>
                <a:srgbClr val="9966FF"/>
              </a:solidFill>
              <a:miter lim="800000"/>
              <a:headEnd/>
              <a:tailEnd/>
            </a:ln>
          </p:spPr>
        </p:pic>
        <p:pic>
          <p:nvPicPr>
            <p:cNvPr id="20489" name="Segnaposto contenuto 3" descr="0202.gif"/>
            <p:cNvPicPr>
              <a:picLocks noChangeAspect="1"/>
            </p:cNvPicPr>
            <p:nvPr/>
          </p:nvPicPr>
          <p:blipFill>
            <a:blip r:embed="rId4"/>
            <a:srcRect l="4880" t="84991" r="39816" b="2295"/>
            <a:stretch>
              <a:fillRect/>
            </a:stretch>
          </p:blipFill>
          <p:spPr bwMode="auto">
            <a:xfrm>
              <a:off x="2880" y="144"/>
              <a:ext cx="432" cy="114"/>
            </a:xfrm>
            <a:prstGeom prst="rect">
              <a:avLst/>
            </a:prstGeom>
            <a:noFill/>
            <a:ln w="9525">
              <a:noFill/>
              <a:miter lim="800000"/>
              <a:headEnd/>
              <a:tailEnd/>
            </a:ln>
          </p:spPr>
        </p:pic>
      </p:grpSp>
      <p:grpSp>
        <p:nvGrpSpPr>
          <p:cNvPr id="20483" name="Group 10"/>
          <p:cNvGrpSpPr>
            <a:grpSpLocks/>
          </p:cNvGrpSpPr>
          <p:nvPr/>
        </p:nvGrpSpPr>
        <p:grpSpPr bwMode="auto">
          <a:xfrm>
            <a:off x="1942748" y="3684372"/>
            <a:ext cx="7162800" cy="2768600"/>
            <a:chOff x="144" y="2256"/>
            <a:chExt cx="4512" cy="1744"/>
          </a:xfrm>
        </p:grpSpPr>
        <p:pic>
          <p:nvPicPr>
            <p:cNvPr id="20486" name="Segnaposto contenuto 3" descr="0802.gif"/>
            <p:cNvPicPr>
              <a:picLocks noChangeAspect="1"/>
            </p:cNvPicPr>
            <p:nvPr/>
          </p:nvPicPr>
          <p:blipFill>
            <a:blip r:embed="rId5"/>
            <a:srcRect l="4623" t="5974" r="6006" b="47411"/>
            <a:stretch>
              <a:fillRect/>
            </a:stretch>
          </p:blipFill>
          <p:spPr bwMode="auto">
            <a:xfrm>
              <a:off x="144" y="2256"/>
              <a:ext cx="4512" cy="1744"/>
            </a:xfrm>
            <a:prstGeom prst="rect">
              <a:avLst/>
            </a:prstGeom>
            <a:noFill/>
            <a:ln w="28575">
              <a:solidFill>
                <a:srgbClr val="9966FF"/>
              </a:solidFill>
              <a:miter lim="800000"/>
              <a:headEnd/>
              <a:tailEnd/>
            </a:ln>
          </p:spPr>
        </p:pic>
        <p:pic>
          <p:nvPicPr>
            <p:cNvPr id="20487" name="Segnaposto contenuto 3" descr="0202.gif"/>
            <p:cNvPicPr>
              <a:picLocks noChangeAspect="1"/>
            </p:cNvPicPr>
            <p:nvPr/>
          </p:nvPicPr>
          <p:blipFill>
            <a:blip r:embed="rId4"/>
            <a:srcRect l="4880" t="84991" r="39816" b="2295"/>
            <a:stretch>
              <a:fillRect/>
            </a:stretch>
          </p:blipFill>
          <p:spPr bwMode="auto">
            <a:xfrm>
              <a:off x="192" y="2304"/>
              <a:ext cx="432" cy="114"/>
            </a:xfrm>
            <a:prstGeom prst="rect">
              <a:avLst/>
            </a:prstGeom>
            <a:noFill/>
            <a:ln w="9525">
              <a:noFill/>
              <a:miter lim="800000"/>
              <a:headEnd/>
              <a:tailEnd/>
            </a:ln>
          </p:spPr>
        </p:pic>
      </p:grpSp>
      <p:pic>
        <p:nvPicPr>
          <p:cNvPr id="20484" name="Segnaposto contenuto 3" descr="0803.gif"/>
          <p:cNvPicPr>
            <a:picLocks noChangeAspect="1"/>
          </p:cNvPicPr>
          <p:nvPr/>
        </p:nvPicPr>
        <p:blipFill>
          <a:blip r:embed="rId3"/>
          <a:srcRect l="4497" t="62389" r="1549" b="23485"/>
          <a:stretch>
            <a:fillRect/>
          </a:stretch>
        </p:blipFill>
        <p:spPr bwMode="auto">
          <a:xfrm>
            <a:off x="8621" y="2773440"/>
            <a:ext cx="7289783" cy="801437"/>
          </a:xfrm>
          <a:prstGeom prst="rect">
            <a:avLst/>
          </a:prstGeom>
          <a:noFill/>
          <a:ln w="28575">
            <a:solidFill>
              <a:srgbClr val="9966FF"/>
            </a:solidFill>
            <a:miter lim="800000"/>
            <a:headEnd/>
            <a:tailEnd/>
          </a:ln>
        </p:spPr>
      </p:pic>
      <p:pic>
        <p:nvPicPr>
          <p:cNvPr id="20485" name="Segnaposto contenuto 3" descr="0802.gif"/>
          <p:cNvPicPr>
            <a:picLocks noChangeAspect="1"/>
          </p:cNvPicPr>
          <p:nvPr/>
        </p:nvPicPr>
        <p:blipFill>
          <a:blip r:embed="rId5"/>
          <a:srcRect l="4623" t="61064" r="2203" b="24809"/>
          <a:stretch>
            <a:fillRect/>
          </a:stretch>
        </p:blipFill>
        <p:spPr bwMode="auto">
          <a:xfrm>
            <a:off x="2159283" y="6076735"/>
            <a:ext cx="6946265" cy="781265"/>
          </a:xfrm>
          <a:prstGeom prst="rect">
            <a:avLst/>
          </a:prstGeom>
          <a:noFill/>
          <a:ln w="28575">
            <a:solidFill>
              <a:srgbClr val="9966FF"/>
            </a:solidFill>
            <a:miter lim="800000"/>
            <a:headEnd/>
            <a:tailEnd/>
          </a:ln>
        </p:spPr>
      </p:pic>
      <p:sp>
        <p:nvSpPr>
          <p:cNvPr id="12" name="AutoShape 7"/>
          <p:cNvSpPr>
            <a:spLocks noChangeArrowheads="1"/>
          </p:cNvSpPr>
          <p:nvPr/>
        </p:nvSpPr>
        <p:spPr bwMode="auto">
          <a:xfrm>
            <a:off x="7984963" y="3167867"/>
            <a:ext cx="1159037" cy="461703"/>
          </a:xfrm>
          <a:prstGeom prst="wedgeRectCallout">
            <a:avLst>
              <a:gd name="adj1" fmla="val -83127"/>
              <a:gd name="adj2" fmla="val -99843"/>
            </a:avLst>
          </a:prstGeom>
          <a:solidFill>
            <a:srgbClr val="FFFF66"/>
          </a:solid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Colorazione di Golgi o </a:t>
            </a:r>
            <a:r>
              <a:rPr lang="it-IT" sz="1200" dirty="0" err="1" smtClean="0">
                <a:latin typeface="Arial" charset="0"/>
                <a:ea typeface="ＭＳ Ｐゴシック" charset="0"/>
              </a:rPr>
              <a:t>Cajal</a:t>
            </a:r>
            <a:endParaRPr lang="it-IT" sz="1200" dirty="0">
              <a:latin typeface="Arial" charset="0"/>
              <a:ea typeface="ＭＳ Ｐゴシック" charset="0"/>
            </a:endParaRPr>
          </a:p>
        </p:txBody>
      </p:sp>
      <p:sp>
        <p:nvSpPr>
          <p:cNvPr id="2" name="CasellaDiTesto 1"/>
          <p:cNvSpPr txBox="1"/>
          <p:nvPr/>
        </p:nvSpPr>
        <p:spPr>
          <a:xfrm>
            <a:off x="0" y="763668"/>
            <a:ext cx="1822968" cy="2031325"/>
          </a:xfrm>
          <a:prstGeom prst="rect">
            <a:avLst/>
          </a:prstGeom>
          <a:noFill/>
        </p:spPr>
        <p:txBody>
          <a:bodyPr wrap="square" rtlCol="0">
            <a:spAutoFit/>
          </a:bodyPr>
          <a:lstStyle/>
          <a:p>
            <a:pPr marL="285750" indent="-285750">
              <a:buFont typeface="Arial"/>
              <a:buChar char="•"/>
            </a:pPr>
            <a:r>
              <a:rPr lang="it-IT" sz="1400" dirty="0" smtClean="0"/>
              <a:t>Nucleo voluminoso poco colorato (</a:t>
            </a:r>
            <a:r>
              <a:rPr lang="it-IT" sz="1400" dirty="0" err="1" smtClean="0"/>
              <a:t>eucromatina</a:t>
            </a:r>
            <a:r>
              <a:rPr lang="it-IT" sz="1400" dirty="0" smtClean="0"/>
              <a:t>)</a:t>
            </a:r>
          </a:p>
          <a:p>
            <a:pPr marL="285750" indent="-285750">
              <a:buFont typeface="Arial"/>
              <a:buChar char="•"/>
            </a:pPr>
            <a:r>
              <a:rPr lang="it-IT" sz="1400" dirty="0" smtClean="0"/>
              <a:t>RER (sostanza </a:t>
            </a:r>
            <a:r>
              <a:rPr lang="it-IT" sz="1400" dirty="0" err="1" smtClean="0"/>
              <a:t>tigroide</a:t>
            </a:r>
            <a:r>
              <a:rPr lang="it-IT" sz="1400" dirty="0" smtClean="0"/>
              <a:t>)</a:t>
            </a:r>
          </a:p>
          <a:p>
            <a:pPr marL="285750" indent="-285750">
              <a:buFont typeface="Arial"/>
              <a:buChar char="•"/>
            </a:pPr>
            <a:r>
              <a:rPr lang="it-IT" sz="1400" dirty="0" smtClean="0"/>
              <a:t>Golgi molto esteso</a:t>
            </a:r>
          </a:p>
          <a:p>
            <a:pPr marL="285750" indent="-285750">
              <a:buFont typeface="Arial"/>
              <a:buChar char="•"/>
            </a:pPr>
            <a:endParaRPr lang="it-IT"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0" y="94210"/>
            <a:ext cx="9144000" cy="1015663"/>
          </a:xfrm>
          <a:prstGeom prst="rect">
            <a:avLst/>
          </a:prstGeom>
          <a:solidFill>
            <a:srgbClr val="0000FF"/>
          </a:solidFill>
          <a:ln>
            <a:noFill/>
          </a:ln>
          <a:effectLst/>
          <a:extLst/>
        </p:spPr>
        <p:txBody>
          <a:bodyPr>
            <a:spAutoFit/>
          </a:bodyPr>
          <a:lstStyle/>
          <a:p>
            <a:pPr>
              <a:spcBef>
                <a:spcPct val="50000"/>
              </a:spcBef>
              <a:defRPr/>
            </a:pPr>
            <a:r>
              <a:rPr lang="it-IT" sz="2400" dirty="0" smtClean="0">
                <a:solidFill>
                  <a:srgbClr val="FFFFFF"/>
                </a:solidFill>
                <a:latin typeface="Arial" charset="0"/>
                <a:ea typeface="ＭＳ Ｐゴシック" charset="0"/>
              </a:rPr>
              <a:t>FLUSSO </a:t>
            </a:r>
          </a:p>
          <a:p>
            <a:pPr>
              <a:spcBef>
                <a:spcPct val="50000"/>
              </a:spcBef>
              <a:defRPr/>
            </a:pPr>
            <a:r>
              <a:rPr lang="it-IT" sz="2400" dirty="0" smtClean="0">
                <a:solidFill>
                  <a:srgbClr val="FFFFFF"/>
                </a:solidFill>
                <a:latin typeface="Arial" charset="0"/>
                <a:ea typeface="ＭＳ Ｐゴシック" charset="0"/>
              </a:rPr>
              <a:t>ASSONICO	</a:t>
            </a:r>
            <a:endParaRPr lang="it-IT" sz="2400" dirty="0">
              <a:solidFill>
                <a:srgbClr val="FFFFFF"/>
              </a:solidFill>
              <a:latin typeface="Arial" charset="0"/>
              <a:ea typeface="ＭＳ Ｐゴシック" charset="0"/>
            </a:endParaRPr>
          </a:p>
        </p:txBody>
      </p:sp>
      <p:sp>
        <p:nvSpPr>
          <p:cNvPr id="71687" name="Rectangle 7"/>
          <p:cNvSpPr>
            <a:spLocks noChangeArrowheads="1"/>
          </p:cNvSpPr>
          <p:nvPr/>
        </p:nvSpPr>
        <p:spPr bwMode="auto">
          <a:xfrm>
            <a:off x="114300" y="1177392"/>
            <a:ext cx="8929688" cy="89693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b="1" noProof="1">
                <a:solidFill>
                  <a:srgbClr val="FF0000"/>
                </a:solidFill>
                <a:latin typeface="Arial" charset="0"/>
                <a:ea typeface="ＭＳ Ｐゴシック" charset="0"/>
              </a:rPr>
              <a:t>Flusso lento</a:t>
            </a:r>
            <a:r>
              <a:rPr sz="1700" b="1" noProof="1">
                <a:latin typeface="Arial" charset="0"/>
                <a:ea typeface="ＭＳ Ｐゴシック" charset="0"/>
              </a:rPr>
              <a:t> </a:t>
            </a:r>
            <a:r>
              <a:rPr lang="it-IT" sz="1700" b="1" dirty="0">
                <a:latin typeface="Arial" charset="0"/>
                <a:ea typeface="ＭＳ Ｐゴシック" charset="0"/>
              </a:rPr>
              <a:t>(</a:t>
            </a:r>
            <a:r>
              <a:rPr sz="1700" b="1" noProof="1">
                <a:latin typeface="Arial" charset="0"/>
                <a:ea typeface="ＭＳ Ｐゴシック" charset="0"/>
              </a:rPr>
              <a:t>1-</a:t>
            </a:r>
            <a:r>
              <a:rPr lang="it-IT" sz="1700" b="1" dirty="0">
                <a:latin typeface="Arial" charset="0"/>
                <a:ea typeface="ＭＳ Ｐゴシック" charset="0"/>
              </a:rPr>
              <a:t>5 </a:t>
            </a:r>
            <a:r>
              <a:rPr sz="1700" b="1" noProof="1">
                <a:latin typeface="Arial" charset="0"/>
                <a:ea typeface="ＭＳ Ｐゴシック" charset="0"/>
              </a:rPr>
              <a:t>mm al giorno</a:t>
            </a:r>
            <a:r>
              <a:rPr lang="it-IT" sz="1700" b="1" dirty="0">
                <a:latin typeface="Arial" charset="0"/>
                <a:ea typeface="ＭＳ Ｐゴシック" charset="0"/>
              </a:rPr>
              <a:t>) </a:t>
            </a:r>
            <a:r>
              <a:rPr sz="1700" b="1" noProof="1">
                <a:latin typeface="Arial" charset="0"/>
                <a:ea typeface="ＭＳ Ｐゴシック" charset="0"/>
              </a:rPr>
              <a:t>unidirezionale anterogrado</a:t>
            </a:r>
            <a:r>
              <a:rPr lang="it-IT" sz="1700" dirty="0">
                <a:latin typeface="Arial" charset="0"/>
                <a:ea typeface="ＭＳ Ｐゴシック" charset="0"/>
              </a:rPr>
              <a:t>. E</a:t>
            </a:r>
            <a:r>
              <a:rPr lang="fr-FR" altLang="ja-JP" sz="1700" dirty="0">
                <a:latin typeface="Arial"/>
                <a:ea typeface="ＭＳ Ｐゴシック" charset="0"/>
              </a:rPr>
              <a:t>'</a:t>
            </a:r>
            <a:r>
              <a:rPr lang="it-IT" sz="1700" dirty="0">
                <a:latin typeface="Arial" charset="0"/>
                <a:ea typeface="ＭＳ Ｐゴシック" charset="0"/>
              </a:rPr>
              <a:t> </a:t>
            </a:r>
            <a:r>
              <a:rPr sz="1700" noProof="1">
                <a:latin typeface="Arial" charset="0"/>
                <a:ea typeface="ＭＳ Ｐゴシック" charset="0"/>
              </a:rPr>
              <a:t>fondamentale per il ricambio dei costituenti solubili </a:t>
            </a:r>
            <a:r>
              <a:rPr lang="it-IT" sz="1700" noProof="1">
                <a:latin typeface="Arial" charset="0"/>
                <a:ea typeface="ＭＳ Ｐゴシック" charset="0"/>
              </a:rPr>
              <a:t>(</a:t>
            </a:r>
            <a:r>
              <a:rPr sz="1700" noProof="1">
                <a:latin typeface="Arial" charset="0"/>
                <a:ea typeface="ＭＳ Ｐゴシック" charset="0"/>
              </a:rPr>
              <a:t>costituenti </a:t>
            </a:r>
            <a:r>
              <a:rPr lang="it-IT" sz="1700" dirty="0">
                <a:latin typeface="Arial" charset="0"/>
                <a:ea typeface="ＭＳ Ｐゴシック" charset="0"/>
              </a:rPr>
              <a:t>dei </a:t>
            </a:r>
            <a:r>
              <a:rPr sz="1700" noProof="1">
                <a:latin typeface="Arial" charset="0"/>
                <a:ea typeface="ＭＳ Ｐゴシック" charset="0"/>
              </a:rPr>
              <a:t>microtubuli e </a:t>
            </a:r>
            <a:r>
              <a:rPr lang="it-IT" sz="1700" dirty="0">
                <a:latin typeface="Arial" charset="0"/>
                <a:ea typeface="ＭＳ Ｐゴシック" charset="0"/>
              </a:rPr>
              <a:t>dei </a:t>
            </a:r>
            <a:r>
              <a:rPr sz="1700" noProof="1">
                <a:latin typeface="Arial" charset="0"/>
                <a:ea typeface="ＭＳ Ｐゴシック" charset="0"/>
              </a:rPr>
              <a:t>microfilamenti</a:t>
            </a:r>
            <a:r>
              <a:rPr lang="it-IT" sz="1700" noProof="1">
                <a:latin typeface="Arial" charset="0"/>
                <a:ea typeface="ＭＳ Ｐゴシック" charset="0"/>
              </a:rPr>
              <a:t>,</a:t>
            </a:r>
            <a:r>
              <a:rPr sz="1700" noProof="1">
                <a:latin typeface="Arial" charset="0"/>
                <a:ea typeface="ＭＳ Ｐゴシック" charset="0"/>
              </a:rPr>
              <a:t> enzimi mitocondriali necessari per garantire il metabolismo energetico</a:t>
            </a:r>
            <a:r>
              <a:rPr lang="it-IT" sz="1700" noProof="1">
                <a:latin typeface="Arial" charset="0"/>
                <a:ea typeface="ＭＳ Ｐゴシック" charset="0"/>
              </a:rPr>
              <a:t>)</a:t>
            </a:r>
            <a:r>
              <a:rPr sz="1700" noProof="1">
                <a:latin typeface="Arial" charset="0"/>
                <a:ea typeface="ＭＳ Ｐゴシック" charset="0"/>
              </a:rPr>
              <a:t>.</a:t>
            </a:r>
          </a:p>
        </p:txBody>
      </p:sp>
      <p:sp>
        <p:nvSpPr>
          <p:cNvPr id="71688" name="Rectangle 8"/>
          <p:cNvSpPr>
            <a:spLocks noChangeArrowheads="1"/>
          </p:cNvSpPr>
          <p:nvPr/>
        </p:nvSpPr>
        <p:spPr bwMode="auto">
          <a:xfrm>
            <a:off x="169863" y="5418137"/>
            <a:ext cx="8874125" cy="141446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b="1" noProof="1">
                <a:solidFill>
                  <a:srgbClr val="FF0000"/>
                </a:solidFill>
                <a:latin typeface="Arial" charset="0"/>
                <a:ea typeface="ＭＳ Ｐゴシック" charset="0"/>
              </a:rPr>
              <a:t>Flusso veloce</a:t>
            </a:r>
            <a:r>
              <a:rPr sz="1700" b="1" noProof="1">
                <a:latin typeface="Arial" charset="0"/>
                <a:ea typeface="ＭＳ Ｐゴシック" charset="0"/>
              </a:rPr>
              <a:t> </a:t>
            </a:r>
            <a:r>
              <a:rPr lang="it-IT" sz="1700" b="1" dirty="0">
                <a:latin typeface="Arial" charset="0"/>
                <a:ea typeface="ＭＳ Ｐゴシック" charset="0"/>
              </a:rPr>
              <a:t>(</a:t>
            </a:r>
            <a:r>
              <a:rPr sz="1700" b="1" noProof="1">
                <a:latin typeface="Arial" charset="0"/>
                <a:ea typeface="ＭＳ Ｐゴシック" charset="0"/>
              </a:rPr>
              <a:t>400 mm al giorno</a:t>
            </a:r>
            <a:r>
              <a:rPr lang="it-IT" sz="1700" b="1" dirty="0">
                <a:latin typeface="Arial" charset="0"/>
                <a:ea typeface="ＭＳ Ｐゴシック" charset="0"/>
              </a:rPr>
              <a:t>)</a:t>
            </a:r>
            <a:r>
              <a:rPr sz="1700" b="1" noProof="1">
                <a:latin typeface="Arial" charset="0"/>
                <a:ea typeface="ＭＳ Ｐゴシック" charset="0"/>
              </a:rPr>
              <a:t> bidirezionale</a:t>
            </a:r>
            <a:r>
              <a:rPr lang="it-IT" sz="1700" b="1" dirty="0">
                <a:latin typeface="Arial" charset="0"/>
                <a:ea typeface="ＭＳ Ｐゴシック" charset="0"/>
              </a:rPr>
              <a:t>. </a:t>
            </a:r>
            <a:r>
              <a:rPr sz="1700" noProof="1">
                <a:latin typeface="Arial" charset="0"/>
                <a:ea typeface="ＭＳ Ｐゴシック" charset="0"/>
              </a:rPr>
              <a:t>Riguarda essenzialmente le vescicole provenienti dal sistema di Golgi e dal reticolo endoplasmatico</a:t>
            </a:r>
            <a:r>
              <a:rPr lang="it-IT" sz="1700" dirty="0">
                <a:latin typeface="Arial" charset="0"/>
                <a:ea typeface="ＭＳ Ｐゴシック" charset="0"/>
              </a:rPr>
              <a:t> (</a:t>
            </a:r>
            <a:r>
              <a:rPr sz="1700" b="1" noProof="1">
                <a:latin typeface="Arial" charset="0"/>
                <a:ea typeface="ＭＳ Ｐゴシック" charset="0"/>
              </a:rPr>
              <a:t>trasporto delle vescicole di neurotrasmettitore alla sinapsi </a:t>
            </a:r>
            <a:r>
              <a:rPr lang="it-IT" sz="1700" b="1" noProof="1">
                <a:latin typeface="Arial" charset="0"/>
                <a:ea typeface="ＭＳ Ｐゴシック" charset="0"/>
              </a:rPr>
              <a:t>e</a:t>
            </a:r>
            <a:r>
              <a:rPr sz="1700" b="1" noProof="1">
                <a:latin typeface="Arial" charset="0"/>
                <a:ea typeface="ＭＳ Ｐゴシック" charset="0"/>
              </a:rPr>
              <a:t> ricambio dei costituenti della membrana</a:t>
            </a:r>
            <a:r>
              <a:rPr sz="1700" noProof="1">
                <a:latin typeface="Arial" charset="0"/>
                <a:ea typeface="ＭＳ Ｐゴシック" charset="0"/>
              </a:rPr>
              <a:t> come fosfolipidi e glicoproteine</a:t>
            </a:r>
            <a:r>
              <a:rPr lang="it-IT" sz="1700" noProof="1">
                <a:latin typeface="Arial" charset="0"/>
                <a:ea typeface="ＭＳ Ｐゴシック" charset="0"/>
              </a:rPr>
              <a:t>)</a:t>
            </a:r>
            <a:r>
              <a:rPr sz="1700" noProof="1">
                <a:latin typeface="Arial" charset="0"/>
                <a:ea typeface="ＭＳ Ｐゴシック" charset="0"/>
              </a:rPr>
              <a:t>. Retrogrado riguarda sostanze che possono essere riutilizzate (200-300 mm al giorno).</a:t>
            </a:r>
            <a:endParaRPr lang="it-IT" sz="1700" dirty="0">
              <a:latin typeface="Arial" charset="0"/>
              <a:ea typeface="ＭＳ Ｐゴシック" charset="0"/>
            </a:endParaRPr>
          </a:p>
        </p:txBody>
      </p:sp>
      <p:sp>
        <p:nvSpPr>
          <p:cNvPr id="71689" name="Rectangle 9"/>
          <p:cNvSpPr>
            <a:spLocks noChangeArrowheads="1"/>
          </p:cNvSpPr>
          <p:nvPr/>
        </p:nvSpPr>
        <p:spPr bwMode="auto">
          <a:xfrm>
            <a:off x="1797049" y="106364"/>
            <a:ext cx="7246939" cy="984885"/>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dirty="0" smtClean="0">
                <a:solidFill>
                  <a:srgbClr val="000000"/>
                </a:solidFill>
                <a:latin typeface="Arial" charset="0"/>
                <a:ea typeface="ＭＳ Ｐゴシック" charset="0"/>
              </a:rPr>
              <a:t>Dipendenza metabolica e funzionale dell’assone dal corpo cellulare:</a:t>
            </a:r>
          </a:p>
          <a:p>
            <a:pPr algn="just">
              <a:defRPr/>
            </a:pPr>
            <a:r>
              <a:rPr lang="it-IT" sz="2000" dirty="0" smtClean="0">
                <a:solidFill>
                  <a:srgbClr val="FF0000"/>
                </a:solidFill>
                <a:latin typeface="Arial" charset="0"/>
                <a:ea typeface="ＭＳ Ｐゴシック" charset="0"/>
              </a:rPr>
              <a:t>Trasporto </a:t>
            </a:r>
            <a:r>
              <a:rPr lang="it-IT" sz="2000" dirty="0">
                <a:solidFill>
                  <a:srgbClr val="FF0000"/>
                </a:solidFill>
                <a:latin typeface="Arial" charset="0"/>
                <a:ea typeface="ＭＳ Ｐゴシック" charset="0"/>
              </a:rPr>
              <a:t>di materiale</a:t>
            </a:r>
            <a:r>
              <a:rPr lang="it-IT" sz="2000" dirty="0">
                <a:latin typeface="Arial" charset="0"/>
                <a:ea typeface="ＭＳ Ｐゴシック" charset="0"/>
              </a:rPr>
              <a:t> dal pirenoforo fino ai terminali assonici (trasporto assonale</a:t>
            </a:r>
            <a:r>
              <a:rPr lang="it-IT" sz="2000" dirty="0">
                <a:solidFill>
                  <a:srgbClr val="FF0000"/>
                </a:solidFill>
                <a:latin typeface="Arial" charset="0"/>
                <a:ea typeface="ＭＳ Ｐゴシック" charset="0"/>
              </a:rPr>
              <a:t> anterogrado</a:t>
            </a:r>
            <a:r>
              <a:rPr lang="it-IT" sz="2000" dirty="0">
                <a:latin typeface="Arial" charset="0"/>
                <a:ea typeface="ＭＳ Ｐゴシック" charset="0"/>
              </a:rPr>
              <a:t>) e viceversa (</a:t>
            </a:r>
            <a:r>
              <a:rPr lang="it-IT" sz="2000" dirty="0">
                <a:solidFill>
                  <a:srgbClr val="FF0000"/>
                </a:solidFill>
                <a:latin typeface="Arial" charset="0"/>
                <a:ea typeface="ＭＳ Ｐゴシック" charset="0"/>
              </a:rPr>
              <a:t>retrogrado</a:t>
            </a:r>
            <a:r>
              <a:rPr lang="it-IT" sz="2000" dirty="0">
                <a:latin typeface="Arial" charset="0"/>
                <a:ea typeface="ＭＳ Ｐゴシック" charset="0"/>
              </a:rPr>
              <a:t>).</a:t>
            </a:r>
            <a:endParaRPr sz="2000" noProof="1">
              <a:latin typeface="Arial" charset="0"/>
              <a:ea typeface="ＭＳ Ｐゴシック" charset="0"/>
            </a:endParaRPr>
          </a:p>
        </p:txBody>
      </p:sp>
      <p:grpSp>
        <p:nvGrpSpPr>
          <p:cNvPr id="22533" name="Group 11"/>
          <p:cNvGrpSpPr>
            <a:grpSpLocks/>
          </p:cNvGrpSpPr>
          <p:nvPr/>
        </p:nvGrpSpPr>
        <p:grpSpPr bwMode="auto">
          <a:xfrm>
            <a:off x="1517650" y="2120369"/>
            <a:ext cx="6107113" cy="3240087"/>
            <a:chOff x="956" y="1261"/>
            <a:chExt cx="3847" cy="2041"/>
          </a:xfrm>
        </p:grpSpPr>
        <p:pic>
          <p:nvPicPr>
            <p:cNvPr id="22534" name="Segnaposto contenuto 3" descr="0805.gif"/>
            <p:cNvPicPr>
              <a:picLocks noChangeAspect="1"/>
            </p:cNvPicPr>
            <p:nvPr/>
          </p:nvPicPr>
          <p:blipFill>
            <a:blip r:embed="rId3"/>
            <a:srcRect l="3650" t="5267" r="3204" b="33789"/>
            <a:stretch>
              <a:fillRect/>
            </a:stretch>
          </p:blipFill>
          <p:spPr bwMode="auto">
            <a:xfrm>
              <a:off x="956" y="1261"/>
              <a:ext cx="3847" cy="2041"/>
            </a:xfrm>
            <a:prstGeom prst="rect">
              <a:avLst/>
            </a:prstGeom>
            <a:noFill/>
            <a:ln w="28575">
              <a:solidFill>
                <a:srgbClr val="9966FF"/>
              </a:solidFill>
              <a:miter lim="800000"/>
              <a:headEnd/>
              <a:tailEnd/>
            </a:ln>
          </p:spPr>
        </p:pic>
        <p:pic>
          <p:nvPicPr>
            <p:cNvPr id="22535" name="Segnaposto contenuto 3" descr="0202.gif"/>
            <p:cNvPicPr>
              <a:picLocks noChangeAspect="1"/>
            </p:cNvPicPr>
            <p:nvPr/>
          </p:nvPicPr>
          <p:blipFill>
            <a:blip r:embed="rId4"/>
            <a:srcRect l="4880" t="84991" r="39816" b="2295"/>
            <a:stretch>
              <a:fillRect/>
            </a:stretch>
          </p:blipFill>
          <p:spPr bwMode="auto">
            <a:xfrm>
              <a:off x="4293" y="3139"/>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4201</TotalTime>
  <Words>2431</Words>
  <Application>Microsoft Macintosh PowerPoint</Application>
  <PresentationFormat>Presentazione su schermo (4:3)</PresentationFormat>
  <Paragraphs>278</Paragraphs>
  <Slides>35</Slides>
  <Notes>32</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Struttura predefinita</vt:lpstr>
      <vt:lpstr>CORSO DI BIOLOGIA - Programma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Dipartimento di Biologia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 Dalla Valle</dc:creator>
  <cp:lastModifiedBy>Stefania Bortoluzzi</cp:lastModifiedBy>
  <cp:revision>88</cp:revision>
  <dcterms:created xsi:type="dcterms:W3CDTF">2010-12-03T10:31:48Z</dcterms:created>
  <dcterms:modified xsi:type="dcterms:W3CDTF">2015-01-08T10:08:48Z</dcterms:modified>
</cp:coreProperties>
</file>