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70" r:id="rId11"/>
    <p:sldId id="272" r:id="rId12"/>
    <p:sldId id="273" r:id="rId13"/>
    <p:sldId id="274"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9" d="100"/>
          <a:sy n="139" d="100"/>
        </p:scale>
        <p:origin x="-1376"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11B17-78DB-1641-9BD3-FF7ABC85E813}" type="datetimeFigureOut">
              <a:rPr lang="it-IT" smtClean="0"/>
              <a:t>12/11/13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25270-6429-7C41-9338-0966B1D994B9}" type="slidenum">
              <a:rPr lang="it-IT" smtClean="0"/>
              <a:t>‹n.›</a:t>
            </a:fld>
            <a:endParaRPr lang="it-IT"/>
          </a:p>
        </p:txBody>
      </p:sp>
    </p:spTree>
    <p:extLst>
      <p:ext uri="{BB962C8B-B14F-4D97-AF65-F5344CB8AC3E}">
        <p14:creationId xmlns:p14="http://schemas.microsoft.com/office/powerpoint/2010/main" val="455699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C0AF3D-ED47-6449-9AD5-FB352F91AC2D}" type="slidenum">
              <a:rPr lang="it-IT">
                <a:latin typeface="Arial" pitchFamily="-109" charset="0"/>
                <a:ea typeface="Arial" pitchFamily="-109" charset="0"/>
                <a:cs typeface="Arial" pitchFamily="-109" charset="0"/>
              </a:rPr>
              <a:pPr/>
              <a:t>25</a:t>
            </a:fld>
            <a:endParaRPr lang="it-IT">
              <a:latin typeface="Arial" pitchFamily="-109" charset="0"/>
              <a:ea typeface="Arial" pitchFamily="-109" charset="0"/>
              <a:cs typeface="Arial" pitchFamily="-109" charset="0"/>
            </a:endParaRPr>
          </a:p>
        </p:txBody>
      </p:sp>
      <p:sp>
        <p:nvSpPr>
          <p:cNvPr id="40963" name="Rectangle 2"/>
          <p:cNvSpPr>
            <a:spLocks noGrp="1" noRot="1" noChangeAspect="1" noChangeArrowheads="1" noTextEdit="1"/>
          </p:cNvSpPr>
          <p:nvPr>
            <p:ph type="sldImg"/>
          </p:nvPr>
        </p:nvSpPr>
        <p:spPr>
          <a:xfrm>
            <a:off x="1143000" y="687388"/>
            <a:ext cx="4572000" cy="3429000"/>
          </a:xfrm>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r>
              <a:rPr lang="en-US">
                <a:latin typeface="Arial" pitchFamily="-109" charset="0"/>
                <a:ea typeface="Arial" pitchFamily="-109" charset="0"/>
                <a:cs typeface="Arial" pitchFamily="-109" charset="0"/>
              </a:rPr>
              <a:t>I wanted to just demonstrate an overview of a Genome Browser page at a mature stage of this assembly.  You can see that there are many track and image controls seen down at the bottom of the page.  At the very beginning of a release—there is only a CORE set of tracks at first, not all of the tracks are available.  Over time these will be added to the browser—so the actual track options you see will accumulate over time.  Tracks take time to create—within UCSC, and from other contributors all over the world.  </a:t>
            </a:r>
          </a:p>
          <a:p>
            <a:pPr eaLnBrk="1" hangingPunct="1"/>
            <a:endParaRPr lang="en-US">
              <a:latin typeface="Arial" pitchFamily="-109" charset="0"/>
              <a:ea typeface="Arial" pitchFamily="-109" charset="0"/>
              <a:cs typeface="Arial" pitchFamily="-109" charset="0"/>
            </a:endParaRPr>
          </a:p>
          <a:p>
            <a:pPr eaLnBrk="1" hangingPunct="1"/>
            <a:r>
              <a:rPr lang="en-US">
                <a:latin typeface="Arial" pitchFamily="-109" charset="0"/>
                <a:ea typeface="Arial" pitchFamily="-109" charset="0"/>
                <a:cs typeface="Arial" pitchFamily="-109" charset="0"/>
              </a:rPr>
              <a:t>But I wanted to use this slide to illustrate one of the major organizational concepts of the Genome Browser.  At the bottom of the page, you will find that the data is organized into GROUPS.    These are groups of similar data, such as Mapping and Sequencing Tracks, Genes and Gene Prediction tracks, and so on.  Each GROUP contains the individual TRACKS, or the lines of annotation. A group at the bottom of the page corresponds to a section in the viewer.  In the viewer the separate GROUPs are indicated by the color change along the left side of the image area, from gray to blue and so on.  Understanding this Group and Track organization will also help you to understand the Table Browser functions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12/11/13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12/11/13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12/11/13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75F02B-02F4-0C4F-907B-C3AC83D56C9A}" type="datetimeFigureOut">
              <a:rPr lang="it-IT" smtClean="0"/>
              <a:t>12/11/13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D75F02B-02F4-0C4F-907B-C3AC83D56C9A}" type="datetimeFigureOut">
              <a:rPr lang="it-IT" smtClean="0"/>
              <a:t>12/11/13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75F02B-02F4-0C4F-907B-C3AC83D56C9A}" type="datetimeFigureOut">
              <a:rPr lang="it-IT" smtClean="0"/>
              <a:t>12/11/13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75F02B-02F4-0C4F-907B-C3AC83D56C9A}" type="datetimeFigureOut">
              <a:rPr lang="it-IT" smtClean="0"/>
              <a:t>12/11/13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D75F02B-02F4-0C4F-907B-C3AC83D56C9A}" type="datetimeFigureOut">
              <a:rPr lang="it-IT" smtClean="0"/>
              <a:t>12/11/13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75F02B-02F4-0C4F-907B-C3AC83D56C9A}" type="datetimeFigureOut">
              <a:rPr lang="it-IT" smtClean="0"/>
              <a:t>12/11/13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12/11/13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D75F02B-02F4-0C4F-907B-C3AC83D56C9A}" type="datetimeFigureOut">
              <a:rPr lang="it-IT" smtClean="0"/>
              <a:t>12/11/13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7FA1B6-2D38-954B-8954-D9A16F40F19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5D75F02B-02F4-0C4F-907B-C3AC83D56C9A}" type="datetimeFigureOut">
              <a:rPr lang="it-IT" smtClean="0"/>
              <a:pPr/>
              <a:t>12/11/13</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C17FA1B6-2D38-954B-8954-D9A16F40F193}"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dbSTS/how_to_submit.html" TargetMode="External"/><Relationship Id="rId4" Type="http://schemas.openxmlformats.org/officeDocument/2006/relationships/hyperlink" Target="http://www.ncbi.nlm.nih.gov/HTGS" TargetMode="External"/><Relationship Id="rId1" Type="http://schemas.openxmlformats.org/officeDocument/2006/relationships/slideLayout" Target="../slideLayouts/slideLayout2.xml"/><Relationship Id="rId2" Type="http://schemas.openxmlformats.org/officeDocument/2006/relationships/hyperlink" Target="http://www.ncbi.nlm.nih.gov/dbEST/how_to_submi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prot.org/uniprot/"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47444"/>
            <a:ext cx="7669212" cy="576263"/>
          </a:xfrm>
        </p:spPr>
        <p:txBody>
          <a:bodyPr>
            <a:normAutofit fontScale="90000"/>
          </a:bodyPr>
          <a:lstStyle/>
          <a:p>
            <a:pPr algn="l" eaLnBrk="1" hangingPunct="1"/>
            <a:r>
              <a:rPr lang="it-IT" b="1" i="1" dirty="0">
                <a:solidFill>
                  <a:srgbClr val="008000"/>
                </a:solidFill>
              </a:rPr>
              <a:t>THE BIG DATA ERA</a:t>
            </a:r>
            <a:endParaRPr lang="it-IT" b="1" dirty="0">
              <a:solidFill>
                <a:srgbClr val="008000"/>
              </a:solidFill>
            </a:endParaRPr>
          </a:p>
        </p:txBody>
      </p:sp>
      <p:sp>
        <p:nvSpPr>
          <p:cNvPr id="15363" name="Rectangle 3"/>
          <p:cNvSpPr>
            <a:spLocks noChangeArrowheads="1"/>
          </p:cNvSpPr>
          <p:nvPr/>
        </p:nvSpPr>
        <p:spPr bwMode="auto">
          <a:xfrm>
            <a:off x="4184776" y="558810"/>
            <a:ext cx="4882924" cy="3170099"/>
          </a:xfrm>
          <a:prstGeom prst="rect">
            <a:avLst/>
          </a:prstGeom>
          <a:solidFill>
            <a:schemeClr val="accent3">
              <a:lumMod val="20000"/>
              <a:lumOff val="80000"/>
            </a:schemeClr>
          </a:solidFill>
          <a:ln w="9525">
            <a:noFill/>
            <a:miter lim="800000"/>
            <a:headEnd/>
            <a:tailEnd/>
          </a:ln>
        </p:spPr>
        <p:txBody>
          <a:bodyPr wrap="square">
            <a:prstTxWarp prst="textNoShape">
              <a:avLst/>
            </a:prstTxWarp>
            <a:spAutoFit/>
          </a:bodyPr>
          <a:lstStyle/>
          <a:p>
            <a:pPr marL="2001838"/>
            <a:r>
              <a:rPr lang="it-IT" sz="2000" i="1" dirty="0">
                <a:latin typeface="Arial"/>
              </a:rPr>
              <a:t>“</a:t>
            </a:r>
            <a:r>
              <a:rPr lang="it-IT" sz="2000" i="1" dirty="0" err="1">
                <a:latin typeface="Arial"/>
              </a:rPr>
              <a:t>Researchers</a:t>
            </a:r>
            <a:r>
              <a:rPr lang="it-IT" sz="2000" i="1" dirty="0">
                <a:latin typeface="Arial"/>
              </a:rPr>
              <a:t> </a:t>
            </a:r>
            <a:r>
              <a:rPr lang="it-IT" sz="2000" i="1" dirty="0" err="1">
                <a:latin typeface="Arial"/>
              </a:rPr>
              <a:t>need</a:t>
            </a:r>
            <a:r>
              <a:rPr lang="it-IT" sz="2000" i="1" dirty="0">
                <a:latin typeface="Arial"/>
              </a:rPr>
              <a:t> to be </a:t>
            </a:r>
            <a:r>
              <a:rPr lang="it-IT" sz="2000" i="1" dirty="0" err="1">
                <a:latin typeface="Arial"/>
              </a:rPr>
              <a:t>obliged</a:t>
            </a:r>
            <a:r>
              <a:rPr lang="it-IT" sz="2000" i="1" dirty="0">
                <a:latin typeface="Arial"/>
              </a:rPr>
              <a:t> to </a:t>
            </a:r>
            <a:r>
              <a:rPr lang="it-IT" sz="2000" i="1" dirty="0" err="1">
                <a:latin typeface="Arial"/>
              </a:rPr>
              <a:t>document</a:t>
            </a:r>
            <a:r>
              <a:rPr lang="it-IT" sz="2000" i="1" dirty="0">
                <a:latin typeface="Arial"/>
              </a:rPr>
              <a:t> and </a:t>
            </a:r>
            <a:r>
              <a:rPr lang="it-IT" sz="2000" i="1" dirty="0" err="1">
                <a:latin typeface="Arial"/>
              </a:rPr>
              <a:t>manage</a:t>
            </a:r>
            <a:r>
              <a:rPr lang="it-IT" sz="2000" i="1" dirty="0">
                <a:latin typeface="Arial"/>
              </a:rPr>
              <a:t> </a:t>
            </a:r>
            <a:r>
              <a:rPr lang="it-IT" sz="2000" i="1" dirty="0" err="1">
                <a:latin typeface="Arial"/>
              </a:rPr>
              <a:t>their</a:t>
            </a:r>
            <a:r>
              <a:rPr lang="it-IT" sz="2000" i="1" dirty="0">
                <a:latin typeface="Arial"/>
              </a:rPr>
              <a:t> data with </a:t>
            </a:r>
            <a:r>
              <a:rPr lang="it-IT" sz="2000" i="1" dirty="0" err="1">
                <a:latin typeface="Arial"/>
              </a:rPr>
              <a:t>as</a:t>
            </a:r>
            <a:r>
              <a:rPr lang="it-IT" sz="2000" i="1" dirty="0">
                <a:latin typeface="Arial"/>
              </a:rPr>
              <a:t> </a:t>
            </a:r>
            <a:r>
              <a:rPr lang="it-IT" sz="2000" i="1" dirty="0" err="1">
                <a:latin typeface="Arial"/>
              </a:rPr>
              <a:t>much</a:t>
            </a:r>
            <a:r>
              <a:rPr lang="it-IT" sz="2000" i="1" dirty="0">
                <a:latin typeface="Arial"/>
              </a:rPr>
              <a:t> </a:t>
            </a:r>
            <a:r>
              <a:rPr lang="it-IT" sz="2000" i="1" dirty="0" err="1">
                <a:latin typeface="Arial"/>
              </a:rPr>
              <a:t>professionalism</a:t>
            </a:r>
            <a:r>
              <a:rPr lang="it-IT" sz="2000" i="1" dirty="0">
                <a:latin typeface="Arial"/>
              </a:rPr>
              <a:t> </a:t>
            </a:r>
            <a:r>
              <a:rPr lang="it-IT" sz="2000" i="1" dirty="0" err="1">
                <a:latin typeface="Arial"/>
              </a:rPr>
              <a:t>as</a:t>
            </a:r>
            <a:r>
              <a:rPr lang="it-IT" sz="2000" i="1" dirty="0">
                <a:latin typeface="Arial"/>
              </a:rPr>
              <a:t> </a:t>
            </a:r>
            <a:r>
              <a:rPr lang="it-IT" sz="2000" i="1" dirty="0" err="1">
                <a:latin typeface="Arial"/>
              </a:rPr>
              <a:t>they</a:t>
            </a:r>
            <a:r>
              <a:rPr lang="it-IT" sz="2000" i="1" dirty="0">
                <a:latin typeface="Arial"/>
              </a:rPr>
              <a:t> devote to </a:t>
            </a:r>
            <a:r>
              <a:rPr lang="it-IT" sz="2000" i="1" dirty="0" err="1">
                <a:latin typeface="Arial"/>
              </a:rPr>
              <a:t>their</a:t>
            </a:r>
            <a:r>
              <a:rPr lang="it-IT" sz="2000" i="1" dirty="0">
                <a:latin typeface="Arial"/>
              </a:rPr>
              <a:t> </a:t>
            </a:r>
            <a:r>
              <a:rPr lang="it-IT" sz="2000" i="1" dirty="0" err="1">
                <a:latin typeface="Arial"/>
              </a:rPr>
              <a:t>experiments</a:t>
            </a:r>
            <a:r>
              <a:rPr lang="it-IT" sz="2000" i="1" dirty="0">
                <a:latin typeface="Arial"/>
              </a:rPr>
              <a:t>.</a:t>
            </a:r>
            <a:r>
              <a:rPr lang="it-IT" sz="2000" i="1" dirty="0" smtClean="0">
                <a:latin typeface="Arial"/>
              </a:rPr>
              <a:t>”</a:t>
            </a:r>
          </a:p>
          <a:p>
            <a:pPr marL="2001838"/>
            <a:endParaRPr lang="it-IT" sz="2000" i="1" dirty="0">
              <a:latin typeface="Arial"/>
            </a:endParaRPr>
          </a:p>
          <a:p>
            <a:endParaRPr lang="it-IT" sz="2000" i="1" dirty="0" smtClean="0">
              <a:latin typeface="Arial"/>
            </a:endParaRPr>
          </a:p>
          <a:p>
            <a:endParaRPr lang="it-IT" sz="2000" i="1" dirty="0">
              <a:latin typeface="Arial"/>
            </a:endParaRPr>
          </a:p>
        </p:txBody>
      </p:sp>
      <p:pic>
        <p:nvPicPr>
          <p:cNvPr id="15364" name="Picture 4"/>
          <p:cNvPicPr>
            <a:picLocks noChangeAspect="1" noChangeArrowheads="1"/>
          </p:cNvPicPr>
          <p:nvPr/>
        </p:nvPicPr>
        <p:blipFill>
          <a:blip r:embed="rId2"/>
          <a:srcRect/>
          <a:stretch>
            <a:fillRect/>
          </a:stretch>
        </p:blipFill>
        <p:spPr bwMode="auto">
          <a:xfrm>
            <a:off x="4328902" y="741383"/>
            <a:ext cx="1849355" cy="2465343"/>
          </a:xfrm>
          <a:prstGeom prst="rect">
            <a:avLst/>
          </a:prstGeom>
          <a:ln>
            <a:noFill/>
          </a:ln>
          <a:effectLst>
            <a:outerShdw blurRad="292100" dist="139700" dir="2700000" algn="tl" rotWithShape="0">
              <a:srgbClr val="333333">
                <a:alpha val="65000"/>
              </a:srgbClr>
            </a:outerShdw>
          </a:effectLst>
        </p:spPr>
      </p:pic>
      <p:sp>
        <p:nvSpPr>
          <p:cNvPr id="15365" name="Rectangle 5"/>
          <p:cNvSpPr>
            <a:spLocks noChangeArrowheads="1"/>
          </p:cNvSpPr>
          <p:nvPr/>
        </p:nvSpPr>
        <p:spPr bwMode="auto">
          <a:xfrm>
            <a:off x="4328902" y="3266313"/>
            <a:ext cx="4701388" cy="369332"/>
          </a:xfrm>
          <a:prstGeom prst="rect">
            <a:avLst/>
          </a:prstGeom>
          <a:noFill/>
          <a:ln w="9525">
            <a:noFill/>
            <a:miter lim="800000"/>
            <a:headEnd/>
            <a:tailEnd/>
          </a:ln>
        </p:spPr>
        <p:txBody>
          <a:bodyPr wrap="square">
            <a:prstTxWarp prst="textNoShape">
              <a:avLst/>
            </a:prstTxWarp>
            <a:spAutoFit/>
          </a:bodyPr>
          <a:lstStyle/>
          <a:p>
            <a:pPr algn="ctr"/>
            <a:r>
              <a:rPr lang="it-IT" b="1" i="1" dirty="0">
                <a:solidFill>
                  <a:srgbClr val="008000"/>
                </a:solidFill>
                <a:latin typeface="Arial"/>
              </a:rPr>
              <a:t>Nature </a:t>
            </a:r>
            <a:r>
              <a:rPr lang="it-IT" b="1" i="1" dirty="0" smtClean="0">
                <a:solidFill>
                  <a:srgbClr val="008000"/>
                </a:solidFill>
                <a:latin typeface="Arial"/>
              </a:rPr>
              <a:t>journal </a:t>
            </a:r>
            <a:r>
              <a:rPr lang="it-IT" b="1" dirty="0" err="1" smtClean="0">
                <a:solidFill>
                  <a:srgbClr val="008000"/>
                </a:solidFill>
                <a:latin typeface="Arial"/>
              </a:rPr>
              <a:t>Issue</a:t>
            </a:r>
            <a:r>
              <a:rPr lang="it-IT" b="1" dirty="0" smtClean="0">
                <a:solidFill>
                  <a:srgbClr val="008000"/>
                </a:solidFill>
                <a:latin typeface="Arial"/>
              </a:rPr>
              <a:t> </a:t>
            </a:r>
            <a:r>
              <a:rPr lang="it-IT" b="1" dirty="0">
                <a:solidFill>
                  <a:srgbClr val="008000"/>
                </a:solidFill>
                <a:latin typeface="Arial"/>
              </a:rPr>
              <a:t>of 4 </a:t>
            </a:r>
            <a:r>
              <a:rPr lang="it-IT" b="1" dirty="0" smtClean="0">
                <a:solidFill>
                  <a:srgbClr val="008000"/>
                </a:solidFill>
                <a:latin typeface="Arial"/>
              </a:rPr>
              <a:t> 2008</a:t>
            </a:r>
            <a:endParaRPr lang="it-IT" b="1" dirty="0">
              <a:solidFill>
                <a:srgbClr val="008000"/>
              </a:solidFill>
              <a:latin typeface="Arial"/>
            </a:endParaRPr>
          </a:p>
        </p:txBody>
      </p:sp>
      <p:sp>
        <p:nvSpPr>
          <p:cNvPr id="15366" name="Rectangle 6"/>
          <p:cNvSpPr>
            <a:spLocks noChangeArrowheads="1"/>
          </p:cNvSpPr>
          <p:nvPr/>
        </p:nvSpPr>
        <p:spPr bwMode="auto">
          <a:xfrm>
            <a:off x="74160" y="666364"/>
            <a:ext cx="3862466" cy="2169825"/>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Importance of data:</a:t>
            </a:r>
          </a:p>
          <a:p>
            <a:pPr>
              <a:buFontTx/>
              <a:buChar char="•"/>
            </a:pPr>
            <a:r>
              <a:rPr lang="it-IT" sz="2600" b="1" dirty="0">
                <a:solidFill>
                  <a:srgbClr val="000000"/>
                </a:solidFill>
                <a:latin typeface="Arial"/>
              </a:rPr>
              <a:t> </a:t>
            </a:r>
            <a:r>
              <a:rPr lang="it-IT" sz="2600" b="1" dirty="0" err="1">
                <a:solidFill>
                  <a:srgbClr val="000000"/>
                </a:solidFill>
                <a:latin typeface="Arial"/>
              </a:rPr>
              <a:t>Retrieval</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Integration</a:t>
            </a:r>
            <a:endParaRPr lang="it-IT" sz="2600" b="1" dirty="0">
              <a:solidFill>
                <a:srgbClr val="000000"/>
              </a:solidFill>
              <a:latin typeface="Arial"/>
            </a:endParaRPr>
          </a:p>
          <a:p>
            <a:pPr>
              <a:buFontTx/>
              <a:buChar char="•"/>
            </a:pPr>
            <a:r>
              <a:rPr lang="it-IT" sz="2600" b="1" dirty="0">
                <a:solidFill>
                  <a:srgbClr val="000000"/>
                </a:solidFill>
                <a:latin typeface="Arial"/>
              </a:rPr>
              <a:t> </a:t>
            </a:r>
            <a:r>
              <a:rPr lang="it-IT" sz="2600" b="1" dirty="0" err="1">
                <a:solidFill>
                  <a:srgbClr val="000000"/>
                </a:solidFill>
                <a:latin typeface="Arial"/>
              </a:rPr>
              <a:t>Analysis</a:t>
            </a:r>
            <a:r>
              <a:rPr lang="it-IT" sz="2600" b="1" dirty="0">
                <a:solidFill>
                  <a:srgbClr val="000000"/>
                </a:solidFill>
                <a:latin typeface="Arial"/>
              </a:rPr>
              <a:t> </a:t>
            </a:r>
          </a:p>
          <a:p>
            <a:pPr>
              <a:buFontTx/>
              <a:buChar char="•"/>
            </a:pPr>
            <a:endParaRPr lang="it-IT" sz="2600" b="1" dirty="0">
              <a:solidFill>
                <a:srgbClr val="000000"/>
              </a:solidFill>
              <a:latin typeface="Arial"/>
            </a:endParaRPr>
          </a:p>
        </p:txBody>
      </p:sp>
      <p:sp>
        <p:nvSpPr>
          <p:cNvPr id="15367" name="Rectangle 7"/>
          <p:cNvSpPr>
            <a:spLocks noChangeArrowheads="1"/>
          </p:cNvSpPr>
          <p:nvPr/>
        </p:nvSpPr>
        <p:spPr bwMode="auto">
          <a:xfrm>
            <a:off x="74160" y="2411753"/>
            <a:ext cx="4292152" cy="2092881"/>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An at least basic knowledge of bioinformatic methods in unavoidable also for experimental researchers</a:t>
            </a:r>
          </a:p>
        </p:txBody>
      </p:sp>
      <p:sp>
        <p:nvSpPr>
          <p:cNvPr id="15368" name="Rectangle 8"/>
          <p:cNvSpPr>
            <a:spLocks noChangeArrowheads="1"/>
          </p:cNvSpPr>
          <p:nvPr/>
        </p:nvSpPr>
        <p:spPr bwMode="auto">
          <a:xfrm>
            <a:off x="74160" y="4630310"/>
            <a:ext cx="4260302" cy="2585323"/>
          </a:xfrm>
          <a:prstGeom prst="rect">
            <a:avLst/>
          </a:prstGeom>
          <a:noFill/>
          <a:ln w="9525">
            <a:noFill/>
            <a:miter lim="800000"/>
            <a:headEnd/>
            <a:tailEnd/>
          </a:ln>
        </p:spPr>
        <p:txBody>
          <a:bodyPr wrap="square">
            <a:prstTxWarp prst="textNoShape">
              <a:avLst/>
            </a:prstTxWarp>
            <a:spAutoFit/>
          </a:bodyPr>
          <a:lstStyle/>
          <a:p>
            <a:r>
              <a:rPr lang="it-IT" sz="2600" b="1" dirty="0">
                <a:solidFill>
                  <a:srgbClr val="000000"/>
                </a:solidFill>
                <a:latin typeface="Arial"/>
                <a:sym typeface="Wingdings" pitchFamily="-109" charset="2"/>
              </a:rPr>
              <a:t> </a:t>
            </a:r>
            <a:r>
              <a:rPr lang="it-IT" sz="2600" b="1" dirty="0">
                <a:solidFill>
                  <a:srgbClr val="000000"/>
                </a:solidFill>
                <a:latin typeface="Arial"/>
              </a:rPr>
              <a:t>Bioinformatics</a:t>
            </a:r>
          </a:p>
          <a:p>
            <a:r>
              <a:rPr lang="it-IT" sz="2600" b="1" dirty="0" err="1">
                <a:solidFill>
                  <a:srgbClr val="000000"/>
                </a:solidFill>
                <a:latin typeface="Arial"/>
              </a:rPr>
              <a:t>from</a:t>
            </a:r>
            <a:r>
              <a:rPr lang="it-IT" sz="2600" b="1" dirty="0">
                <a:solidFill>
                  <a:srgbClr val="000000"/>
                </a:solidFill>
                <a:latin typeface="Arial"/>
              </a:rPr>
              <a:t> </a:t>
            </a:r>
            <a:r>
              <a:rPr lang="it-IT" sz="2600" b="1" dirty="0" err="1">
                <a:solidFill>
                  <a:srgbClr val="000000"/>
                </a:solidFill>
                <a:latin typeface="Arial"/>
              </a:rPr>
              <a:t>basic</a:t>
            </a:r>
            <a:r>
              <a:rPr lang="it-IT" sz="2600" b="1" dirty="0">
                <a:solidFill>
                  <a:srgbClr val="000000"/>
                </a:solidFill>
                <a:latin typeface="Arial"/>
              </a:rPr>
              <a:t> </a:t>
            </a:r>
            <a:r>
              <a:rPr lang="it-IT" sz="2600" b="1" dirty="0" err="1">
                <a:solidFill>
                  <a:srgbClr val="000000"/>
                </a:solidFill>
                <a:latin typeface="Arial"/>
              </a:rPr>
              <a:t>methods</a:t>
            </a:r>
            <a:r>
              <a:rPr lang="it-IT" sz="2600" b="1" dirty="0">
                <a:solidFill>
                  <a:srgbClr val="000000"/>
                </a:solidFill>
                <a:latin typeface="Arial"/>
              </a:rPr>
              <a:t> </a:t>
            </a:r>
            <a:r>
              <a:rPr lang="it-IT" sz="2600" b="1" dirty="0" err="1">
                <a:solidFill>
                  <a:srgbClr val="000000"/>
                </a:solidFill>
                <a:latin typeface="Arial"/>
              </a:rPr>
              <a:t>for</a:t>
            </a:r>
            <a:r>
              <a:rPr lang="it-IT" sz="2600" b="1" dirty="0">
                <a:solidFill>
                  <a:srgbClr val="000000"/>
                </a:solidFill>
                <a:latin typeface="Arial"/>
              </a:rPr>
              <a:t> </a:t>
            </a:r>
            <a:r>
              <a:rPr lang="it-IT" sz="2600" b="1" dirty="0" err="1">
                <a:solidFill>
                  <a:srgbClr val="000000"/>
                </a:solidFill>
                <a:latin typeface="Arial"/>
              </a:rPr>
              <a:t>managing</a:t>
            </a:r>
            <a:r>
              <a:rPr lang="it-IT" sz="2600" b="1" dirty="0">
                <a:solidFill>
                  <a:srgbClr val="000000"/>
                </a:solidFill>
                <a:latin typeface="Arial"/>
              </a:rPr>
              <a:t> </a:t>
            </a:r>
            <a:r>
              <a:rPr lang="it-IT" sz="2600" b="1" dirty="0" err="1">
                <a:solidFill>
                  <a:srgbClr val="000000"/>
                </a:solidFill>
                <a:latin typeface="Arial"/>
              </a:rPr>
              <a:t>biosequences</a:t>
            </a:r>
            <a:r>
              <a:rPr lang="it-IT" sz="2600" b="1" dirty="0">
                <a:solidFill>
                  <a:srgbClr val="000000"/>
                </a:solidFill>
                <a:latin typeface="Arial"/>
              </a:rPr>
              <a:t> </a:t>
            </a:r>
            <a:r>
              <a:rPr lang="it-IT" sz="2600" b="1" dirty="0" err="1">
                <a:solidFill>
                  <a:srgbClr val="000000"/>
                </a:solidFill>
                <a:latin typeface="Arial"/>
              </a:rPr>
              <a:t>to</a:t>
            </a:r>
            <a:r>
              <a:rPr lang="it-IT" sz="2600" b="1" dirty="0">
                <a:solidFill>
                  <a:srgbClr val="000000"/>
                </a:solidFill>
                <a:latin typeface="Arial"/>
              </a:rPr>
              <a:t> </a:t>
            </a:r>
            <a:r>
              <a:rPr lang="it-IT" sz="2600" b="1" dirty="0" err="1">
                <a:solidFill>
                  <a:srgbClr val="000000"/>
                </a:solidFill>
                <a:latin typeface="Arial"/>
              </a:rPr>
              <a:t>systems</a:t>
            </a:r>
            <a:r>
              <a:rPr lang="it-IT" sz="2600" b="1" dirty="0">
                <a:solidFill>
                  <a:srgbClr val="000000"/>
                </a:solidFill>
                <a:latin typeface="Arial"/>
              </a:rPr>
              <a:t> </a:t>
            </a:r>
            <a:r>
              <a:rPr lang="it-IT" sz="2600" b="1" dirty="0" err="1">
                <a:solidFill>
                  <a:srgbClr val="000000"/>
                </a:solidFill>
                <a:latin typeface="Arial"/>
              </a:rPr>
              <a:t>biology</a:t>
            </a:r>
            <a:r>
              <a:rPr lang="it-IT" sz="2600" b="1" dirty="0">
                <a:solidFill>
                  <a:srgbClr val="000000"/>
                </a:solidFill>
                <a:latin typeface="Arial"/>
              </a:rPr>
              <a:t> </a:t>
            </a:r>
            <a:r>
              <a:rPr lang="it-IT" sz="2600" b="1" dirty="0" err="1">
                <a:solidFill>
                  <a:srgbClr val="000000"/>
                </a:solidFill>
                <a:latin typeface="Arial"/>
              </a:rPr>
              <a:t>models</a:t>
            </a:r>
            <a:endParaRPr lang="it-IT" sz="2600" b="1" dirty="0">
              <a:solidFill>
                <a:srgbClr val="000000"/>
              </a:solidFill>
              <a:latin typeface="Arial"/>
            </a:endParaRPr>
          </a:p>
          <a:p>
            <a:endParaRPr lang="it-IT" sz="2600" b="1" dirty="0">
              <a:solidFill>
                <a:srgbClr val="000000"/>
              </a:solidFill>
              <a:latin typeface="Arial"/>
            </a:endParaRPr>
          </a:p>
        </p:txBody>
      </p:sp>
      <p:pic>
        <p:nvPicPr>
          <p:cNvPr id="2" name="Immagine 1" descr="Screen Shot 2013-12-11 at 11.40.28 AM.png"/>
          <p:cNvPicPr>
            <a:picLocks noChangeAspect="1"/>
          </p:cNvPicPr>
          <p:nvPr/>
        </p:nvPicPr>
        <p:blipFill rotWithShape="1">
          <a:blip r:embed="rId3">
            <a:extLst>
              <a:ext uri="{28A0092B-C50C-407E-A947-70E740481C1C}">
                <a14:useLocalDpi xmlns:a14="http://schemas.microsoft.com/office/drawing/2010/main" val="0"/>
              </a:ext>
            </a:extLst>
          </a:blip>
          <a:srcRect l="3957" t="18106" r="5103" b="9542"/>
          <a:stretch/>
        </p:blipFill>
        <p:spPr>
          <a:xfrm>
            <a:off x="4184776" y="3680304"/>
            <a:ext cx="4882923" cy="3115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8367" y="1196975"/>
            <a:ext cx="1828800" cy="4876800"/>
          </a:xfrm>
          <a:prstGeom prst="rect">
            <a:avLst/>
          </a:prstGeom>
          <a:solidFill>
            <a:srgbClr val="FFCCFF"/>
          </a:solidFill>
          <a:ln w="9525">
            <a:noFill/>
            <a:miter lim="800000"/>
            <a:headEnd/>
            <a:tailEnd/>
          </a:ln>
        </p:spPr>
        <p:txBody>
          <a:bodyPr wrap="none" anchor="ctr">
            <a:prstTxWarp prst="textNoShape">
              <a:avLst/>
            </a:prstTxWarp>
          </a:bodyPr>
          <a:lstStyle/>
          <a:p>
            <a:endParaRPr lang="it-IT" dirty="0">
              <a:latin typeface="Arial"/>
            </a:endParaRPr>
          </a:p>
        </p:txBody>
      </p:sp>
      <p:sp>
        <p:nvSpPr>
          <p:cNvPr id="16387" name="Text Box 3"/>
          <p:cNvSpPr txBox="1">
            <a:spLocks noChangeArrowheads="1"/>
          </p:cNvSpPr>
          <p:nvPr/>
        </p:nvSpPr>
        <p:spPr bwMode="auto">
          <a:xfrm>
            <a:off x="185902" y="304800"/>
            <a:ext cx="8915400" cy="6673364"/>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700" dirty="0">
                <a:solidFill>
                  <a:schemeClr val="hlink"/>
                </a:solidFill>
                <a:latin typeface="Arial"/>
              </a:rPr>
              <a:t>DATABASE </a:t>
            </a:r>
            <a:r>
              <a:rPr lang="it-IT" sz="2700" dirty="0" err="1">
                <a:solidFill>
                  <a:schemeClr val="hlink"/>
                </a:solidFill>
                <a:latin typeface="Arial"/>
              </a:rPr>
              <a:t>DI</a:t>
            </a:r>
            <a:r>
              <a:rPr lang="it-IT" sz="2700" dirty="0">
                <a:solidFill>
                  <a:schemeClr val="hlink"/>
                </a:solidFill>
                <a:latin typeface="Arial"/>
              </a:rPr>
              <a:t> GENETICA E BIOLOGIA MOLECOLARE</a:t>
            </a:r>
          </a:p>
          <a:p>
            <a:pPr>
              <a:lnSpc>
                <a:spcPct val="95000"/>
              </a:lnSpc>
              <a:spcBef>
                <a:spcPct val="50000"/>
              </a:spcBef>
            </a:pPr>
            <a:endParaRPr lang="it-IT" sz="1800" dirty="0">
              <a:latin typeface="Arial"/>
            </a:endParaRPr>
          </a:p>
          <a:p>
            <a:pPr>
              <a:lnSpc>
                <a:spcPct val="95000"/>
              </a:lnSpc>
              <a:spcBef>
                <a:spcPct val="75000"/>
              </a:spcBef>
            </a:pPr>
            <a:r>
              <a:rPr lang="it-IT" sz="2400" dirty="0">
                <a:latin typeface="Arial"/>
                <a:cs typeface="Arial"/>
              </a:rPr>
              <a:t>OMIM	</a:t>
            </a:r>
            <a:r>
              <a:rPr lang="it-IT" sz="2400" dirty="0" smtClean="0">
                <a:latin typeface="Arial"/>
                <a:cs typeface="Arial"/>
              </a:rPr>
              <a:t>		Online </a:t>
            </a:r>
            <a:r>
              <a:rPr lang="it-IT" sz="2400" dirty="0" err="1">
                <a:latin typeface="Arial"/>
                <a:cs typeface="Arial"/>
              </a:rPr>
              <a:t>Mendelian</a:t>
            </a:r>
            <a:r>
              <a:rPr lang="it-IT" sz="2400" dirty="0">
                <a:latin typeface="Arial"/>
                <a:cs typeface="Arial"/>
              </a:rPr>
              <a:t> </a:t>
            </a:r>
            <a:r>
              <a:rPr lang="it-IT" sz="2400" dirty="0" err="1">
                <a:latin typeface="Arial"/>
                <a:cs typeface="Arial"/>
              </a:rPr>
              <a:t>Inheritance</a:t>
            </a:r>
            <a:r>
              <a:rPr lang="it-IT" sz="2400" dirty="0">
                <a:latin typeface="Arial"/>
                <a:cs typeface="Arial"/>
              </a:rPr>
              <a:t> in Man</a:t>
            </a:r>
          </a:p>
          <a:p>
            <a:pPr>
              <a:lnSpc>
                <a:spcPct val="95000"/>
              </a:lnSpc>
              <a:spcBef>
                <a:spcPct val="75000"/>
              </a:spcBef>
            </a:pPr>
            <a:r>
              <a:rPr lang="it-IT" sz="2400" dirty="0" err="1" smtClean="0">
                <a:latin typeface="Arial"/>
                <a:cs typeface="Arial"/>
              </a:rPr>
              <a:t>NCBIGene</a:t>
            </a:r>
            <a:r>
              <a:rPr lang="it-IT" sz="2400" dirty="0">
                <a:latin typeface="Arial"/>
                <a:cs typeface="Arial"/>
              </a:rPr>
              <a:t>	</a:t>
            </a:r>
            <a:r>
              <a:rPr lang="en-GB" sz="2400" dirty="0" err="1">
                <a:latin typeface="Arial"/>
                <a:ea typeface="Times New Roman" pitchFamily="-109" charset="0"/>
                <a:cs typeface="Arial"/>
              </a:rPr>
              <a:t>curated</a:t>
            </a:r>
            <a:r>
              <a:rPr lang="en-GB" sz="2400" dirty="0">
                <a:latin typeface="Arial"/>
                <a:ea typeface="Times New Roman" pitchFamily="-109" charset="0"/>
                <a:cs typeface="Arial"/>
              </a:rPr>
              <a:t> sequence and descriptive information 		</a:t>
            </a:r>
            <a:r>
              <a:rPr lang="en-GB" sz="2400" dirty="0" smtClean="0">
                <a:latin typeface="Arial"/>
                <a:ea typeface="Times New Roman" pitchFamily="-109" charset="0"/>
                <a:cs typeface="Arial"/>
              </a:rPr>
              <a:t>		about </a:t>
            </a:r>
            <a:r>
              <a:rPr lang="en-GB" sz="2400" dirty="0">
                <a:latin typeface="Arial"/>
                <a:ea typeface="Times New Roman" pitchFamily="-109" charset="0"/>
                <a:cs typeface="Arial"/>
              </a:rPr>
              <a:t>genetic loci</a:t>
            </a:r>
            <a:r>
              <a:rPr lang="it-IT" sz="2400" dirty="0">
                <a:latin typeface="Arial"/>
                <a:cs typeface="Arial"/>
              </a:rPr>
              <a:t> </a:t>
            </a:r>
          </a:p>
          <a:p>
            <a:pPr>
              <a:lnSpc>
                <a:spcPct val="95000"/>
              </a:lnSpc>
              <a:spcBef>
                <a:spcPct val="75000"/>
              </a:spcBef>
            </a:pPr>
            <a:r>
              <a:rPr lang="it-IT" sz="2400" dirty="0" err="1" smtClean="0">
                <a:latin typeface="Arial"/>
                <a:cs typeface="Arial"/>
              </a:rPr>
              <a:t>GeneCards</a:t>
            </a:r>
            <a:r>
              <a:rPr lang="it-IT" sz="2400" dirty="0">
                <a:latin typeface="Arial"/>
                <a:cs typeface="Arial"/>
              </a:rPr>
              <a:t>	database of human </a:t>
            </a:r>
            <a:r>
              <a:rPr lang="it-IT" sz="2400" dirty="0" err="1">
                <a:latin typeface="Arial"/>
                <a:cs typeface="Arial"/>
              </a:rPr>
              <a:t>genes</a:t>
            </a:r>
            <a:r>
              <a:rPr lang="it-IT" sz="2400" dirty="0">
                <a:latin typeface="Arial"/>
                <a:cs typeface="Arial"/>
              </a:rPr>
              <a:t>, </a:t>
            </a:r>
            <a:r>
              <a:rPr lang="it-IT" sz="2400" dirty="0" err="1">
                <a:latin typeface="Arial"/>
                <a:cs typeface="Arial"/>
              </a:rPr>
              <a:t>their</a:t>
            </a:r>
            <a:r>
              <a:rPr lang="it-IT" sz="2400" dirty="0">
                <a:latin typeface="Arial"/>
                <a:cs typeface="Arial"/>
              </a:rPr>
              <a:t> </a:t>
            </a:r>
            <a:r>
              <a:rPr lang="it-IT" sz="2400" dirty="0" err="1">
                <a:latin typeface="Arial"/>
                <a:cs typeface="Arial"/>
              </a:rPr>
              <a:t>products</a:t>
            </a:r>
            <a:r>
              <a:rPr lang="it-IT" sz="2400" dirty="0">
                <a:latin typeface="Arial"/>
                <a:cs typeface="Arial"/>
              </a:rPr>
              <a:t> and </a:t>
            </a:r>
            <a:r>
              <a:rPr lang="it-IT" sz="2400" dirty="0" err="1">
                <a:latin typeface="Arial"/>
                <a:cs typeface="Arial"/>
              </a:rPr>
              <a:t>their</a:t>
            </a:r>
            <a:r>
              <a:rPr lang="it-IT" sz="2400" dirty="0">
                <a:latin typeface="Arial"/>
                <a:cs typeface="Arial"/>
              </a:rPr>
              <a:t> 	</a:t>
            </a:r>
            <a:r>
              <a:rPr lang="it-IT" sz="2400" dirty="0" smtClean="0">
                <a:latin typeface="Arial"/>
                <a:cs typeface="Arial"/>
              </a:rPr>
              <a:t>			</a:t>
            </a:r>
            <a:r>
              <a:rPr lang="it-IT" sz="2400" dirty="0" err="1" smtClean="0">
                <a:latin typeface="Arial"/>
                <a:cs typeface="Arial"/>
              </a:rPr>
              <a:t>involvement</a:t>
            </a:r>
            <a:r>
              <a:rPr lang="it-IT" sz="2400" dirty="0" smtClean="0">
                <a:latin typeface="Arial"/>
                <a:cs typeface="Arial"/>
              </a:rPr>
              <a:t> </a:t>
            </a:r>
            <a:r>
              <a:rPr lang="it-IT" sz="2400" dirty="0">
                <a:latin typeface="Arial"/>
                <a:cs typeface="Arial"/>
              </a:rPr>
              <a:t>in </a:t>
            </a:r>
            <a:r>
              <a:rPr lang="it-IT" sz="2400" dirty="0" err="1">
                <a:latin typeface="Arial"/>
                <a:cs typeface="Arial"/>
              </a:rPr>
              <a:t>diseases</a:t>
            </a:r>
            <a:r>
              <a:rPr lang="it-IT" sz="2400" dirty="0">
                <a:latin typeface="Arial"/>
                <a:cs typeface="Arial"/>
              </a:rPr>
              <a:t>	</a:t>
            </a:r>
          </a:p>
          <a:p>
            <a:pPr>
              <a:lnSpc>
                <a:spcPct val="95000"/>
              </a:lnSpc>
              <a:spcBef>
                <a:spcPct val="75000"/>
              </a:spcBef>
            </a:pPr>
            <a:r>
              <a:rPr lang="it-IT" sz="2400" dirty="0" err="1" smtClean="0">
                <a:latin typeface="Arial"/>
                <a:cs typeface="Arial"/>
              </a:rPr>
              <a:t>dbSNP</a:t>
            </a:r>
            <a:r>
              <a:rPr lang="it-IT" sz="2400" dirty="0" smtClean="0">
                <a:latin typeface="Arial"/>
                <a:cs typeface="Arial"/>
              </a:rPr>
              <a:t>		</a:t>
            </a:r>
            <a:r>
              <a:rPr lang="en-US" sz="2400" dirty="0" smtClean="0">
                <a:latin typeface="Arial"/>
                <a:cs typeface="Arial"/>
              </a:rPr>
              <a:t>the </a:t>
            </a:r>
            <a:r>
              <a:rPr lang="en-US" sz="2400" dirty="0">
                <a:latin typeface="Arial"/>
                <a:cs typeface="Arial"/>
              </a:rPr>
              <a:t>NCBI database of genetic variation (Single 		</a:t>
            </a:r>
            <a:r>
              <a:rPr lang="en-US" sz="2400" dirty="0" smtClean="0">
                <a:latin typeface="Arial"/>
                <a:cs typeface="Arial"/>
              </a:rPr>
              <a:t>		Nucleotide </a:t>
            </a:r>
            <a:r>
              <a:rPr lang="en-US" sz="2400" dirty="0">
                <a:latin typeface="Arial"/>
                <a:cs typeface="Arial"/>
              </a:rPr>
              <a:t>Polymorphism</a:t>
            </a:r>
            <a:r>
              <a:rPr lang="en-US" sz="2400" dirty="0" smtClean="0">
                <a:latin typeface="Arial"/>
                <a:cs typeface="Arial"/>
              </a:rPr>
              <a:t>)</a:t>
            </a:r>
          </a:p>
          <a:p>
            <a:pPr>
              <a:lnSpc>
                <a:spcPct val="95000"/>
              </a:lnSpc>
              <a:spcBef>
                <a:spcPct val="75000"/>
              </a:spcBef>
            </a:pPr>
            <a:r>
              <a:rPr lang="en-US" sz="2400" dirty="0" smtClean="0">
                <a:latin typeface="Arial"/>
                <a:cs typeface="Arial"/>
              </a:rPr>
              <a:t>GEO		</a:t>
            </a:r>
            <a:r>
              <a:rPr lang="en-US" sz="2400" dirty="0">
                <a:latin typeface="Arial"/>
                <a:cs typeface="Arial"/>
              </a:rPr>
              <a:t>	Gene Expression Omnibus</a:t>
            </a:r>
            <a:endParaRPr lang="en-US" sz="2400" dirty="0" smtClean="0">
              <a:latin typeface="Arial"/>
              <a:cs typeface="Arial"/>
            </a:endParaRPr>
          </a:p>
          <a:p>
            <a:pPr>
              <a:lnSpc>
                <a:spcPct val="95000"/>
              </a:lnSpc>
              <a:spcBef>
                <a:spcPct val="75000"/>
              </a:spcBef>
            </a:pPr>
            <a:endParaRPr lang="it-IT" sz="2400" dirty="0">
              <a:latin typeface="Arial"/>
              <a:cs typeface="Arial"/>
            </a:endParaRPr>
          </a:p>
          <a:p>
            <a:pPr>
              <a:lnSpc>
                <a:spcPct val="95000"/>
              </a:lnSpc>
              <a:spcBef>
                <a:spcPct val="75000"/>
              </a:spcBef>
            </a:pPr>
            <a:endParaRPr lang="it-IT" dirty="0">
              <a:latin typeface="Arial"/>
            </a:endParaRPr>
          </a:p>
          <a:p>
            <a:pPr>
              <a:lnSpc>
                <a:spcPct val="95000"/>
              </a:lnSpc>
              <a:spcBef>
                <a:spcPct val="75000"/>
              </a:spcBef>
            </a:pPr>
            <a:endParaRPr lang="it-IT" dirty="0">
              <a:latin typeface="Arial"/>
            </a:endParaRPr>
          </a:p>
        </p:txBody>
      </p:sp>
      <p:grpSp>
        <p:nvGrpSpPr>
          <p:cNvPr id="2" name="Group 4"/>
          <p:cNvGrpSpPr>
            <a:grpSpLocks/>
          </p:cNvGrpSpPr>
          <p:nvPr/>
        </p:nvGrpSpPr>
        <p:grpSpPr bwMode="auto">
          <a:xfrm>
            <a:off x="0" y="0"/>
            <a:ext cx="9144000" cy="152400"/>
            <a:chOff x="48" y="336"/>
            <a:chExt cx="6192" cy="48"/>
          </a:xfrm>
        </p:grpSpPr>
        <p:sp>
          <p:nvSpPr>
            <p:cNvPr id="16400"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401"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2"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403"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4"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405"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6"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407"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408"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409"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6390"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6391"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2"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6393"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4"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6395"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6"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6397"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6398"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6399"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3048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sp>
        <p:nvSpPr>
          <p:cNvPr id="18435" name="Rectangle 3"/>
          <p:cNvSpPr>
            <a:spLocks noChangeArrowheads="1"/>
          </p:cNvSpPr>
          <p:nvPr/>
        </p:nvSpPr>
        <p:spPr bwMode="auto">
          <a:xfrm>
            <a:off x="304800" y="1074738"/>
            <a:ext cx="8610600" cy="5109090"/>
          </a:xfrm>
          <a:prstGeom prst="rect">
            <a:avLst/>
          </a:prstGeom>
          <a:noFill/>
          <a:ln w="9525">
            <a:noFill/>
            <a:miter lim="800000"/>
            <a:headEnd/>
            <a:tailEnd/>
          </a:ln>
        </p:spPr>
        <p:txBody>
          <a:bodyPr>
            <a:prstTxWarp prst="textNoShape">
              <a:avLst/>
            </a:prstTxWarp>
            <a:spAutoFit/>
          </a:bodyPr>
          <a:lstStyle/>
          <a:p>
            <a:r>
              <a:rPr lang="en-GB" sz="2400" dirty="0">
                <a:latin typeface="Arial"/>
                <a:ea typeface="Times New Roman" pitchFamily="-109" charset="0"/>
                <a:cs typeface="Times New Roman" pitchFamily="-109" charset="0"/>
              </a:rPr>
              <a:t>Online </a:t>
            </a:r>
            <a:r>
              <a:rPr lang="en-GB" sz="2400" dirty="0" err="1">
                <a:latin typeface="Arial"/>
                <a:ea typeface="Times New Roman" pitchFamily="-109" charset="0"/>
                <a:cs typeface="Times New Roman" pitchFamily="-109" charset="0"/>
              </a:rPr>
              <a:t>Mendelian</a:t>
            </a:r>
            <a:r>
              <a:rPr lang="en-GB" sz="2400" dirty="0">
                <a:latin typeface="Arial"/>
                <a:ea typeface="Times New Roman" pitchFamily="-109" charset="0"/>
                <a:cs typeface="Times New Roman" pitchFamily="-109" charset="0"/>
              </a:rPr>
              <a:t> Inheritance in Man</a:t>
            </a:r>
          </a:p>
          <a:p>
            <a:pPr eaLnBrk="0" hangingPunct="0"/>
            <a:r>
              <a:rPr lang="en-GB" sz="2400" dirty="0" err="1">
                <a:latin typeface="Arial"/>
                <a:ea typeface="Times New Roman" pitchFamily="-109" charset="0"/>
                <a:cs typeface="Times New Roman" pitchFamily="-109" charset="0"/>
              </a:rPr>
              <a:t>Catalogo</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umani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malattie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genetiche</a:t>
            </a:r>
            <a:r>
              <a:rPr lang="en-GB" sz="2400" dirty="0">
                <a:latin typeface="Arial"/>
                <a:ea typeface="Times New Roman" pitchFamily="-109" charset="0"/>
                <a:cs typeface="Times New Roman" pitchFamily="-109" charset="0"/>
              </a:rPr>
              <a:t> (Dr. Victor A. </a:t>
            </a:r>
            <a:r>
              <a:rPr lang="en-GB" sz="2400" dirty="0" err="1">
                <a:latin typeface="Arial"/>
                <a:ea typeface="Times New Roman" pitchFamily="-109" charset="0"/>
                <a:cs typeface="Times New Roman" pitchFamily="-109" charset="0"/>
              </a:rPr>
              <a:t>McKusick</a:t>
            </a:r>
            <a:r>
              <a:rPr lang="en-GB" sz="2400" dirty="0">
                <a:latin typeface="Arial"/>
                <a:ea typeface="Times New Roman" pitchFamily="-109" charset="0"/>
                <a:cs typeface="Times New Roman" pitchFamily="-109" charset="0"/>
              </a:rPr>
              <a:t>, Johns Hopkins + NCBI) </a:t>
            </a:r>
            <a:endParaRPr lang="it-IT" sz="2400" dirty="0">
              <a:latin typeface="Arial"/>
              <a:ea typeface="Times New Roman" pitchFamily="-109" charset="0"/>
              <a:cs typeface="Times New Roman" pitchFamily="-109" charset="0"/>
            </a:endParaRPr>
          </a:p>
          <a:p>
            <a:pPr eaLnBrk="0" hangingPunct="0"/>
            <a:r>
              <a:rPr lang="it-IT" sz="2400" dirty="0" err="1">
                <a:latin typeface="Arial"/>
                <a:ea typeface="Times New Roman" pitchFamily="-109" charset="0"/>
                <a:cs typeface="Times New Roman" pitchFamily="-109" charset="0"/>
              </a:rPr>
              <a:t>C</a:t>
            </a:r>
            <a:r>
              <a:rPr lang="en-GB" sz="2400" dirty="0" err="1">
                <a:latin typeface="Arial"/>
                <a:ea typeface="Times New Roman" pitchFamily="-109" charset="0"/>
                <a:cs typeface="Times New Roman" pitchFamily="-109" charset="0"/>
              </a:rPr>
              <a:t>onti</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ne </a:t>
            </a:r>
            <a:r>
              <a:rPr lang="en-GB" sz="2400" dirty="0" err="1">
                <a:latin typeface="Arial"/>
                <a:ea typeface="Times New Roman" pitchFamily="-109" charset="0"/>
                <a:cs typeface="Times New Roman" pitchFamily="-109" charset="0"/>
              </a:rPr>
              <a:t>informazione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testuale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riferimenti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bibliografici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links a MEDLINE, </a:t>
            </a:r>
            <a:r>
              <a:rPr lang="en-GB" sz="2400" dirty="0" err="1">
                <a:latin typeface="Arial"/>
                <a:ea typeface="Times New Roman" pitchFamily="-109" charset="0"/>
                <a:cs typeface="Times New Roman" pitchFamily="-109" charset="0"/>
              </a:rPr>
              <a:t>sequenze</a:t>
            </a:r>
            <a:r>
              <a:rPr lang="en-GB" sz="2400" dirty="0">
                <a:latin typeface="Arial"/>
                <a:ea typeface="Times New Roman" pitchFamily="-109" charset="0"/>
                <a:cs typeface="Times New Roman" pitchFamily="-109" charset="0"/>
              </a:rPr>
              <a:t> </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ad </a:t>
            </a:r>
            <a:r>
              <a:rPr lang="en-GB" sz="2400" dirty="0" err="1">
                <a:latin typeface="Arial"/>
                <a:ea typeface="Times New Roman" pitchFamily="-109" charset="0"/>
                <a:cs typeface="Times New Roman" pitchFamily="-109" charset="0"/>
              </a:rPr>
              <a:t>altr</a:t>
            </a:r>
            <a:r>
              <a:rPr lang="it-IT" sz="2400" dirty="0">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risorse</a:t>
            </a:r>
            <a:endParaRPr lang="it-IT" sz="2400" dirty="0">
              <a:latin typeface="Arial"/>
              <a:ea typeface="Times New Roman" pitchFamily="-109" charset="0"/>
              <a:cs typeface="Times New Roman" pitchFamily="-109" charset="0"/>
            </a:endParaRPr>
          </a:p>
          <a:p>
            <a:pPr eaLnBrk="0" hangingPunct="0"/>
            <a:endParaRPr lang="en-GB" sz="2400" dirty="0">
              <a:solidFill>
                <a:srgbClr val="CCFF33"/>
              </a:solidFill>
              <a:latin typeface="Arial"/>
              <a:ea typeface="Times New Roman" pitchFamily="-109" charset="0"/>
              <a:cs typeface="Times New Roman" pitchFamily="-109" charset="0"/>
            </a:endParaRPr>
          </a:p>
          <a:p>
            <a:pPr eaLnBrk="0" hangingPunct="0"/>
            <a:r>
              <a:rPr lang="en-GB" sz="2400" dirty="0">
                <a:solidFill>
                  <a:schemeClr val="accent2"/>
                </a:solidFill>
                <a:latin typeface="Arial"/>
                <a:ea typeface="Times New Roman" pitchFamily="-109" charset="0"/>
                <a:cs typeface="Times New Roman" pitchFamily="-109" charset="0"/>
              </a:rPr>
              <a:t>OMIM gene map</a:t>
            </a:r>
          </a:p>
          <a:p>
            <a:pPr eaLnBrk="0" hangingPunct="0"/>
            <a:r>
              <a:rPr lang="en-GB" sz="2400" dirty="0" err="1">
                <a:latin typeface="Arial"/>
                <a:ea typeface="Times New Roman" pitchFamily="-109" charset="0"/>
                <a:cs typeface="Times New Roman" pitchFamily="-109" charset="0"/>
              </a:rPr>
              <a:t>Posizioni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mappa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citogenetica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geni-malattia</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e</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altri</a:t>
            </a:r>
            <a:r>
              <a:rPr lang="en-GB" sz="2400" dirty="0">
                <a:latin typeface="Arial"/>
                <a:ea typeface="Times New Roman" pitchFamily="-109" charset="0"/>
                <a:cs typeface="Times New Roman" pitchFamily="-109" charset="0"/>
              </a:rPr>
              <a:t> gen</a:t>
            </a:r>
            <a:r>
              <a:rPr lang="it-IT" sz="2400" dirty="0">
                <a:latin typeface="Arial"/>
                <a:ea typeface="Times New Roman" pitchFamily="-109" charset="0"/>
                <a:cs typeface="Times New Roman" pitchFamily="-109" charset="0"/>
              </a:rPr>
              <a:t>i</a:t>
            </a:r>
            <a:r>
              <a:rPr lang="en-GB" sz="2400" dirty="0">
                <a:latin typeface="Arial"/>
                <a:ea typeface="Times New Roman" pitchFamily="-109" charset="0"/>
                <a:cs typeface="Times New Roman" pitchFamily="-109" charset="0"/>
              </a:rPr>
              <a:t> </a:t>
            </a:r>
            <a:r>
              <a:rPr lang="en-GB" sz="2400" dirty="0" err="1">
                <a:latin typeface="Arial"/>
                <a:ea typeface="Times New Roman" pitchFamily="-109" charset="0"/>
                <a:cs typeface="Times New Roman" pitchFamily="-109" charset="0"/>
              </a:rPr>
              <a:t>descritti</a:t>
            </a:r>
            <a:r>
              <a:rPr lang="en-GB" sz="2400" dirty="0">
                <a:latin typeface="Arial"/>
                <a:ea typeface="Times New Roman" pitchFamily="-109" charset="0"/>
                <a:cs typeface="Times New Roman" pitchFamily="-109" charset="0"/>
              </a:rPr>
              <a:t> in OMIM </a:t>
            </a:r>
          </a:p>
          <a:p>
            <a:pPr eaLnBrk="0" hangingPunct="0"/>
            <a:r>
              <a:rPr lang="en-GB" sz="2400" dirty="0">
                <a:latin typeface="Arial"/>
                <a:ea typeface="Times New Roman" pitchFamily="-109" charset="0"/>
                <a:cs typeface="Times New Roman" pitchFamily="-109" charset="0"/>
              </a:rPr>
              <a:t> </a:t>
            </a:r>
          </a:p>
          <a:p>
            <a:pPr eaLnBrk="0" hangingPunct="0"/>
            <a:r>
              <a:rPr lang="en-GB" sz="2400" dirty="0">
                <a:solidFill>
                  <a:schemeClr val="accent2"/>
                </a:solidFill>
                <a:latin typeface="Arial"/>
                <a:ea typeface="Times New Roman" pitchFamily="-109" charset="0"/>
                <a:cs typeface="Times New Roman" pitchFamily="-109" charset="0"/>
              </a:rPr>
              <a:t>OMIM morbid map</a:t>
            </a:r>
            <a:r>
              <a:rPr lang="en-GB" sz="2400" dirty="0">
                <a:solidFill>
                  <a:schemeClr val="folHlink"/>
                </a:solidFill>
                <a:latin typeface="Arial"/>
                <a:ea typeface="Times New Roman" pitchFamily="-109" charset="0"/>
                <a:cs typeface="Times New Roman" pitchFamily="-109" charset="0"/>
              </a:rPr>
              <a:t> </a:t>
            </a:r>
          </a:p>
          <a:p>
            <a:pPr eaLnBrk="0" hangingPunct="0"/>
            <a:r>
              <a:rPr lang="it-IT" sz="2400" dirty="0">
                <a:latin typeface="Arial"/>
                <a:ea typeface="Times New Roman" pitchFamily="-109" charset="0"/>
                <a:cs typeface="Times New Roman" pitchFamily="-109" charset="0"/>
              </a:rPr>
              <a:t>Posizioni di mappa citogenetica di geni-malattia indicizzati in OMIM</a:t>
            </a:r>
            <a:endParaRPr lang="en-GB" sz="2400" dirty="0">
              <a:latin typeface="Arial"/>
              <a:ea typeface="Times New Roman" pitchFamily="-109" charset="0"/>
              <a:cs typeface="Times New Roman" pitchFamily="-109" charset="0"/>
            </a:endParaRPr>
          </a:p>
          <a:p>
            <a:pPr eaLnBrk="0" hangingPunct="0"/>
            <a:r>
              <a:rPr lang="it-IT" sz="1600" dirty="0" err="1">
                <a:latin typeface="Times New Roman" pitchFamily="-109" charset="0"/>
                <a:ea typeface="Times New Roman" pitchFamily="-109" charset="0"/>
                <a:cs typeface="Times New Roman" pitchFamily="-109" charset="0"/>
              </a:rPr>
              <a:t> </a:t>
            </a:r>
            <a:endParaRPr lang="en-GB" sz="1600" dirty="0">
              <a:latin typeface="Times New Roman" pitchFamily="-109" charset="0"/>
              <a:ea typeface="Times New Roman" pitchFamily="-109" charset="0"/>
              <a:cs typeface="Times New Roman" pitchFamily="-109" charset="0"/>
            </a:endParaRPr>
          </a:p>
        </p:txBody>
      </p:sp>
      <p:grpSp>
        <p:nvGrpSpPr>
          <p:cNvPr id="2" name="Group 4"/>
          <p:cNvGrpSpPr>
            <a:grpSpLocks/>
          </p:cNvGrpSpPr>
          <p:nvPr/>
        </p:nvGrpSpPr>
        <p:grpSpPr bwMode="auto">
          <a:xfrm>
            <a:off x="0" y="0"/>
            <a:ext cx="9144000" cy="152400"/>
            <a:chOff x="48" y="336"/>
            <a:chExt cx="6192" cy="48"/>
          </a:xfrm>
        </p:grpSpPr>
        <p:sp>
          <p:nvSpPr>
            <p:cNvPr id="18448"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49"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0"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51"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2"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53"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4"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55"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56"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57"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8438"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8439"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0"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8441"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2"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8443"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4"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8445"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8446"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8447"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mim1"/>
          <p:cNvPicPr>
            <a:picLocks noChangeAspect="1" noChangeArrowheads="1"/>
          </p:cNvPicPr>
          <p:nvPr/>
        </p:nvPicPr>
        <p:blipFill>
          <a:blip r:embed="rId2"/>
          <a:srcRect t="1111" b="17778"/>
          <a:stretch>
            <a:fillRect/>
          </a:stretch>
        </p:blipFill>
        <p:spPr bwMode="auto">
          <a:xfrm>
            <a:off x="0" y="304800"/>
            <a:ext cx="7467600" cy="6245225"/>
          </a:xfrm>
          <a:prstGeom prst="rect">
            <a:avLst/>
          </a:prstGeom>
          <a:noFill/>
          <a:ln w="9525">
            <a:noFill/>
            <a:miter lim="800000"/>
            <a:headEnd/>
            <a:tailEnd/>
          </a:ln>
        </p:spPr>
      </p:pic>
      <p:sp>
        <p:nvSpPr>
          <p:cNvPr id="19459" name="Rectangle 3"/>
          <p:cNvSpPr>
            <a:spLocks noChangeArrowheads="1"/>
          </p:cNvSpPr>
          <p:nvPr/>
        </p:nvSpPr>
        <p:spPr bwMode="auto">
          <a:xfrm>
            <a:off x="6934200" y="482600"/>
            <a:ext cx="190500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Use OMIM</a:t>
            </a:r>
          </a:p>
          <a:p>
            <a:r>
              <a:rPr lang="en-US" sz="2800" b="1" dirty="0">
                <a:solidFill>
                  <a:schemeClr val="accent2"/>
                </a:solidFill>
                <a:latin typeface="Arial"/>
              </a:rPr>
              <a:t>to explore</a:t>
            </a:r>
          </a:p>
          <a:p>
            <a:r>
              <a:rPr lang="en-US" sz="2800" b="1" dirty="0" err="1">
                <a:solidFill>
                  <a:schemeClr val="accent2"/>
                </a:solidFill>
                <a:latin typeface="Arial"/>
              </a:rPr>
              <a:t>Rett</a:t>
            </a:r>
            <a:r>
              <a:rPr lang="en-US" sz="2800" b="1" dirty="0">
                <a:solidFill>
                  <a:schemeClr val="accent2"/>
                </a:solidFill>
                <a:latin typeface="Arial"/>
              </a:rPr>
              <a:t> </a:t>
            </a:r>
          </a:p>
          <a:p>
            <a:r>
              <a:rPr lang="en-US" sz="2800" b="1" dirty="0">
                <a:solidFill>
                  <a:schemeClr val="accent2"/>
                </a:solidFill>
                <a:latin typeface="Arial"/>
              </a:rPr>
              <a:t>syndrome</a:t>
            </a:r>
          </a:p>
        </p:txBody>
      </p:sp>
      <p:grpSp>
        <p:nvGrpSpPr>
          <p:cNvPr id="2" name="Group 4"/>
          <p:cNvGrpSpPr>
            <a:grpSpLocks/>
          </p:cNvGrpSpPr>
          <p:nvPr/>
        </p:nvGrpSpPr>
        <p:grpSpPr bwMode="auto">
          <a:xfrm>
            <a:off x="0" y="0"/>
            <a:ext cx="9144000" cy="152400"/>
            <a:chOff x="48" y="336"/>
            <a:chExt cx="6192" cy="48"/>
          </a:xfrm>
        </p:grpSpPr>
        <p:sp>
          <p:nvSpPr>
            <p:cNvPr id="19472" name="Rectangle 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73" name="Rectangle 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4" name="Rectangle 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75" name="Rectangle 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6" name="Rectangle 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77" name="Rectangle 1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8" name="Rectangle 1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79" name="Rectangle 1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80" name="Rectangle 1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81" name="Rectangle 1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5"/>
          <p:cNvGrpSpPr>
            <a:grpSpLocks/>
          </p:cNvGrpSpPr>
          <p:nvPr/>
        </p:nvGrpSpPr>
        <p:grpSpPr bwMode="auto">
          <a:xfrm>
            <a:off x="0" y="6705600"/>
            <a:ext cx="9144000" cy="152400"/>
            <a:chOff x="48" y="336"/>
            <a:chExt cx="6192" cy="48"/>
          </a:xfrm>
        </p:grpSpPr>
        <p:sp>
          <p:nvSpPr>
            <p:cNvPr id="19462" name="Rectangle 1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19463" name="Rectangle 1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64" name="Rectangle 1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19465" name="Rectangle 1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6" name="Rectangle 2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19467" name="Rectangle 2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8" name="Rectangle 2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19469" name="Rectangle 2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19470" name="Rectangle 2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19471" name="Rectangle 2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mim2"/>
          <p:cNvPicPr>
            <a:picLocks noChangeAspect="1" noChangeArrowheads="1"/>
          </p:cNvPicPr>
          <p:nvPr/>
        </p:nvPicPr>
        <p:blipFill>
          <a:blip r:embed="rId2"/>
          <a:srcRect/>
          <a:stretch>
            <a:fillRect/>
          </a:stretch>
        </p:blipFill>
        <p:spPr bwMode="auto">
          <a:xfrm>
            <a:off x="914400" y="261938"/>
            <a:ext cx="7315200" cy="6315075"/>
          </a:xfrm>
          <a:prstGeom prst="rect">
            <a:avLst/>
          </a:prstGeom>
          <a:noFill/>
          <a:ln w="9525">
            <a:noFill/>
            <a:miter lim="800000"/>
            <a:headEnd/>
            <a:tailEnd/>
          </a:ln>
        </p:spPr>
      </p:pic>
      <p:sp>
        <p:nvSpPr>
          <p:cNvPr id="20483" name="Rectangle 3"/>
          <p:cNvSpPr>
            <a:spLocks noChangeArrowheads="1"/>
          </p:cNvSpPr>
          <p:nvPr/>
        </p:nvSpPr>
        <p:spPr bwMode="auto">
          <a:xfrm>
            <a:off x="5791200" y="1704975"/>
            <a:ext cx="3054350" cy="1800225"/>
          </a:xfrm>
          <a:prstGeom prst="rect">
            <a:avLst/>
          </a:prstGeom>
          <a:solidFill>
            <a:schemeClr val="bg1"/>
          </a:solidFill>
          <a:ln w="9525">
            <a:noFill/>
            <a:miter lim="800000"/>
            <a:headEnd/>
            <a:tailEnd/>
          </a:ln>
        </p:spPr>
        <p:txBody>
          <a:bodyPr wrap="none">
            <a:prstTxWarp prst="textNoShape">
              <a:avLst/>
            </a:prstTxWarp>
            <a:spAutoFit/>
          </a:bodyPr>
          <a:lstStyle/>
          <a:p>
            <a:r>
              <a:rPr lang="en-US" sz="2800" b="1" dirty="0">
                <a:solidFill>
                  <a:schemeClr val="accent2"/>
                </a:solidFill>
                <a:latin typeface="Arial"/>
              </a:rPr>
              <a:t>There are entries</a:t>
            </a:r>
          </a:p>
          <a:p>
            <a:r>
              <a:rPr lang="en-US" sz="2800" b="1" dirty="0">
                <a:solidFill>
                  <a:schemeClr val="accent2"/>
                </a:solidFill>
                <a:latin typeface="Arial"/>
              </a:rPr>
              <a:t>for both the</a:t>
            </a:r>
          </a:p>
          <a:p>
            <a:r>
              <a:rPr lang="en-US" sz="2800" b="1" dirty="0">
                <a:solidFill>
                  <a:schemeClr val="accent2"/>
                </a:solidFill>
                <a:latin typeface="Arial"/>
              </a:rPr>
              <a:t>disease and the</a:t>
            </a:r>
          </a:p>
          <a:p>
            <a:r>
              <a:rPr lang="en-US" sz="2800" b="1" dirty="0">
                <a:solidFill>
                  <a:schemeClr val="accent2"/>
                </a:solidFill>
                <a:latin typeface="Arial"/>
              </a:rPr>
              <a:t>gene</a:t>
            </a:r>
          </a:p>
        </p:txBody>
      </p:sp>
      <p:sp>
        <p:nvSpPr>
          <p:cNvPr id="20484" name="AutoShape 4"/>
          <p:cNvSpPr>
            <a:spLocks noChangeArrowheads="1"/>
          </p:cNvSpPr>
          <p:nvPr/>
        </p:nvSpPr>
        <p:spPr bwMode="auto">
          <a:xfrm>
            <a:off x="5105400" y="21336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85" name="AutoShape 5"/>
          <p:cNvSpPr>
            <a:spLocks noChangeArrowheads="1"/>
          </p:cNvSpPr>
          <p:nvPr/>
        </p:nvSpPr>
        <p:spPr bwMode="auto">
          <a:xfrm>
            <a:off x="5105400" y="2971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grpSp>
        <p:nvGrpSpPr>
          <p:cNvPr id="2" name="Group 6"/>
          <p:cNvGrpSpPr>
            <a:grpSpLocks/>
          </p:cNvGrpSpPr>
          <p:nvPr/>
        </p:nvGrpSpPr>
        <p:grpSpPr bwMode="auto">
          <a:xfrm>
            <a:off x="0" y="0"/>
            <a:ext cx="9144000" cy="152400"/>
            <a:chOff x="48" y="336"/>
            <a:chExt cx="6192" cy="48"/>
          </a:xfrm>
        </p:grpSpPr>
        <p:sp>
          <p:nvSpPr>
            <p:cNvPr id="20498" name="Rectangle 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99" name="Rectangle 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0" name="Rectangle 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501" name="Rectangle 1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2" name="Rectangle 1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503" name="Rectangle 1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4" name="Rectangle 1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505" name="Rectangle 1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506" name="Rectangle 1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507" name="Rectangle 1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7"/>
          <p:cNvGrpSpPr>
            <a:grpSpLocks/>
          </p:cNvGrpSpPr>
          <p:nvPr/>
        </p:nvGrpSpPr>
        <p:grpSpPr bwMode="auto">
          <a:xfrm>
            <a:off x="0" y="6705600"/>
            <a:ext cx="9144000" cy="152400"/>
            <a:chOff x="48" y="336"/>
            <a:chExt cx="6192" cy="48"/>
          </a:xfrm>
        </p:grpSpPr>
        <p:sp>
          <p:nvSpPr>
            <p:cNvPr id="20488" name="Rectangle 1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0489" name="Rectangle 1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0" name="Rectangle 2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0491" name="Rectangle 2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2" name="Rectangle 2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0493" name="Rectangle 2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4" name="Rectangle 2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0495" name="Rectangle 2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0496" name="Rectangle 2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0497" name="Rectangle 2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mim4rtt"/>
          <p:cNvPicPr>
            <a:picLocks noChangeAspect="1" noChangeArrowheads="1"/>
          </p:cNvPicPr>
          <p:nvPr/>
        </p:nvPicPr>
        <p:blipFill>
          <a:blip r:embed="rId2"/>
          <a:srcRect/>
          <a:stretch>
            <a:fillRect/>
          </a:stretch>
        </p:blipFill>
        <p:spPr bwMode="auto">
          <a:xfrm>
            <a:off x="381000" y="228600"/>
            <a:ext cx="7086600" cy="6465888"/>
          </a:xfrm>
          <a:prstGeom prst="rect">
            <a:avLst/>
          </a:prstGeom>
          <a:noFill/>
          <a:ln w="9525">
            <a:noFill/>
            <a:miter lim="800000"/>
            <a:headEnd/>
            <a:tailEnd/>
          </a:ln>
        </p:spPr>
      </p:pic>
      <p:sp>
        <p:nvSpPr>
          <p:cNvPr id="21507" name="AutoShape 3"/>
          <p:cNvSpPr>
            <a:spLocks noChangeArrowheads="1"/>
          </p:cNvSpPr>
          <p:nvPr/>
        </p:nvSpPr>
        <p:spPr bwMode="auto">
          <a:xfrm>
            <a:off x="2743200" y="32004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08" name="Rectangle 4"/>
          <p:cNvSpPr>
            <a:spLocks noChangeArrowheads="1"/>
          </p:cNvSpPr>
          <p:nvPr/>
        </p:nvSpPr>
        <p:spPr bwMode="auto">
          <a:xfrm>
            <a:off x="3416300" y="3048000"/>
            <a:ext cx="4356100" cy="519113"/>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Link to NCBI map viewer</a:t>
            </a:r>
          </a:p>
        </p:txBody>
      </p:sp>
      <p:sp>
        <p:nvSpPr>
          <p:cNvPr id="21509" name="AutoShape 5"/>
          <p:cNvSpPr>
            <a:spLocks noChangeArrowheads="1"/>
          </p:cNvSpPr>
          <p:nvPr/>
        </p:nvSpPr>
        <p:spPr bwMode="auto">
          <a:xfrm>
            <a:off x="2743200" y="1828800"/>
            <a:ext cx="685800" cy="228600"/>
          </a:xfrm>
          <a:prstGeom prst="leftArrow">
            <a:avLst>
              <a:gd name="adj1" fmla="val 50000"/>
              <a:gd name="adj2" fmla="val 75000"/>
            </a:avLst>
          </a:prstGeom>
          <a:solidFill>
            <a:srgbClr val="CC33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0" name="Rectangle 6"/>
          <p:cNvSpPr>
            <a:spLocks noChangeArrowheads="1"/>
          </p:cNvSpPr>
          <p:nvPr/>
        </p:nvSpPr>
        <p:spPr bwMode="auto">
          <a:xfrm>
            <a:off x="3387725" y="1676400"/>
            <a:ext cx="2582758" cy="523220"/>
          </a:xfrm>
          <a:prstGeom prst="rect">
            <a:avLst/>
          </a:prstGeom>
          <a:noFill/>
          <a:ln w="9525">
            <a:noFill/>
            <a:miter lim="800000"/>
            <a:headEnd/>
            <a:tailEnd/>
          </a:ln>
        </p:spPr>
        <p:txBody>
          <a:bodyPr wrap="none">
            <a:prstTxWarp prst="textNoShape">
              <a:avLst/>
            </a:prstTxWarp>
            <a:spAutoFit/>
          </a:bodyPr>
          <a:lstStyle/>
          <a:p>
            <a:r>
              <a:rPr lang="en-US" sz="2800" b="1" dirty="0">
                <a:latin typeface="Arial"/>
              </a:rPr>
              <a:t>OMIM number</a:t>
            </a:r>
          </a:p>
        </p:txBody>
      </p:sp>
      <p:grpSp>
        <p:nvGrpSpPr>
          <p:cNvPr id="2" name="Group 7"/>
          <p:cNvGrpSpPr>
            <a:grpSpLocks/>
          </p:cNvGrpSpPr>
          <p:nvPr/>
        </p:nvGrpSpPr>
        <p:grpSpPr bwMode="auto">
          <a:xfrm>
            <a:off x="0" y="0"/>
            <a:ext cx="9144000" cy="152400"/>
            <a:chOff x="48" y="336"/>
            <a:chExt cx="6192" cy="48"/>
          </a:xfrm>
        </p:grpSpPr>
        <p:sp>
          <p:nvSpPr>
            <p:cNvPr id="21523"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24"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5"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26"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7"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28"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9"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30"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31"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32"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1513"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1514"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15"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1516"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7"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1518"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19"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1520"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1521"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1522"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381000"/>
            <a:ext cx="8686800" cy="1969770"/>
          </a:xfrm>
          <a:prstGeom prst="rect">
            <a:avLst/>
          </a:prstGeom>
          <a:noFill/>
          <a:ln w="9525">
            <a:noFill/>
            <a:miter lim="800000"/>
            <a:headEnd/>
            <a:tailEnd/>
          </a:ln>
        </p:spPr>
        <p:txBody>
          <a:bodyPr>
            <a:prstTxWarp prst="textNoShape">
              <a:avLst/>
            </a:prstTxWarp>
            <a:spAutoFit/>
          </a:bodyPr>
          <a:lstStyle/>
          <a:p>
            <a:pPr algn="ctr" eaLnBrk="0" hangingPunct="0"/>
            <a:r>
              <a:rPr lang="en-GB" dirty="0">
                <a:latin typeface="Arial"/>
                <a:ea typeface="Times New Roman" pitchFamily="-109" charset="0"/>
                <a:cs typeface="Times New Roman" pitchFamily="-109" charset="0"/>
              </a:rPr>
              <a:t> </a:t>
            </a:r>
            <a:r>
              <a:rPr lang="it-IT" sz="2800" b="1" dirty="0">
                <a:solidFill>
                  <a:schemeClr val="hlink"/>
                </a:solidFill>
                <a:latin typeface="Arial"/>
                <a:ea typeface="Times New Roman" pitchFamily="-109" charset="0"/>
                <a:cs typeface="Times New Roman" pitchFamily="-109" charset="0"/>
              </a:rPr>
              <a:t>Varianti </a:t>
            </a:r>
            <a:r>
              <a:rPr lang="it-IT" sz="2800" b="1" dirty="0" err="1">
                <a:solidFill>
                  <a:schemeClr val="hlink"/>
                </a:solidFill>
                <a:latin typeface="Arial"/>
                <a:ea typeface="Times New Roman" pitchFamily="-109" charset="0"/>
                <a:cs typeface="Times New Roman" pitchFamily="-109" charset="0"/>
              </a:rPr>
              <a:t>alleliche</a:t>
            </a:r>
            <a:endParaRPr lang="it-IT" sz="2800" b="1" dirty="0">
              <a:solidFill>
                <a:schemeClr val="hlink"/>
              </a:solidFill>
              <a:latin typeface="Arial"/>
              <a:ea typeface="Times New Roman" pitchFamily="-109" charset="0"/>
              <a:cs typeface="Times New Roman" pitchFamily="-109" charset="0"/>
            </a:endParaRPr>
          </a:p>
          <a:p>
            <a:pPr algn="ctr" eaLnBrk="0" hangingPunct="0"/>
            <a:endParaRPr lang="it-IT" sz="2800" b="1" dirty="0">
              <a:solidFill>
                <a:schemeClr val="hlink"/>
              </a:solidFill>
              <a:latin typeface="Arial"/>
              <a:ea typeface="Times New Roman" pitchFamily="-109" charset="0"/>
              <a:cs typeface="Times New Roman" pitchFamily="-109" charset="0"/>
            </a:endParaRPr>
          </a:p>
          <a:p>
            <a:pPr eaLnBrk="0" hangingPunct="0"/>
            <a:r>
              <a:rPr lang="it-IT" dirty="0">
                <a:latin typeface="Arial"/>
                <a:ea typeface="Times New Roman" pitchFamily="-109" charset="0"/>
                <a:cs typeface="Times New Roman" pitchFamily="-109" charset="0"/>
              </a:rPr>
              <a:t>stesso ID </a:t>
            </a:r>
            <a:r>
              <a:rPr lang="it-IT" dirty="0" err="1">
                <a:latin typeface="Arial"/>
                <a:ea typeface="Times New Roman" pitchFamily="-109" charset="0"/>
                <a:cs typeface="Times New Roman" pitchFamily="-109" charset="0"/>
              </a:rPr>
              <a:t>piu’</a:t>
            </a:r>
            <a:r>
              <a:rPr lang="it-IT" dirty="0">
                <a:latin typeface="Arial"/>
                <a:ea typeface="Times New Roman" pitchFamily="-109" charset="0"/>
                <a:cs typeface="Times New Roman" pitchFamily="-109" charset="0"/>
              </a:rPr>
              <a:t> un altro numero di </a:t>
            </a:r>
            <a:r>
              <a:rPr lang="it-IT" dirty="0" err="1">
                <a:latin typeface="Arial"/>
                <a:ea typeface="Times New Roman" pitchFamily="-109" charset="0"/>
                <a:cs typeface="Times New Roman" pitchFamily="-109" charset="0"/>
              </a:rPr>
              <a:t>4</a:t>
            </a:r>
            <a:r>
              <a:rPr lang="it-IT" dirty="0">
                <a:latin typeface="Arial"/>
                <a:ea typeface="Times New Roman" pitchFamily="-109" charset="0"/>
                <a:cs typeface="Times New Roman" pitchFamily="-109" charset="0"/>
              </a:rPr>
              <a:t> cifre.</a:t>
            </a:r>
          </a:p>
          <a:p>
            <a:pPr eaLnBrk="0" hangingPunct="0"/>
            <a:r>
              <a:rPr lang="it-IT" dirty="0">
                <a:latin typeface="Arial"/>
                <a:ea typeface="Times New Roman" pitchFamily="-109" charset="0"/>
                <a:cs typeface="Times New Roman" pitchFamily="-109" charset="0"/>
              </a:rPr>
              <a:t>Sono MUTAZIONI CHE CAUSANO MALATTIE</a:t>
            </a:r>
          </a:p>
          <a:p>
            <a:pPr eaLnBrk="0" hangingPunct="0"/>
            <a:r>
              <a:rPr lang="en-GB" dirty="0">
                <a:latin typeface="Arial"/>
                <a:ea typeface="Times New Roman" pitchFamily="-109" charset="0"/>
                <a:cs typeface="Times New Roman" pitchFamily="-109" charset="0"/>
              </a:rPr>
              <a:t> </a:t>
            </a:r>
          </a:p>
          <a:p>
            <a:pPr eaLnBrk="0" hangingPunct="0"/>
            <a:r>
              <a:rPr lang="en-GB" sz="1200" dirty="0">
                <a:latin typeface="Times New Roman" pitchFamily="-109" charset="0"/>
                <a:ea typeface="Times New Roman" pitchFamily="-109" charset="0"/>
                <a:cs typeface="Times New Roman" pitchFamily="-109" charset="0"/>
              </a:rPr>
              <a:t> </a:t>
            </a:r>
            <a:r>
              <a:rPr lang="en-GB" sz="1100" dirty="0">
                <a:latin typeface="Times New Roman" pitchFamily="-109" charset="0"/>
              </a:rPr>
              <a:t> </a:t>
            </a:r>
            <a:endParaRPr lang="en-GB" dirty="0">
              <a:latin typeface="Times New Roman" pitchFamily="-109" charset="0"/>
            </a:endParaRPr>
          </a:p>
        </p:txBody>
      </p:sp>
      <p:sp>
        <p:nvSpPr>
          <p:cNvPr id="23555" name="Rectangle 3"/>
          <p:cNvSpPr>
            <a:spLocks noChangeArrowheads="1"/>
          </p:cNvSpPr>
          <p:nvPr/>
        </p:nvSpPr>
        <p:spPr bwMode="auto">
          <a:xfrm>
            <a:off x="381000" y="228600"/>
            <a:ext cx="1981200" cy="579438"/>
          </a:xfrm>
          <a:prstGeom prst="rect">
            <a:avLst/>
          </a:prstGeom>
          <a:solidFill>
            <a:schemeClr val="accent2"/>
          </a:solidFill>
          <a:ln w="9525">
            <a:noFill/>
            <a:miter lim="800000"/>
            <a:headEnd/>
            <a:tailEnd/>
          </a:ln>
        </p:spPr>
        <p:txBody>
          <a:bodyPr>
            <a:prstTxWarp prst="textNoShape">
              <a:avLst/>
            </a:prstTxWarp>
            <a:spAutoFit/>
          </a:bodyPr>
          <a:lstStyle/>
          <a:p>
            <a:pPr algn="ctr"/>
            <a:r>
              <a:rPr lang="it-IT" sz="3200" b="1" dirty="0">
                <a:solidFill>
                  <a:schemeClr val="bg1"/>
                </a:solidFill>
                <a:latin typeface="Arial"/>
              </a:rPr>
              <a:t>OMIM</a:t>
            </a:r>
            <a:endParaRPr lang="en-GB" sz="3200" b="1" dirty="0">
              <a:solidFill>
                <a:schemeClr val="bg1"/>
              </a:solidFill>
              <a:latin typeface="Arial"/>
            </a:endParaRPr>
          </a:p>
        </p:txBody>
      </p:sp>
      <p:pic>
        <p:nvPicPr>
          <p:cNvPr id="23556" name="Picture 4" descr="omim5allelic"/>
          <p:cNvPicPr>
            <a:picLocks noChangeAspect="1" noChangeArrowheads="1"/>
          </p:cNvPicPr>
          <p:nvPr/>
        </p:nvPicPr>
        <p:blipFill>
          <a:blip r:embed="rId2"/>
          <a:srcRect r="1680" b="20496"/>
          <a:stretch>
            <a:fillRect/>
          </a:stretch>
        </p:blipFill>
        <p:spPr bwMode="auto">
          <a:xfrm>
            <a:off x="0" y="2344738"/>
            <a:ext cx="9144000" cy="4098925"/>
          </a:xfrm>
          <a:prstGeom prst="rect">
            <a:avLst/>
          </a:prstGeom>
          <a:noFill/>
          <a:ln w="9525">
            <a:noFill/>
            <a:miter lim="800000"/>
            <a:headEnd/>
            <a:tailEnd/>
          </a:ln>
        </p:spPr>
      </p:pic>
      <p:grpSp>
        <p:nvGrpSpPr>
          <p:cNvPr id="2" name="Group 5"/>
          <p:cNvGrpSpPr>
            <a:grpSpLocks/>
          </p:cNvGrpSpPr>
          <p:nvPr/>
        </p:nvGrpSpPr>
        <p:grpSpPr bwMode="auto">
          <a:xfrm>
            <a:off x="0" y="0"/>
            <a:ext cx="9144000" cy="152400"/>
            <a:chOff x="48" y="336"/>
            <a:chExt cx="6192" cy="48"/>
          </a:xfrm>
        </p:grpSpPr>
        <p:sp>
          <p:nvSpPr>
            <p:cNvPr id="23569" name="Rectangle 6"/>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70" name="Rectangle 7"/>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1" name="Rectangle 8"/>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72" name="Rectangle 9"/>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3" name="Rectangle 10"/>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74" name="Rectangle 11"/>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5" name="Rectangle 12"/>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76" name="Rectangle 13"/>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77" name="Rectangle 14"/>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78" name="Rectangle 15"/>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6"/>
          <p:cNvGrpSpPr>
            <a:grpSpLocks/>
          </p:cNvGrpSpPr>
          <p:nvPr/>
        </p:nvGrpSpPr>
        <p:grpSpPr bwMode="auto">
          <a:xfrm>
            <a:off x="0" y="6705600"/>
            <a:ext cx="9144000" cy="152400"/>
            <a:chOff x="48" y="336"/>
            <a:chExt cx="6192" cy="48"/>
          </a:xfrm>
        </p:grpSpPr>
        <p:sp>
          <p:nvSpPr>
            <p:cNvPr id="23559" name="Rectangle 17"/>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3560" name="Rectangle 18"/>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1" name="Rectangle 19"/>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3562" name="Rectangle 20"/>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3" name="Rectangle 21"/>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3564" name="Rectangle 22"/>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5" name="Rectangle 23"/>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3566" name="Rectangle 24"/>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3567" name="Rectangle 25"/>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3568" name="Rectangle 26"/>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4579"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4580"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sp>
        <p:nvSpPr>
          <p:cNvPr id="24581"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
        <p:nvSpPr>
          <p:cNvPr id="24582" name="Rectangle 6"/>
          <p:cNvSpPr>
            <a:spLocks noChangeArrowheads="1"/>
          </p:cNvSpPr>
          <p:nvPr/>
        </p:nvSpPr>
        <p:spPr bwMode="auto">
          <a:xfrm>
            <a:off x="3505200" y="221774"/>
            <a:ext cx="5715000" cy="1477328"/>
          </a:xfrm>
          <a:prstGeom prst="rect">
            <a:avLst/>
          </a:prstGeom>
          <a:noFill/>
          <a:ln w="9525">
            <a:noFill/>
            <a:miter lim="800000"/>
            <a:headEnd/>
            <a:tailEnd/>
          </a:ln>
        </p:spPr>
        <p:txBody>
          <a:bodyPr wrap="square">
            <a:prstTxWarp prst="textNoShape">
              <a:avLst/>
            </a:prstTxWarp>
            <a:spAutoFit/>
          </a:bodyPr>
          <a:lstStyle/>
          <a:p>
            <a:r>
              <a:rPr lang="it-IT" dirty="0" smtClean="0">
                <a:latin typeface="Arial"/>
              </a:rPr>
              <a:t>Interfaccia </a:t>
            </a:r>
            <a:r>
              <a:rPr lang="it-IT" dirty="0">
                <a:latin typeface="Arial"/>
              </a:rPr>
              <a:t>unificata per cercare</a:t>
            </a:r>
            <a:r>
              <a:rPr lang="it-IT" dirty="0" smtClean="0">
                <a:latin typeface="Arial"/>
              </a:rPr>
              <a:t> informazioni </a:t>
            </a:r>
            <a:r>
              <a:rPr lang="it-IT" dirty="0">
                <a:latin typeface="Arial"/>
              </a:rPr>
              <a:t>su sequenze e loci genetici. Presenta informazioni sulla nomenclatura ufficiale, </a:t>
            </a:r>
            <a:r>
              <a:rPr lang="it-IT" dirty="0" err="1">
                <a:latin typeface="Arial"/>
              </a:rPr>
              <a:t>accession</a:t>
            </a:r>
            <a:r>
              <a:rPr lang="it-IT" dirty="0">
                <a:latin typeface="Arial"/>
              </a:rPr>
              <a:t> </a:t>
            </a:r>
            <a:r>
              <a:rPr lang="it-IT" dirty="0" err="1">
                <a:latin typeface="Arial"/>
              </a:rPr>
              <a:t>numbers</a:t>
            </a:r>
            <a:r>
              <a:rPr lang="it-IT" dirty="0">
                <a:latin typeface="Arial"/>
              </a:rPr>
              <a:t>, fenotipi, </a:t>
            </a:r>
            <a:r>
              <a:rPr lang="en-GB" dirty="0">
                <a:latin typeface="Arial"/>
              </a:rPr>
              <a:t>MIM numbers, </a:t>
            </a:r>
            <a:r>
              <a:rPr lang="en-GB" dirty="0" err="1">
                <a:latin typeface="Arial"/>
              </a:rPr>
              <a:t>UniGene</a:t>
            </a:r>
            <a:r>
              <a:rPr lang="en-GB" dirty="0">
                <a:latin typeface="Arial"/>
              </a:rPr>
              <a:t> clusters, </a:t>
            </a:r>
            <a:r>
              <a:rPr lang="en-GB" dirty="0" err="1">
                <a:latin typeface="Arial"/>
              </a:rPr>
              <a:t>omolog</a:t>
            </a:r>
            <a:r>
              <a:rPr lang="it-IT" dirty="0" err="1">
                <a:latin typeface="Arial"/>
              </a:rPr>
              <a:t>ia</a:t>
            </a:r>
            <a:r>
              <a:rPr lang="en-GB" dirty="0">
                <a:latin typeface="Arial"/>
              </a:rPr>
              <a:t>, </a:t>
            </a:r>
            <a:r>
              <a:rPr lang="it-IT" dirty="0">
                <a:latin typeface="Arial"/>
              </a:rPr>
              <a:t>posizioni di mappa e link a numerosi altri siti web.</a:t>
            </a:r>
            <a:endParaRPr lang="it-IT" sz="2000"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4596"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97"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8"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99"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0"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601"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2"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603"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604"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605"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4586"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4587"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88"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4589"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0"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4591"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2"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4593"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4594"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4595"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4585" name="Immagine 29" descr="Picture 11.png"/>
          <p:cNvPicPr>
            <a:picLocks noChangeAspect="1"/>
          </p:cNvPicPr>
          <p:nvPr/>
        </p:nvPicPr>
        <p:blipFill>
          <a:blip r:embed="rId2"/>
          <a:srcRect/>
          <a:stretch>
            <a:fillRect/>
          </a:stretch>
        </p:blipFill>
        <p:spPr bwMode="auto">
          <a:xfrm>
            <a:off x="539700" y="1699102"/>
            <a:ext cx="7801499" cy="492077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5603"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5604"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5619"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20"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1"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22"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3"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24"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5"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26"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27"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28"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5609"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5610"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1"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5612"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3"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5614"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5"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5616"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5617"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5618"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5608" name="Immagine 28" descr="Picture 12.png"/>
          <p:cNvPicPr>
            <a:picLocks noChangeAspect="1"/>
          </p:cNvPicPr>
          <p:nvPr/>
        </p:nvPicPr>
        <p:blipFill>
          <a:blip r:embed="rId2"/>
          <a:srcRect/>
          <a:stretch>
            <a:fillRect/>
          </a:stretch>
        </p:blipFill>
        <p:spPr bwMode="auto">
          <a:xfrm>
            <a:off x="1046163" y="990600"/>
            <a:ext cx="6802437" cy="5688013"/>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6627"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6628"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6643"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44"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5"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46"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7"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48"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9"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50"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51"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52"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6633"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6634"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35"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6636"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7"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6638"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39"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6640"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6641"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6642"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6632" name="Immagine 29" descr="Picture 13.png"/>
          <p:cNvPicPr>
            <a:picLocks noChangeAspect="1"/>
          </p:cNvPicPr>
          <p:nvPr/>
        </p:nvPicPr>
        <p:blipFill>
          <a:blip r:embed="rId2"/>
          <a:srcRect/>
          <a:stretch>
            <a:fillRect/>
          </a:stretch>
        </p:blipFill>
        <p:spPr bwMode="auto">
          <a:xfrm>
            <a:off x="1069975" y="869950"/>
            <a:ext cx="6778625"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7651"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7652"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8"/>
          <p:cNvGrpSpPr>
            <a:grpSpLocks/>
          </p:cNvGrpSpPr>
          <p:nvPr/>
        </p:nvGrpSpPr>
        <p:grpSpPr bwMode="auto">
          <a:xfrm>
            <a:off x="0" y="0"/>
            <a:ext cx="9144000" cy="152400"/>
            <a:chOff x="48" y="336"/>
            <a:chExt cx="6192" cy="48"/>
          </a:xfrm>
        </p:grpSpPr>
        <p:sp>
          <p:nvSpPr>
            <p:cNvPr id="27667" name="Rectangle 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68" name="Rectangle 1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9" name="Rectangle 1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70" name="Rectangle 1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1" name="Rectangle 1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72" name="Rectangle 1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3" name="Rectangle 1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74" name="Rectangle 1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75" name="Rectangle 1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76" name="Rectangle 1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9"/>
          <p:cNvGrpSpPr>
            <a:grpSpLocks/>
          </p:cNvGrpSpPr>
          <p:nvPr/>
        </p:nvGrpSpPr>
        <p:grpSpPr bwMode="auto">
          <a:xfrm>
            <a:off x="0" y="6705600"/>
            <a:ext cx="9144000" cy="152400"/>
            <a:chOff x="48" y="336"/>
            <a:chExt cx="6192" cy="48"/>
          </a:xfrm>
        </p:grpSpPr>
        <p:sp>
          <p:nvSpPr>
            <p:cNvPr id="27657" name="Rectangle 20"/>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7658" name="Rectangle 21"/>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59" name="Rectangle 22"/>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7660" name="Rectangle 23"/>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1" name="Rectangle 24"/>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7662" name="Rectangle 25"/>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3" name="Rectangle 26"/>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7664" name="Rectangle 27"/>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7665" name="Rectangle 28"/>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7666" name="Rectangle 29"/>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7656" name="Immagine 28" descr="Picture 14.png"/>
          <p:cNvPicPr>
            <a:picLocks noChangeAspect="1"/>
          </p:cNvPicPr>
          <p:nvPr/>
        </p:nvPicPr>
        <p:blipFill>
          <a:blip r:embed="rId2"/>
          <a:srcRect/>
          <a:stretch>
            <a:fillRect/>
          </a:stretch>
        </p:blipFill>
        <p:spPr bwMode="auto">
          <a:xfrm>
            <a:off x="1309688" y="914400"/>
            <a:ext cx="6386512" cy="5759450"/>
          </a:xfrm>
          <a:prstGeom prst="rect">
            <a:avLst/>
          </a:prstGeom>
          <a:noFill/>
          <a:ln w="9525">
            <a:noFill/>
            <a:miter lim="800000"/>
            <a:headEnd/>
            <a:tailEnd/>
          </a:ln>
        </p:spPr>
      </p:pic>
      <p:sp>
        <p:nvSpPr>
          <p:cNvPr id="29" name="Rectangle 5"/>
          <p:cNvSpPr>
            <a:spLocks noChangeArrowheads="1"/>
          </p:cNvSpPr>
          <p:nvPr/>
        </p:nvSpPr>
        <p:spPr bwMode="auto">
          <a:xfrm>
            <a:off x="134386" y="381000"/>
            <a:ext cx="3352800" cy="579438"/>
          </a:xfrm>
          <a:prstGeom prst="rect">
            <a:avLst/>
          </a:prstGeom>
          <a:solidFill>
            <a:srgbClr val="FF9900"/>
          </a:solidFill>
          <a:ln w="9525">
            <a:noFill/>
            <a:miter lim="800000"/>
            <a:headEnd/>
            <a:tailEnd/>
          </a:ln>
        </p:spPr>
        <p:txBody>
          <a:bodyPr>
            <a:prstTxWarp prst="textNoShape">
              <a:avLst/>
            </a:prstTxWarp>
            <a:spAutoFit/>
          </a:bodyPr>
          <a:lstStyle/>
          <a:p>
            <a:pPr algn="ctr"/>
            <a:r>
              <a:rPr lang="it-IT" sz="3200" b="1" dirty="0" smtClean="0">
                <a:solidFill>
                  <a:schemeClr val="bg1"/>
                </a:solidFill>
                <a:latin typeface="Arial"/>
              </a:rPr>
              <a:t>NCBI GENE</a:t>
            </a:r>
            <a:endParaRPr lang="en-GB" sz="3200" b="1" dirty="0">
              <a:solidFill>
                <a:schemeClr val="bg1"/>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134938"/>
            <a:ext cx="9009227" cy="1138773"/>
          </a:xfrm>
          <a:prstGeom prst="rect">
            <a:avLst/>
          </a:prstGeom>
          <a:noFill/>
          <a:ln w="9525">
            <a:noFill/>
            <a:miter lim="800000"/>
            <a:headEnd/>
            <a:tailEnd/>
          </a:ln>
        </p:spPr>
        <p:txBody>
          <a:bodyPr wrap="square">
            <a:prstTxWarp prst="textNoShape">
              <a:avLst/>
            </a:prstTxWarp>
            <a:spAutoFit/>
          </a:bodyPr>
          <a:lstStyle/>
          <a:p>
            <a:pPr algn="ctr"/>
            <a:r>
              <a:rPr lang="it-IT" sz="3600" b="1" dirty="0">
                <a:solidFill>
                  <a:srgbClr val="CC0000"/>
                </a:solidFill>
                <a:latin typeface="Arial"/>
              </a:rPr>
              <a:t>DATABASES AND DATA RETRIEVAL</a:t>
            </a:r>
          </a:p>
          <a:p>
            <a:pPr algn="ctr"/>
            <a:r>
              <a:rPr lang="it-IT" sz="3200" b="1" dirty="0" err="1">
                <a:latin typeface="Arial"/>
              </a:rPr>
              <a:t>Biosequences</a:t>
            </a:r>
            <a:r>
              <a:rPr lang="it-IT" sz="3200" b="1" dirty="0">
                <a:latin typeface="Arial"/>
              </a:rPr>
              <a:t> and </a:t>
            </a:r>
            <a:r>
              <a:rPr lang="it-IT" sz="3200" b="1" dirty="0" err="1">
                <a:latin typeface="Arial"/>
              </a:rPr>
              <a:t>Gene-related</a:t>
            </a:r>
            <a:r>
              <a:rPr lang="it-IT" sz="3200" b="1" dirty="0">
                <a:latin typeface="Arial"/>
              </a:rPr>
              <a:t> info</a:t>
            </a:r>
            <a:r>
              <a:rPr lang="it-IT" sz="3200" b="1" dirty="0">
                <a:solidFill>
                  <a:srgbClr val="CC0000"/>
                </a:solidFill>
                <a:latin typeface="Arial"/>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895600" y="254000"/>
            <a:ext cx="184666" cy="523220"/>
          </a:xfrm>
          <a:prstGeom prst="rect">
            <a:avLst/>
          </a:prstGeom>
          <a:noFill/>
          <a:ln w="9525">
            <a:noFill/>
            <a:miter lim="800000"/>
            <a:headEnd/>
            <a:tailEnd/>
          </a:ln>
        </p:spPr>
        <p:txBody>
          <a:bodyPr wrap="none">
            <a:prstTxWarp prst="textNoShape">
              <a:avLst/>
            </a:prstTxWarp>
            <a:spAutoFit/>
          </a:bodyPr>
          <a:lstStyle/>
          <a:p>
            <a:r>
              <a:rPr lang="en-GB" sz="2800" dirty="0">
                <a:latin typeface="Arial"/>
              </a:rPr>
              <a:t> </a:t>
            </a:r>
            <a:endParaRPr lang="it-IT" sz="2800" dirty="0">
              <a:solidFill>
                <a:schemeClr val="accent2"/>
              </a:solidFill>
              <a:latin typeface="Arial"/>
            </a:endParaRPr>
          </a:p>
        </p:txBody>
      </p:sp>
      <p:sp>
        <p:nvSpPr>
          <p:cNvPr id="28675" name="Rectangle 3"/>
          <p:cNvSpPr>
            <a:spLocks noChangeArrowheads="1"/>
          </p:cNvSpPr>
          <p:nvPr/>
        </p:nvSpPr>
        <p:spPr bwMode="auto">
          <a:xfrm>
            <a:off x="0" y="5692775"/>
            <a:ext cx="9144000" cy="457200"/>
          </a:xfrm>
          <a:prstGeom prst="rect">
            <a:avLst/>
          </a:prstGeom>
          <a:noFill/>
          <a:ln w="9525">
            <a:noFill/>
            <a:miter lim="800000"/>
            <a:headEnd/>
            <a:tailEnd/>
          </a:ln>
        </p:spPr>
        <p:txBody>
          <a:bodyPr>
            <a:prstTxWarp prst="textNoShape">
              <a:avLst/>
            </a:prstTxWarp>
            <a:spAutoFit/>
          </a:bodyPr>
          <a:lstStyle/>
          <a:p>
            <a:r>
              <a:rPr lang="it-IT">
                <a:latin typeface="Times New Roman" pitchFamily="-109" charset="0"/>
              </a:rPr>
              <a:t> </a:t>
            </a:r>
          </a:p>
        </p:txBody>
      </p:sp>
      <p:sp>
        <p:nvSpPr>
          <p:cNvPr id="28676" name="Rectangle 4"/>
          <p:cNvSpPr>
            <a:spLocks noChangeArrowheads="1"/>
          </p:cNvSpPr>
          <p:nvPr/>
        </p:nvSpPr>
        <p:spPr bwMode="auto">
          <a:xfrm>
            <a:off x="1866900" y="1600200"/>
            <a:ext cx="9144000" cy="369332"/>
          </a:xfrm>
          <a:prstGeom prst="rect">
            <a:avLst/>
          </a:prstGeom>
          <a:noFill/>
          <a:ln w="9525">
            <a:noFill/>
            <a:miter lim="800000"/>
            <a:headEnd/>
            <a:tailEnd/>
          </a:ln>
        </p:spPr>
        <p:txBody>
          <a:bodyPr>
            <a:prstTxWarp prst="textNoShape">
              <a:avLst/>
            </a:prstTxWarp>
            <a:spAutoFit/>
          </a:bodyPr>
          <a:lstStyle/>
          <a:p>
            <a:endParaRPr lang="it-IT" dirty="0">
              <a:latin typeface="Arial"/>
            </a:endParaRPr>
          </a:p>
        </p:txBody>
      </p:sp>
      <p:grpSp>
        <p:nvGrpSpPr>
          <p:cNvPr id="2" name="Group 7"/>
          <p:cNvGrpSpPr>
            <a:grpSpLocks/>
          </p:cNvGrpSpPr>
          <p:nvPr/>
        </p:nvGrpSpPr>
        <p:grpSpPr bwMode="auto">
          <a:xfrm>
            <a:off x="0" y="0"/>
            <a:ext cx="9144000" cy="152400"/>
            <a:chOff x="48" y="336"/>
            <a:chExt cx="6192" cy="48"/>
          </a:xfrm>
        </p:grpSpPr>
        <p:sp>
          <p:nvSpPr>
            <p:cNvPr id="28690" name="Rectangle 8"/>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91" name="Rectangle 9"/>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2" name="Rectangle 10"/>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93" name="Rectangle 11"/>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4" name="Rectangle 12"/>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95" name="Rectangle 13"/>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6" name="Rectangle 14"/>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97" name="Rectangle 15"/>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98" name="Rectangle 16"/>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99" name="Rectangle 17"/>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8"/>
          <p:cNvGrpSpPr>
            <a:grpSpLocks/>
          </p:cNvGrpSpPr>
          <p:nvPr/>
        </p:nvGrpSpPr>
        <p:grpSpPr bwMode="auto">
          <a:xfrm>
            <a:off x="0" y="6705600"/>
            <a:ext cx="9144000" cy="152400"/>
            <a:chOff x="48" y="336"/>
            <a:chExt cx="6192" cy="48"/>
          </a:xfrm>
        </p:grpSpPr>
        <p:sp>
          <p:nvSpPr>
            <p:cNvPr id="28680" name="Rectangle 19"/>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28681" name="Rectangle 20"/>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2" name="Rectangle 21"/>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28683" name="Rectangle 22"/>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4" name="Rectangle 23"/>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28685" name="Rectangle 24"/>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6" name="Rectangle 25"/>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28687" name="Rectangle 26"/>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28688" name="Rectangle 27"/>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28689" name="Rectangle 28"/>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28679" name="Immagine 28" descr="Picture 15.png"/>
          <p:cNvPicPr>
            <a:picLocks noChangeAspect="1"/>
          </p:cNvPicPr>
          <p:nvPr/>
        </p:nvPicPr>
        <p:blipFill>
          <a:blip r:embed="rId2"/>
          <a:srcRect/>
          <a:stretch>
            <a:fillRect/>
          </a:stretch>
        </p:blipFill>
        <p:spPr bwMode="auto">
          <a:xfrm>
            <a:off x="457200" y="357188"/>
            <a:ext cx="8204200" cy="61198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27921" y="265144"/>
            <a:ext cx="8926992" cy="6020111"/>
          </a:xfrm>
          <a:prstGeom prst="rect">
            <a:avLst/>
          </a:prstGeom>
          <a:noFill/>
          <a:ln w="9525">
            <a:noFill/>
            <a:miter lim="800000"/>
            <a:headEnd/>
            <a:tailEnd/>
          </a:ln>
        </p:spPr>
        <p:txBody>
          <a:bodyPr wrap="square">
            <a:prstTxWarp prst="textNoShape">
              <a:avLst/>
            </a:prstTxWarp>
            <a:spAutoFit/>
          </a:bodyPr>
          <a:lstStyle/>
          <a:p>
            <a:pPr algn="ctr">
              <a:lnSpc>
                <a:spcPct val="90000"/>
              </a:lnSpc>
              <a:spcBef>
                <a:spcPct val="20000"/>
              </a:spcBef>
            </a:pPr>
            <a:r>
              <a:rPr lang="en-GB" sz="2800" b="1" dirty="0">
                <a:solidFill>
                  <a:schemeClr val="accent1"/>
                </a:solidFill>
                <a:latin typeface="Arial"/>
              </a:rPr>
              <a:t>DATABASE SECONDARI</a:t>
            </a:r>
            <a:endParaRPr lang="it-IT" sz="2800" dirty="0">
              <a:latin typeface="Arial"/>
            </a:endParaRPr>
          </a:p>
          <a:p>
            <a:pPr eaLnBrk="0" hangingPunct="0">
              <a:spcBef>
                <a:spcPct val="50000"/>
              </a:spcBef>
            </a:pPr>
            <a:r>
              <a:rPr lang="it-IT" sz="2800" b="1" dirty="0" smtClean="0">
                <a:solidFill>
                  <a:srgbClr val="8000FF"/>
                </a:solidFill>
                <a:latin typeface="Arial"/>
              </a:rPr>
              <a:t>NCBI </a:t>
            </a:r>
            <a:r>
              <a:rPr lang="it-IT" sz="2800" b="1" dirty="0">
                <a:solidFill>
                  <a:srgbClr val="8000FF"/>
                </a:solidFill>
                <a:latin typeface="Arial"/>
              </a:rPr>
              <a:t>- </a:t>
            </a:r>
            <a:r>
              <a:rPr lang="it-IT" sz="2800" dirty="0">
                <a:solidFill>
                  <a:srgbClr val="3333FF"/>
                </a:solidFill>
                <a:latin typeface="Arial"/>
              </a:rPr>
              <a:t>Information </a:t>
            </a:r>
            <a:r>
              <a:rPr lang="it-IT" sz="2800" dirty="0" err="1">
                <a:solidFill>
                  <a:srgbClr val="3333FF"/>
                </a:solidFill>
                <a:latin typeface="Arial"/>
              </a:rPr>
              <a:t>retrieval</a:t>
            </a:r>
            <a:r>
              <a:rPr lang="it-IT" sz="2800" dirty="0">
                <a:solidFill>
                  <a:srgbClr val="3333FF"/>
                </a:solidFill>
                <a:latin typeface="Arial"/>
              </a:rPr>
              <a:t> system</a:t>
            </a:r>
          </a:p>
          <a:p>
            <a:pPr marL="119063" eaLnBrk="0" hangingPunct="0">
              <a:spcBef>
                <a:spcPct val="50000"/>
              </a:spcBef>
              <a:buFontTx/>
              <a:buChar char="•"/>
            </a:pPr>
            <a:r>
              <a:rPr lang="it-IT" dirty="0">
                <a:latin typeface="Arial"/>
              </a:rPr>
              <a:t> E' stato sviluppato all’NCBI (National Center </a:t>
            </a:r>
            <a:r>
              <a:rPr lang="it-IT" dirty="0" err="1">
                <a:latin typeface="Arial"/>
              </a:rPr>
              <a:t>for</a:t>
            </a:r>
            <a:r>
              <a:rPr lang="it-IT" dirty="0">
                <a:latin typeface="Arial"/>
              </a:rPr>
              <a:t> </a:t>
            </a:r>
            <a:r>
              <a:rPr lang="it-IT" dirty="0" err="1">
                <a:latin typeface="Arial"/>
              </a:rPr>
              <a:t>Biotechnology</a:t>
            </a:r>
            <a:r>
              <a:rPr lang="it-IT" dirty="0">
                <a:latin typeface="Arial"/>
              </a:rPr>
              <a:t> Information, USA) per permettere l'accesso a dati di biologia molecolare e citazioni bibliografiche.</a:t>
            </a:r>
          </a:p>
          <a:p>
            <a:pPr marL="5719763" eaLnBrk="0" hangingPunct="0">
              <a:spcBef>
                <a:spcPct val="50000"/>
              </a:spcBef>
              <a:buFontTx/>
              <a:buChar char="•"/>
              <a:tabLst>
                <a:tab pos="5600700" algn="l"/>
                <a:tab pos="5656263" algn="l"/>
              </a:tabLst>
            </a:pPr>
            <a:r>
              <a:rPr lang="it-IT" dirty="0">
                <a:latin typeface="Arial"/>
              </a:rPr>
              <a:t> Sfrutta il concetto di “</a:t>
            </a:r>
            <a:r>
              <a:rPr lang="it-IT" dirty="0" err="1">
                <a:latin typeface="Arial"/>
              </a:rPr>
              <a:t>neighbouring</a:t>
            </a:r>
            <a:r>
              <a:rPr lang="it-IT" dirty="0">
                <a:latin typeface="Arial"/>
              </a:rPr>
              <a:t>”: </a:t>
            </a:r>
            <a:r>
              <a:rPr lang="it-IT" dirty="0" err="1">
                <a:latin typeface="Arial"/>
              </a:rPr>
              <a:t>possibilita'</a:t>
            </a:r>
            <a:r>
              <a:rPr lang="it-IT" dirty="0">
                <a:latin typeface="Arial"/>
              </a:rPr>
              <a:t> di collegare tra loro oggetti diversi di database differenti, indipendentemente dal fatto che essi siano direttamente “</a:t>
            </a:r>
            <a:r>
              <a:rPr lang="it-IT" dirty="0" err="1">
                <a:latin typeface="Arial"/>
              </a:rPr>
              <a:t>cross-referenced</a:t>
            </a:r>
            <a:r>
              <a:rPr lang="it-IT" dirty="0">
                <a:latin typeface="Arial"/>
              </a:rPr>
              <a:t>”. </a:t>
            </a:r>
          </a:p>
          <a:p>
            <a:pPr marL="5719763" eaLnBrk="0" hangingPunct="0">
              <a:spcBef>
                <a:spcPct val="50000"/>
              </a:spcBef>
              <a:buFontTx/>
              <a:buChar char="•"/>
              <a:tabLst>
                <a:tab pos="5600700" algn="l"/>
                <a:tab pos="5656263" algn="l"/>
              </a:tabLst>
            </a:pPr>
            <a:r>
              <a:rPr lang="it-IT" dirty="0">
                <a:latin typeface="Arial"/>
              </a:rPr>
              <a:t> Tipicamente, </a:t>
            </a:r>
            <a:r>
              <a:rPr lang="it-IT" dirty="0" smtClean="0">
                <a:latin typeface="Arial"/>
              </a:rPr>
              <a:t>permette </a:t>
            </a:r>
            <a:r>
              <a:rPr lang="it-IT" dirty="0">
                <a:latin typeface="Arial"/>
              </a:rPr>
              <a:t>l'accesso a database di sequenze nucleotidiche, di sequenze proteiche, di </a:t>
            </a:r>
            <a:r>
              <a:rPr lang="it-IT" dirty="0" err="1">
                <a:latin typeface="Arial"/>
              </a:rPr>
              <a:t>mappaggio</a:t>
            </a:r>
            <a:r>
              <a:rPr lang="it-IT" dirty="0">
                <a:latin typeface="Arial"/>
              </a:rPr>
              <a:t> di cromosomi e di genomi, di struttura 3D e bibliografici (</a:t>
            </a:r>
            <a:r>
              <a:rPr lang="it-IT" dirty="0" err="1">
                <a:latin typeface="Arial"/>
              </a:rPr>
              <a:t>PubMed</a:t>
            </a:r>
            <a:r>
              <a:rPr lang="it-IT" dirty="0">
                <a:latin typeface="Arial"/>
              </a:rPr>
              <a:t>).</a:t>
            </a:r>
            <a:r>
              <a:rPr lang="it-IT" sz="2000" dirty="0">
                <a:latin typeface="Arial"/>
              </a:rPr>
              <a:t> </a:t>
            </a:r>
          </a:p>
        </p:txBody>
      </p:sp>
      <p:grpSp>
        <p:nvGrpSpPr>
          <p:cNvPr id="2" name="Group 3"/>
          <p:cNvGrpSpPr>
            <a:grpSpLocks/>
          </p:cNvGrpSpPr>
          <p:nvPr/>
        </p:nvGrpSpPr>
        <p:grpSpPr bwMode="auto">
          <a:xfrm>
            <a:off x="0" y="0"/>
            <a:ext cx="9144000" cy="152400"/>
            <a:chOff x="48" y="336"/>
            <a:chExt cx="6192" cy="48"/>
          </a:xfrm>
        </p:grpSpPr>
        <p:sp>
          <p:nvSpPr>
            <p:cNvPr id="4404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4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5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5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5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5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5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grpSp>
        <p:nvGrpSpPr>
          <p:cNvPr id="3" name="Group 14"/>
          <p:cNvGrpSpPr>
            <a:grpSpLocks/>
          </p:cNvGrpSpPr>
          <p:nvPr/>
        </p:nvGrpSpPr>
        <p:grpSpPr bwMode="auto">
          <a:xfrm>
            <a:off x="0" y="6705600"/>
            <a:ext cx="9144000" cy="152400"/>
            <a:chOff x="48" y="336"/>
            <a:chExt cx="6192" cy="48"/>
          </a:xfrm>
        </p:grpSpPr>
        <p:sp>
          <p:nvSpPr>
            <p:cNvPr id="4403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dirty="0">
                <a:latin typeface="Arial"/>
              </a:endParaRPr>
            </a:p>
          </p:txBody>
        </p:sp>
        <p:sp>
          <p:nvSpPr>
            <p:cNvPr id="4403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3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dirty="0">
                <a:latin typeface="Arial"/>
              </a:endParaRPr>
            </a:p>
          </p:txBody>
        </p:sp>
        <p:sp>
          <p:nvSpPr>
            <p:cNvPr id="4404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dirty="0">
                <a:latin typeface="Arial"/>
              </a:endParaRPr>
            </a:p>
          </p:txBody>
        </p:sp>
        <p:sp>
          <p:nvSpPr>
            <p:cNvPr id="4404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dirty="0">
                <a:latin typeface="Arial"/>
              </a:endParaRPr>
            </a:p>
          </p:txBody>
        </p:sp>
        <p:sp>
          <p:nvSpPr>
            <p:cNvPr id="4404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dirty="0">
                <a:latin typeface="Arial"/>
              </a:endParaRPr>
            </a:p>
          </p:txBody>
        </p:sp>
        <p:sp>
          <p:nvSpPr>
            <p:cNvPr id="4404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dirty="0">
                <a:latin typeface="Arial"/>
              </a:endParaRPr>
            </a:p>
          </p:txBody>
        </p:sp>
        <p:sp>
          <p:nvSpPr>
            <p:cNvPr id="4404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dirty="0">
                <a:latin typeface="Arial"/>
              </a:endParaRPr>
            </a:p>
          </p:txBody>
        </p:sp>
      </p:grpSp>
      <p:pic>
        <p:nvPicPr>
          <p:cNvPr id="4" name="Immagine 3" descr="Screen Shot 2013-12-11 at 12.05.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92" y="1991732"/>
            <a:ext cx="6140161" cy="48778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creenshot"/>
          <p:cNvPicPr>
            <a:picLocks noChangeAspect="1" noChangeArrowheads="1"/>
          </p:cNvPicPr>
          <p:nvPr/>
        </p:nvPicPr>
        <p:blipFill>
          <a:blip r:embed="rId2"/>
          <a:srcRect/>
          <a:stretch>
            <a:fillRect/>
          </a:stretch>
        </p:blipFill>
        <p:spPr bwMode="auto">
          <a:xfrm>
            <a:off x="0" y="0"/>
            <a:ext cx="1797050" cy="4976813"/>
          </a:xfrm>
          <a:prstGeom prst="rect">
            <a:avLst/>
          </a:prstGeom>
          <a:noFill/>
          <a:ln w="9525">
            <a:noFill/>
            <a:miter lim="800000"/>
            <a:headEnd/>
            <a:tailEnd/>
          </a:ln>
        </p:spPr>
      </p:pic>
      <p:sp>
        <p:nvSpPr>
          <p:cNvPr id="46083" name="Rectangle 3"/>
          <p:cNvSpPr>
            <a:spLocks noGrp="1" noChangeArrowheads="1"/>
          </p:cNvSpPr>
          <p:nvPr>
            <p:ph type="title"/>
          </p:nvPr>
        </p:nvSpPr>
        <p:spPr/>
        <p:txBody>
          <a:bodyPr/>
          <a:lstStyle/>
          <a:p>
            <a:pPr eaLnBrk="1" hangingPunct="1"/>
            <a:r>
              <a:rPr lang="en-US"/>
              <a:t>PubMed</a:t>
            </a:r>
          </a:p>
        </p:txBody>
      </p:sp>
      <p:sp>
        <p:nvSpPr>
          <p:cNvPr id="46084" name="Oval 4"/>
          <p:cNvSpPr>
            <a:spLocks noChangeArrowheads="1"/>
          </p:cNvSpPr>
          <p:nvPr/>
        </p:nvSpPr>
        <p:spPr bwMode="auto">
          <a:xfrm>
            <a:off x="0" y="1978025"/>
            <a:ext cx="760413" cy="276225"/>
          </a:xfrm>
          <a:prstGeom prst="ellipse">
            <a:avLst/>
          </a:prstGeom>
          <a:noFill/>
          <a:ln w="38100">
            <a:solidFill>
              <a:schemeClr val="accent1"/>
            </a:solidFill>
            <a:round/>
            <a:headEnd/>
            <a:tailEnd/>
          </a:ln>
        </p:spPr>
        <p:txBody>
          <a:bodyPr wrap="none" anchor="ctr">
            <a:prstTxWarp prst="textNoShape">
              <a:avLst/>
            </a:prstTxWarp>
          </a:bodyPr>
          <a:lstStyle/>
          <a:p>
            <a:endParaRPr lang="it-IT"/>
          </a:p>
        </p:txBody>
      </p:sp>
      <p:pic>
        <p:nvPicPr>
          <p:cNvPr id="46085" name="Picture 5" descr="screenshot"/>
          <p:cNvPicPr>
            <a:picLocks noChangeAspect="1" noChangeArrowheads="1"/>
          </p:cNvPicPr>
          <p:nvPr/>
        </p:nvPicPr>
        <p:blipFill>
          <a:blip r:embed="rId3"/>
          <a:srcRect/>
          <a:stretch>
            <a:fillRect/>
          </a:stretch>
        </p:blipFill>
        <p:spPr bwMode="auto">
          <a:xfrm>
            <a:off x="1116013" y="1371600"/>
            <a:ext cx="8027987" cy="5486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468313" y="-26988"/>
            <a:ext cx="8229600" cy="1143001"/>
          </a:xfrm>
        </p:spPr>
        <p:txBody>
          <a:bodyPr/>
          <a:lstStyle/>
          <a:p>
            <a:pPr eaLnBrk="1" hangingPunct="1"/>
            <a:r>
              <a:rPr lang="en-US"/>
              <a:t>Bookshelf</a:t>
            </a:r>
          </a:p>
        </p:txBody>
      </p:sp>
      <p:pic>
        <p:nvPicPr>
          <p:cNvPr id="47107" name="Picture 7"/>
          <p:cNvPicPr>
            <a:picLocks noChangeAspect="1" noChangeArrowheads="1"/>
          </p:cNvPicPr>
          <p:nvPr/>
        </p:nvPicPr>
        <p:blipFill>
          <a:blip r:embed="rId2"/>
          <a:srcRect l="610" t="13402" r="55769" b="11450"/>
          <a:stretch>
            <a:fillRect/>
          </a:stretch>
        </p:blipFill>
        <p:spPr bwMode="auto">
          <a:xfrm>
            <a:off x="0" y="1125538"/>
            <a:ext cx="4500563" cy="5472112"/>
          </a:xfrm>
          <a:prstGeom prst="rect">
            <a:avLst/>
          </a:prstGeom>
          <a:noFill/>
          <a:ln w="9525">
            <a:noFill/>
            <a:miter lim="800000"/>
            <a:headEnd/>
            <a:tailEnd/>
          </a:ln>
        </p:spPr>
      </p:pic>
      <p:pic>
        <p:nvPicPr>
          <p:cNvPr id="47108" name="Picture 8"/>
          <p:cNvPicPr>
            <a:picLocks noChangeAspect="1" noChangeArrowheads="1"/>
          </p:cNvPicPr>
          <p:nvPr/>
        </p:nvPicPr>
        <p:blipFill>
          <a:blip r:embed="rId3"/>
          <a:srcRect l="1190" t="14137" r="55153" b="8398"/>
          <a:stretch>
            <a:fillRect/>
          </a:stretch>
        </p:blipFill>
        <p:spPr bwMode="auto">
          <a:xfrm>
            <a:off x="4211638" y="1125538"/>
            <a:ext cx="4803775" cy="54721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t="10001" r="1666" b="5489"/>
          <a:stretch>
            <a:fillRect/>
          </a:stretch>
        </p:blipFill>
        <p:spPr bwMode="auto">
          <a:xfrm>
            <a:off x="76200" y="381000"/>
            <a:ext cx="8991600" cy="6172200"/>
          </a:xfrm>
          <a:prstGeom prst="rect">
            <a:avLst/>
          </a:prstGeom>
          <a:noFill/>
          <a:ln w="9525">
            <a:noFill/>
            <a:miter lim="800000"/>
            <a:headEnd/>
            <a:tailEnd/>
          </a:ln>
        </p:spPr>
      </p:pic>
      <p:grpSp>
        <p:nvGrpSpPr>
          <p:cNvPr id="2"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28" name="Rectangle 5"/>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9" name="Rectangle 6"/>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30" name="Rectangle 7"/>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31" name="Rectangle 8"/>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32" name="Rectangle 9"/>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33" name="Rectangle 10"/>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34" name="Rectangle 11"/>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35" name="Rectangle 12"/>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36" name="Rectangle 13"/>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grpSp>
        <p:nvGrpSpPr>
          <p:cNvPr id="3"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w="9525">
              <a:noFill/>
              <a:miter lim="800000"/>
              <a:headEnd/>
              <a:tailEnd/>
            </a:ln>
          </p:spPr>
          <p:txBody>
            <a:bodyPr wrap="none" anchor="ctr">
              <a:prstTxWarp prst="textNoShape">
                <a:avLst/>
              </a:prstTxWarp>
            </a:bodyPr>
            <a:lstStyle/>
            <a:p>
              <a:endParaRPr lang="it-IT"/>
            </a:p>
          </p:txBody>
        </p:sp>
        <p:sp>
          <p:nvSpPr>
            <p:cNvPr id="38918" name="Rectangle 16"/>
            <p:cNvSpPr>
              <a:spLocks noChangeArrowheads="1"/>
            </p:cNvSpPr>
            <p:nvPr/>
          </p:nvSpPr>
          <p:spPr bwMode="auto">
            <a:xfrm>
              <a:off x="672"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19" name="Rectangle 17"/>
            <p:cNvSpPr>
              <a:spLocks noChangeArrowheads="1"/>
            </p:cNvSpPr>
            <p:nvPr/>
          </p:nvSpPr>
          <p:spPr bwMode="auto">
            <a:xfrm>
              <a:off x="1296" y="336"/>
              <a:ext cx="576" cy="48"/>
            </a:xfrm>
            <a:prstGeom prst="rect">
              <a:avLst/>
            </a:prstGeom>
            <a:solidFill>
              <a:srgbClr val="FE9ACC"/>
            </a:solidFill>
            <a:ln w="9525">
              <a:noFill/>
              <a:miter lim="800000"/>
              <a:headEnd/>
              <a:tailEnd/>
            </a:ln>
          </p:spPr>
          <p:txBody>
            <a:bodyPr wrap="none" anchor="ctr">
              <a:prstTxWarp prst="textNoShape">
                <a:avLst/>
              </a:prstTxWarp>
            </a:bodyPr>
            <a:lstStyle/>
            <a:p>
              <a:endParaRPr lang="it-IT"/>
            </a:p>
          </p:txBody>
        </p:sp>
        <p:sp>
          <p:nvSpPr>
            <p:cNvPr id="38920" name="Rectangle 18"/>
            <p:cNvSpPr>
              <a:spLocks noChangeArrowheads="1"/>
            </p:cNvSpPr>
            <p:nvPr/>
          </p:nvSpPr>
          <p:spPr bwMode="auto">
            <a:xfrm>
              <a:off x="1920" y="336"/>
              <a:ext cx="576" cy="48"/>
            </a:xfrm>
            <a:prstGeom prst="rect">
              <a:avLst/>
            </a:prstGeom>
            <a:solidFill>
              <a:srgbClr val="CC0000"/>
            </a:solidFill>
            <a:ln w="9525">
              <a:noFill/>
              <a:miter lim="800000"/>
              <a:headEnd/>
              <a:tailEnd/>
            </a:ln>
          </p:spPr>
          <p:txBody>
            <a:bodyPr wrap="none" anchor="ctr">
              <a:prstTxWarp prst="textNoShape">
                <a:avLst/>
              </a:prstTxWarp>
            </a:bodyPr>
            <a:lstStyle/>
            <a:p>
              <a:endParaRPr lang="it-IT"/>
            </a:p>
          </p:txBody>
        </p:sp>
        <p:sp>
          <p:nvSpPr>
            <p:cNvPr id="38921" name="Rectangle 19"/>
            <p:cNvSpPr>
              <a:spLocks noChangeArrowheads="1"/>
            </p:cNvSpPr>
            <p:nvPr/>
          </p:nvSpPr>
          <p:spPr bwMode="auto">
            <a:xfrm>
              <a:off x="2544" y="336"/>
              <a:ext cx="576" cy="48"/>
            </a:xfrm>
            <a:prstGeom prst="rect">
              <a:avLst/>
            </a:prstGeom>
            <a:solidFill>
              <a:srgbClr val="800080"/>
            </a:solidFill>
            <a:ln w="9525">
              <a:noFill/>
              <a:miter lim="800000"/>
              <a:headEnd/>
              <a:tailEnd/>
            </a:ln>
          </p:spPr>
          <p:txBody>
            <a:bodyPr wrap="none" anchor="ctr">
              <a:prstTxWarp prst="textNoShape">
                <a:avLst/>
              </a:prstTxWarp>
            </a:bodyPr>
            <a:lstStyle/>
            <a:p>
              <a:endParaRPr lang="it-IT"/>
            </a:p>
          </p:txBody>
        </p:sp>
        <p:sp>
          <p:nvSpPr>
            <p:cNvPr id="38922" name="Rectangle 20"/>
            <p:cNvSpPr>
              <a:spLocks noChangeArrowheads="1"/>
            </p:cNvSpPr>
            <p:nvPr/>
          </p:nvSpPr>
          <p:spPr bwMode="auto">
            <a:xfrm>
              <a:off x="3168" y="336"/>
              <a:ext cx="576" cy="48"/>
            </a:xfrm>
            <a:prstGeom prst="rect">
              <a:avLst/>
            </a:prstGeom>
            <a:solidFill>
              <a:srgbClr val="CC0099"/>
            </a:solidFill>
            <a:ln w="9525">
              <a:noFill/>
              <a:miter lim="800000"/>
              <a:headEnd/>
              <a:tailEnd/>
            </a:ln>
          </p:spPr>
          <p:txBody>
            <a:bodyPr wrap="none" anchor="ctr">
              <a:prstTxWarp prst="textNoShape">
                <a:avLst/>
              </a:prstTxWarp>
            </a:bodyPr>
            <a:lstStyle/>
            <a:p>
              <a:endParaRPr lang="it-IT"/>
            </a:p>
          </p:txBody>
        </p:sp>
        <p:sp>
          <p:nvSpPr>
            <p:cNvPr id="38923" name="Rectangle 21"/>
            <p:cNvSpPr>
              <a:spLocks noChangeArrowheads="1"/>
            </p:cNvSpPr>
            <p:nvPr/>
          </p:nvSpPr>
          <p:spPr bwMode="auto">
            <a:xfrm>
              <a:off x="3792" y="336"/>
              <a:ext cx="576" cy="48"/>
            </a:xfrm>
            <a:prstGeom prst="rect">
              <a:avLst/>
            </a:prstGeom>
            <a:solidFill>
              <a:srgbClr val="FF3399"/>
            </a:solidFill>
            <a:ln w="9525">
              <a:noFill/>
              <a:miter lim="800000"/>
              <a:headEnd/>
              <a:tailEnd/>
            </a:ln>
          </p:spPr>
          <p:txBody>
            <a:bodyPr wrap="none" anchor="ctr">
              <a:prstTxWarp prst="textNoShape">
                <a:avLst/>
              </a:prstTxWarp>
            </a:bodyPr>
            <a:lstStyle/>
            <a:p>
              <a:endParaRPr lang="it-IT"/>
            </a:p>
          </p:txBody>
        </p:sp>
        <p:sp>
          <p:nvSpPr>
            <p:cNvPr id="38924" name="Rectangle 22"/>
            <p:cNvSpPr>
              <a:spLocks noChangeArrowheads="1"/>
            </p:cNvSpPr>
            <p:nvPr/>
          </p:nvSpPr>
          <p:spPr bwMode="auto">
            <a:xfrm>
              <a:off x="4416" y="336"/>
              <a:ext cx="576" cy="48"/>
            </a:xfrm>
            <a:prstGeom prst="rect">
              <a:avLst/>
            </a:prstGeom>
            <a:solidFill>
              <a:srgbClr val="D3B1C2"/>
            </a:solidFill>
            <a:ln w="9525">
              <a:noFill/>
              <a:miter lim="800000"/>
              <a:headEnd/>
              <a:tailEnd/>
            </a:ln>
          </p:spPr>
          <p:txBody>
            <a:bodyPr wrap="none" anchor="ctr">
              <a:prstTxWarp prst="textNoShape">
                <a:avLst/>
              </a:prstTxWarp>
            </a:bodyPr>
            <a:lstStyle/>
            <a:p>
              <a:endParaRPr lang="it-IT"/>
            </a:p>
          </p:txBody>
        </p:sp>
        <p:sp>
          <p:nvSpPr>
            <p:cNvPr id="38925" name="Rectangle 23"/>
            <p:cNvSpPr>
              <a:spLocks noChangeArrowheads="1"/>
            </p:cNvSpPr>
            <p:nvPr/>
          </p:nvSpPr>
          <p:spPr bwMode="auto">
            <a:xfrm>
              <a:off x="5040" y="336"/>
              <a:ext cx="576" cy="48"/>
            </a:xfrm>
            <a:prstGeom prst="rect">
              <a:avLst/>
            </a:prstGeom>
            <a:solidFill>
              <a:srgbClr val="A50021"/>
            </a:solidFill>
            <a:ln w="9525">
              <a:noFill/>
              <a:miter lim="800000"/>
              <a:headEnd/>
              <a:tailEnd/>
            </a:ln>
          </p:spPr>
          <p:txBody>
            <a:bodyPr wrap="none" anchor="ctr">
              <a:prstTxWarp prst="textNoShape">
                <a:avLst/>
              </a:prstTxWarp>
            </a:bodyPr>
            <a:lstStyle/>
            <a:p>
              <a:endParaRPr lang="it-IT"/>
            </a:p>
          </p:txBody>
        </p:sp>
        <p:sp>
          <p:nvSpPr>
            <p:cNvPr id="38926" name="Rectangle 24"/>
            <p:cNvSpPr>
              <a:spLocks noChangeArrowheads="1"/>
            </p:cNvSpPr>
            <p:nvPr/>
          </p:nvSpPr>
          <p:spPr bwMode="auto">
            <a:xfrm>
              <a:off x="5664" y="336"/>
              <a:ext cx="576" cy="48"/>
            </a:xfrm>
            <a:prstGeom prst="rect">
              <a:avLst/>
            </a:prstGeom>
            <a:solidFill>
              <a:srgbClr val="CC00CC"/>
            </a:solidFill>
            <a:ln w="9525">
              <a:noFill/>
              <a:miter lim="800000"/>
              <a:headEnd/>
              <a:tailEnd/>
            </a:ln>
          </p:spPr>
          <p:txBody>
            <a:bodyPr wrap="none" anchor="ctr">
              <a:prstTxWarp prst="textNoShape">
                <a:avLst/>
              </a:prstTxWarp>
            </a:bodyPr>
            <a:lstStyle/>
            <a:p>
              <a:endParaRPr lang="it-IT"/>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holepage_overview"/>
          <p:cNvPicPr>
            <a:picLocks noChangeAspect="1" noChangeArrowheads="1"/>
          </p:cNvPicPr>
          <p:nvPr/>
        </p:nvPicPr>
        <p:blipFill>
          <a:blip r:embed="rId3"/>
          <a:srcRect/>
          <a:stretch>
            <a:fillRect/>
          </a:stretch>
        </p:blipFill>
        <p:spPr bwMode="auto">
          <a:xfrm>
            <a:off x="731838" y="190500"/>
            <a:ext cx="2768600" cy="6621463"/>
          </a:xfrm>
          <a:prstGeom prst="rect">
            <a:avLst/>
          </a:prstGeom>
          <a:noFill/>
          <a:ln w="9525">
            <a:solidFill>
              <a:srgbClr val="000066"/>
            </a:solidFill>
            <a:miter lim="800000"/>
            <a:headEnd/>
            <a:tailEnd/>
          </a:ln>
        </p:spPr>
      </p:pic>
      <p:sp>
        <p:nvSpPr>
          <p:cNvPr id="39939" name="Rectangle 3"/>
          <p:cNvSpPr>
            <a:spLocks noGrp="1" noChangeArrowheads="1"/>
          </p:cNvSpPr>
          <p:nvPr>
            <p:ph type="title"/>
          </p:nvPr>
        </p:nvSpPr>
        <p:spPr>
          <a:xfrm>
            <a:off x="4267200" y="198438"/>
            <a:ext cx="4724400" cy="1143000"/>
          </a:xfrm>
        </p:spPr>
        <p:txBody>
          <a:bodyPr>
            <a:normAutofit fontScale="90000"/>
          </a:bodyPr>
          <a:lstStyle/>
          <a:p>
            <a:pPr algn="r" eaLnBrk="1" hangingPunct="1"/>
            <a:r>
              <a:rPr lang="en-US" sz="2400"/>
              <a:t>Overview of the whole</a:t>
            </a:r>
            <a:br>
              <a:rPr lang="en-US" sz="2400"/>
            </a:br>
            <a:r>
              <a:rPr lang="en-US" sz="2400"/>
              <a:t>Genome Browser page</a:t>
            </a:r>
            <a:br>
              <a:rPr lang="en-US" sz="2400"/>
            </a:br>
            <a:r>
              <a:rPr lang="en-US" sz="2400" i="1"/>
              <a:t>(mature release)</a:t>
            </a:r>
          </a:p>
        </p:txBody>
      </p:sp>
      <p:sp>
        <p:nvSpPr>
          <p:cNvPr id="39940" name="Rectangle 4"/>
          <p:cNvSpPr>
            <a:spLocks noRot="1" noChangeArrowheads="1"/>
          </p:cNvSpPr>
          <p:nvPr/>
        </p:nvSpPr>
        <p:spPr bwMode="auto">
          <a:xfrm>
            <a:off x="3429000" y="1295400"/>
            <a:ext cx="5029200" cy="1143000"/>
          </a:xfrm>
          <a:prstGeom prst="rect">
            <a:avLst/>
          </a:prstGeom>
          <a:noFill/>
          <a:ln w="9525">
            <a:noFill/>
            <a:miter lim="800000"/>
            <a:headEnd/>
            <a:tailEnd/>
          </a:ln>
        </p:spPr>
        <p:txBody>
          <a:bodyPr anchor="ctr">
            <a:prstTxWarp prst="textNoShape">
              <a:avLst/>
            </a:prstTxWarp>
          </a:bodyPr>
          <a:lstStyle/>
          <a:p>
            <a:pPr algn="ctr"/>
            <a:endParaRPr lang="en-US" sz="3600">
              <a:solidFill>
                <a:schemeClr val="tx2"/>
              </a:solidFill>
            </a:endParaRPr>
          </a:p>
        </p:txBody>
      </p:sp>
      <p:sp>
        <p:nvSpPr>
          <p:cNvPr id="39941" name="Text Box 5"/>
          <p:cNvSpPr txBox="1">
            <a:spLocks noChangeArrowheads="1"/>
          </p:cNvSpPr>
          <p:nvPr/>
        </p:nvSpPr>
        <p:spPr bwMode="auto">
          <a:xfrm>
            <a:off x="3497263" y="762000"/>
            <a:ext cx="609600" cy="1555750"/>
          </a:xfrm>
          <a:prstGeom prst="rect">
            <a:avLst/>
          </a:prstGeom>
          <a:noFill/>
          <a:ln w="9525">
            <a:noFill/>
            <a:miter lim="800000"/>
            <a:headEnd/>
            <a:tailEnd/>
          </a:ln>
        </p:spPr>
        <p:txBody>
          <a:bodyPr>
            <a:prstTxWarp prst="textNoShape">
              <a:avLst/>
            </a:prstTxWarp>
            <a:spAutoFit/>
          </a:bodyPr>
          <a:lstStyle/>
          <a:p>
            <a:r>
              <a:rPr lang="en-US" sz="9600" b="1">
                <a:solidFill>
                  <a:schemeClr val="accent1"/>
                </a:solidFill>
              </a:rPr>
              <a:t>}</a:t>
            </a:r>
          </a:p>
        </p:txBody>
      </p:sp>
      <p:sp>
        <p:nvSpPr>
          <p:cNvPr id="39942" name="Rectangle 6"/>
          <p:cNvSpPr>
            <a:spLocks noChangeArrowheads="1"/>
          </p:cNvSpPr>
          <p:nvPr/>
        </p:nvSpPr>
        <p:spPr bwMode="auto">
          <a:xfrm flipH="1">
            <a:off x="3956050" y="1447800"/>
            <a:ext cx="3589338" cy="457200"/>
          </a:xfrm>
          <a:prstGeom prst="rect">
            <a:avLst/>
          </a:prstGeom>
          <a:noFill/>
          <a:ln w="9525">
            <a:noFill/>
            <a:miter lim="800000"/>
            <a:headEnd/>
            <a:tailEnd/>
          </a:ln>
        </p:spPr>
        <p:txBody>
          <a:bodyPr wrap="none">
            <a:prstTxWarp prst="textNoShape">
              <a:avLst/>
            </a:prstTxWarp>
            <a:spAutoFit/>
          </a:bodyPr>
          <a:lstStyle/>
          <a:p>
            <a:r>
              <a:rPr lang="en-US" b="1">
                <a:solidFill>
                  <a:srgbClr val="100200"/>
                </a:solidFill>
              </a:rPr>
              <a:t>Genome viewer section</a:t>
            </a:r>
          </a:p>
        </p:txBody>
      </p:sp>
      <p:grpSp>
        <p:nvGrpSpPr>
          <p:cNvPr id="2" name="Group 7"/>
          <p:cNvGrpSpPr>
            <a:grpSpLocks/>
          </p:cNvGrpSpPr>
          <p:nvPr/>
        </p:nvGrpSpPr>
        <p:grpSpPr bwMode="auto">
          <a:xfrm>
            <a:off x="3276600" y="4343400"/>
            <a:ext cx="4095750" cy="366713"/>
            <a:chOff x="2064" y="2841"/>
            <a:chExt cx="2580" cy="231"/>
          </a:xfrm>
        </p:grpSpPr>
        <p:sp>
          <p:nvSpPr>
            <p:cNvPr id="39972" name="AutoShape 8"/>
            <p:cNvSpPr>
              <a:spLocks noChangeArrowheads="1"/>
            </p:cNvSpPr>
            <p:nvPr/>
          </p:nvSpPr>
          <p:spPr bwMode="auto">
            <a:xfrm>
              <a:off x="2064" y="288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3" name="Rectangle 9"/>
            <p:cNvSpPr>
              <a:spLocks noChangeArrowheads="1"/>
            </p:cNvSpPr>
            <p:nvPr/>
          </p:nvSpPr>
          <p:spPr bwMode="auto">
            <a:xfrm>
              <a:off x="2928" y="2841"/>
              <a:ext cx="171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mRNA and EST Tracks</a:t>
              </a:r>
              <a:r>
                <a:rPr lang="en-US" sz="1800">
                  <a:solidFill>
                    <a:srgbClr val="100200"/>
                  </a:solidFill>
                </a:rPr>
                <a:t> </a:t>
              </a:r>
            </a:p>
          </p:txBody>
        </p:sp>
      </p:grpSp>
      <p:grpSp>
        <p:nvGrpSpPr>
          <p:cNvPr id="3" name="Group 10"/>
          <p:cNvGrpSpPr>
            <a:grpSpLocks/>
          </p:cNvGrpSpPr>
          <p:nvPr/>
        </p:nvGrpSpPr>
        <p:grpSpPr bwMode="auto">
          <a:xfrm>
            <a:off x="3276600" y="4783138"/>
            <a:ext cx="4565650" cy="382587"/>
            <a:chOff x="2064" y="3167"/>
            <a:chExt cx="2876" cy="241"/>
          </a:xfrm>
        </p:grpSpPr>
        <p:sp>
          <p:nvSpPr>
            <p:cNvPr id="39970" name="AutoShape 11"/>
            <p:cNvSpPr>
              <a:spLocks noChangeArrowheads="1"/>
            </p:cNvSpPr>
            <p:nvPr/>
          </p:nvSpPr>
          <p:spPr bwMode="auto">
            <a:xfrm>
              <a:off x="2064" y="3216"/>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71" name="Rectangle 12"/>
            <p:cNvSpPr>
              <a:spLocks noChangeArrowheads="1"/>
            </p:cNvSpPr>
            <p:nvPr/>
          </p:nvSpPr>
          <p:spPr bwMode="auto">
            <a:xfrm>
              <a:off x="2928" y="3167"/>
              <a:ext cx="2012"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Expression and Regulation</a:t>
              </a:r>
              <a:r>
                <a:rPr lang="en-US" sz="1800">
                  <a:solidFill>
                    <a:srgbClr val="100200"/>
                  </a:solidFill>
                </a:rPr>
                <a:t> </a:t>
              </a:r>
            </a:p>
          </p:txBody>
        </p:sp>
      </p:grpSp>
      <p:grpSp>
        <p:nvGrpSpPr>
          <p:cNvPr id="4" name="Group 13"/>
          <p:cNvGrpSpPr>
            <a:grpSpLocks/>
          </p:cNvGrpSpPr>
          <p:nvPr/>
        </p:nvGrpSpPr>
        <p:grpSpPr bwMode="auto">
          <a:xfrm>
            <a:off x="3276600" y="5257800"/>
            <a:ext cx="4171950" cy="366713"/>
            <a:chOff x="2064" y="3513"/>
            <a:chExt cx="2628" cy="231"/>
          </a:xfrm>
        </p:grpSpPr>
        <p:sp>
          <p:nvSpPr>
            <p:cNvPr id="39968" name="AutoShape 14"/>
            <p:cNvSpPr>
              <a:spLocks noChangeArrowheads="1"/>
            </p:cNvSpPr>
            <p:nvPr/>
          </p:nvSpPr>
          <p:spPr bwMode="auto">
            <a:xfrm>
              <a:off x="2064" y="355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9" name="Rectangle 15"/>
            <p:cNvSpPr>
              <a:spLocks noChangeArrowheads="1"/>
            </p:cNvSpPr>
            <p:nvPr/>
          </p:nvSpPr>
          <p:spPr bwMode="auto">
            <a:xfrm>
              <a:off x="2928" y="3513"/>
              <a:ext cx="176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Comparative Genomics</a:t>
              </a:r>
              <a:r>
                <a:rPr lang="en-US" sz="1800">
                  <a:solidFill>
                    <a:srgbClr val="100200"/>
                  </a:solidFill>
                </a:rPr>
                <a:t> </a:t>
              </a:r>
            </a:p>
          </p:txBody>
        </p:sp>
      </p:grpSp>
      <p:grpSp>
        <p:nvGrpSpPr>
          <p:cNvPr id="5" name="Group 16"/>
          <p:cNvGrpSpPr>
            <a:grpSpLocks/>
          </p:cNvGrpSpPr>
          <p:nvPr/>
        </p:nvGrpSpPr>
        <p:grpSpPr bwMode="auto">
          <a:xfrm>
            <a:off x="3276600" y="6034088"/>
            <a:ext cx="3397250" cy="366712"/>
            <a:chOff x="2064" y="3801"/>
            <a:chExt cx="2140" cy="231"/>
          </a:xfrm>
        </p:grpSpPr>
        <p:sp>
          <p:nvSpPr>
            <p:cNvPr id="39966" name="AutoShape 17"/>
            <p:cNvSpPr>
              <a:spLocks noChangeArrowheads="1"/>
            </p:cNvSpPr>
            <p:nvPr/>
          </p:nvSpPr>
          <p:spPr bwMode="auto">
            <a:xfrm>
              <a:off x="2064" y="3840"/>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67" name="Rectangle 18"/>
            <p:cNvSpPr>
              <a:spLocks noChangeArrowheads="1"/>
            </p:cNvSpPr>
            <p:nvPr/>
          </p:nvSpPr>
          <p:spPr bwMode="auto">
            <a:xfrm>
              <a:off x="2928" y="3801"/>
              <a:ext cx="1276"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ENCODE Tracks</a:t>
              </a:r>
              <a:r>
                <a:rPr lang="en-US" sz="1800">
                  <a:solidFill>
                    <a:srgbClr val="2D2D89"/>
                  </a:solidFill>
                </a:rPr>
                <a:t> </a:t>
              </a:r>
            </a:p>
          </p:txBody>
        </p:sp>
      </p:grpSp>
      <p:grpSp>
        <p:nvGrpSpPr>
          <p:cNvPr id="6" name="Group 19"/>
          <p:cNvGrpSpPr>
            <a:grpSpLocks/>
          </p:cNvGrpSpPr>
          <p:nvPr/>
        </p:nvGrpSpPr>
        <p:grpSpPr bwMode="auto">
          <a:xfrm>
            <a:off x="3276600" y="6338888"/>
            <a:ext cx="3998913" cy="461962"/>
            <a:chOff x="2064" y="3993"/>
            <a:chExt cx="2519" cy="291"/>
          </a:xfrm>
        </p:grpSpPr>
        <p:grpSp>
          <p:nvGrpSpPr>
            <p:cNvPr id="7" name="Group 20"/>
            <p:cNvGrpSpPr>
              <a:grpSpLocks/>
            </p:cNvGrpSpPr>
            <p:nvPr/>
          </p:nvGrpSpPr>
          <p:grpSpPr bwMode="auto">
            <a:xfrm>
              <a:off x="2064" y="4032"/>
              <a:ext cx="1795" cy="252"/>
              <a:chOff x="2064" y="4032"/>
              <a:chExt cx="1795" cy="252"/>
            </a:xfrm>
          </p:grpSpPr>
          <p:pic>
            <p:nvPicPr>
              <p:cNvPr id="39964" name="Picture 21" descr="color"/>
              <p:cNvPicPr>
                <a:picLocks noChangeAspect="1" noChangeArrowheads="1"/>
              </p:cNvPicPr>
              <p:nvPr/>
            </p:nvPicPr>
            <p:blipFill>
              <a:blip r:embed="rId4"/>
              <a:srcRect/>
              <a:stretch>
                <a:fillRect/>
              </a:stretch>
            </p:blipFill>
            <p:spPr bwMode="auto">
              <a:xfrm>
                <a:off x="2217" y="4093"/>
                <a:ext cx="1642" cy="191"/>
              </a:xfrm>
              <a:prstGeom prst="rect">
                <a:avLst/>
              </a:prstGeom>
              <a:noFill/>
              <a:ln w="9525">
                <a:noFill/>
                <a:miter lim="800000"/>
                <a:headEnd/>
                <a:tailEnd/>
              </a:ln>
            </p:spPr>
          </p:pic>
          <p:sp>
            <p:nvSpPr>
              <p:cNvPr id="39965" name="AutoShape 22"/>
              <p:cNvSpPr>
                <a:spLocks noChangeArrowheads="1"/>
              </p:cNvSpPr>
              <p:nvPr/>
            </p:nvSpPr>
            <p:spPr bwMode="auto">
              <a:xfrm>
                <a:off x="2064" y="4032"/>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grpSp>
        <p:sp>
          <p:nvSpPr>
            <p:cNvPr id="39963" name="Rectangle 23"/>
            <p:cNvSpPr>
              <a:spLocks noChangeArrowheads="1"/>
            </p:cNvSpPr>
            <p:nvPr/>
          </p:nvSpPr>
          <p:spPr bwMode="auto">
            <a:xfrm>
              <a:off x="2915" y="3993"/>
              <a:ext cx="1668"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Variation and Repeats</a:t>
              </a:r>
              <a:r>
                <a:rPr lang="en-US" sz="1800">
                  <a:solidFill>
                    <a:srgbClr val="2D2D89"/>
                  </a:solidFill>
                </a:rPr>
                <a:t> </a:t>
              </a:r>
            </a:p>
          </p:txBody>
        </p:sp>
      </p:grpSp>
      <p:sp>
        <p:nvSpPr>
          <p:cNvPr id="39948" name="Text Box 24"/>
          <p:cNvSpPr txBox="1">
            <a:spLocks noChangeArrowheads="1"/>
          </p:cNvSpPr>
          <p:nvPr/>
        </p:nvSpPr>
        <p:spPr bwMode="auto">
          <a:xfrm>
            <a:off x="4022725" y="2832100"/>
            <a:ext cx="2349500" cy="457200"/>
          </a:xfrm>
          <a:prstGeom prst="rect">
            <a:avLst/>
          </a:prstGeom>
          <a:noFill/>
          <a:ln w="9525">
            <a:noFill/>
            <a:miter lim="800000"/>
            <a:headEnd/>
            <a:tailEnd/>
          </a:ln>
        </p:spPr>
        <p:txBody>
          <a:bodyPr wrap="none">
            <a:prstTxWarp prst="textNoShape">
              <a:avLst/>
            </a:prstTxWarp>
            <a:spAutoFit/>
          </a:bodyPr>
          <a:lstStyle/>
          <a:p>
            <a:pPr eaLnBrk="0" hangingPunct="0"/>
            <a:r>
              <a:rPr lang="en-US" b="1" u="sng">
                <a:solidFill>
                  <a:srgbClr val="100200"/>
                </a:solidFill>
              </a:rPr>
              <a:t>Groups of data</a:t>
            </a:r>
          </a:p>
        </p:txBody>
      </p:sp>
      <p:grpSp>
        <p:nvGrpSpPr>
          <p:cNvPr id="8" name="Group 25"/>
          <p:cNvGrpSpPr>
            <a:grpSpLocks/>
          </p:cNvGrpSpPr>
          <p:nvPr/>
        </p:nvGrpSpPr>
        <p:grpSpPr bwMode="auto">
          <a:xfrm>
            <a:off x="365125" y="868363"/>
            <a:ext cx="8083550" cy="2743200"/>
            <a:chOff x="240" y="547"/>
            <a:chExt cx="5092" cy="1728"/>
          </a:xfrm>
        </p:grpSpPr>
        <p:sp>
          <p:nvSpPr>
            <p:cNvPr id="39956" name="AutoShape 26"/>
            <p:cNvSpPr>
              <a:spLocks noChangeArrowheads="1"/>
            </p:cNvSpPr>
            <p:nvPr/>
          </p:nvSpPr>
          <p:spPr bwMode="auto">
            <a:xfrm>
              <a:off x="2064" y="2045"/>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7" name="Rectangle 27"/>
            <p:cNvSpPr>
              <a:spLocks noChangeArrowheads="1"/>
            </p:cNvSpPr>
            <p:nvPr/>
          </p:nvSpPr>
          <p:spPr bwMode="auto">
            <a:xfrm>
              <a:off x="2928" y="2044"/>
              <a:ext cx="2404"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Mapping and Sequencing </a:t>
              </a:r>
              <a:r>
                <a:rPr lang="en-US" sz="1800" b="1" u="sng">
                  <a:solidFill>
                    <a:srgbClr val="100200"/>
                  </a:solidFill>
                </a:rPr>
                <a:t>Tracks</a:t>
              </a:r>
              <a:r>
                <a:rPr lang="en-US" sz="1800" u="sng">
                  <a:solidFill>
                    <a:srgbClr val="100200"/>
                  </a:solidFill>
                </a:rPr>
                <a:t> </a:t>
              </a:r>
            </a:p>
          </p:txBody>
        </p:sp>
        <p:grpSp>
          <p:nvGrpSpPr>
            <p:cNvPr id="9" name="Group 28"/>
            <p:cNvGrpSpPr>
              <a:grpSpLocks/>
            </p:cNvGrpSpPr>
            <p:nvPr/>
          </p:nvGrpSpPr>
          <p:grpSpPr bwMode="auto">
            <a:xfrm>
              <a:off x="240" y="547"/>
              <a:ext cx="288" cy="1555"/>
              <a:chOff x="240" y="547"/>
              <a:chExt cx="288" cy="1555"/>
            </a:xfrm>
          </p:grpSpPr>
          <p:sp>
            <p:nvSpPr>
              <p:cNvPr id="39959" name="Line 29"/>
              <p:cNvSpPr>
                <a:spLocks noChangeShapeType="1"/>
              </p:cNvSpPr>
              <p:nvPr/>
            </p:nvSpPr>
            <p:spPr bwMode="auto">
              <a:xfrm>
                <a:off x="240" y="547"/>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60" name="Line 30"/>
              <p:cNvSpPr>
                <a:spLocks noChangeShapeType="1"/>
              </p:cNvSpPr>
              <p:nvPr/>
            </p:nvSpPr>
            <p:spPr bwMode="auto">
              <a:xfrm>
                <a:off x="240" y="547"/>
                <a:ext cx="0" cy="1555"/>
              </a:xfrm>
              <a:prstGeom prst="line">
                <a:avLst/>
              </a:prstGeom>
              <a:noFill/>
              <a:ln w="38100">
                <a:solidFill>
                  <a:schemeClr val="hlink"/>
                </a:solidFill>
                <a:round/>
                <a:headEnd/>
                <a:tailEnd/>
              </a:ln>
            </p:spPr>
            <p:txBody>
              <a:bodyPr>
                <a:prstTxWarp prst="textNoShape">
                  <a:avLst/>
                </a:prstTxWarp>
              </a:bodyPr>
              <a:lstStyle/>
              <a:p>
                <a:endParaRPr lang="it-IT"/>
              </a:p>
            </p:txBody>
          </p:sp>
          <p:sp>
            <p:nvSpPr>
              <p:cNvPr id="39961" name="Line 31"/>
              <p:cNvSpPr>
                <a:spLocks noChangeShapeType="1"/>
              </p:cNvSpPr>
              <p:nvPr/>
            </p:nvSpPr>
            <p:spPr bwMode="auto">
              <a:xfrm>
                <a:off x="240" y="2102"/>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grpSp>
      </p:grpSp>
      <p:grpSp>
        <p:nvGrpSpPr>
          <p:cNvPr id="10" name="Group 32"/>
          <p:cNvGrpSpPr>
            <a:grpSpLocks/>
          </p:cNvGrpSpPr>
          <p:nvPr/>
        </p:nvGrpSpPr>
        <p:grpSpPr bwMode="auto">
          <a:xfrm>
            <a:off x="182563" y="1325563"/>
            <a:ext cx="8497887" cy="2835275"/>
            <a:chOff x="115" y="835"/>
            <a:chExt cx="5353" cy="1786"/>
          </a:xfrm>
        </p:grpSpPr>
        <p:sp>
          <p:nvSpPr>
            <p:cNvPr id="39951" name="AutoShape 33"/>
            <p:cNvSpPr>
              <a:spLocks noChangeArrowheads="1"/>
            </p:cNvSpPr>
            <p:nvPr/>
          </p:nvSpPr>
          <p:spPr bwMode="auto">
            <a:xfrm>
              <a:off x="2064" y="2429"/>
              <a:ext cx="912" cy="192"/>
            </a:xfrm>
            <a:prstGeom prst="rightArrow">
              <a:avLst>
                <a:gd name="adj1" fmla="val 50000"/>
                <a:gd name="adj2" fmla="val 11875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39952" name="Rectangle 34"/>
            <p:cNvSpPr>
              <a:spLocks noChangeArrowheads="1"/>
            </p:cNvSpPr>
            <p:nvPr/>
          </p:nvSpPr>
          <p:spPr bwMode="auto">
            <a:xfrm>
              <a:off x="2928" y="2390"/>
              <a:ext cx="2540" cy="231"/>
            </a:xfrm>
            <a:prstGeom prst="rect">
              <a:avLst/>
            </a:prstGeom>
            <a:noFill/>
            <a:ln w="9525">
              <a:noFill/>
              <a:miter lim="800000"/>
              <a:headEnd/>
              <a:tailEnd/>
            </a:ln>
          </p:spPr>
          <p:txBody>
            <a:bodyPr wrap="none" anchor="ctr">
              <a:prstTxWarp prst="textNoShape">
                <a:avLst/>
              </a:prstTxWarp>
              <a:spAutoFit/>
            </a:bodyPr>
            <a:lstStyle/>
            <a:p>
              <a:pPr eaLnBrk="0" hangingPunct="0"/>
              <a:r>
                <a:rPr lang="en-US" sz="1800" b="1">
                  <a:solidFill>
                    <a:srgbClr val="100200"/>
                  </a:solidFill>
                </a:rPr>
                <a:t>Genes and Gene Prediction </a:t>
              </a:r>
              <a:r>
                <a:rPr lang="en-US" sz="1800" b="1" u="sng">
                  <a:solidFill>
                    <a:srgbClr val="100200"/>
                  </a:solidFill>
                </a:rPr>
                <a:t>Tracks</a:t>
              </a:r>
              <a:r>
                <a:rPr lang="en-US" sz="1800">
                  <a:solidFill>
                    <a:srgbClr val="2D2D89"/>
                  </a:solidFill>
                </a:rPr>
                <a:t> </a:t>
              </a:r>
            </a:p>
          </p:txBody>
        </p:sp>
        <p:sp>
          <p:nvSpPr>
            <p:cNvPr id="39953" name="Line 35"/>
            <p:cNvSpPr>
              <a:spLocks noChangeShapeType="1"/>
            </p:cNvSpPr>
            <p:nvPr/>
          </p:nvSpPr>
          <p:spPr bwMode="auto">
            <a:xfrm>
              <a:off x="115" y="835"/>
              <a:ext cx="288"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4" name="Line 36"/>
            <p:cNvSpPr>
              <a:spLocks noChangeShapeType="1"/>
            </p:cNvSpPr>
            <p:nvPr/>
          </p:nvSpPr>
          <p:spPr bwMode="auto">
            <a:xfrm>
              <a:off x="115" y="2506"/>
              <a:ext cx="365" cy="0"/>
            </a:xfrm>
            <a:prstGeom prst="line">
              <a:avLst/>
            </a:prstGeom>
            <a:noFill/>
            <a:ln w="38100">
              <a:solidFill>
                <a:schemeClr val="hlink"/>
              </a:solidFill>
              <a:round/>
              <a:headEnd/>
              <a:tailEnd type="stealth" w="med" len="med"/>
            </a:ln>
          </p:spPr>
          <p:txBody>
            <a:bodyPr>
              <a:prstTxWarp prst="textNoShape">
                <a:avLst/>
              </a:prstTxWarp>
            </a:bodyPr>
            <a:lstStyle/>
            <a:p>
              <a:endParaRPr lang="it-IT"/>
            </a:p>
          </p:txBody>
        </p:sp>
        <p:sp>
          <p:nvSpPr>
            <p:cNvPr id="39955" name="Line 37"/>
            <p:cNvSpPr>
              <a:spLocks noChangeShapeType="1"/>
            </p:cNvSpPr>
            <p:nvPr/>
          </p:nvSpPr>
          <p:spPr bwMode="auto">
            <a:xfrm>
              <a:off x="115" y="835"/>
              <a:ext cx="0" cy="1671"/>
            </a:xfrm>
            <a:prstGeom prst="line">
              <a:avLst/>
            </a:prstGeom>
            <a:noFill/>
            <a:ln w="28575">
              <a:solidFill>
                <a:srgbClr val="100200"/>
              </a:solidFill>
              <a:round/>
              <a:headEnd/>
              <a:tailEnd/>
            </a:ln>
          </p:spPr>
          <p:txBody>
            <a:bodyPr>
              <a:prstTxWarp prst="textNoShape">
                <a:avLst/>
              </a:prstTxWarp>
            </a:bodyPr>
            <a:lstStyle/>
            <a:p>
              <a:endParaRPr lang="it-IT"/>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228600"/>
            <a:ext cx="9109075" cy="6400800"/>
          </a:xfrm>
          <a:solidFill>
            <a:srgbClr val="F8F8F8">
              <a:alpha val="65097"/>
            </a:srgbClr>
          </a:solidFill>
        </p:spPr>
        <p:txBody>
          <a:bodyPr/>
          <a:lstStyle/>
          <a:p>
            <a:pPr indent="-50800" algn="ctr" eaLnBrk="1" hangingPunct="1">
              <a:lnSpc>
                <a:spcPct val="90000"/>
              </a:lnSpc>
              <a:buFontTx/>
              <a:buNone/>
            </a:pPr>
            <a:r>
              <a:rPr lang="en-GB" sz="2400" b="1">
                <a:solidFill>
                  <a:schemeClr val="accent1"/>
                </a:solidFill>
              </a:rPr>
              <a:t>DATABASE PRIMARI</a:t>
            </a:r>
            <a:endParaRPr lang="it-IT" sz="2400" b="1">
              <a:solidFill>
                <a:schemeClr val="accent1"/>
              </a:solidFill>
            </a:endParaRPr>
          </a:p>
          <a:p>
            <a:pPr indent="-50800" algn="ctr" eaLnBrk="1" hangingPunct="1">
              <a:lnSpc>
                <a:spcPct val="90000"/>
              </a:lnSpc>
              <a:buFontTx/>
              <a:buNone/>
            </a:pPr>
            <a:r>
              <a:rPr lang="en-GB" sz="2800">
                <a:solidFill>
                  <a:schemeClr val="accent1"/>
                </a:solidFill>
              </a:rPr>
              <a:t>DATABASE DI SEQUENZE NUCLEOTIDICHE</a:t>
            </a:r>
            <a:endParaRPr lang="it-IT" sz="2800"/>
          </a:p>
          <a:p>
            <a:pPr indent="-50800" eaLnBrk="1" hangingPunct="1">
              <a:lnSpc>
                <a:spcPct val="90000"/>
              </a:lnSpc>
              <a:buFont typeface="Wingdings" pitchFamily="-109" charset="2"/>
              <a:buNone/>
            </a:pPr>
            <a:r>
              <a:rPr lang="it-IT" sz="2000">
                <a:ea typeface="Times New Roman" pitchFamily="-109" charset="0"/>
                <a:cs typeface="Times New Roman" pitchFamily="-109" charset="0"/>
              </a:rPr>
              <a:t> Collezioni di singoli record, ognuno dei quali contiene un tratto di DNA o RNA con delle annotazioni. Ogni record viene anche chiamato ENTRY, e ha un codice che lo identifica univocamente (ACCESSION NUMBER).</a:t>
            </a:r>
            <a:r>
              <a:rPr lang="en-GB" sz="2000"/>
              <a:t> </a:t>
            </a:r>
            <a:endParaRPr lang="it-IT" sz="2000"/>
          </a:p>
          <a:p>
            <a:pPr indent="-50800" eaLnBrk="1" hangingPunct="1">
              <a:lnSpc>
                <a:spcPct val="90000"/>
              </a:lnSpc>
              <a:buFont typeface="Wingdings" pitchFamily="-109" charset="2"/>
              <a:buNone/>
            </a:pPr>
            <a:endParaRPr lang="it-IT" sz="2000"/>
          </a:p>
          <a:p>
            <a:pPr indent="-50800" eaLnBrk="1" hangingPunct="1">
              <a:lnSpc>
                <a:spcPct val="90000"/>
              </a:lnSpc>
              <a:buFont typeface="Wingdings" pitchFamily="-109" charset="2"/>
              <a:buNone/>
            </a:pPr>
            <a:r>
              <a:rPr lang="it-IT" sz="2000">
                <a:ea typeface="Times New Roman" pitchFamily="-109" charset="0"/>
                <a:cs typeface="Times New Roman" pitchFamily="-109" charset="0"/>
              </a:rPr>
              <a:t> </a:t>
            </a:r>
            <a:r>
              <a:rPr lang="it-IT" sz="1800">
                <a:ea typeface="Times New Roman" pitchFamily="-109" charset="0"/>
                <a:cs typeface="Times New Roman" pitchFamily="-109" charset="0"/>
              </a:rPr>
              <a:t>Le tre principali banche dati primarie di sequenze nucleotidiche sono: </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EMBL nucleotide database</a:t>
            </a:r>
            <a:r>
              <a:rPr lang="it-IT" sz="1800">
                <a:ea typeface="Times New Roman" pitchFamily="-109" charset="0"/>
                <a:cs typeface="Times New Roman" pitchFamily="-109" charset="0"/>
              </a:rPr>
              <a:t>, ora gestita dall’EBI (1980)</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EMBL = European Molecular Biology Laboratory (Heidelberg)</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EBI = European Bioinformatics Institute (Hinxton, UK)</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GenBank</a:t>
            </a:r>
            <a:r>
              <a:rPr lang="it-IT" sz="1800">
                <a:ea typeface="Times New Roman" pitchFamily="-109" charset="0"/>
                <a:cs typeface="Times New Roman" pitchFamily="-109" charset="0"/>
              </a:rPr>
              <a:t> = banca dell NIH gestita dal NCBI (1982)</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NIH = National Institutes of Health (Stuttura USA)</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NCBI = National Center for Biotechnology Information, Bethesda, Maryland</a:t>
            </a:r>
          </a:p>
          <a:p>
            <a:pPr indent="-50800" eaLnBrk="1" hangingPunct="1">
              <a:lnSpc>
                <a:spcPct val="90000"/>
              </a:lnSpc>
              <a:buFont typeface="Wingdings" pitchFamily="-109" charset="2"/>
              <a:buNone/>
            </a:pPr>
            <a:r>
              <a:rPr lang="it-IT" sz="1800" b="1">
                <a:ea typeface="Times New Roman" pitchFamily="-109" charset="0"/>
                <a:cs typeface="Times New Roman" pitchFamily="-109" charset="0"/>
              </a:rPr>
              <a:t>	DDBJ</a:t>
            </a:r>
            <a:r>
              <a:rPr lang="it-IT" sz="1800">
                <a:ea typeface="Times New Roman" pitchFamily="-109" charset="0"/>
                <a:cs typeface="Times New Roman" pitchFamily="-109" charset="0"/>
              </a:rPr>
              <a:t> = banca DNA giapponese (1986)</a:t>
            </a:r>
          </a:p>
          <a:p>
            <a:pPr marL="1276350" lvl="2" eaLnBrk="1" hangingPunct="1">
              <a:lnSpc>
                <a:spcPct val="90000"/>
              </a:lnSpc>
              <a:buFont typeface="Wingdings" pitchFamily="-109" charset="2"/>
              <a:buChar char="§"/>
            </a:pPr>
            <a:r>
              <a:rPr lang="it-IT" sz="1800">
                <a:ea typeface="Times New Roman" pitchFamily="-109" charset="0"/>
                <a:cs typeface="Times New Roman" pitchFamily="-109" charset="0"/>
              </a:rPr>
              <a:t>DDBJ = DNA DataBase of Japan</a:t>
            </a:r>
          </a:p>
          <a:p>
            <a:pPr marL="1276350" lvl="2" eaLnBrk="1" hangingPunct="1">
              <a:lnSpc>
                <a:spcPct val="90000"/>
              </a:lnSpc>
              <a:buFont typeface="Wingdings" pitchFamily="-109" charset="2"/>
              <a:buNone/>
            </a:pPr>
            <a:endParaRPr lang="it-IT" sz="1800">
              <a:ea typeface="Times New Roman" pitchFamily="-109" charset="0"/>
              <a:cs typeface="Times New Roman" pitchFamily="-109" charset="0"/>
            </a:endParaRPr>
          </a:p>
          <a:p>
            <a:pPr indent="-50800" eaLnBrk="1" hangingPunct="1">
              <a:lnSpc>
                <a:spcPct val="90000"/>
              </a:lnSpc>
              <a:buClr>
                <a:schemeClr val="accent1"/>
              </a:buClr>
              <a:buFont typeface="Wingdings" pitchFamily="-109" charset="2"/>
              <a:buNone/>
            </a:pPr>
            <a:r>
              <a:rPr lang="it-IT" sz="2000">
                <a:solidFill>
                  <a:srgbClr val="9900FF"/>
                </a:solidFill>
                <a:ea typeface="Times New Roman" pitchFamily="-109" charset="0"/>
                <a:cs typeface="Times New Roman" pitchFamily="-109" charset="0"/>
              </a:rPr>
              <a:t>SCAMBIO DI DATI </a:t>
            </a:r>
            <a:r>
              <a:rPr lang="it-IT" sz="2000">
                <a:solidFill>
                  <a:srgbClr val="9900FF"/>
                </a:solidFill>
                <a:ea typeface="Times New Roman" pitchFamily="-109" charset="0"/>
                <a:cs typeface="Times New Roman" pitchFamily="-109" charset="0"/>
                <a:sym typeface="Wingdings" pitchFamily="-109" charset="2"/>
              </a:rPr>
              <a:t></a:t>
            </a:r>
            <a:r>
              <a:rPr lang="it-IT" sz="2000">
                <a:ea typeface="Times New Roman" pitchFamily="-109" charset="0"/>
                <a:cs typeface="Times New Roman" pitchFamily="-109" charset="0"/>
                <a:sym typeface="Wingdings" pitchFamily="-109" charset="2"/>
              </a:rPr>
              <a:t> </a:t>
            </a:r>
            <a:r>
              <a:rPr lang="it-IT" sz="2000">
                <a:ea typeface="Times New Roman" pitchFamily="-109" charset="0"/>
                <a:cs typeface="Times New Roman" pitchFamily="-109" charset="0"/>
              </a:rPr>
              <a:t>Nel 1988, i gruppi responsabili dei 3 database si sono organizzati nell’International Collaboration of DNA Sequence Databases per utilizzare un formato comune e scambiarsi giornalmente le sequenze.  </a:t>
            </a:r>
            <a:endParaRPr lang="en-GB" sz="200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30175" y="846138"/>
            <a:ext cx="8763000" cy="5895975"/>
          </a:xfrm>
          <a:solidFill>
            <a:srgbClr val="F8F8F8">
              <a:alpha val="67058"/>
            </a:srgbClr>
          </a:solidFill>
        </p:spPr>
        <p:txBody>
          <a:bodyPr/>
          <a:lstStyle/>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9900FF"/>
                </a:solidFill>
                <a:ea typeface="Times New Roman" pitchFamily="-109" charset="0"/>
                <a:cs typeface="Times New Roman" pitchFamily="-109" charset="0"/>
              </a:rPr>
              <a:t>SUBMISSION DIRETTA</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La gran parte delle sequenze finisce in uno dei tre database perché l’autore (il laboratorio dove tale sequenza é stata ottenuta) la invia direttamente. La sequenza viene quindi inserita e il record corrispondente resta di proprietà solo di quel database, l’unico con il diritto di modificarlo. Il database che riceve la sequenza la invia poi agli altri due. Circa il 98% delle sequenze in un database sono presenti anche negli altri due.</a:t>
            </a:r>
          </a:p>
          <a:p>
            <a:pPr eaLnBrk="1" hangingPunct="1">
              <a:spcBef>
                <a:spcPct val="0"/>
              </a:spcBef>
              <a:buClr>
                <a:schemeClr val="accent1"/>
              </a:buClr>
              <a:buFont typeface="Wingdings" pitchFamily="-109" charset="2"/>
              <a:buNone/>
            </a:pPr>
            <a:r>
              <a:rPr lang="it-IT" sz="2200">
                <a:ea typeface="Times New Roman" pitchFamily="-109" charset="0"/>
                <a:cs typeface="Times New Roman" pitchFamily="-109" charset="0"/>
              </a:rPr>
              <a:t>	</a:t>
            </a:r>
            <a:r>
              <a:rPr lang="it-IT" sz="2200">
                <a:solidFill>
                  <a:srgbClr val="FF0066"/>
                </a:solidFill>
                <a:ea typeface="Times New Roman" pitchFamily="-109" charset="0"/>
                <a:cs typeface="Times New Roman" pitchFamily="-109" charset="0"/>
              </a:rPr>
              <a:t>ANNOTAZIONE</a:t>
            </a:r>
            <a:r>
              <a:rPr lang="it-IT" sz="2200">
                <a:ea typeface="Times New Roman" pitchFamily="-109" charset="0"/>
                <a:cs typeface="Times New Roman" pitchFamily="-109" charset="0"/>
              </a:rPr>
              <a:t> </a:t>
            </a:r>
            <a:r>
              <a:rPr lang="it-IT" sz="2200">
                <a:solidFill>
                  <a:srgbClr val="00FF00"/>
                </a:solidFill>
                <a:ea typeface="Times New Roman" pitchFamily="-109" charset="0"/>
                <a:cs typeface="Times New Roman" pitchFamily="-109" charset="0"/>
                <a:sym typeface="Wingdings" pitchFamily="-109" charset="2"/>
              </a:rPr>
              <a:t></a:t>
            </a:r>
            <a:r>
              <a:rPr lang="it-IT" sz="2200">
                <a:ea typeface="Times New Roman" pitchFamily="-109" charset="0"/>
                <a:cs typeface="Times New Roman" pitchFamily="-109" charset="0"/>
                <a:sym typeface="Wingdings" pitchFamily="-109" charset="2"/>
              </a:rPr>
              <a:t> </a:t>
            </a:r>
            <a:r>
              <a:rPr lang="it-IT" sz="2200">
                <a:ea typeface="Times New Roman" pitchFamily="-109" charset="0"/>
                <a:cs typeface="Times New Roman" pitchFamily="-109" charset="0"/>
              </a:rPr>
              <a:t>Ci sono poi anche degli “annotatori” che prendono le sequenze dalle riviste scientifiche e le trasferiscono nel database. </a:t>
            </a:r>
          </a:p>
          <a:p>
            <a:pPr algn="ctr" eaLnBrk="1" hangingPunct="1">
              <a:spcBef>
                <a:spcPct val="0"/>
              </a:spcBef>
              <a:buClr>
                <a:schemeClr val="accent1"/>
              </a:buClr>
              <a:buFont typeface="Wingdings" pitchFamily="-109" charset="2"/>
              <a:buNone/>
            </a:pPr>
            <a:r>
              <a:rPr lang="it-IT" sz="2200"/>
              <a:t> </a:t>
            </a:r>
            <a:r>
              <a:rPr lang="it-IT" sz="2200" b="1">
                <a:solidFill>
                  <a:srgbClr val="9900FF"/>
                </a:solidFill>
                <a:sym typeface="Wingdings" pitchFamily="-109" charset="2"/>
              </a:rPr>
              <a:t>  </a:t>
            </a:r>
            <a:r>
              <a:rPr lang="it-IT" sz="2200" b="1">
                <a:solidFill>
                  <a:srgbClr val="9900FF"/>
                </a:solidFill>
                <a:ea typeface="Times New Roman" pitchFamily="-109" charset="0"/>
                <a:cs typeface="Times New Roman" pitchFamily="-109" charset="0"/>
              </a:rPr>
              <a:t>Problema della ridondanza</a:t>
            </a:r>
          </a:p>
          <a:p>
            <a:pPr algn="ctr" eaLnBrk="1" hangingPunct="1">
              <a:spcBef>
                <a:spcPct val="0"/>
              </a:spcBef>
              <a:buClr>
                <a:schemeClr val="accent1"/>
              </a:buClr>
              <a:buFont typeface="Wingdings" pitchFamily="-109" charset="2"/>
              <a:buNone/>
            </a:pPr>
            <a:endParaRPr lang="it-IT" sz="2200" b="1">
              <a:solidFill>
                <a:srgbClr val="9900FF"/>
              </a:solidFill>
              <a:ea typeface="Times New Roman" pitchFamily="-109" charset="0"/>
              <a:cs typeface="Times New Roman" pitchFamily="-109" charset="0"/>
            </a:endParaRPr>
          </a:p>
          <a:p>
            <a:pPr eaLnBrk="1" hangingPunct="1">
              <a:spcBef>
                <a:spcPct val="0"/>
              </a:spcBef>
              <a:buClr>
                <a:schemeClr val="accent1"/>
              </a:buClr>
              <a:buFont typeface="Wingdings" pitchFamily="-109" charset="2"/>
              <a:buNone/>
            </a:pPr>
            <a:r>
              <a:rPr lang="it-IT" sz="2400"/>
              <a:t>	There are specialized, streamlined procedures for batch submissions of sequences, such as </a:t>
            </a:r>
            <a:r>
              <a:rPr lang="it-IT" sz="2400">
                <a:hlinkClick r:id="rId2"/>
              </a:rPr>
              <a:t>EST</a:t>
            </a:r>
            <a:r>
              <a:rPr lang="it-IT" sz="2400"/>
              <a:t>, </a:t>
            </a:r>
            <a:r>
              <a:rPr lang="it-IT" sz="2400">
                <a:hlinkClick r:id="rId3"/>
              </a:rPr>
              <a:t>STS</a:t>
            </a:r>
            <a:r>
              <a:rPr lang="it-IT" sz="2400"/>
              <a:t>, and </a:t>
            </a:r>
            <a:r>
              <a:rPr lang="it-IT" sz="2400">
                <a:hlinkClick r:id="rId4"/>
              </a:rPr>
              <a:t>HTG</a:t>
            </a:r>
            <a:r>
              <a:rPr lang="it-IT" sz="2400"/>
              <a:t> sequences (High-throughput sequencing).</a:t>
            </a:r>
            <a:r>
              <a:rPr lang="it-IT"/>
              <a:t> </a:t>
            </a:r>
            <a:endParaRPr lang="en-GB"/>
          </a:p>
        </p:txBody>
      </p:sp>
      <p:sp>
        <p:nvSpPr>
          <p:cNvPr id="31747" name="Rectangle 25"/>
          <p:cNvSpPr>
            <a:spLocks noChangeArrowheads="1"/>
          </p:cNvSpPr>
          <p:nvPr/>
        </p:nvSpPr>
        <p:spPr bwMode="auto">
          <a:xfrm>
            <a:off x="468313" y="188913"/>
            <a:ext cx="6237605" cy="369332"/>
          </a:xfrm>
          <a:prstGeom prst="rect">
            <a:avLst/>
          </a:prstGeom>
          <a:noFill/>
          <a:ln w="9525">
            <a:noFill/>
            <a:miter lim="800000"/>
            <a:headEnd/>
            <a:tailEnd/>
          </a:ln>
        </p:spPr>
        <p:txBody>
          <a:bodyPr wrap="none">
            <a:prstTxWarp prst="textNoShape">
              <a:avLst/>
            </a:prstTxWarp>
            <a:spAutoFit/>
          </a:bodyPr>
          <a:lstStyle/>
          <a:p>
            <a:r>
              <a:rPr lang="en-GB" dirty="0">
                <a:solidFill>
                  <a:schemeClr val="accent1"/>
                </a:solidFill>
                <a:latin typeface="Arial"/>
              </a:rPr>
              <a:t>DATABASE DI SEQUENZE NUCLEOTIDICHE – </a:t>
            </a:r>
            <a:r>
              <a:rPr lang="en-GB" b="1" dirty="0" err="1">
                <a:solidFill>
                  <a:schemeClr val="tx2"/>
                </a:solidFill>
                <a:latin typeface="Arial"/>
              </a:rPr>
              <a:t>GenBank</a:t>
            </a:r>
            <a:endParaRPr lang="it-IT" b="1" dirty="0">
              <a:solidFill>
                <a:schemeClr val="tx2"/>
              </a:solidFill>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t="12500" r="60669" b="12500"/>
          <a:stretch>
            <a:fillRect/>
          </a:stretch>
        </p:blipFill>
        <p:spPr bwMode="auto">
          <a:xfrm>
            <a:off x="-36513" y="0"/>
            <a:ext cx="4321176" cy="6858000"/>
          </a:xfrm>
          <a:prstGeom prst="rect">
            <a:avLst/>
          </a:prstGeom>
          <a:noFill/>
          <a:ln w="9525">
            <a:noFill/>
            <a:miter lim="800000"/>
            <a:headEnd/>
            <a:tailEnd/>
          </a:ln>
        </p:spPr>
      </p:pic>
      <p:pic>
        <p:nvPicPr>
          <p:cNvPr id="34819" name="Picture 3"/>
          <p:cNvPicPr>
            <a:picLocks noChangeAspect="1" noChangeArrowheads="1"/>
          </p:cNvPicPr>
          <p:nvPr/>
        </p:nvPicPr>
        <p:blipFill>
          <a:blip r:embed="rId3"/>
          <a:srcRect l="3346" t="12500" r="58568" b="23228"/>
          <a:stretch>
            <a:fillRect/>
          </a:stretch>
        </p:blipFill>
        <p:spPr bwMode="auto">
          <a:xfrm>
            <a:off x="4500563" y="1008063"/>
            <a:ext cx="4643437" cy="5876925"/>
          </a:xfrm>
          <a:prstGeom prst="rect">
            <a:avLst/>
          </a:prstGeom>
          <a:noFill/>
          <a:ln w="9525">
            <a:noFill/>
            <a:miter lim="800000"/>
            <a:headEnd/>
            <a:tailEnd/>
          </a:ln>
        </p:spPr>
      </p:pic>
      <p:sp>
        <p:nvSpPr>
          <p:cNvPr id="34820" name="Line 4"/>
          <p:cNvSpPr>
            <a:spLocks noChangeShapeType="1"/>
          </p:cNvSpPr>
          <p:nvPr/>
        </p:nvSpPr>
        <p:spPr bwMode="auto">
          <a:xfrm>
            <a:off x="4500563" y="0"/>
            <a:ext cx="0" cy="6858000"/>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
        <p:nvSpPr>
          <p:cNvPr id="34821" name="Line 5"/>
          <p:cNvSpPr>
            <a:spLocks noChangeShapeType="1"/>
          </p:cNvSpPr>
          <p:nvPr/>
        </p:nvSpPr>
        <p:spPr bwMode="auto">
          <a:xfrm>
            <a:off x="-36513" y="-26988"/>
            <a:ext cx="0" cy="6858001"/>
          </a:xfrm>
          <a:prstGeom prst="line">
            <a:avLst/>
          </a:prstGeom>
          <a:noFill/>
          <a:ln w="28575">
            <a:solidFill>
              <a:srgbClr val="0066FF"/>
            </a:solidFill>
            <a:round/>
            <a:headEnd/>
            <a:tailEnd/>
          </a:ln>
        </p:spPr>
        <p:txBody>
          <a:bodyPr wrap="none">
            <a:prstTxWarp prst="textNoShape">
              <a:avLst/>
            </a:prstTxWarp>
          </a:bodyPr>
          <a:lstStyle/>
          <a:p>
            <a:endParaRPr lang="it-IT" dirty="0">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t="13872" r="50990" b="11128"/>
          <a:stretch>
            <a:fillRect/>
          </a:stretch>
        </p:blipFill>
        <p:spPr bwMode="auto">
          <a:xfrm>
            <a:off x="1189038" y="0"/>
            <a:ext cx="597535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28600" y="152400"/>
            <a:ext cx="8763000" cy="6477000"/>
          </a:xfrm>
          <a:solidFill>
            <a:srgbClr val="FFFFFF">
              <a:alpha val="67058"/>
            </a:srgbClr>
          </a:solidFill>
        </p:spPr>
        <p:txBody>
          <a:bodyPr/>
          <a:lstStyle/>
          <a:p>
            <a:pPr algn="ctr" eaLnBrk="1" hangingPunct="1">
              <a:buFontTx/>
              <a:buNone/>
            </a:pPr>
            <a:r>
              <a:rPr lang="en-GB" b="1">
                <a:solidFill>
                  <a:schemeClr val="accent1"/>
                </a:solidFill>
              </a:rPr>
              <a:t>DATABASE PRIMARI</a:t>
            </a:r>
            <a:r>
              <a:rPr lang="en-GB" b="1"/>
              <a:t> </a:t>
            </a:r>
            <a:r>
              <a:rPr lang="it-IT" b="1"/>
              <a:t> </a:t>
            </a:r>
          </a:p>
          <a:p>
            <a:pPr algn="ctr" eaLnBrk="1" hangingPunct="1">
              <a:buFontTx/>
              <a:buNone/>
            </a:pPr>
            <a:r>
              <a:rPr lang="en-GB" sz="2400">
                <a:solidFill>
                  <a:schemeClr val="accent1"/>
                </a:solidFill>
              </a:rPr>
              <a:t>DATABASE DI SEQUENZE </a:t>
            </a:r>
            <a:r>
              <a:rPr lang="it-IT" sz="2400">
                <a:solidFill>
                  <a:schemeClr val="accent1"/>
                </a:solidFill>
              </a:rPr>
              <a:t>PROTEICHE</a:t>
            </a:r>
          </a:p>
          <a:p>
            <a:pPr algn="ctr" eaLnBrk="1" hangingPunct="1">
              <a:buFontTx/>
              <a:buNone/>
            </a:pPr>
            <a:endParaRPr lang="it-IT" sz="2400"/>
          </a:p>
          <a:p>
            <a:pPr algn="ctr" eaLnBrk="1" hangingPunct="1">
              <a:buFontTx/>
              <a:buNone/>
            </a:pPr>
            <a:r>
              <a:rPr lang="it-IT" sz="2800" b="1">
                <a:solidFill>
                  <a:schemeClr val="tx2"/>
                </a:solidFill>
              </a:rPr>
              <a:t>SWISS-PROT</a:t>
            </a:r>
          </a:p>
          <a:p>
            <a:pPr eaLnBrk="1" hangingPunct="1">
              <a:buFontTx/>
              <a:buNone/>
            </a:pPr>
            <a:r>
              <a:rPr lang="it-IT" sz="2400"/>
              <a:t>Database di sequenze proteiche annotate, “scarsamente” ridondanti e cross-referenced</a:t>
            </a:r>
          </a:p>
          <a:p>
            <a:pPr eaLnBrk="1" hangingPunct="1">
              <a:buFontTx/>
              <a:buNone/>
            </a:pPr>
            <a:r>
              <a:rPr lang="it-IT" sz="2400"/>
              <a:t>Contiene TrEMBL, supplemento a SWISS-PROT costituito dalle sequenze annotate al computer, come traduzione di tutte le sequenze codificanti presenti all’EMBL</a:t>
            </a:r>
          </a:p>
          <a:p>
            <a:pPr eaLnBrk="1" hangingPunct="1">
              <a:buFontTx/>
              <a:buNone/>
            </a:pPr>
            <a:r>
              <a:rPr lang="it-IT" sz="2400"/>
              <a:t>TrEMBL contiene due sezioni:</a:t>
            </a:r>
          </a:p>
          <a:p>
            <a:pPr eaLnBrk="1" hangingPunct="1">
              <a:buFontTx/>
              <a:buNone/>
            </a:pPr>
            <a:r>
              <a:rPr lang="it-IT" sz="2400"/>
              <a:t>	SP-TrEMBL, sequenze da incorporare in SWISSPROT, con AC.</a:t>
            </a:r>
          </a:p>
          <a:p>
            <a:pPr eaLnBrk="1" hangingPunct="1">
              <a:buFontTx/>
              <a:buNone/>
            </a:pPr>
            <a:r>
              <a:rPr lang="it-IT" sz="2400"/>
              <a:t>	REM-TrEMBL, remaining (immunoglobuline, proteine sintetiche, ...), senza AC.</a:t>
            </a:r>
          </a:p>
          <a:p>
            <a:pPr eaLnBrk="1" hangingPunct="1">
              <a:buFontTx/>
              <a:buNone/>
            </a:pPr>
            <a:r>
              <a:rPr lang="it-IT" sz="2400"/>
              <a:t>TrEMBLnew, generato ogni settimana.</a:t>
            </a:r>
            <a:endParaRPr lang="en-GB" sz="28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28600" y="44450"/>
            <a:ext cx="8763000" cy="6477000"/>
          </a:xfrm>
        </p:spPr>
        <p:txBody>
          <a:bodyPr/>
          <a:lstStyle/>
          <a:p>
            <a:pPr marL="0" indent="14288" algn="ctr" eaLnBrk="1" hangingPunct="1">
              <a:buFontTx/>
              <a:buNone/>
            </a:pPr>
            <a:r>
              <a:rPr lang="en-GB" sz="2400" b="1">
                <a:solidFill>
                  <a:schemeClr val="accent1"/>
                </a:solidFill>
              </a:rPr>
              <a:t>DATABASE SECONDARI</a:t>
            </a:r>
          </a:p>
          <a:p>
            <a:pPr marL="0" indent="14288" algn="ctr" eaLnBrk="1" hangingPunct="1">
              <a:buFontTx/>
              <a:buNone/>
            </a:pPr>
            <a:r>
              <a:rPr lang="en-GB" sz="2400" b="1"/>
              <a:t> </a:t>
            </a:r>
            <a:r>
              <a:rPr lang="en-GB" sz="2400" b="1">
                <a:solidFill>
                  <a:srgbClr val="FF0000"/>
                </a:solidFill>
              </a:rPr>
              <a:t>UniProt (Universal Protein Resource)</a:t>
            </a:r>
            <a:r>
              <a:rPr lang="en-GB" sz="2400"/>
              <a:t> </a:t>
            </a:r>
          </a:p>
          <a:p>
            <a:pPr marL="0" indent="14288" eaLnBrk="1" hangingPunct="1">
              <a:buFontTx/>
              <a:buNone/>
            </a:pPr>
            <a:r>
              <a:rPr lang="en-GB" sz="2400"/>
              <a:t>Il piu’ grande catalogo di informazioni sulle proteine. Contiene informazioni sulla sequenza e sulla funzione di proteine ed e’ ottenuto dall’insieme delle informazioni contenute in Swiss-Prot, TrEMBL e PIR.</a:t>
            </a:r>
          </a:p>
        </p:txBody>
      </p:sp>
      <p:pic>
        <p:nvPicPr>
          <p:cNvPr id="41987" name="Picture 25"/>
          <p:cNvPicPr>
            <a:picLocks noChangeAspect="1" noChangeArrowheads="1"/>
          </p:cNvPicPr>
          <p:nvPr/>
        </p:nvPicPr>
        <p:blipFill>
          <a:blip r:embed="rId2"/>
          <a:srcRect l="12508" t="32997" r="45177" b="13840"/>
          <a:stretch>
            <a:fillRect/>
          </a:stretch>
        </p:blipFill>
        <p:spPr bwMode="auto">
          <a:xfrm>
            <a:off x="1547813" y="2420938"/>
            <a:ext cx="5651500" cy="4437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50825" y="0"/>
            <a:ext cx="8763000" cy="6477000"/>
          </a:xfrm>
          <a:solidFill>
            <a:schemeClr val="bg1">
              <a:alpha val="81960"/>
            </a:schemeClr>
          </a:solidFill>
        </p:spPr>
        <p:txBody>
          <a:bodyPr/>
          <a:lstStyle/>
          <a:p>
            <a:pPr marL="0" indent="14288" algn="ctr" eaLnBrk="1" hangingPunct="1">
              <a:buFontTx/>
              <a:buNone/>
            </a:pPr>
            <a:r>
              <a:rPr lang="en-GB" sz="2400" b="1"/>
              <a:t> </a:t>
            </a:r>
            <a:r>
              <a:rPr lang="en-GB" sz="2400" b="1">
                <a:solidFill>
                  <a:srgbClr val="FF0000"/>
                </a:solidFill>
              </a:rPr>
              <a:t>UniProt </a:t>
            </a:r>
            <a:r>
              <a:rPr lang="en-GB"/>
              <a:t>	</a:t>
            </a:r>
            <a:r>
              <a:rPr lang="en-GB" sz="3600">
                <a:hlinkClick r:id="rId2"/>
              </a:rPr>
              <a:t>http://www.uniprot.org/uniprot/</a:t>
            </a:r>
            <a:endParaRPr lang="en-GB" sz="3600"/>
          </a:p>
          <a:p>
            <a:pPr marL="0" indent="14288" eaLnBrk="1" hangingPunct="1">
              <a:buFontTx/>
              <a:buNone/>
            </a:pPr>
            <a:r>
              <a:rPr lang="en-GB" sz="2200"/>
              <a:t>UniProt Knowledgebase, due parti:</a:t>
            </a:r>
          </a:p>
          <a:p>
            <a:pPr marL="0" indent="14288" eaLnBrk="1" hangingPunct="1"/>
            <a:r>
              <a:rPr lang="en-GB" sz="2200"/>
              <a:t>Records annotati manualmente, informazioni dalla letteratura (UniProtKB/Swiss-Prot)</a:t>
            </a:r>
          </a:p>
          <a:p>
            <a:pPr marL="0" indent="14288" eaLnBrk="1" hangingPunct="1">
              <a:spcBef>
                <a:spcPct val="0"/>
              </a:spcBef>
            </a:pPr>
            <a:r>
              <a:rPr lang="en-GB" sz="2200"/>
              <a:t>Records risultato </a:t>
            </a:r>
          </a:p>
          <a:p>
            <a:pPr marL="0" indent="14288" eaLnBrk="1" hangingPunct="1">
              <a:spcBef>
                <a:spcPct val="0"/>
              </a:spcBef>
              <a:buFontTx/>
              <a:buNone/>
            </a:pPr>
            <a:r>
              <a:rPr lang="en-GB" sz="2200"/>
              <a:t>di analisi </a:t>
            </a:r>
          </a:p>
          <a:p>
            <a:pPr marL="0" indent="14288" eaLnBrk="1" hangingPunct="1">
              <a:spcBef>
                <a:spcPct val="0"/>
              </a:spcBef>
              <a:buFontTx/>
              <a:buNone/>
            </a:pPr>
            <a:r>
              <a:rPr lang="en-GB" sz="2200"/>
              <a:t>computazionali, </a:t>
            </a:r>
          </a:p>
          <a:p>
            <a:pPr marL="0" indent="14288" eaLnBrk="1" hangingPunct="1">
              <a:spcBef>
                <a:spcPct val="0"/>
              </a:spcBef>
              <a:buFontTx/>
              <a:buNone/>
            </a:pPr>
            <a:r>
              <a:rPr lang="en-GB" sz="2200"/>
              <a:t>in attesa di </a:t>
            </a:r>
          </a:p>
          <a:p>
            <a:pPr marL="0" indent="14288" eaLnBrk="1" hangingPunct="1">
              <a:spcBef>
                <a:spcPct val="0"/>
              </a:spcBef>
              <a:buFontTx/>
              <a:buNone/>
            </a:pPr>
            <a:r>
              <a:rPr lang="en-GB" sz="2200"/>
              <a:t>annotazione </a:t>
            </a:r>
          </a:p>
          <a:p>
            <a:pPr marL="0" indent="14288" eaLnBrk="1" hangingPunct="1">
              <a:spcBef>
                <a:spcPct val="0"/>
              </a:spcBef>
              <a:buFontTx/>
              <a:buNone/>
            </a:pPr>
            <a:r>
              <a:rPr lang="en-GB" sz="2200"/>
              <a:t>completa </a:t>
            </a:r>
          </a:p>
          <a:p>
            <a:pPr marL="0" indent="14288" eaLnBrk="1" hangingPunct="1">
              <a:spcBef>
                <a:spcPct val="0"/>
              </a:spcBef>
              <a:buFontTx/>
              <a:buNone/>
            </a:pPr>
            <a:r>
              <a:rPr lang="en-GB" sz="2200"/>
              <a:t>(UniProtKB/TrEMBL).</a:t>
            </a:r>
          </a:p>
          <a:p>
            <a:pPr marL="0" indent="14288" eaLnBrk="1" hangingPunct="1">
              <a:buFontTx/>
              <a:buNone/>
            </a:pPr>
            <a:endParaRPr lang="en-GB" sz="2200"/>
          </a:p>
        </p:txBody>
      </p:sp>
      <p:pic>
        <p:nvPicPr>
          <p:cNvPr id="43011" name="Picture 4"/>
          <p:cNvPicPr>
            <a:picLocks noChangeAspect="1" noChangeArrowheads="1"/>
          </p:cNvPicPr>
          <p:nvPr/>
        </p:nvPicPr>
        <p:blipFill>
          <a:blip r:embed="rId3"/>
          <a:srcRect l="1053" t="12355" r="32077" b="4456"/>
          <a:stretch>
            <a:fillRect/>
          </a:stretch>
        </p:blipFill>
        <p:spPr bwMode="auto">
          <a:xfrm>
            <a:off x="3132138" y="1743075"/>
            <a:ext cx="6011862" cy="5114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TotalTime>
  <Words>776</Words>
  <Application>Microsoft Macintosh PowerPoint</Application>
  <PresentationFormat>Presentazione su schermo (4:3)</PresentationFormat>
  <Paragraphs>130</Paragraphs>
  <Slides>25</Slides>
  <Notes>1</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THE BIG DATA ERA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PubMed</vt:lpstr>
      <vt:lpstr>Bookshelf</vt:lpstr>
      <vt:lpstr>Presentazione di PowerPoint</vt:lpstr>
      <vt:lpstr>Overview of the whole Genome Browser page (mature release)</vt:lpstr>
    </vt:vector>
  </TitlesOfParts>
  <Company>Università di Padova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DATA ERA</dc:title>
  <dc:creator>Stefania Bortoluzzi</dc:creator>
  <cp:lastModifiedBy>Stefania Bortoluzzi</cp:lastModifiedBy>
  <cp:revision>4</cp:revision>
  <dcterms:created xsi:type="dcterms:W3CDTF">2013-01-15T08:13:34Z</dcterms:created>
  <dcterms:modified xsi:type="dcterms:W3CDTF">2013-12-11T11:08:09Z</dcterms:modified>
</cp:coreProperties>
</file>